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1.xml" ContentType="application/vnd.openxmlformats-officedocument.themeOverride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2.xml" ContentType="application/vnd.openxmlformats-officedocument.themeOverride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3.xml" ContentType="application/vnd.openxmlformats-officedocument.themeOverride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4.xml" ContentType="application/vnd.openxmlformats-officedocument.themeOverride+xml"/>
  <Override PartName="/ppt/drawings/drawing25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3" r:id="rId2"/>
    <p:sldId id="272" r:id="rId3"/>
    <p:sldId id="273" r:id="rId4"/>
    <p:sldId id="274" r:id="rId5"/>
    <p:sldId id="299" r:id="rId6"/>
    <p:sldId id="280" r:id="rId7"/>
    <p:sldId id="286" r:id="rId8"/>
    <p:sldId id="294" r:id="rId9"/>
    <p:sldId id="275" r:id="rId10"/>
    <p:sldId id="279" r:id="rId11"/>
    <p:sldId id="278" r:id="rId12"/>
    <p:sldId id="281" r:id="rId13"/>
    <p:sldId id="283" r:id="rId14"/>
    <p:sldId id="287" r:id="rId15"/>
    <p:sldId id="293" r:id="rId16"/>
    <p:sldId id="295" r:id="rId17"/>
    <p:sldId id="288" r:id="rId18"/>
    <p:sldId id="284" r:id="rId19"/>
    <p:sldId id="289" r:id="rId20"/>
    <p:sldId id="292" r:id="rId21"/>
    <p:sldId id="296" r:id="rId22"/>
    <p:sldId id="277" r:id="rId23"/>
    <p:sldId id="285" r:id="rId24"/>
    <p:sldId id="290" r:id="rId25"/>
    <p:sldId id="297" r:id="rId26"/>
    <p:sldId id="291" r:id="rId27"/>
    <p:sldId id="276" r:id="rId28"/>
    <p:sldId id="282" r:id="rId29"/>
    <p:sldId id="298" r:id="rId3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8B73F3-1EFA-4459-91F4-CD689332D31B}" v="32" dt="2024-06-20T09:10:42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0" autoAdjust="0"/>
    <p:restoredTop sz="96163" autoAdjust="0"/>
  </p:normalViewPr>
  <p:slideViewPr>
    <p:cSldViewPr snapToGrid="0" snapToObjects="1">
      <p:cViewPr varScale="1">
        <p:scale>
          <a:sx n="107" d="100"/>
          <a:sy n="107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4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5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6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7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8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9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0.xml"/><Relationship Id="rId1" Type="http://schemas.microsoft.com/office/2011/relationships/chartStyle" Target="style20.xml"/><Relationship Id="rId5" Type="http://schemas.openxmlformats.org/officeDocument/2006/relationships/chartUserShapes" Target="../drawings/drawing20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1.xml"/><Relationship Id="rId1" Type="http://schemas.microsoft.com/office/2011/relationships/chartStyle" Target="style21.xml"/><Relationship Id="rId5" Type="http://schemas.openxmlformats.org/officeDocument/2006/relationships/chartUserShapes" Target="../drawings/drawing21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2.xml"/><Relationship Id="rId1" Type="http://schemas.microsoft.com/office/2011/relationships/chartStyle" Target="style22.xml"/><Relationship Id="rId5" Type="http://schemas.openxmlformats.org/officeDocument/2006/relationships/chartUserShapes" Target="../drawings/drawing22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Muuttoliike/maahan_maastamuutto_psavo_00_23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4.xml"/><Relationship Id="rId1" Type="http://schemas.microsoft.com/office/2011/relationships/chartStyle" Target="style24.xml"/><Relationship Id="rId5" Type="http://schemas.openxmlformats.org/officeDocument/2006/relationships/chartUserShapes" Target="../drawings/drawing24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5.xml"/><Relationship Id="rId1" Type="http://schemas.microsoft.com/office/2011/relationships/chartStyle" Target="style25.xml"/><Relationship Id="rId5" Type="http://schemas.openxmlformats.org/officeDocument/2006/relationships/chartUserShapes" Target="../drawings/drawing25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oleObject" Target="https://pohjoissavofi.sharepoint.com/Aluekehitys/TILASTOT/Paketti2018/Muuttoliike/maahan_maastamuutto_psavo_00_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Pohjois-Savossa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Kuviot!$B$52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Kuviot!$C$52:$Z$52</c:f>
              <c:numCache>
                <c:formatCode>0</c:formatCode>
                <c:ptCount val="24"/>
                <c:pt idx="0">
                  <c:v>446</c:v>
                </c:pt>
                <c:pt idx="1">
                  <c:v>445</c:v>
                </c:pt>
                <c:pt idx="2">
                  <c:v>423</c:v>
                </c:pt>
                <c:pt idx="3">
                  <c:v>423</c:v>
                </c:pt>
                <c:pt idx="4">
                  <c:v>504</c:v>
                </c:pt>
                <c:pt idx="5">
                  <c:v>429</c:v>
                </c:pt>
                <c:pt idx="6">
                  <c:v>503</c:v>
                </c:pt>
                <c:pt idx="7">
                  <c:v>570</c:v>
                </c:pt>
                <c:pt idx="8">
                  <c:v>631</c:v>
                </c:pt>
                <c:pt idx="9">
                  <c:v>573</c:v>
                </c:pt>
                <c:pt idx="10">
                  <c:v>593</c:v>
                </c:pt>
                <c:pt idx="11">
                  <c:v>773</c:v>
                </c:pt>
                <c:pt idx="12">
                  <c:v>829</c:v>
                </c:pt>
                <c:pt idx="13">
                  <c:v>762</c:v>
                </c:pt>
                <c:pt idx="14">
                  <c:v>720</c:v>
                </c:pt>
                <c:pt idx="15">
                  <c:v>632</c:v>
                </c:pt>
                <c:pt idx="16">
                  <c:v>844</c:v>
                </c:pt>
                <c:pt idx="17">
                  <c:v>684</c:v>
                </c:pt>
                <c:pt idx="18">
                  <c:v>685</c:v>
                </c:pt>
                <c:pt idx="19">
                  <c:v>783</c:v>
                </c:pt>
                <c:pt idx="20">
                  <c:v>745</c:v>
                </c:pt>
                <c:pt idx="21">
                  <c:v>826</c:v>
                </c:pt>
                <c:pt idx="22" formatCode="General">
                  <c:v>1172</c:v>
                </c:pt>
                <c:pt idx="23" formatCode="General">
                  <c:v>2313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79-400C-9080-06E687A427ED}"/>
            </c:ext>
          </c:extLst>
        </c:ser>
        <c:ser>
          <c:idx val="1"/>
          <c:order val="1"/>
          <c:tx>
            <c:strRef>
              <c:f>Kuviot!$B$53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Kuviot!$C$53:$Z$53</c:f>
              <c:numCache>
                <c:formatCode>0</c:formatCode>
                <c:ptCount val="24"/>
                <c:pt idx="0">
                  <c:v>417</c:v>
                </c:pt>
                <c:pt idx="1">
                  <c:v>319</c:v>
                </c:pt>
                <c:pt idx="2">
                  <c:v>386</c:v>
                </c:pt>
                <c:pt idx="3">
                  <c:v>269</c:v>
                </c:pt>
                <c:pt idx="4">
                  <c:v>318</c:v>
                </c:pt>
                <c:pt idx="5">
                  <c:v>305</c:v>
                </c:pt>
                <c:pt idx="6">
                  <c:v>240</c:v>
                </c:pt>
                <c:pt idx="7">
                  <c:v>270</c:v>
                </c:pt>
                <c:pt idx="8">
                  <c:v>289</c:v>
                </c:pt>
                <c:pt idx="9">
                  <c:v>253</c:v>
                </c:pt>
                <c:pt idx="10">
                  <c:v>222</c:v>
                </c:pt>
                <c:pt idx="11">
                  <c:v>248</c:v>
                </c:pt>
                <c:pt idx="12">
                  <c:v>226</c:v>
                </c:pt>
                <c:pt idx="13">
                  <c:v>280</c:v>
                </c:pt>
                <c:pt idx="14">
                  <c:v>252</c:v>
                </c:pt>
                <c:pt idx="15">
                  <c:v>313</c:v>
                </c:pt>
                <c:pt idx="16">
                  <c:v>305</c:v>
                </c:pt>
                <c:pt idx="17">
                  <c:v>306</c:v>
                </c:pt>
                <c:pt idx="18">
                  <c:v>363</c:v>
                </c:pt>
                <c:pt idx="19">
                  <c:v>502</c:v>
                </c:pt>
                <c:pt idx="20">
                  <c:v>230</c:v>
                </c:pt>
                <c:pt idx="21">
                  <c:v>245</c:v>
                </c:pt>
                <c:pt idx="22" formatCode="General">
                  <c:v>280</c:v>
                </c:pt>
                <c:pt idx="23" formatCode="General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79-400C-9080-06E687A42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Sonkajärvellä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Kuviot!$B$20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Kuviot!$C$20:$Z$20</c:f>
              <c:numCache>
                <c:formatCode>0</c:formatCode>
                <c:ptCount val="24"/>
                <c:pt idx="0">
                  <c:v>8</c:v>
                </c:pt>
                <c:pt idx="1">
                  <c:v>6</c:v>
                </c:pt>
                <c:pt idx="2">
                  <c:v>10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7</c:v>
                </c:pt>
                <c:pt idx="8">
                  <c:v>3</c:v>
                </c:pt>
                <c:pt idx="9">
                  <c:v>7</c:v>
                </c:pt>
                <c:pt idx="10">
                  <c:v>5</c:v>
                </c:pt>
                <c:pt idx="11">
                  <c:v>10</c:v>
                </c:pt>
                <c:pt idx="12">
                  <c:v>3</c:v>
                </c:pt>
                <c:pt idx="13">
                  <c:v>26</c:v>
                </c:pt>
                <c:pt idx="14">
                  <c:v>15</c:v>
                </c:pt>
                <c:pt idx="15">
                  <c:v>4</c:v>
                </c:pt>
                <c:pt idx="16">
                  <c:v>2</c:v>
                </c:pt>
                <c:pt idx="17">
                  <c:v>2</c:v>
                </c:pt>
                <c:pt idx="18">
                  <c:v>13</c:v>
                </c:pt>
                <c:pt idx="19">
                  <c:v>2</c:v>
                </c:pt>
                <c:pt idx="20">
                  <c:v>6</c:v>
                </c:pt>
                <c:pt idx="21">
                  <c:v>3</c:v>
                </c:pt>
                <c:pt idx="22" formatCode="General">
                  <c:v>5</c:v>
                </c:pt>
                <c:pt idx="23" formatCode="General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7D-4F03-8BD1-5D97998AD383}"/>
            </c:ext>
          </c:extLst>
        </c:ser>
        <c:ser>
          <c:idx val="1"/>
          <c:order val="1"/>
          <c:tx>
            <c:strRef>
              <c:f>Kuviot!$B$21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Kuviot!$C$21:$Z$21</c:f>
              <c:numCache>
                <c:formatCode>0</c:formatCode>
                <c:ptCount val="24"/>
                <c:pt idx="0">
                  <c:v>5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1</c:v>
                </c:pt>
                <c:pt idx="10">
                  <c:v>7</c:v>
                </c:pt>
                <c:pt idx="11">
                  <c:v>1</c:v>
                </c:pt>
                <c:pt idx="12">
                  <c:v>2</c:v>
                </c:pt>
                <c:pt idx="13">
                  <c:v>5</c:v>
                </c:pt>
                <c:pt idx="14">
                  <c:v>3</c:v>
                </c:pt>
                <c:pt idx="15">
                  <c:v>3</c:v>
                </c:pt>
                <c:pt idx="16">
                  <c:v>1</c:v>
                </c:pt>
                <c:pt idx="17">
                  <c:v>3</c:v>
                </c:pt>
                <c:pt idx="18">
                  <c:v>5</c:v>
                </c:pt>
                <c:pt idx="19">
                  <c:v>3</c:v>
                </c:pt>
                <c:pt idx="20">
                  <c:v>0</c:v>
                </c:pt>
                <c:pt idx="21">
                  <c:v>0</c:v>
                </c:pt>
                <c:pt idx="22" formatCode="General">
                  <c:v>1</c:v>
                </c:pt>
                <c:pt idx="2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7D-4F03-8BD1-5D97998AD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Vieremällä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Kuviot!$B$22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Kuviot!$C$22:$Z$22</c:f>
              <c:numCache>
                <c:formatCode>0</c:formatCode>
                <c:ptCount val="24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7</c:v>
                </c:pt>
                <c:pt idx="5">
                  <c:v>16</c:v>
                </c:pt>
                <c:pt idx="6">
                  <c:v>19</c:v>
                </c:pt>
                <c:pt idx="7">
                  <c:v>15</c:v>
                </c:pt>
                <c:pt idx="8">
                  <c:v>9</c:v>
                </c:pt>
                <c:pt idx="9">
                  <c:v>19</c:v>
                </c:pt>
                <c:pt idx="10">
                  <c:v>12</c:v>
                </c:pt>
                <c:pt idx="11">
                  <c:v>16</c:v>
                </c:pt>
                <c:pt idx="12">
                  <c:v>13</c:v>
                </c:pt>
                <c:pt idx="13">
                  <c:v>8</c:v>
                </c:pt>
                <c:pt idx="14">
                  <c:v>9</c:v>
                </c:pt>
                <c:pt idx="15">
                  <c:v>8</c:v>
                </c:pt>
                <c:pt idx="16">
                  <c:v>4</c:v>
                </c:pt>
                <c:pt idx="17">
                  <c:v>11</c:v>
                </c:pt>
                <c:pt idx="18">
                  <c:v>9</c:v>
                </c:pt>
                <c:pt idx="19">
                  <c:v>7</c:v>
                </c:pt>
                <c:pt idx="20">
                  <c:v>6</c:v>
                </c:pt>
                <c:pt idx="21">
                  <c:v>22</c:v>
                </c:pt>
                <c:pt idx="22" formatCode="General">
                  <c:v>20</c:v>
                </c:pt>
                <c:pt idx="23" formatCode="General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A-49FA-B5A3-44E3DB8DE093}"/>
            </c:ext>
          </c:extLst>
        </c:ser>
        <c:ser>
          <c:idx val="1"/>
          <c:order val="1"/>
          <c:tx>
            <c:strRef>
              <c:f>Kuviot!$B$23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Kuviot!$C$23:$Z$23</c:f>
              <c:numCache>
                <c:formatCode>0</c:formatCode>
                <c:ptCount val="24"/>
                <c:pt idx="0">
                  <c:v>11</c:v>
                </c:pt>
                <c:pt idx="1">
                  <c:v>3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3</c:v>
                </c:pt>
                <c:pt idx="8">
                  <c:v>6</c:v>
                </c:pt>
                <c:pt idx="9">
                  <c:v>1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1</c:v>
                </c:pt>
                <c:pt idx="14">
                  <c:v>5</c:v>
                </c:pt>
                <c:pt idx="15">
                  <c:v>6</c:v>
                </c:pt>
                <c:pt idx="16">
                  <c:v>2</c:v>
                </c:pt>
                <c:pt idx="17">
                  <c:v>0</c:v>
                </c:pt>
                <c:pt idx="18">
                  <c:v>4</c:v>
                </c:pt>
                <c:pt idx="19">
                  <c:v>7</c:v>
                </c:pt>
                <c:pt idx="20">
                  <c:v>1</c:v>
                </c:pt>
                <c:pt idx="21">
                  <c:v>2</c:v>
                </c:pt>
                <c:pt idx="22" formatCode="General">
                  <c:v>1</c:v>
                </c:pt>
                <c:pt idx="2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A-49FA-B5A3-44E3DB8DE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Ylä-Savossa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Kuviot!$B$24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Kuviot!$C$24:$Z$24</c:f>
              <c:numCache>
                <c:formatCode>0</c:formatCode>
                <c:ptCount val="24"/>
                <c:pt idx="0">
                  <c:v>87</c:v>
                </c:pt>
                <c:pt idx="1">
                  <c:v>64</c:v>
                </c:pt>
                <c:pt idx="2">
                  <c:v>83</c:v>
                </c:pt>
                <c:pt idx="3">
                  <c:v>85</c:v>
                </c:pt>
                <c:pt idx="4">
                  <c:v>77</c:v>
                </c:pt>
                <c:pt idx="5">
                  <c:v>101</c:v>
                </c:pt>
                <c:pt idx="6">
                  <c:v>85</c:v>
                </c:pt>
                <c:pt idx="7">
                  <c:v>112</c:v>
                </c:pt>
                <c:pt idx="8">
                  <c:v>95</c:v>
                </c:pt>
                <c:pt idx="9">
                  <c:v>104</c:v>
                </c:pt>
                <c:pt idx="10">
                  <c:v>73</c:v>
                </c:pt>
                <c:pt idx="11">
                  <c:v>139</c:v>
                </c:pt>
                <c:pt idx="12">
                  <c:v>144</c:v>
                </c:pt>
                <c:pt idx="13">
                  <c:v>179</c:v>
                </c:pt>
                <c:pt idx="14">
                  <c:v>159</c:v>
                </c:pt>
                <c:pt idx="15">
                  <c:v>115</c:v>
                </c:pt>
                <c:pt idx="16">
                  <c:v>84</c:v>
                </c:pt>
                <c:pt idx="17">
                  <c:v>102</c:v>
                </c:pt>
                <c:pt idx="18">
                  <c:v>112</c:v>
                </c:pt>
                <c:pt idx="19">
                  <c:v>95</c:v>
                </c:pt>
                <c:pt idx="20">
                  <c:v>105</c:v>
                </c:pt>
                <c:pt idx="21">
                  <c:v>125</c:v>
                </c:pt>
                <c:pt idx="22" formatCode="General">
                  <c:v>218</c:v>
                </c:pt>
                <c:pt idx="23" formatCode="General">
                  <c:v>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A-475D-AB25-8C868749E087}"/>
            </c:ext>
          </c:extLst>
        </c:ser>
        <c:ser>
          <c:idx val="1"/>
          <c:order val="1"/>
          <c:tx>
            <c:strRef>
              <c:f>Kuviot!$B$25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Kuviot!$C$25:$Z$25</c:f>
              <c:numCache>
                <c:formatCode>0</c:formatCode>
                <c:ptCount val="24"/>
                <c:pt idx="0">
                  <c:v>70</c:v>
                </c:pt>
                <c:pt idx="1">
                  <c:v>70</c:v>
                </c:pt>
                <c:pt idx="2">
                  <c:v>81</c:v>
                </c:pt>
                <c:pt idx="3">
                  <c:v>55</c:v>
                </c:pt>
                <c:pt idx="4">
                  <c:v>56</c:v>
                </c:pt>
                <c:pt idx="5">
                  <c:v>59</c:v>
                </c:pt>
                <c:pt idx="6">
                  <c:v>32</c:v>
                </c:pt>
                <c:pt idx="7">
                  <c:v>47</c:v>
                </c:pt>
                <c:pt idx="8">
                  <c:v>43</c:v>
                </c:pt>
                <c:pt idx="9">
                  <c:v>49</c:v>
                </c:pt>
                <c:pt idx="10">
                  <c:v>36</c:v>
                </c:pt>
                <c:pt idx="11">
                  <c:v>40</c:v>
                </c:pt>
                <c:pt idx="12">
                  <c:v>24</c:v>
                </c:pt>
                <c:pt idx="13">
                  <c:v>36</c:v>
                </c:pt>
                <c:pt idx="14">
                  <c:v>35</c:v>
                </c:pt>
                <c:pt idx="15">
                  <c:v>57</c:v>
                </c:pt>
                <c:pt idx="16">
                  <c:v>44</c:v>
                </c:pt>
                <c:pt idx="17">
                  <c:v>45</c:v>
                </c:pt>
                <c:pt idx="18">
                  <c:v>67</c:v>
                </c:pt>
                <c:pt idx="19">
                  <c:v>56</c:v>
                </c:pt>
                <c:pt idx="20">
                  <c:v>27</c:v>
                </c:pt>
                <c:pt idx="21">
                  <c:v>29</c:v>
                </c:pt>
                <c:pt idx="22" formatCode="General">
                  <c:v>36</c:v>
                </c:pt>
                <c:pt idx="23" formatCode="General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8A-475D-AB25-8C868749E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Suonenjoella v. 2000–2023</a:t>
            </a:r>
          </a:p>
        </c:rich>
      </c:tx>
      <c:layout>
        <c:manualLayout>
          <c:xMode val="edge"/>
          <c:yMode val="edge"/>
          <c:x val="0.28397655555555562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Kuviot!$B$32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Kuviot!$C$32:$Z$32</c:f>
              <c:numCache>
                <c:formatCode>0</c:formatCode>
                <c:ptCount val="24"/>
                <c:pt idx="0">
                  <c:v>8</c:v>
                </c:pt>
                <c:pt idx="1">
                  <c:v>11</c:v>
                </c:pt>
                <c:pt idx="2">
                  <c:v>11</c:v>
                </c:pt>
                <c:pt idx="3">
                  <c:v>8</c:v>
                </c:pt>
                <c:pt idx="4">
                  <c:v>15</c:v>
                </c:pt>
                <c:pt idx="5">
                  <c:v>11</c:v>
                </c:pt>
                <c:pt idx="6">
                  <c:v>13</c:v>
                </c:pt>
                <c:pt idx="7">
                  <c:v>24</c:v>
                </c:pt>
                <c:pt idx="8">
                  <c:v>12</c:v>
                </c:pt>
                <c:pt idx="9">
                  <c:v>19</c:v>
                </c:pt>
                <c:pt idx="10">
                  <c:v>20</c:v>
                </c:pt>
                <c:pt idx="11">
                  <c:v>15</c:v>
                </c:pt>
                <c:pt idx="12">
                  <c:v>25</c:v>
                </c:pt>
                <c:pt idx="13">
                  <c:v>21</c:v>
                </c:pt>
                <c:pt idx="14">
                  <c:v>24</c:v>
                </c:pt>
                <c:pt idx="15">
                  <c:v>12</c:v>
                </c:pt>
                <c:pt idx="16">
                  <c:v>15</c:v>
                </c:pt>
                <c:pt idx="17">
                  <c:v>27</c:v>
                </c:pt>
                <c:pt idx="18">
                  <c:v>21</c:v>
                </c:pt>
                <c:pt idx="19">
                  <c:v>18</c:v>
                </c:pt>
                <c:pt idx="20">
                  <c:v>8</c:v>
                </c:pt>
                <c:pt idx="21">
                  <c:v>11</c:v>
                </c:pt>
                <c:pt idx="22" formatCode="General">
                  <c:v>7</c:v>
                </c:pt>
                <c:pt idx="23" formatCode="General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E-44D6-9D0A-0F88C0B03241}"/>
            </c:ext>
          </c:extLst>
        </c:ser>
        <c:ser>
          <c:idx val="1"/>
          <c:order val="1"/>
          <c:tx>
            <c:strRef>
              <c:f>Kuviot!$B$33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Kuviot!$C$33:$Z$33</c:f>
              <c:numCache>
                <c:formatCode>0</c:formatCode>
                <c:ptCount val="24"/>
                <c:pt idx="0">
                  <c:v>13</c:v>
                </c:pt>
                <c:pt idx="1">
                  <c:v>4</c:v>
                </c:pt>
                <c:pt idx="2">
                  <c:v>7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5</c:v>
                </c:pt>
                <c:pt idx="9">
                  <c:v>6</c:v>
                </c:pt>
                <c:pt idx="10">
                  <c:v>2</c:v>
                </c:pt>
                <c:pt idx="11">
                  <c:v>3</c:v>
                </c:pt>
                <c:pt idx="12">
                  <c:v>9</c:v>
                </c:pt>
                <c:pt idx="13">
                  <c:v>11</c:v>
                </c:pt>
                <c:pt idx="14">
                  <c:v>16</c:v>
                </c:pt>
                <c:pt idx="15">
                  <c:v>3</c:v>
                </c:pt>
                <c:pt idx="16">
                  <c:v>7</c:v>
                </c:pt>
                <c:pt idx="17">
                  <c:v>11</c:v>
                </c:pt>
                <c:pt idx="18">
                  <c:v>8</c:v>
                </c:pt>
                <c:pt idx="19">
                  <c:v>13</c:v>
                </c:pt>
                <c:pt idx="20">
                  <c:v>5</c:v>
                </c:pt>
                <c:pt idx="21">
                  <c:v>1</c:v>
                </c:pt>
                <c:pt idx="22" formatCode="General">
                  <c:v>8</c:v>
                </c:pt>
                <c:pt idx="2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E-44D6-9D0A-0F88C0B03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Rautalammilla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Kuviot!$B$26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Kuviot!$C$26:$Z$26</c:f>
              <c:numCache>
                <c:formatCode>0</c:formatCode>
                <c:ptCount val="24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9</c:v>
                </c:pt>
                <c:pt idx="5">
                  <c:v>9</c:v>
                </c:pt>
                <c:pt idx="6">
                  <c:v>4</c:v>
                </c:pt>
                <c:pt idx="7">
                  <c:v>11</c:v>
                </c:pt>
                <c:pt idx="8">
                  <c:v>9</c:v>
                </c:pt>
                <c:pt idx="9">
                  <c:v>7</c:v>
                </c:pt>
                <c:pt idx="10">
                  <c:v>5</c:v>
                </c:pt>
                <c:pt idx="11">
                  <c:v>15</c:v>
                </c:pt>
                <c:pt idx="12">
                  <c:v>9</c:v>
                </c:pt>
                <c:pt idx="13">
                  <c:v>3</c:v>
                </c:pt>
                <c:pt idx="14">
                  <c:v>6</c:v>
                </c:pt>
                <c:pt idx="15">
                  <c:v>6</c:v>
                </c:pt>
                <c:pt idx="16">
                  <c:v>37</c:v>
                </c:pt>
                <c:pt idx="17">
                  <c:v>14</c:v>
                </c:pt>
                <c:pt idx="18">
                  <c:v>27</c:v>
                </c:pt>
                <c:pt idx="19">
                  <c:v>18</c:v>
                </c:pt>
                <c:pt idx="20">
                  <c:v>9</c:v>
                </c:pt>
                <c:pt idx="21">
                  <c:v>23</c:v>
                </c:pt>
                <c:pt idx="22" formatCode="General">
                  <c:v>27</c:v>
                </c:pt>
                <c:pt idx="23" formatCode="General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C-4739-91C2-2324ADC4E425}"/>
            </c:ext>
          </c:extLst>
        </c:ser>
        <c:ser>
          <c:idx val="1"/>
          <c:order val="1"/>
          <c:tx>
            <c:strRef>
              <c:f>Kuviot!$B$27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Kuviot!$C$27:$Z$27</c:f>
              <c:numCache>
                <c:formatCode>0</c:formatCode>
                <c:ptCount val="24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5</c:v>
                </c:pt>
                <c:pt idx="13">
                  <c:v>0</c:v>
                </c:pt>
                <c:pt idx="14">
                  <c:v>4</c:v>
                </c:pt>
                <c:pt idx="15">
                  <c:v>5</c:v>
                </c:pt>
                <c:pt idx="16">
                  <c:v>5</c:v>
                </c:pt>
                <c:pt idx="17">
                  <c:v>4</c:v>
                </c:pt>
                <c:pt idx="18">
                  <c:v>5</c:v>
                </c:pt>
                <c:pt idx="19">
                  <c:v>7</c:v>
                </c:pt>
                <c:pt idx="20">
                  <c:v>3</c:v>
                </c:pt>
                <c:pt idx="21">
                  <c:v>1</c:v>
                </c:pt>
                <c:pt idx="22" formatCode="General">
                  <c:v>3</c:v>
                </c:pt>
                <c:pt idx="2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BC-4739-91C2-2324ADC4E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Tervossa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Kuviot!$B$28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Kuviot!$C$28:$Z$28</c:f>
              <c:numCache>
                <c:formatCode>0</c:formatCode>
                <c:ptCount val="2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1</c:v>
                </c:pt>
                <c:pt idx="12">
                  <c:v>7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4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3</c:v>
                </c:pt>
                <c:pt idx="22" formatCode="General">
                  <c:v>7</c:v>
                </c:pt>
                <c:pt idx="23" formatCode="General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26-468C-8960-B92C9E4B1CB0}"/>
            </c:ext>
          </c:extLst>
        </c:ser>
        <c:ser>
          <c:idx val="1"/>
          <c:order val="1"/>
          <c:tx>
            <c:strRef>
              <c:f>Kuviot!$B$29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Kuviot!$C$29:$Z$29</c:f>
              <c:numCache>
                <c:formatCode>0</c:formatCode>
                <c:ptCount val="24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  <c:pt idx="12">
                  <c:v>0</c:v>
                </c:pt>
                <c:pt idx="13">
                  <c:v>4</c:v>
                </c:pt>
                <c:pt idx="14">
                  <c:v>1</c:v>
                </c:pt>
                <c:pt idx="15">
                  <c:v>4</c:v>
                </c:pt>
                <c:pt idx="16">
                  <c:v>1</c:v>
                </c:pt>
                <c:pt idx="17">
                  <c:v>5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 formatCode="General">
                  <c:v>2</c:v>
                </c:pt>
                <c:pt idx="23" formatCode="General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26-468C-8960-B92C9E4B1C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Vesannolla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Kuviot!$B$30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Kuviot!$C$30:$Z$30</c:f>
              <c:numCache>
                <c:formatCode>0</c:formatCode>
                <c:ptCount val="24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  <c:pt idx="7">
                  <c:v>5</c:v>
                </c:pt>
                <c:pt idx="8">
                  <c:v>0</c:v>
                </c:pt>
                <c:pt idx="9">
                  <c:v>5</c:v>
                </c:pt>
                <c:pt idx="10">
                  <c:v>5</c:v>
                </c:pt>
                <c:pt idx="11">
                  <c:v>0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0</c:v>
                </c:pt>
                <c:pt idx="21">
                  <c:v>2</c:v>
                </c:pt>
                <c:pt idx="22" formatCode="General">
                  <c:v>2</c:v>
                </c:pt>
                <c:pt idx="2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FF-48C0-894A-401803057951}"/>
            </c:ext>
          </c:extLst>
        </c:ser>
        <c:ser>
          <c:idx val="1"/>
          <c:order val="1"/>
          <c:tx>
            <c:strRef>
              <c:f>Kuviot!$B$31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Kuviot!$C$31:$Z$31</c:f>
              <c:numCache>
                <c:formatCode>0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3</c:v>
                </c:pt>
                <c:pt idx="17">
                  <c:v>0</c:v>
                </c:pt>
                <c:pt idx="18">
                  <c:v>2</c:v>
                </c:pt>
                <c:pt idx="19">
                  <c:v>4</c:v>
                </c:pt>
                <c:pt idx="20">
                  <c:v>1</c:v>
                </c:pt>
                <c:pt idx="21">
                  <c:v>3</c:v>
                </c:pt>
                <c:pt idx="22" formatCode="General">
                  <c:v>1</c:v>
                </c:pt>
                <c:pt idx="2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FF-48C0-894A-401803057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Sisä-Savossa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Kuviot!$B$34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Kuviot!$C$34:$Z$34</c:f>
              <c:numCache>
                <c:formatCode>0</c:formatCode>
                <c:ptCount val="24"/>
                <c:pt idx="0">
                  <c:v>15</c:v>
                </c:pt>
                <c:pt idx="1">
                  <c:v>20</c:v>
                </c:pt>
                <c:pt idx="2">
                  <c:v>20</c:v>
                </c:pt>
                <c:pt idx="3">
                  <c:v>14</c:v>
                </c:pt>
                <c:pt idx="4">
                  <c:v>34</c:v>
                </c:pt>
                <c:pt idx="5">
                  <c:v>23</c:v>
                </c:pt>
                <c:pt idx="6">
                  <c:v>19</c:v>
                </c:pt>
                <c:pt idx="7">
                  <c:v>44</c:v>
                </c:pt>
                <c:pt idx="8">
                  <c:v>22</c:v>
                </c:pt>
                <c:pt idx="9">
                  <c:v>32</c:v>
                </c:pt>
                <c:pt idx="10">
                  <c:v>35</c:v>
                </c:pt>
                <c:pt idx="11">
                  <c:v>31</c:v>
                </c:pt>
                <c:pt idx="12">
                  <c:v>43</c:v>
                </c:pt>
                <c:pt idx="13">
                  <c:v>30</c:v>
                </c:pt>
                <c:pt idx="14">
                  <c:v>36</c:v>
                </c:pt>
                <c:pt idx="15">
                  <c:v>20</c:v>
                </c:pt>
                <c:pt idx="16">
                  <c:v>57</c:v>
                </c:pt>
                <c:pt idx="17">
                  <c:v>44</c:v>
                </c:pt>
                <c:pt idx="18">
                  <c:v>51</c:v>
                </c:pt>
                <c:pt idx="19">
                  <c:v>39</c:v>
                </c:pt>
                <c:pt idx="20">
                  <c:v>19</c:v>
                </c:pt>
                <c:pt idx="21">
                  <c:v>39</c:v>
                </c:pt>
                <c:pt idx="22" formatCode="General">
                  <c:v>43</c:v>
                </c:pt>
                <c:pt idx="23" formatCode="General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8-4D6D-8944-B4DF595821E0}"/>
            </c:ext>
          </c:extLst>
        </c:ser>
        <c:ser>
          <c:idx val="1"/>
          <c:order val="1"/>
          <c:tx>
            <c:strRef>
              <c:f>Kuviot!$B$35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Kuviot!$C$35:$Z$35</c:f>
              <c:numCache>
                <c:formatCode>0</c:formatCode>
                <c:ptCount val="24"/>
                <c:pt idx="0">
                  <c:v>18</c:v>
                </c:pt>
                <c:pt idx="1">
                  <c:v>11</c:v>
                </c:pt>
                <c:pt idx="2">
                  <c:v>12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14</c:v>
                </c:pt>
                <c:pt idx="7">
                  <c:v>10</c:v>
                </c:pt>
                <c:pt idx="8">
                  <c:v>12</c:v>
                </c:pt>
                <c:pt idx="9">
                  <c:v>10</c:v>
                </c:pt>
                <c:pt idx="10">
                  <c:v>9</c:v>
                </c:pt>
                <c:pt idx="11">
                  <c:v>7</c:v>
                </c:pt>
                <c:pt idx="12">
                  <c:v>15</c:v>
                </c:pt>
                <c:pt idx="13">
                  <c:v>17</c:v>
                </c:pt>
                <c:pt idx="14">
                  <c:v>23</c:v>
                </c:pt>
                <c:pt idx="15">
                  <c:v>14</c:v>
                </c:pt>
                <c:pt idx="16">
                  <c:v>16</c:v>
                </c:pt>
                <c:pt idx="17">
                  <c:v>20</c:v>
                </c:pt>
                <c:pt idx="18">
                  <c:v>18</c:v>
                </c:pt>
                <c:pt idx="19">
                  <c:v>24</c:v>
                </c:pt>
                <c:pt idx="20">
                  <c:v>9</c:v>
                </c:pt>
                <c:pt idx="21">
                  <c:v>6</c:v>
                </c:pt>
                <c:pt idx="22" formatCode="General">
                  <c:v>14</c:v>
                </c:pt>
                <c:pt idx="23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18-4D6D-8944-B4DF595821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Kaavilla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Kuviot!$B$36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Kuviot!$C$36:$Z$36</c:f>
              <c:numCache>
                <c:formatCode>0</c:formatCode>
                <c:ptCount val="24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7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7</c:v>
                </c:pt>
                <c:pt idx="9">
                  <c:v>4</c:v>
                </c:pt>
                <c:pt idx="10">
                  <c:v>4</c:v>
                </c:pt>
                <c:pt idx="11">
                  <c:v>8</c:v>
                </c:pt>
                <c:pt idx="12">
                  <c:v>19</c:v>
                </c:pt>
                <c:pt idx="13">
                  <c:v>4</c:v>
                </c:pt>
                <c:pt idx="14">
                  <c:v>10</c:v>
                </c:pt>
                <c:pt idx="15">
                  <c:v>20</c:v>
                </c:pt>
                <c:pt idx="16">
                  <c:v>2</c:v>
                </c:pt>
                <c:pt idx="17">
                  <c:v>0</c:v>
                </c:pt>
                <c:pt idx="18">
                  <c:v>8</c:v>
                </c:pt>
                <c:pt idx="19">
                  <c:v>2</c:v>
                </c:pt>
                <c:pt idx="20">
                  <c:v>4</c:v>
                </c:pt>
                <c:pt idx="21">
                  <c:v>4</c:v>
                </c:pt>
                <c:pt idx="22" formatCode="General">
                  <c:v>2</c:v>
                </c:pt>
                <c:pt idx="2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FD-4E39-B540-6C29C8F6BB89}"/>
            </c:ext>
          </c:extLst>
        </c:ser>
        <c:ser>
          <c:idx val="1"/>
          <c:order val="1"/>
          <c:tx>
            <c:strRef>
              <c:f>Kuviot!$B$37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Kuviot!$C$37:$Z$37</c:f>
              <c:numCache>
                <c:formatCode>0</c:formatCode>
                <c:ptCount val="24"/>
                <c:pt idx="0">
                  <c:v>8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  <c:pt idx="14">
                  <c:v>2</c:v>
                </c:pt>
                <c:pt idx="15">
                  <c:v>1</c:v>
                </c:pt>
                <c:pt idx="16">
                  <c:v>4</c:v>
                </c:pt>
                <c:pt idx="17">
                  <c:v>1</c:v>
                </c:pt>
                <c:pt idx="18">
                  <c:v>5</c:v>
                </c:pt>
                <c:pt idx="19">
                  <c:v>9</c:v>
                </c:pt>
                <c:pt idx="20">
                  <c:v>3</c:v>
                </c:pt>
                <c:pt idx="21">
                  <c:v>1</c:v>
                </c:pt>
                <c:pt idx="22" formatCode="General">
                  <c:v>2</c:v>
                </c:pt>
                <c:pt idx="2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FD-4E39-B540-6C29C8F6B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Rautavaaralla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Kuviot!$B$38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Kuviot!$C$38:$Z$38</c:f>
              <c:numCache>
                <c:formatCode>0</c:formatCode>
                <c:ptCount val="2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7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1</c:v>
                </c:pt>
                <c:pt idx="21">
                  <c:v>1</c:v>
                </c:pt>
                <c:pt idx="22" formatCode="General">
                  <c:v>3</c:v>
                </c:pt>
                <c:pt idx="23" formatCode="General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3D-476B-803B-1D919E9828BF}"/>
            </c:ext>
          </c:extLst>
        </c:ser>
        <c:ser>
          <c:idx val="1"/>
          <c:order val="1"/>
          <c:tx>
            <c:strRef>
              <c:f>Kuviot!$B$39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Kuviot!$C$39:$Z$39</c:f>
              <c:numCache>
                <c:formatCode>0</c:formatCode>
                <c:ptCount val="24"/>
                <c:pt idx="0">
                  <c:v>6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7">
                  <c:v>3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 formatCode="General">
                  <c:v>0</c:v>
                </c:pt>
                <c:pt idx="2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3D-476B-803B-1D919E9828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Kuopiossa v. 2000–2023</a:t>
            </a:r>
          </a:p>
        </c:rich>
      </c:tx>
      <c:layout>
        <c:manualLayout>
          <c:xMode val="edge"/>
          <c:yMode val="edge"/>
          <c:x val="0.2501098888888889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Kuviot!$C$4:$Z$4</c:f>
              <c:numCache>
                <c:formatCode>0</c:formatCode>
                <c:ptCount val="24"/>
                <c:pt idx="0">
                  <c:v>264</c:v>
                </c:pt>
                <c:pt idx="1">
                  <c:v>250</c:v>
                </c:pt>
                <c:pt idx="2">
                  <c:v>208</c:v>
                </c:pt>
                <c:pt idx="3">
                  <c:v>228</c:v>
                </c:pt>
                <c:pt idx="4">
                  <c:v>285</c:v>
                </c:pt>
                <c:pt idx="5">
                  <c:v>246</c:v>
                </c:pt>
                <c:pt idx="6">
                  <c:v>288</c:v>
                </c:pt>
                <c:pt idx="7">
                  <c:v>284</c:v>
                </c:pt>
                <c:pt idx="8">
                  <c:v>323</c:v>
                </c:pt>
                <c:pt idx="9">
                  <c:v>313</c:v>
                </c:pt>
                <c:pt idx="10">
                  <c:v>325</c:v>
                </c:pt>
                <c:pt idx="11">
                  <c:v>422</c:v>
                </c:pt>
                <c:pt idx="12">
                  <c:v>459</c:v>
                </c:pt>
                <c:pt idx="13">
                  <c:v>417</c:v>
                </c:pt>
                <c:pt idx="14">
                  <c:v>404</c:v>
                </c:pt>
                <c:pt idx="15">
                  <c:v>374</c:v>
                </c:pt>
                <c:pt idx="16">
                  <c:v>493</c:v>
                </c:pt>
                <c:pt idx="17">
                  <c:v>364</c:v>
                </c:pt>
                <c:pt idx="18">
                  <c:v>373</c:v>
                </c:pt>
                <c:pt idx="19">
                  <c:v>448</c:v>
                </c:pt>
                <c:pt idx="20">
                  <c:v>439</c:v>
                </c:pt>
                <c:pt idx="21">
                  <c:v>551</c:v>
                </c:pt>
                <c:pt idx="22" formatCode="General">
                  <c:v>774</c:v>
                </c:pt>
                <c:pt idx="23" formatCode="General">
                  <c:v>1155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E-4E02-8E1D-09D721DBEA50}"/>
            </c:ext>
          </c:extLst>
        </c:ser>
        <c:ser>
          <c:idx val="1"/>
          <c:order val="1"/>
          <c:tx>
            <c:strRef>
              <c:f>Kuviot!$B$5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Kuviot!$C$5:$Z$5</c:f>
              <c:numCache>
                <c:formatCode>0</c:formatCode>
                <c:ptCount val="24"/>
                <c:pt idx="0">
                  <c:v>247</c:v>
                </c:pt>
                <c:pt idx="1">
                  <c:v>162</c:v>
                </c:pt>
                <c:pt idx="2">
                  <c:v>211</c:v>
                </c:pt>
                <c:pt idx="3">
                  <c:v>154</c:v>
                </c:pt>
                <c:pt idx="4">
                  <c:v>186</c:v>
                </c:pt>
                <c:pt idx="5">
                  <c:v>159</c:v>
                </c:pt>
                <c:pt idx="6">
                  <c:v>129</c:v>
                </c:pt>
                <c:pt idx="7">
                  <c:v>153</c:v>
                </c:pt>
                <c:pt idx="8">
                  <c:v>182</c:v>
                </c:pt>
                <c:pt idx="9">
                  <c:v>139</c:v>
                </c:pt>
                <c:pt idx="10">
                  <c:v>121</c:v>
                </c:pt>
                <c:pt idx="11">
                  <c:v>140</c:v>
                </c:pt>
                <c:pt idx="12">
                  <c:v>130</c:v>
                </c:pt>
                <c:pt idx="13">
                  <c:v>160</c:v>
                </c:pt>
                <c:pt idx="14">
                  <c:v>146</c:v>
                </c:pt>
                <c:pt idx="15">
                  <c:v>178</c:v>
                </c:pt>
                <c:pt idx="16">
                  <c:v>190</c:v>
                </c:pt>
                <c:pt idx="17">
                  <c:v>185</c:v>
                </c:pt>
                <c:pt idx="18">
                  <c:v>203</c:v>
                </c:pt>
                <c:pt idx="19">
                  <c:v>262</c:v>
                </c:pt>
                <c:pt idx="20">
                  <c:v>152</c:v>
                </c:pt>
                <c:pt idx="21">
                  <c:v>169</c:v>
                </c:pt>
                <c:pt idx="22" formatCode="General">
                  <c:v>187</c:v>
                </c:pt>
                <c:pt idx="23" formatCode="General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0E-4E02-8E1D-09D721DBE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Tuusniemellä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Kuviot!$B$40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Kuviot!$C$40:$Z$40</c:f>
              <c:numCache>
                <c:formatCode>0</c:formatCode>
                <c:ptCount val="24"/>
                <c:pt idx="0">
                  <c:v>5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  <c:pt idx="10">
                  <c:v>8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7</c:v>
                </c:pt>
                <c:pt idx="15">
                  <c:v>1</c:v>
                </c:pt>
                <c:pt idx="16">
                  <c:v>7</c:v>
                </c:pt>
                <c:pt idx="17">
                  <c:v>2</c:v>
                </c:pt>
                <c:pt idx="18">
                  <c:v>4</c:v>
                </c:pt>
                <c:pt idx="19">
                  <c:v>3</c:v>
                </c:pt>
                <c:pt idx="20">
                  <c:v>1</c:v>
                </c:pt>
                <c:pt idx="21">
                  <c:v>8</c:v>
                </c:pt>
                <c:pt idx="22" formatCode="General">
                  <c:v>5</c:v>
                </c:pt>
                <c:pt idx="23" formatCode="General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75-4C7F-B003-FF72C99515FB}"/>
            </c:ext>
          </c:extLst>
        </c:ser>
        <c:ser>
          <c:idx val="1"/>
          <c:order val="1"/>
          <c:tx>
            <c:strRef>
              <c:f>Kuviot!$B$41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Kuviot!$C$41:$Z$41</c:f>
              <c:numCache>
                <c:formatCode>0</c:formatCode>
                <c:ptCount val="24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3</c:v>
                </c:pt>
                <c:pt idx="14">
                  <c:v>4</c:v>
                </c:pt>
                <c:pt idx="15">
                  <c:v>0</c:v>
                </c:pt>
                <c:pt idx="16">
                  <c:v>0</c:v>
                </c:pt>
                <c:pt idx="17">
                  <c:v>2</c:v>
                </c:pt>
                <c:pt idx="18">
                  <c:v>5</c:v>
                </c:pt>
                <c:pt idx="19">
                  <c:v>1</c:v>
                </c:pt>
                <c:pt idx="20">
                  <c:v>2</c:v>
                </c:pt>
                <c:pt idx="21">
                  <c:v>2</c:v>
                </c:pt>
                <c:pt idx="22" formatCode="General">
                  <c:v>1</c:v>
                </c:pt>
                <c:pt idx="23" formatCode="General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75-4C7F-B003-FF72C9951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Koillis-Savossa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Kuviot!$B$42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Kuviot!$C$42:$Z$42</c:f>
              <c:numCache>
                <c:formatCode>0</c:formatCode>
                <c:ptCount val="24"/>
                <c:pt idx="0">
                  <c:v>6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  <c:pt idx="4">
                  <c:v>10</c:v>
                </c:pt>
                <c:pt idx="5">
                  <c:v>7</c:v>
                </c:pt>
                <c:pt idx="6">
                  <c:v>7</c:v>
                </c:pt>
                <c:pt idx="7">
                  <c:v>4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11</c:v>
                </c:pt>
                <c:pt idx="12">
                  <c:v>24</c:v>
                </c:pt>
                <c:pt idx="13">
                  <c:v>8</c:v>
                </c:pt>
                <c:pt idx="14">
                  <c:v>17</c:v>
                </c:pt>
                <c:pt idx="15">
                  <c:v>22</c:v>
                </c:pt>
                <c:pt idx="16">
                  <c:v>16</c:v>
                </c:pt>
                <c:pt idx="17">
                  <c:v>7</c:v>
                </c:pt>
                <c:pt idx="18">
                  <c:v>17</c:v>
                </c:pt>
                <c:pt idx="19">
                  <c:v>10</c:v>
                </c:pt>
                <c:pt idx="20">
                  <c:v>6</c:v>
                </c:pt>
                <c:pt idx="21">
                  <c:v>13</c:v>
                </c:pt>
                <c:pt idx="22" formatCode="General">
                  <c:v>10</c:v>
                </c:pt>
                <c:pt idx="23" formatCode="General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7-400F-AAB6-7494E0CDAAAA}"/>
            </c:ext>
          </c:extLst>
        </c:ser>
        <c:ser>
          <c:idx val="1"/>
          <c:order val="1"/>
          <c:tx>
            <c:strRef>
              <c:f>Kuviot!$B$43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Kuviot!$C$43:$Z$43</c:f>
              <c:numCache>
                <c:formatCode>0</c:formatCode>
                <c:ptCount val="24"/>
                <c:pt idx="0">
                  <c:v>18</c:v>
                </c:pt>
                <c:pt idx="1">
                  <c:v>3</c:v>
                </c:pt>
                <c:pt idx="2">
                  <c:v>8</c:v>
                </c:pt>
                <c:pt idx="3">
                  <c:v>7</c:v>
                </c:pt>
                <c:pt idx="4">
                  <c:v>4</c:v>
                </c:pt>
                <c:pt idx="5">
                  <c:v>7</c:v>
                </c:pt>
                <c:pt idx="6">
                  <c:v>4</c:v>
                </c:pt>
                <c:pt idx="7">
                  <c:v>0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5</c:v>
                </c:pt>
                <c:pt idx="13">
                  <c:v>3</c:v>
                </c:pt>
                <c:pt idx="14">
                  <c:v>7</c:v>
                </c:pt>
                <c:pt idx="15">
                  <c:v>3</c:v>
                </c:pt>
                <c:pt idx="16">
                  <c:v>4</c:v>
                </c:pt>
                <c:pt idx="17">
                  <c:v>6</c:v>
                </c:pt>
                <c:pt idx="18">
                  <c:v>13</c:v>
                </c:pt>
                <c:pt idx="19">
                  <c:v>10</c:v>
                </c:pt>
                <c:pt idx="20">
                  <c:v>5</c:v>
                </c:pt>
                <c:pt idx="21">
                  <c:v>4</c:v>
                </c:pt>
                <c:pt idx="22" formatCode="General">
                  <c:v>3</c:v>
                </c:pt>
                <c:pt idx="23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C7-400F-AAB6-7494E0CDA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Varkaudessa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Kuviot!$B$44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Kuviot!$C$44:$Z$44</c:f>
              <c:numCache>
                <c:formatCode>0</c:formatCode>
                <c:ptCount val="24"/>
                <c:pt idx="0">
                  <c:v>31</c:v>
                </c:pt>
                <c:pt idx="1">
                  <c:v>54</c:v>
                </c:pt>
                <c:pt idx="2">
                  <c:v>51</c:v>
                </c:pt>
                <c:pt idx="3">
                  <c:v>30</c:v>
                </c:pt>
                <c:pt idx="4">
                  <c:v>49</c:v>
                </c:pt>
                <c:pt idx="5">
                  <c:v>20</c:v>
                </c:pt>
                <c:pt idx="6">
                  <c:v>50</c:v>
                </c:pt>
                <c:pt idx="7">
                  <c:v>50</c:v>
                </c:pt>
                <c:pt idx="8">
                  <c:v>117</c:v>
                </c:pt>
                <c:pt idx="9">
                  <c:v>67</c:v>
                </c:pt>
                <c:pt idx="10">
                  <c:v>85</c:v>
                </c:pt>
                <c:pt idx="11">
                  <c:v>111</c:v>
                </c:pt>
                <c:pt idx="12">
                  <c:v>89</c:v>
                </c:pt>
                <c:pt idx="13">
                  <c:v>63</c:v>
                </c:pt>
                <c:pt idx="14">
                  <c:v>52</c:v>
                </c:pt>
                <c:pt idx="15">
                  <c:v>49</c:v>
                </c:pt>
                <c:pt idx="16">
                  <c:v>93</c:v>
                </c:pt>
                <c:pt idx="17">
                  <c:v>43</c:v>
                </c:pt>
                <c:pt idx="18">
                  <c:v>48</c:v>
                </c:pt>
                <c:pt idx="19">
                  <c:v>73</c:v>
                </c:pt>
                <c:pt idx="20">
                  <c:v>67</c:v>
                </c:pt>
                <c:pt idx="21">
                  <c:v>44</c:v>
                </c:pt>
                <c:pt idx="22" formatCode="General">
                  <c:v>44</c:v>
                </c:pt>
                <c:pt idx="23" formatCode="General">
                  <c:v>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838-9A23-F291BDB65327}"/>
            </c:ext>
          </c:extLst>
        </c:ser>
        <c:ser>
          <c:idx val="1"/>
          <c:order val="1"/>
          <c:tx>
            <c:strRef>
              <c:f>Kuviot!$B$45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Kuviot!$C$45:$Z$45</c:f>
              <c:numCache>
                <c:formatCode>0</c:formatCode>
                <c:ptCount val="24"/>
                <c:pt idx="0">
                  <c:v>26</c:v>
                </c:pt>
                <c:pt idx="1">
                  <c:v>31</c:v>
                </c:pt>
                <c:pt idx="2">
                  <c:v>36</c:v>
                </c:pt>
                <c:pt idx="3">
                  <c:v>21</c:v>
                </c:pt>
                <c:pt idx="4">
                  <c:v>23</c:v>
                </c:pt>
                <c:pt idx="5">
                  <c:v>32</c:v>
                </c:pt>
                <c:pt idx="6">
                  <c:v>34</c:v>
                </c:pt>
                <c:pt idx="7">
                  <c:v>37</c:v>
                </c:pt>
                <c:pt idx="8">
                  <c:v>26</c:v>
                </c:pt>
                <c:pt idx="9">
                  <c:v>33</c:v>
                </c:pt>
                <c:pt idx="10">
                  <c:v>26</c:v>
                </c:pt>
                <c:pt idx="11">
                  <c:v>30</c:v>
                </c:pt>
                <c:pt idx="12">
                  <c:v>31</c:v>
                </c:pt>
                <c:pt idx="13">
                  <c:v>30</c:v>
                </c:pt>
                <c:pt idx="14">
                  <c:v>16</c:v>
                </c:pt>
                <c:pt idx="15">
                  <c:v>28</c:v>
                </c:pt>
                <c:pt idx="16">
                  <c:v>24</c:v>
                </c:pt>
                <c:pt idx="17">
                  <c:v>18</c:v>
                </c:pt>
                <c:pt idx="18">
                  <c:v>27</c:v>
                </c:pt>
                <c:pt idx="19">
                  <c:v>123</c:v>
                </c:pt>
                <c:pt idx="20">
                  <c:v>12</c:v>
                </c:pt>
                <c:pt idx="21">
                  <c:v>15</c:v>
                </c:pt>
                <c:pt idx="22" formatCode="General">
                  <c:v>13</c:v>
                </c:pt>
                <c:pt idx="23" formatCode="General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838-9A23-F291BDB65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Joroisissa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Kuviot!$B$46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Kuviot!$C$46:$Z$46</c:f>
              <c:numCache>
                <c:formatCode>0</c:formatCode>
                <c:ptCount val="24"/>
                <c:pt idx="0">
                  <c:v>2</c:v>
                </c:pt>
                <c:pt idx="1">
                  <c:v>8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1</c:v>
                </c:pt>
                <c:pt idx="6">
                  <c:v>10</c:v>
                </c:pt>
                <c:pt idx="7">
                  <c:v>16</c:v>
                </c:pt>
                <c:pt idx="8">
                  <c:v>9</c:v>
                </c:pt>
                <c:pt idx="9">
                  <c:v>10</c:v>
                </c:pt>
                <c:pt idx="10">
                  <c:v>15</c:v>
                </c:pt>
                <c:pt idx="11">
                  <c:v>13</c:v>
                </c:pt>
                <c:pt idx="12">
                  <c:v>19</c:v>
                </c:pt>
                <c:pt idx="13">
                  <c:v>12</c:v>
                </c:pt>
                <c:pt idx="14">
                  <c:v>12</c:v>
                </c:pt>
                <c:pt idx="15">
                  <c:v>10</c:v>
                </c:pt>
                <c:pt idx="16">
                  <c:v>13</c:v>
                </c:pt>
                <c:pt idx="17">
                  <c:v>16</c:v>
                </c:pt>
                <c:pt idx="18">
                  <c:v>11</c:v>
                </c:pt>
                <c:pt idx="19">
                  <c:v>23</c:v>
                </c:pt>
                <c:pt idx="20">
                  <c:v>20</c:v>
                </c:pt>
                <c:pt idx="21">
                  <c:v>21</c:v>
                </c:pt>
                <c:pt idx="22" formatCode="General">
                  <c:v>23</c:v>
                </c:pt>
                <c:pt idx="23" formatCode="General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0-475F-9CBB-84D0C9657CAF}"/>
            </c:ext>
          </c:extLst>
        </c:ser>
        <c:ser>
          <c:idx val="1"/>
          <c:order val="1"/>
          <c:tx>
            <c:strRef>
              <c:f>Kuviot!$B$47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Kuviot!$C$47:$Z$47</c:f>
              <c:numCache>
                <c:formatCode>0</c:formatCode>
                <c:ptCount val="24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8</c:v>
                </c:pt>
                <c:pt idx="8">
                  <c:v>7</c:v>
                </c:pt>
                <c:pt idx="9">
                  <c:v>1</c:v>
                </c:pt>
                <c:pt idx="10">
                  <c:v>12</c:v>
                </c:pt>
                <c:pt idx="11">
                  <c:v>4</c:v>
                </c:pt>
                <c:pt idx="12">
                  <c:v>2</c:v>
                </c:pt>
                <c:pt idx="13">
                  <c:v>4</c:v>
                </c:pt>
                <c:pt idx="14">
                  <c:v>3</c:v>
                </c:pt>
                <c:pt idx="15">
                  <c:v>6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4</c:v>
                </c:pt>
                <c:pt idx="20">
                  <c:v>4</c:v>
                </c:pt>
                <c:pt idx="21">
                  <c:v>2</c:v>
                </c:pt>
                <c:pt idx="22" formatCode="General">
                  <c:v>5</c:v>
                </c:pt>
                <c:pt idx="23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30-475F-9CBB-84D0C9657C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Leppävirralla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Kuviot!$B$48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Kuviot!$C$48:$Z$48</c:f>
              <c:numCache>
                <c:formatCode>0</c:formatCode>
                <c:ptCount val="24"/>
                <c:pt idx="0">
                  <c:v>19</c:v>
                </c:pt>
                <c:pt idx="1">
                  <c:v>13</c:v>
                </c:pt>
                <c:pt idx="2">
                  <c:v>23</c:v>
                </c:pt>
                <c:pt idx="3">
                  <c:v>17</c:v>
                </c:pt>
                <c:pt idx="4">
                  <c:v>16</c:v>
                </c:pt>
                <c:pt idx="5">
                  <c:v>16</c:v>
                </c:pt>
                <c:pt idx="6">
                  <c:v>18</c:v>
                </c:pt>
                <c:pt idx="7">
                  <c:v>36</c:v>
                </c:pt>
                <c:pt idx="8">
                  <c:v>20</c:v>
                </c:pt>
                <c:pt idx="9">
                  <c:v>19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8</c:v>
                </c:pt>
                <c:pt idx="14">
                  <c:v>13</c:v>
                </c:pt>
                <c:pt idx="15">
                  <c:v>20</c:v>
                </c:pt>
                <c:pt idx="16">
                  <c:v>13</c:v>
                </c:pt>
                <c:pt idx="17">
                  <c:v>19</c:v>
                </c:pt>
                <c:pt idx="18">
                  <c:v>16</c:v>
                </c:pt>
                <c:pt idx="19">
                  <c:v>34</c:v>
                </c:pt>
                <c:pt idx="20">
                  <c:v>11</c:v>
                </c:pt>
                <c:pt idx="21">
                  <c:v>12</c:v>
                </c:pt>
                <c:pt idx="22" formatCode="General">
                  <c:v>33</c:v>
                </c:pt>
                <c:pt idx="23" formatCode="General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72-4F10-AA3A-2A05A84B1A20}"/>
            </c:ext>
          </c:extLst>
        </c:ser>
        <c:ser>
          <c:idx val="1"/>
          <c:order val="1"/>
          <c:tx>
            <c:strRef>
              <c:f>Kuviot!$B$49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Kuviot!$C$49:$Z$49</c:f>
              <c:numCache>
                <c:formatCode>0</c:formatCode>
                <c:ptCount val="24"/>
                <c:pt idx="0">
                  <c:v>18</c:v>
                </c:pt>
                <c:pt idx="1">
                  <c:v>13</c:v>
                </c:pt>
                <c:pt idx="2">
                  <c:v>13</c:v>
                </c:pt>
                <c:pt idx="3">
                  <c:v>12</c:v>
                </c:pt>
                <c:pt idx="4">
                  <c:v>14</c:v>
                </c:pt>
                <c:pt idx="5">
                  <c:v>11</c:v>
                </c:pt>
                <c:pt idx="6">
                  <c:v>8</c:v>
                </c:pt>
                <c:pt idx="7">
                  <c:v>7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14</c:v>
                </c:pt>
                <c:pt idx="12">
                  <c:v>7</c:v>
                </c:pt>
                <c:pt idx="13">
                  <c:v>8</c:v>
                </c:pt>
                <c:pt idx="14">
                  <c:v>4</c:v>
                </c:pt>
                <c:pt idx="15">
                  <c:v>7</c:v>
                </c:pt>
                <c:pt idx="16">
                  <c:v>6</c:v>
                </c:pt>
                <c:pt idx="17">
                  <c:v>8</c:v>
                </c:pt>
                <c:pt idx="18">
                  <c:v>14</c:v>
                </c:pt>
                <c:pt idx="19">
                  <c:v>5</c:v>
                </c:pt>
                <c:pt idx="20">
                  <c:v>4</c:v>
                </c:pt>
                <c:pt idx="21">
                  <c:v>5</c:v>
                </c:pt>
                <c:pt idx="22" formatCode="General">
                  <c:v>5</c:v>
                </c:pt>
                <c:pt idx="23" formatCode="General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72-4F10-AA3A-2A05A84B1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Varkauden seudulla v. 2000–2023</a:t>
            </a:r>
          </a:p>
        </c:rich>
      </c:tx>
      <c:layout>
        <c:manualLayout>
          <c:xMode val="edge"/>
          <c:yMode val="edge"/>
          <c:x val="0.2670432222222222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Kuviot!$B$50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Kuviot!$C$50:$Z$50</c:f>
              <c:numCache>
                <c:formatCode>0</c:formatCode>
                <c:ptCount val="24"/>
                <c:pt idx="0">
                  <c:v>52</c:v>
                </c:pt>
                <c:pt idx="1">
                  <c:v>75</c:v>
                </c:pt>
                <c:pt idx="2">
                  <c:v>77</c:v>
                </c:pt>
                <c:pt idx="3">
                  <c:v>51</c:v>
                </c:pt>
                <c:pt idx="4">
                  <c:v>70</c:v>
                </c:pt>
                <c:pt idx="5">
                  <c:v>37</c:v>
                </c:pt>
                <c:pt idx="6">
                  <c:v>78</c:v>
                </c:pt>
                <c:pt idx="7">
                  <c:v>102</c:v>
                </c:pt>
                <c:pt idx="8">
                  <c:v>146</c:v>
                </c:pt>
                <c:pt idx="9">
                  <c:v>96</c:v>
                </c:pt>
                <c:pt idx="10">
                  <c:v>122</c:v>
                </c:pt>
                <c:pt idx="11">
                  <c:v>147</c:v>
                </c:pt>
                <c:pt idx="12">
                  <c:v>132</c:v>
                </c:pt>
                <c:pt idx="13">
                  <c:v>83</c:v>
                </c:pt>
                <c:pt idx="14">
                  <c:v>77</c:v>
                </c:pt>
                <c:pt idx="15">
                  <c:v>79</c:v>
                </c:pt>
                <c:pt idx="16">
                  <c:v>119</c:v>
                </c:pt>
                <c:pt idx="17">
                  <c:v>78</c:v>
                </c:pt>
                <c:pt idx="18">
                  <c:v>75</c:v>
                </c:pt>
                <c:pt idx="19">
                  <c:v>130</c:v>
                </c:pt>
                <c:pt idx="20">
                  <c:v>98</c:v>
                </c:pt>
                <c:pt idx="21">
                  <c:v>77</c:v>
                </c:pt>
                <c:pt idx="22" formatCode="General">
                  <c:v>100</c:v>
                </c:pt>
                <c:pt idx="23" formatCode="General">
                  <c:v>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D9-4CB5-9FBD-E4B068A9B9CD}"/>
            </c:ext>
          </c:extLst>
        </c:ser>
        <c:ser>
          <c:idx val="1"/>
          <c:order val="1"/>
          <c:tx>
            <c:strRef>
              <c:f>Kuviot!$B$51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Kuviot!$C$51:$Z$51</c:f>
              <c:numCache>
                <c:formatCode>0</c:formatCode>
                <c:ptCount val="24"/>
                <c:pt idx="0">
                  <c:v>48</c:v>
                </c:pt>
                <c:pt idx="1">
                  <c:v>50</c:v>
                </c:pt>
                <c:pt idx="2">
                  <c:v>53</c:v>
                </c:pt>
                <c:pt idx="3">
                  <c:v>35</c:v>
                </c:pt>
                <c:pt idx="4">
                  <c:v>42</c:v>
                </c:pt>
                <c:pt idx="5">
                  <c:v>46</c:v>
                </c:pt>
                <c:pt idx="6">
                  <c:v>45</c:v>
                </c:pt>
                <c:pt idx="7">
                  <c:v>52</c:v>
                </c:pt>
                <c:pt idx="8">
                  <c:v>37</c:v>
                </c:pt>
                <c:pt idx="9">
                  <c:v>41</c:v>
                </c:pt>
                <c:pt idx="10">
                  <c:v>43</c:v>
                </c:pt>
                <c:pt idx="11">
                  <c:v>48</c:v>
                </c:pt>
                <c:pt idx="12">
                  <c:v>40</c:v>
                </c:pt>
                <c:pt idx="13">
                  <c:v>42</c:v>
                </c:pt>
                <c:pt idx="14">
                  <c:v>23</c:v>
                </c:pt>
                <c:pt idx="15">
                  <c:v>41</c:v>
                </c:pt>
                <c:pt idx="16">
                  <c:v>35</c:v>
                </c:pt>
                <c:pt idx="17">
                  <c:v>31</c:v>
                </c:pt>
                <c:pt idx="18">
                  <c:v>46</c:v>
                </c:pt>
                <c:pt idx="19">
                  <c:v>132</c:v>
                </c:pt>
                <c:pt idx="20">
                  <c:v>20</c:v>
                </c:pt>
                <c:pt idx="21">
                  <c:v>22</c:v>
                </c:pt>
                <c:pt idx="22" formatCode="General">
                  <c:v>23</c:v>
                </c:pt>
                <c:pt idx="23" formatCode="General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D9-4CB5-9FBD-E4B068A9B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Siilinjärvellä v. 2000–2023</a:t>
            </a:r>
          </a:p>
        </c:rich>
      </c:tx>
      <c:layout>
        <c:manualLayout>
          <c:xMode val="edge"/>
          <c:yMode val="edge"/>
          <c:x val="0.25010988888888891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Kuviot!$B$6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Kuviot!$C$6:$Z$6</c:f>
              <c:numCache>
                <c:formatCode>0</c:formatCode>
                <c:ptCount val="24"/>
                <c:pt idx="0">
                  <c:v>22</c:v>
                </c:pt>
                <c:pt idx="1">
                  <c:v>32</c:v>
                </c:pt>
                <c:pt idx="2">
                  <c:v>27</c:v>
                </c:pt>
                <c:pt idx="3">
                  <c:v>38</c:v>
                </c:pt>
                <c:pt idx="4">
                  <c:v>28</c:v>
                </c:pt>
                <c:pt idx="5">
                  <c:v>15</c:v>
                </c:pt>
                <c:pt idx="6">
                  <c:v>26</c:v>
                </c:pt>
                <c:pt idx="7">
                  <c:v>24</c:v>
                </c:pt>
                <c:pt idx="8">
                  <c:v>33</c:v>
                </c:pt>
                <c:pt idx="9">
                  <c:v>16</c:v>
                </c:pt>
                <c:pt idx="10">
                  <c:v>26</c:v>
                </c:pt>
                <c:pt idx="11">
                  <c:v>23</c:v>
                </c:pt>
                <c:pt idx="12">
                  <c:v>27</c:v>
                </c:pt>
                <c:pt idx="13">
                  <c:v>45</c:v>
                </c:pt>
                <c:pt idx="14">
                  <c:v>27</c:v>
                </c:pt>
                <c:pt idx="15">
                  <c:v>22</c:v>
                </c:pt>
                <c:pt idx="16">
                  <c:v>75</c:v>
                </c:pt>
                <c:pt idx="17">
                  <c:v>89</c:v>
                </c:pt>
                <c:pt idx="18">
                  <c:v>57</c:v>
                </c:pt>
                <c:pt idx="19">
                  <c:v>61</c:v>
                </c:pt>
                <c:pt idx="20">
                  <c:v>78</c:v>
                </c:pt>
                <c:pt idx="21">
                  <c:v>21</c:v>
                </c:pt>
                <c:pt idx="22" formatCode="General">
                  <c:v>27</c:v>
                </c:pt>
                <c:pt idx="23" formatCode="General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B3-4BAE-8BF4-2A83CF5A4374}"/>
            </c:ext>
          </c:extLst>
        </c:ser>
        <c:ser>
          <c:idx val="1"/>
          <c:order val="1"/>
          <c:tx>
            <c:strRef>
              <c:f>Kuviot!$B$7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Kuviot!$C$7:$Z$7</c:f>
              <c:numCache>
                <c:formatCode>0</c:formatCode>
                <c:ptCount val="24"/>
                <c:pt idx="0">
                  <c:v>16</c:v>
                </c:pt>
                <c:pt idx="1">
                  <c:v>23</c:v>
                </c:pt>
                <c:pt idx="2">
                  <c:v>21</c:v>
                </c:pt>
                <c:pt idx="3">
                  <c:v>12</c:v>
                </c:pt>
                <c:pt idx="4">
                  <c:v>22</c:v>
                </c:pt>
                <c:pt idx="5">
                  <c:v>22</c:v>
                </c:pt>
                <c:pt idx="6">
                  <c:v>16</c:v>
                </c:pt>
                <c:pt idx="7">
                  <c:v>8</c:v>
                </c:pt>
                <c:pt idx="8">
                  <c:v>13</c:v>
                </c:pt>
                <c:pt idx="9">
                  <c:v>11</c:v>
                </c:pt>
                <c:pt idx="10">
                  <c:v>10</c:v>
                </c:pt>
                <c:pt idx="11">
                  <c:v>12</c:v>
                </c:pt>
                <c:pt idx="12">
                  <c:v>12</c:v>
                </c:pt>
                <c:pt idx="13">
                  <c:v>22</c:v>
                </c:pt>
                <c:pt idx="14">
                  <c:v>18</c:v>
                </c:pt>
                <c:pt idx="15">
                  <c:v>20</c:v>
                </c:pt>
                <c:pt idx="16">
                  <c:v>16</c:v>
                </c:pt>
                <c:pt idx="17">
                  <c:v>19</c:v>
                </c:pt>
                <c:pt idx="18">
                  <c:v>16</c:v>
                </c:pt>
                <c:pt idx="19">
                  <c:v>18</c:v>
                </c:pt>
                <c:pt idx="20">
                  <c:v>17</c:v>
                </c:pt>
                <c:pt idx="21">
                  <c:v>15</c:v>
                </c:pt>
                <c:pt idx="22" formatCode="General">
                  <c:v>17</c:v>
                </c:pt>
                <c:pt idx="23" formatCode="General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B3-4BAE-8BF4-2A83CF5A4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19980470085470087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Kuopion seudulla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Kuviot!$B$8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Kuviot!$C$8:$Z$8</c:f>
              <c:numCache>
                <c:formatCode>0</c:formatCode>
                <c:ptCount val="24"/>
                <c:pt idx="0">
                  <c:v>286</c:v>
                </c:pt>
                <c:pt idx="1">
                  <c:v>282</c:v>
                </c:pt>
                <c:pt idx="2">
                  <c:v>235</c:v>
                </c:pt>
                <c:pt idx="3">
                  <c:v>266</c:v>
                </c:pt>
                <c:pt idx="4">
                  <c:v>313</c:v>
                </c:pt>
                <c:pt idx="5">
                  <c:v>261</c:v>
                </c:pt>
                <c:pt idx="6">
                  <c:v>314</c:v>
                </c:pt>
                <c:pt idx="7">
                  <c:v>308</c:v>
                </c:pt>
                <c:pt idx="8">
                  <c:v>356</c:v>
                </c:pt>
                <c:pt idx="9">
                  <c:v>329</c:v>
                </c:pt>
                <c:pt idx="10">
                  <c:v>351</c:v>
                </c:pt>
                <c:pt idx="11">
                  <c:v>445</c:v>
                </c:pt>
                <c:pt idx="12">
                  <c:v>486</c:v>
                </c:pt>
                <c:pt idx="13">
                  <c:v>462</c:v>
                </c:pt>
                <c:pt idx="14">
                  <c:v>431</c:v>
                </c:pt>
                <c:pt idx="15">
                  <c:v>396</c:v>
                </c:pt>
                <c:pt idx="16">
                  <c:v>568</c:v>
                </c:pt>
                <c:pt idx="17">
                  <c:v>453</c:v>
                </c:pt>
                <c:pt idx="18">
                  <c:v>430</c:v>
                </c:pt>
                <c:pt idx="19">
                  <c:v>509</c:v>
                </c:pt>
                <c:pt idx="20">
                  <c:v>517</c:v>
                </c:pt>
                <c:pt idx="21">
                  <c:v>572</c:v>
                </c:pt>
                <c:pt idx="22" formatCode="General">
                  <c:v>801</c:v>
                </c:pt>
                <c:pt idx="23" formatCode="General">
                  <c:v>1334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CE-4FDF-B835-159A65F29E2C}"/>
            </c:ext>
          </c:extLst>
        </c:ser>
        <c:ser>
          <c:idx val="1"/>
          <c:order val="1"/>
          <c:tx>
            <c:strRef>
              <c:f>Kuviot!$B$9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Kuviot!$C$9:$Z$9</c:f>
              <c:numCache>
                <c:formatCode>0</c:formatCode>
                <c:ptCount val="24"/>
                <c:pt idx="0">
                  <c:v>263</c:v>
                </c:pt>
                <c:pt idx="1">
                  <c:v>185</c:v>
                </c:pt>
                <c:pt idx="2">
                  <c:v>232</c:v>
                </c:pt>
                <c:pt idx="3">
                  <c:v>166</c:v>
                </c:pt>
                <c:pt idx="4">
                  <c:v>208</c:v>
                </c:pt>
                <c:pt idx="5">
                  <c:v>181</c:v>
                </c:pt>
                <c:pt idx="6">
                  <c:v>145</c:v>
                </c:pt>
                <c:pt idx="7">
                  <c:v>161</c:v>
                </c:pt>
                <c:pt idx="8">
                  <c:v>195</c:v>
                </c:pt>
                <c:pt idx="9">
                  <c:v>150</c:v>
                </c:pt>
                <c:pt idx="10">
                  <c:v>131</c:v>
                </c:pt>
                <c:pt idx="11">
                  <c:v>152</c:v>
                </c:pt>
                <c:pt idx="12">
                  <c:v>142</c:v>
                </c:pt>
                <c:pt idx="13">
                  <c:v>182</c:v>
                </c:pt>
                <c:pt idx="14">
                  <c:v>164</c:v>
                </c:pt>
                <c:pt idx="15">
                  <c:v>198</c:v>
                </c:pt>
                <c:pt idx="16">
                  <c:v>206</c:v>
                </c:pt>
                <c:pt idx="17">
                  <c:v>204</c:v>
                </c:pt>
                <c:pt idx="18">
                  <c:v>219</c:v>
                </c:pt>
                <c:pt idx="19">
                  <c:v>280</c:v>
                </c:pt>
                <c:pt idx="20">
                  <c:v>169</c:v>
                </c:pt>
                <c:pt idx="21">
                  <c:v>184</c:v>
                </c:pt>
                <c:pt idx="22" formatCode="General">
                  <c:v>204</c:v>
                </c:pt>
                <c:pt idx="23" formatCode="General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CE-4FDF-B835-159A65F29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Iisalmessa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Kuviot!$B$10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Kuviot!$C$10:$Z$10</c:f>
              <c:numCache>
                <c:formatCode>0</c:formatCode>
                <c:ptCount val="24"/>
                <c:pt idx="0">
                  <c:v>26</c:v>
                </c:pt>
                <c:pt idx="1">
                  <c:v>31</c:v>
                </c:pt>
                <c:pt idx="2">
                  <c:v>28</c:v>
                </c:pt>
                <c:pt idx="3">
                  <c:v>35</c:v>
                </c:pt>
                <c:pt idx="4">
                  <c:v>36</c:v>
                </c:pt>
                <c:pt idx="5">
                  <c:v>38</c:v>
                </c:pt>
                <c:pt idx="6">
                  <c:v>30</c:v>
                </c:pt>
                <c:pt idx="7">
                  <c:v>35</c:v>
                </c:pt>
                <c:pt idx="8">
                  <c:v>47</c:v>
                </c:pt>
                <c:pt idx="9">
                  <c:v>34</c:v>
                </c:pt>
                <c:pt idx="10">
                  <c:v>28</c:v>
                </c:pt>
                <c:pt idx="11">
                  <c:v>58</c:v>
                </c:pt>
                <c:pt idx="12">
                  <c:v>65</c:v>
                </c:pt>
                <c:pt idx="13">
                  <c:v>84</c:v>
                </c:pt>
                <c:pt idx="14">
                  <c:v>83</c:v>
                </c:pt>
                <c:pt idx="15">
                  <c:v>62</c:v>
                </c:pt>
                <c:pt idx="16">
                  <c:v>54</c:v>
                </c:pt>
                <c:pt idx="17">
                  <c:v>64</c:v>
                </c:pt>
                <c:pt idx="18">
                  <c:v>52</c:v>
                </c:pt>
                <c:pt idx="19">
                  <c:v>48</c:v>
                </c:pt>
                <c:pt idx="20">
                  <c:v>53</c:v>
                </c:pt>
                <c:pt idx="21">
                  <c:v>61</c:v>
                </c:pt>
                <c:pt idx="22" formatCode="General">
                  <c:v>133</c:v>
                </c:pt>
                <c:pt idx="23" formatCode="General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7-4848-8983-0F8C885BD1EB}"/>
            </c:ext>
          </c:extLst>
        </c:ser>
        <c:ser>
          <c:idx val="1"/>
          <c:order val="1"/>
          <c:tx>
            <c:strRef>
              <c:f>Kuviot!$B$11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Kuviot!$C$11:$Z$11</c:f>
              <c:numCache>
                <c:formatCode>0</c:formatCode>
                <c:ptCount val="24"/>
                <c:pt idx="0">
                  <c:v>26</c:v>
                </c:pt>
                <c:pt idx="1">
                  <c:v>43</c:v>
                </c:pt>
                <c:pt idx="2">
                  <c:v>37</c:v>
                </c:pt>
                <c:pt idx="3">
                  <c:v>27</c:v>
                </c:pt>
                <c:pt idx="4">
                  <c:v>25</c:v>
                </c:pt>
                <c:pt idx="5">
                  <c:v>30</c:v>
                </c:pt>
                <c:pt idx="6">
                  <c:v>14</c:v>
                </c:pt>
                <c:pt idx="7">
                  <c:v>26</c:v>
                </c:pt>
                <c:pt idx="8">
                  <c:v>14</c:v>
                </c:pt>
                <c:pt idx="9">
                  <c:v>26</c:v>
                </c:pt>
                <c:pt idx="10">
                  <c:v>15</c:v>
                </c:pt>
                <c:pt idx="11">
                  <c:v>19</c:v>
                </c:pt>
                <c:pt idx="12">
                  <c:v>10</c:v>
                </c:pt>
                <c:pt idx="13">
                  <c:v>16</c:v>
                </c:pt>
                <c:pt idx="14">
                  <c:v>22</c:v>
                </c:pt>
                <c:pt idx="15">
                  <c:v>25</c:v>
                </c:pt>
                <c:pt idx="16">
                  <c:v>23</c:v>
                </c:pt>
                <c:pt idx="17">
                  <c:v>23</c:v>
                </c:pt>
                <c:pt idx="18">
                  <c:v>29</c:v>
                </c:pt>
                <c:pt idx="19">
                  <c:v>21</c:v>
                </c:pt>
                <c:pt idx="20">
                  <c:v>11</c:v>
                </c:pt>
                <c:pt idx="21">
                  <c:v>17</c:v>
                </c:pt>
                <c:pt idx="22" formatCode="General">
                  <c:v>22</c:v>
                </c:pt>
                <c:pt idx="23" formatCode="General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27-4848-8983-0F8C885BD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Kiuruvedellä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Kuviot!$B$12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Kuviot!$C$12:$Z$12</c:f>
              <c:numCache>
                <c:formatCode>0</c:formatCode>
                <c:ptCount val="24"/>
                <c:pt idx="0">
                  <c:v>15</c:v>
                </c:pt>
                <c:pt idx="1">
                  <c:v>5</c:v>
                </c:pt>
                <c:pt idx="2">
                  <c:v>9</c:v>
                </c:pt>
                <c:pt idx="3">
                  <c:v>15</c:v>
                </c:pt>
                <c:pt idx="4">
                  <c:v>4</c:v>
                </c:pt>
                <c:pt idx="5">
                  <c:v>12</c:v>
                </c:pt>
                <c:pt idx="6">
                  <c:v>10</c:v>
                </c:pt>
                <c:pt idx="7">
                  <c:v>29</c:v>
                </c:pt>
                <c:pt idx="8">
                  <c:v>8</c:v>
                </c:pt>
                <c:pt idx="9">
                  <c:v>20</c:v>
                </c:pt>
                <c:pt idx="10">
                  <c:v>5</c:v>
                </c:pt>
                <c:pt idx="11">
                  <c:v>21</c:v>
                </c:pt>
                <c:pt idx="12">
                  <c:v>12</c:v>
                </c:pt>
                <c:pt idx="13">
                  <c:v>15</c:v>
                </c:pt>
                <c:pt idx="14">
                  <c:v>6</c:v>
                </c:pt>
                <c:pt idx="15">
                  <c:v>19</c:v>
                </c:pt>
                <c:pt idx="16">
                  <c:v>6</c:v>
                </c:pt>
                <c:pt idx="17">
                  <c:v>7</c:v>
                </c:pt>
                <c:pt idx="18">
                  <c:v>10</c:v>
                </c:pt>
                <c:pt idx="19">
                  <c:v>17</c:v>
                </c:pt>
                <c:pt idx="20">
                  <c:v>11</c:v>
                </c:pt>
                <c:pt idx="21">
                  <c:v>11</c:v>
                </c:pt>
                <c:pt idx="22" formatCode="General">
                  <c:v>12</c:v>
                </c:pt>
                <c:pt idx="23" formatCode="General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1-4029-BE2B-0DEF46D4812A}"/>
            </c:ext>
          </c:extLst>
        </c:ser>
        <c:ser>
          <c:idx val="1"/>
          <c:order val="1"/>
          <c:tx>
            <c:strRef>
              <c:f>Kuviot!$B$13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Kuviot!$C$13:$Z$13</c:f>
              <c:numCache>
                <c:formatCode>0</c:formatCode>
                <c:ptCount val="24"/>
                <c:pt idx="0">
                  <c:v>16</c:v>
                </c:pt>
                <c:pt idx="1">
                  <c:v>2</c:v>
                </c:pt>
                <c:pt idx="2">
                  <c:v>10</c:v>
                </c:pt>
                <c:pt idx="3">
                  <c:v>11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7</c:v>
                </c:pt>
                <c:pt idx="8">
                  <c:v>11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3</c:v>
                </c:pt>
                <c:pt idx="13">
                  <c:v>10</c:v>
                </c:pt>
                <c:pt idx="14">
                  <c:v>0</c:v>
                </c:pt>
                <c:pt idx="15">
                  <c:v>16</c:v>
                </c:pt>
                <c:pt idx="16">
                  <c:v>10</c:v>
                </c:pt>
                <c:pt idx="17">
                  <c:v>8</c:v>
                </c:pt>
                <c:pt idx="18">
                  <c:v>10</c:v>
                </c:pt>
                <c:pt idx="19">
                  <c:v>5</c:v>
                </c:pt>
                <c:pt idx="20">
                  <c:v>6</c:v>
                </c:pt>
                <c:pt idx="21">
                  <c:v>3</c:v>
                </c:pt>
                <c:pt idx="22" formatCode="General">
                  <c:v>0</c:v>
                </c:pt>
                <c:pt idx="23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C1-4029-BE2B-0DEF46D48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Keiteleellä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Kuviot!$B$14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Kuviot!$C$14:$Z$14</c:f>
              <c:numCache>
                <c:formatCode>0</c:formatCode>
                <c:ptCount val="24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7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4</c:v>
                </c:pt>
                <c:pt idx="17">
                  <c:v>1</c:v>
                </c:pt>
                <c:pt idx="18">
                  <c:v>7</c:v>
                </c:pt>
                <c:pt idx="19">
                  <c:v>2</c:v>
                </c:pt>
                <c:pt idx="20">
                  <c:v>3</c:v>
                </c:pt>
                <c:pt idx="21">
                  <c:v>4</c:v>
                </c:pt>
                <c:pt idx="22" formatCode="General">
                  <c:v>11</c:v>
                </c:pt>
                <c:pt idx="23" formatCode="General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F5-4479-AEF1-D3EA7B69AB24}"/>
            </c:ext>
          </c:extLst>
        </c:ser>
        <c:ser>
          <c:idx val="1"/>
          <c:order val="1"/>
          <c:tx>
            <c:strRef>
              <c:f>Kuviot!$B$15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Kuviot!$C$15:$Z$15</c:f>
              <c:numCache>
                <c:formatCode>0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2</c:v>
                </c:pt>
                <c:pt idx="19">
                  <c:v>6</c:v>
                </c:pt>
                <c:pt idx="20">
                  <c:v>1</c:v>
                </c:pt>
                <c:pt idx="21">
                  <c:v>0</c:v>
                </c:pt>
                <c:pt idx="22" formatCode="General">
                  <c:v>2</c:v>
                </c:pt>
                <c:pt idx="23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F5-4479-AEF1-D3EA7B69A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Lapinlahdella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Kuviot!$B$16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Kuviot!$C$16:$Z$16</c:f>
              <c:numCache>
                <c:formatCode>0</c:formatCode>
                <c:ptCount val="24"/>
                <c:pt idx="0">
                  <c:v>9</c:v>
                </c:pt>
                <c:pt idx="1">
                  <c:v>11</c:v>
                </c:pt>
                <c:pt idx="2">
                  <c:v>8</c:v>
                </c:pt>
                <c:pt idx="3">
                  <c:v>16</c:v>
                </c:pt>
                <c:pt idx="4">
                  <c:v>11</c:v>
                </c:pt>
                <c:pt idx="5">
                  <c:v>21</c:v>
                </c:pt>
                <c:pt idx="6">
                  <c:v>9</c:v>
                </c:pt>
                <c:pt idx="7">
                  <c:v>20</c:v>
                </c:pt>
                <c:pt idx="8">
                  <c:v>14</c:v>
                </c:pt>
                <c:pt idx="9">
                  <c:v>16</c:v>
                </c:pt>
                <c:pt idx="10">
                  <c:v>15</c:v>
                </c:pt>
                <c:pt idx="11">
                  <c:v>21</c:v>
                </c:pt>
                <c:pt idx="12">
                  <c:v>33</c:v>
                </c:pt>
                <c:pt idx="13">
                  <c:v>38</c:v>
                </c:pt>
                <c:pt idx="14">
                  <c:v>32</c:v>
                </c:pt>
                <c:pt idx="15">
                  <c:v>10</c:v>
                </c:pt>
                <c:pt idx="16">
                  <c:v>10</c:v>
                </c:pt>
                <c:pt idx="17">
                  <c:v>14</c:v>
                </c:pt>
                <c:pt idx="18">
                  <c:v>11</c:v>
                </c:pt>
                <c:pt idx="19">
                  <c:v>11</c:v>
                </c:pt>
                <c:pt idx="20">
                  <c:v>22</c:v>
                </c:pt>
                <c:pt idx="21">
                  <c:v>14</c:v>
                </c:pt>
                <c:pt idx="22" formatCode="General">
                  <c:v>28</c:v>
                </c:pt>
                <c:pt idx="23" formatCode="General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5-432B-9C7B-0951ED1089E5}"/>
            </c:ext>
          </c:extLst>
        </c:ser>
        <c:ser>
          <c:idx val="1"/>
          <c:order val="1"/>
          <c:tx>
            <c:strRef>
              <c:f>Kuviot!$B$17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Kuviot!$C$17:$Z$17</c:f>
              <c:numCache>
                <c:formatCode>0</c:formatCode>
                <c:ptCount val="24"/>
                <c:pt idx="0">
                  <c:v>6</c:v>
                </c:pt>
                <c:pt idx="1">
                  <c:v>12</c:v>
                </c:pt>
                <c:pt idx="2">
                  <c:v>11</c:v>
                </c:pt>
                <c:pt idx="3">
                  <c:v>5</c:v>
                </c:pt>
                <c:pt idx="4">
                  <c:v>14</c:v>
                </c:pt>
                <c:pt idx="5">
                  <c:v>2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4</c:v>
                </c:pt>
                <c:pt idx="11">
                  <c:v>7</c:v>
                </c:pt>
                <c:pt idx="12">
                  <c:v>3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3</c:v>
                </c:pt>
                <c:pt idx="17">
                  <c:v>8</c:v>
                </c:pt>
                <c:pt idx="18">
                  <c:v>15</c:v>
                </c:pt>
                <c:pt idx="19">
                  <c:v>11</c:v>
                </c:pt>
                <c:pt idx="20">
                  <c:v>5</c:v>
                </c:pt>
                <c:pt idx="21">
                  <c:v>6</c:v>
                </c:pt>
                <c:pt idx="22" formatCode="General">
                  <c:v>8</c:v>
                </c:pt>
                <c:pt idx="2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D5-432B-9C7B-0951ED108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06777777777784E-2"/>
          <c:y val="0.23779615384615385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b="1"/>
              <a:t>Maahanmuutto ja maastamuutto Pielavedellä v. 2000–2023</a:t>
            </a:r>
          </a:p>
        </c:rich>
      </c:tx>
      <c:layout>
        <c:manualLayout>
          <c:xMode val="edge"/>
          <c:yMode val="edge"/>
          <c:x val="0.24164322222222223"/>
          <c:y val="2.4423076923076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5661222222222223E-2"/>
          <c:y val="9.7977136752136748E-2"/>
          <c:w val="0.92881655555555553"/>
          <c:h val="0.79061858974358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Kuviot!$B$18</c:f>
              <c:strCache>
                <c:ptCount val="1"/>
                <c:pt idx="0">
                  <c:v>Maahanmuutto Suomeen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Kuviot!$C$18:$Z$18</c:f>
              <c:numCache>
                <c:formatCode>0</c:formatCode>
                <c:ptCount val="24"/>
                <c:pt idx="0">
                  <c:v>19</c:v>
                </c:pt>
                <c:pt idx="1">
                  <c:v>7</c:v>
                </c:pt>
                <c:pt idx="2">
                  <c:v>21</c:v>
                </c:pt>
                <c:pt idx="3">
                  <c:v>8</c:v>
                </c:pt>
                <c:pt idx="4">
                  <c:v>11</c:v>
                </c:pt>
                <c:pt idx="5">
                  <c:v>5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6</c:v>
                </c:pt>
                <c:pt idx="10">
                  <c:v>5</c:v>
                </c:pt>
                <c:pt idx="11">
                  <c:v>11</c:v>
                </c:pt>
                <c:pt idx="12">
                  <c:v>11</c:v>
                </c:pt>
                <c:pt idx="13">
                  <c:v>5</c:v>
                </c:pt>
                <c:pt idx="14">
                  <c:v>13</c:v>
                </c:pt>
                <c:pt idx="15">
                  <c:v>11</c:v>
                </c:pt>
                <c:pt idx="16">
                  <c:v>4</c:v>
                </c:pt>
                <c:pt idx="17">
                  <c:v>3</c:v>
                </c:pt>
                <c:pt idx="18">
                  <c:v>10</c:v>
                </c:pt>
                <c:pt idx="19">
                  <c:v>8</c:v>
                </c:pt>
                <c:pt idx="20">
                  <c:v>4</c:v>
                </c:pt>
                <c:pt idx="21">
                  <c:v>10</c:v>
                </c:pt>
                <c:pt idx="22" formatCode="General">
                  <c:v>9</c:v>
                </c:pt>
                <c:pt idx="23" formatCode="General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44-4790-A4FE-380252C23318}"/>
            </c:ext>
          </c:extLst>
        </c:ser>
        <c:ser>
          <c:idx val="1"/>
          <c:order val="1"/>
          <c:tx>
            <c:strRef>
              <c:f>Kuviot!$B$19</c:f>
              <c:strCache>
                <c:ptCount val="1"/>
                <c:pt idx="0">
                  <c:v>Maastamuutto Suomesta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Kuviot!$C$3:$Z$3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Kuviot!$C$19:$Z$19</c:f>
              <c:numCache>
                <c:formatCode>0</c:formatCode>
                <c:ptCount val="24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8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6</c:v>
                </c:pt>
                <c:pt idx="10">
                  <c:v>0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2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3</c:v>
                </c:pt>
                <c:pt idx="20">
                  <c:v>3</c:v>
                </c:pt>
                <c:pt idx="21">
                  <c:v>1</c:v>
                </c:pt>
                <c:pt idx="22" formatCode="General">
                  <c:v>2</c:v>
                </c:pt>
                <c:pt idx="23" formatCode="General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44-4790-A4FE-380252C23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95810216"/>
        <c:axId val="595809560"/>
      </c:barChart>
      <c:catAx>
        <c:axId val="59581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09560"/>
        <c:crosses val="autoZero"/>
        <c:auto val="1"/>
        <c:lblAlgn val="ctr"/>
        <c:lblOffset val="100"/>
        <c:noMultiLvlLbl val="0"/>
      </c:catAx>
      <c:valAx>
        <c:axId val="59580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59581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59566666666668"/>
          <c:y val="0.24050982905982907"/>
          <c:w val="0.22902011111111112"/>
          <c:h val="0.11425363247863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0.94708</cdr:y>
    </cdr:from>
    <cdr:to>
      <cdr:x>0.14182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9EC0B626-2705-939B-345F-2BDFD8D88F3C}"/>
            </a:ext>
          </a:extLst>
        </cdr:cNvPr>
        <cdr:cNvSpPr txBox="1"/>
      </cdr:nvSpPr>
      <cdr:spPr>
        <a:xfrm xmlns:a="http://schemas.openxmlformats.org/drawingml/2006/main">
          <a:off x="0" y="4432350"/>
          <a:ext cx="12763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20.6.2024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20.6.2024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20.6.2024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20.6.2024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20.6.2024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20.6.2024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20.6.2024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20.6.2024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</p:spPr>
        <p:txBody>
          <a:bodyPr/>
          <a:lstStyle/>
          <a:p>
            <a:r>
              <a:rPr lang="fi-FI" dirty="0">
                <a:solidFill>
                  <a:srgbClr val="FFCC11"/>
                </a:solidFill>
              </a:rPr>
              <a:t>Pohjois-Savon maahan- ja maastamuutto 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Kiuruvedellä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61A6939E-BB2F-4C30-9AE4-923D880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083951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063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Keiteleellä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2139BE56-FC5D-40FD-9524-F74650C06F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758569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18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Lapinlahdella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89F32EE-5DAD-4B33-8164-55C69F5E5B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664676"/>
              </p:ext>
            </p:extLst>
          </p:nvPr>
        </p:nvGraphicFramePr>
        <p:xfrm>
          <a:off x="1592877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6901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Pielavedellä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0BCA590-3BBC-4392-80C0-DE339E6E35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676213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9517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Sonkajärvellä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F9EFB7DC-A206-4A5A-9FA1-2182CD9879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360107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5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Vieremällä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940678F-BF58-4888-973B-A7E7D781F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80634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8214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Maahan- ja maastamuutto Ylä-Savossa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94A4DF34-2170-4AD1-B6DA-E27CA9849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911806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1604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Suonenjoella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2D7A9E6-6796-4263-929D-4033000BE6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68717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3687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Rautalammilla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C89B5FC-A50D-49B4-A081-13CDE7997E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402957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4808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Tervossa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8654B488-F083-48B3-A371-85E888C1C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286792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132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0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Maahanmuutto Pohjois-Savoon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BA6738DF-D79B-1B8D-CEA1-78E51D15B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398228"/>
              </p:ext>
            </p:extLst>
          </p:nvPr>
        </p:nvGraphicFramePr>
        <p:xfrm>
          <a:off x="360028" y="1247778"/>
          <a:ext cx="11465695" cy="5054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1743">
                  <a:extLst>
                    <a:ext uri="{9D8B030D-6E8A-4147-A177-3AD203B41FA5}">
                      <a16:colId xmlns:a16="http://schemas.microsoft.com/office/drawing/2014/main" val="127258363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61010824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92752289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90765655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420554468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04391794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59752260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21977708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63798245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84266872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078152354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3302209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10809205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49575325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782153491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75280489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65293850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61429163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99466803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95443613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475353181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90206712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0088749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47972684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455702699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2019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2020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2022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2023</a:t>
                      </a: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39355007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Kuopio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550139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Siilinjärvi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57259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dirty="0">
                          <a:effectLst/>
                          <a:latin typeface="Franklin Gothic Book (Leipäteksti)"/>
                        </a:rPr>
                        <a:t>Kuopion seutukunta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814223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Iisalmi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63723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Kiuruvesi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727785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Keitele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746298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Lapinlahti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507681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Pielavesi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468678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Sonkajärvi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6648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Vieremä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07948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dirty="0">
                          <a:effectLst/>
                          <a:latin typeface="Franklin Gothic Book (Leipäteksti)"/>
                        </a:rPr>
                        <a:t>Ylä-Savon seutukunta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35033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Suonenjoki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83914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Rautalampi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145923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Tervo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963996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Vesanto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1735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dirty="0">
                          <a:effectLst/>
                          <a:latin typeface="Franklin Gothic Book (Leipäteksti)"/>
                        </a:rPr>
                        <a:t>Sisä-Savon seutukunta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691019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Kaavi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893435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Rautavaara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343049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Tuusniemi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33026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dirty="0">
                          <a:effectLst/>
                          <a:latin typeface="Franklin Gothic Book (Leipäteksti)"/>
                        </a:rPr>
                        <a:t>Koillis-Savon seutukunta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076937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Varkaus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895537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Joroinen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35945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Leppävirta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819632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dirty="0">
                          <a:effectLst/>
                          <a:latin typeface="Franklin Gothic Book (Leipäteksti)"/>
                        </a:rPr>
                        <a:t>Varkauden seutukunta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80353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dirty="0">
                          <a:effectLst/>
                          <a:latin typeface="Franklin Gothic Book (Leipäteksti)"/>
                        </a:rPr>
                        <a:t>Pohjois-Savo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4458691"/>
                  </a:ext>
                </a:extLst>
              </a:tr>
            </a:tbl>
          </a:graphicData>
        </a:graphic>
      </p:graphicFrame>
      <p:sp>
        <p:nvSpPr>
          <p:cNvPr id="5" name="Tekstiruutu 1">
            <a:extLst>
              <a:ext uri="{FF2B5EF4-FFF2-40B4-BE49-F238E27FC236}">
                <a16:creationId xmlns:a16="http://schemas.microsoft.com/office/drawing/2014/main" id="{2F13D328-988F-5F82-C434-06245CEB6248}"/>
              </a:ext>
            </a:extLst>
          </p:cNvPr>
          <p:cNvSpPr txBox="1"/>
          <p:nvPr/>
        </p:nvSpPr>
        <p:spPr>
          <a:xfrm>
            <a:off x="0" y="6600817"/>
            <a:ext cx="1276380" cy="24766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" panose="020B0503020102020204" pitchFamily="34" charset="0"/>
              </a:rPr>
              <a:t>Lähde: Tilastokeskus</a:t>
            </a:r>
          </a:p>
        </p:txBody>
      </p:sp>
    </p:spTree>
    <p:extLst>
      <p:ext uri="{BB962C8B-B14F-4D97-AF65-F5344CB8AC3E}">
        <p14:creationId xmlns:p14="http://schemas.microsoft.com/office/powerpoint/2010/main" val="2873492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Vesannolla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AFA8F228-78AA-4987-B562-90F7BD36A7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020286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9364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Maahan- ja maastamuutto Sisä-Savossa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5BD3455A-FBFF-4BC8-AD62-1F0D5A376D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75134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9236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Kaavilla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58AD9CDF-CF21-4270-948C-1F5DB0BDBC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967821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7320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Rautavaaralla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0E6A278-C45D-44FF-A305-67BC200F06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542562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9140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Tuusniemellä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14B1BBA4-CCB4-4826-B621-0BC117EF78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6002553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7266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Maahan- ja maastamuutto Koillis-Savossa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201DA558-9576-484C-82A7-1BC8880649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539877"/>
              </p:ext>
            </p:extLst>
          </p:nvPr>
        </p:nvGraphicFramePr>
        <p:xfrm>
          <a:off x="1592877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1250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Varkaudessa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FD55913D-5F8C-4029-8B58-6D4EA0AD26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456018"/>
              </p:ext>
            </p:extLst>
          </p:nvPr>
        </p:nvGraphicFramePr>
        <p:xfrm>
          <a:off x="1592877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4305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Joroisissa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37DE374B-03D1-4158-A7A6-F52C00364F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082936"/>
              </p:ext>
            </p:extLst>
          </p:nvPr>
        </p:nvGraphicFramePr>
        <p:xfrm>
          <a:off x="1592877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096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Leppävirralla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73DF6259-F372-40CF-9EF6-3CA563A361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136293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2760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Maahan- ja maastamuutto Varkauden seudulla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9B5942F8-7C1B-4A37-9B72-71903366AA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487144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494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0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Maastamuutto Pohjois-Savosta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3341D3B3-6E6B-A7DF-3C7B-750DFBC34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98609"/>
              </p:ext>
            </p:extLst>
          </p:nvPr>
        </p:nvGraphicFramePr>
        <p:xfrm>
          <a:off x="360028" y="1247778"/>
          <a:ext cx="11465695" cy="5054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1743">
                  <a:extLst>
                    <a:ext uri="{9D8B030D-6E8A-4147-A177-3AD203B41FA5}">
                      <a16:colId xmlns:a16="http://schemas.microsoft.com/office/drawing/2014/main" val="127258363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61010824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413040191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90765655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420554468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04391794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59752260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21977708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63798245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84266872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078152354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3302209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10809205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49575325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782153491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75280489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65293850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61429163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99466803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95443613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475353181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90206712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0088749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47972684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86781722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39355007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550139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57259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814223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63723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727785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746298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507681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468678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6648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07948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Ylä-Savon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35033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83914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145923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963996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1735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Sisä-Savon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691019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893435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343049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33026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Koillis-Savon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076937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895537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35945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819632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80353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4458691"/>
                  </a:ext>
                </a:extLst>
              </a:tr>
            </a:tbl>
          </a:graphicData>
        </a:graphic>
      </p:graphicFrame>
      <p:sp>
        <p:nvSpPr>
          <p:cNvPr id="5" name="Tekstiruutu 1">
            <a:extLst>
              <a:ext uri="{FF2B5EF4-FFF2-40B4-BE49-F238E27FC236}">
                <a16:creationId xmlns:a16="http://schemas.microsoft.com/office/drawing/2014/main" id="{45DFEC52-82D5-D8A1-D5B6-472579FA6F18}"/>
              </a:ext>
            </a:extLst>
          </p:cNvPr>
          <p:cNvSpPr txBox="1"/>
          <p:nvPr/>
        </p:nvSpPr>
        <p:spPr>
          <a:xfrm>
            <a:off x="0" y="6600817"/>
            <a:ext cx="1276380" cy="24766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" panose="020B0503020102020204" pitchFamily="34" charset="0"/>
              </a:rPr>
              <a:t>Lähde: Tilastokeskus</a:t>
            </a:r>
          </a:p>
        </p:txBody>
      </p:sp>
    </p:spTree>
    <p:extLst>
      <p:ext uri="{BB962C8B-B14F-4D97-AF65-F5344CB8AC3E}">
        <p14:creationId xmlns:p14="http://schemas.microsoft.com/office/powerpoint/2010/main" val="154252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0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Nettomaahanmuutto Pohjois-Savossa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A4B95A8E-2EB3-F257-3250-BC1DC295A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363678"/>
              </p:ext>
            </p:extLst>
          </p:nvPr>
        </p:nvGraphicFramePr>
        <p:xfrm>
          <a:off x="360028" y="1247778"/>
          <a:ext cx="11465695" cy="5054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1743">
                  <a:extLst>
                    <a:ext uri="{9D8B030D-6E8A-4147-A177-3AD203B41FA5}">
                      <a16:colId xmlns:a16="http://schemas.microsoft.com/office/drawing/2014/main" val="127258363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61010824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53703179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90765655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420554468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04391794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59752260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21977708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63798245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84266872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078152354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33022093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108092050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849575325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782153491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75280489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265293850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614291638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99466803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954436132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475353181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902067126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10088749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479726849"/>
                    </a:ext>
                  </a:extLst>
                </a:gridCol>
                <a:gridCol w="417248">
                  <a:extLst>
                    <a:ext uri="{9D8B030D-6E8A-4147-A177-3AD203B41FA5}">
                      <a16:colId xmlns:a16="http://schemas.microsoft.com/office/drawing/2014/main" val="3285002868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Kunta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39355007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550139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57259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814223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63723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727785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746298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507681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468678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6648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07948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Ylä-Savon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35033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83914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145923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963996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1735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Sisä-Savon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691019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893435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343049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33026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Koillis-Savon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076937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895537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35945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819632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Varkauden seutukunta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80353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2 024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4458691"/>
                  </a:ext>
                </a:extLst>
              </a:tr>
            </a:tbl>
          </a:graphicData>
        </a:graphic>
      </p:graphicFrame>
      <p:sp>
        <p:nvSpPr>
          <p:cNvPr id="6" name="Tekstiruutu 1">
            <a:extLst>
              <a:ext uri="{FF2B5EF4-FFF2-40B4-BE49-F238E27FC236}">
                <a16:creationId xmlns:a16="http://schemas.microsoft.com/office/drawing/2014/main" id="{D40E86E1-9AD7-1E4C-89FB-94DCC276CB5E}"/>
              </a:ext>
            </a:extLst>
          </p:cNvPr>
          <p:cNvSpPr txBox="1"/>
          <p:nvPr/>
        </p:nvSpPr>
        <p:spPr>
          <a:xfrm>
            <a:off x="0" y="6600817"/>
            <a:ext cx="1276380" cy="24766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800" dirty="0">
                <a:latin typeface="Franklin Gothic Book" panose="020B0503020102020204" pitchFamily="34" charset="0"/>
              </a:rPr>
              <a:t>Lähde: Tilastokeskus</a:t>
            </a:r>
          </a:p>
        </p:txBody>
      </p:sp>
    </p:spTree>
    <p:extLst>
      <p:ext uri="{BB962C8B-B14F-4D97-AF65-F5344CB8AC3E}">
        <p14:creationId xmlns:p14="http://schemas.microsoft.com/office/powerpoint/2010/main" val="217424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Pohjois-Savossa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C493BE85-AC09-498A-BCB0-AB8E33512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706356"/>
              </p:ext>
            </p:extLst>
          </p:nvPr>
        </p:nvGraphicFramePr>
        <p:xfrm>
          <a:off x="1592877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852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Kuopiossa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AB4E8812-B745-EA6D-D57D-2AE01AA9EF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941703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143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Siilinjärvellä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1C43C82-AE4B-45C7-827E-FF000E24ED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742538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754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Maahan- ja maastamuutto Kuopion seudulla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9A0C83D-3E68-46B5-A1A5-DB1FBD2B1C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561249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4123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Maahan- ja maastamuutto Iisalmessa v. 2000–2023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EA0DEDE0-861C-4AE7-8957-3D60B6DFD5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486490"/>
              </p:ext>
            </p:extLst>
          </p:nvPr>
        </p:nvGraphicFramePr>
        <p:xfrm>
          <a:off x="1596000" y="1652259"/>
          <a:ext cx="90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959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730BBA5CA44FABC43D3B76C31DDA" ma:contentTypeVersion="18" ma:contentTypeDescription="Create a new document." ma:contentTypeScope="" ma:versionID="8dda6fa3554db9c8ef6f8f9f85b7a1c4">
  <xsd:schema xmlns:xsd="http://www.w3.org/2001/XMLSchema" xmlns:xs="http://www.w3.org/2001/XMLSchema" xmlns:p="http://schemas.microsoft.com/office/2006/metadata/properties" xmlns:ns2="20687e04-2b66-4153-a4a5-df37f3cb410c" xmlns:ns3="27da45db-5c56-40f0-812e-9e795a9ded2e" targetNamespace="http://schemas.microsoft.com/office/2006/metadata/properties" ma:root="true" ma:fieldsID="8777c207f62fd242bf1ba7a7d500c15e" ns2:_="" ns3:_="">
    <xsd:import namespace="20687e04-2b66-4153-a4a5-df37f3cb410c"/>
    <xsd:import namespace="27da45db-5c56-40f0-812e-9e795a9de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87e04-2b66-4153-a4a5-df37f3cb4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f3aec6-172b-4261-a579-1b9c93678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45db-5c56-40f0-812e-9e795a9de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9bfb88-a4b8-407b-b9ae-716c5ce0db20}" ma:internalName="TaxCatchAll" ma:showField="CatchAllData" ma:web="27da45db-5c56-40f0-812e-9e795a9de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687e04-2b66-4153-a4a5-df37f3cb410c">
      <Terms xmlns="http://schemas.microsoft.com/office/infopath/2007/PartnerControls"/>
    </lcf76f155ced4ddcb4097134ff3c332f>
    <TaxCatchAll xmlns="27da45db-5c56-40f0-812e-9e795a9ded2e" xsi:nil="true"/>
  </documentManagement>
</p:properties>
</file>

<file path=customXml/itemProps1.xml><?xml version="1.0" encoding="utf-8"?>
<ds:datastoreItem xmlns:ds="http://schemas.openxmlformats.org/officeDocument/2006/customXml" ds:itemID="{4E8F07BF-0FE6-40DE-B0E5-B89079DC153C}"/>
</file>

<file path=customXml/itemProps2.xml><?xml version="1.0" encoding="utf-8"?>
<ds:datastoreItem xmlns:ds="http://schemas.openxmlformats.org/officeDocument/2006/customXml" ds:itemID="{809EBB9B-B669-4B39-8E8D-70CB00853632}"/>
</file>

<file path=customXml/itemProps3.xml><?xml version="1.0" encoding="utf-8"?>
<ds:datastoreItem xmlns:ds="http://schemas.openxmlformats.org/officeDocument/2006/customXml" ds:itemID="{3F75AC38-03EE-4A2D-BDF8-93E40179BC88}"/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2498</Words>
  <Application>Microsoft Office PowerPoint</Application>
  <PresentationFormat>Laajakuva</PresentationFormat>
  <Paragraphs>2032</Paragraphs>
  <Slides>29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5" baseType="lpstr">
      <vt:lpstr>Arial</vt:lpstr>
      <vt:lpstr>Calibri</vt:lpstr>
      <vt:lpstr>Franklin Gothic Book</vt:lpstr>
      <vt:lpstr>Franklin Gothic Book (Leipäteksti)</vt:lpstr>
      <vt:lpstr>Franklin Gothic Medium</vt:lpstr>
      <vt:lpstr>Office-teema</vt:lpstr>
      <vt:lpstr>Pohjois-Savon maahan- ja maastamuutto  v. 2000–2023</vt:lpstr>
      <vt:lpstr>Maahanmuutto Pohjois-Savoon v. 2000–2023</vt:lpstr>
      <vt:lpstr>Maastamuutto Pohjois-Savosta v. 2000–2023</vt:lpstr>
      <vt:lpstr>Nettomaahanmuutto Pohjois-Savossa v. 2000–2023</vt:lpstr>
      <vt:lpstr>Maahan- ja maastamuutto Pohjois-Savossa v. 2000–2023</vt:lpstr>
      <vt:lpstr>Maahan- ja maastamuutto Kuopiossa v. 2000–2023</vt:lpstr>
      <vt:lpstr>Maahan- ja maastamuutto Siilinjärvellä v. 2000–2023</vt:lpstr>
      <vt:lpstr>Maahan- ja maastamuutto Kuopion seudulla v. 2000–2023</vt:lpstr>
      <vt:lpstr>Maahan- ja maastamuutto Iisalmessa v. 2000–2023</vt:lpstr>
      <vt:lpstr>Maahan- ja maastamuutto Kiuruvedellä v. 2000–2023</vt:lpstr>
      <vt:lpstr>Maahan- ja maastamuutto Keiteleellä v. 2000–2023</vt:lpstr>
      <vt:lpstr>Maahan- ja maastamuutto Lapinlahdella v. 2000–2023</vt:lpstr>
      <vt:lpstr>Maahan- ja maastamuutto Pielavedellä v. 2000–2023</vt:lpstr>
      <vt:lpstr>Maahan- ja maastamuutto Sonkajärvellä v. 2000–2023</vt:lpstr>
      <vt:lpstr>Maahan- ja maastamuutto Vieremällä v. 2000–2023</vt:lpstr>
      <vt:lpstr>Maahan- ja maastamuutto Ylä-Savossa v. 2000–2023</vt:lpstr>
      <vt:lpstr>Maahan- ja maastamuutto Suonenjoella v. 2000–2023</vt:lpstr>
      <vt:lpstr>Maahan- ja maastamuutto Rautalammilla v. 2000–2023</vt:lpstr>
      <vt:lpstr>Maahan- ja maastamuutto Tervossa v. 2000–2023</vt:lpstr>
      <vt:lpstr>Maahan- ja maastamuutto Vesannolla v. 2000–2023</vt:lpstr>
      <vt:lpstr>Maahan- ja maastamuutto Sisä-Savossa v. 2000–2023</vt:lpstr>
      <vt:lpstr>Maahan- ja maastamuutto Kaavilla v. 2000–2023</vt:lpstr>
      <vt:lpstr>Maahan- ja maastamuutto Rautavaaralla v. 2000–2023</vt:lpstr>
      <vt:lpstr>Maahan- ja maastamuutto Tuusniemellä v. 2000–2023</vt:lpstr>
      <vt:lpstr>Maahan- ja maastamuutto Koillis-Savossa v. 2000–2023</vt:lpstr>
      <vt:lpstr>Maahan- ja maastamuutto Varkaudessa v. 2000–2023</vt:lpstr>
      <vt:lpstr>Maahan- ja maastamuutto Joroisissa v. 2000–2023</vt:lpstr>
      <vt:lpstr>Maahan- ja maastamuutto Leppävirralla v. 2000–2023</vt:lpstr>
      <vt:lpstr>Maahan- ja maastamuutto Varkauden seudulla v. 2000–2023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2024-06-20T09:10:42Z</dcterms:created>
  <dcterms:modified xsi:type="dcterms:W3CDTF">2024-06-20T09:10:46Z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0x01010042BA730BBA5CA44FABC43D3B76C31DDA</vt:lpwstr>
  </property>
</Properties>
</file>