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drawings/drawing22.xml" ContentType="application/vnd.openxmlformats-officedocument.drawingml.chartshapes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drawings/drawing23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drawings/drawing24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drawings/drawing25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3" r:id="rId2"/>
    <p:sldId id="272" r:id="rId3"/>
    <p:sldId id="273" r:id="rId4"/>
    <p:sldId id="274" r:id="rId5"/>
    <p:sldId id="299" r:id="rId6"/>
    <p:sldId id="280" r:id="rId7"/>
    <p:sldId id="286" r:id="rId8"/>
    <p:sldId id="294" r:id="rId9"/>
    <p:sldId id="275" r:id="rId10"/>
    <p:sldId id="279" r:id="rId11"/>
    <p:sldId id="278" r:id="rId12"/>
    <p:sldId id="281" r:id="rId13"/>
    <p:sldId id="283" r:id="rId14"/>
    <p:sldId id="287" r:id="rId15"/>
    <p:sldId id="293" r:id="rId16"/>
    <p:sldId id="295" r:id="rId17"/>
    <p:sldId id="288" r:id="rId18"/>
    <p:sldId id="284" r:id="rId19"/>
    <p:sldId id="289" r:id="rId20"/>
    <p:sldId id="292" r:id="rId21"/>
    <p:sldId id="296" r:id="rId22"/>
    <p:sldId id="277" r:id="rId23"/>
    <p:sldId id="285" r:id="rId24"/>
    <p:sldId id="290" r:id="rId25"/>
    <p:sldId id="297" r:id="rId26"/>
    <p:sldId id="291" r:id="rId27"/>
    <p:sldId id="276" r:id="rId28"/>
    <p:sldId id="282" r:id="rId29"/>
    <p:sldId id="298" r:id="rId3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811A2-6766-4D20-962A-3C3E158ACB2C}" v="36" dt="2023-06-05T11:30:47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96163" autoAdjust="0"/>
  </p:normalViewPr>
  <p:slideViewPr>
    <p:cSldViewPr snapToGrid="0" snapToObjects="1">
      <p:cViewPr varScale="1">
        <p:scale>
          <a:sx n="109" d="100"/>
          <a:sy n="109" d="100"/>
        </p:scale>
        <p:origin x="4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chartUserShapes" Target="../drawings/drawing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5" Type="http://schemas.openxmlformats.org/officeDocument/2006/relationships/chartUserShapes" Target="../drawings/drawing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5" Type="http://schemas.openxmlformats.org/officeDocument/2006/relationships/chartUserShapes" Target="../drawings/drawing25.xml"/><Relationship Id="rId4" Type="http://schemas.openxmlformats.org/officeDocument/2006/relationships/package" Target="../embeddings/Microsoft_Excel_Worksheet24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Pohjois-Savossa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Kuviot!$B$52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Kuviot!$C$52:$Y$52</c:f>
              <c:numCache>
                <c:formatCode>0</c:formatCode>
                <c:ptCount val="23"/>
                <c:pt idx="0">
                  <c:v>446</c:v>
                </c:pt>
                <c:pt idx="1">
                  <c:v>445</c:v>
                </c:pt>
                <c:pt idx="2">
                  <c:v>423</c:v>
                </c:pt>
                <c:pt idx="3">
                  <c:v>423</c:v>
                </c:pt>
                <c:pt idx="4">
                  <c:v>504</c:v>
                </c:pt>
                <c:pt idx="5">
                  <c:v>429</c:v>
                </c:pt>
                <c:pt idx="6">
                  <c:v>503</c:v>
                </c:pt>
                <c:pt idx="7">
                  <c:v>570</c:v>
                </c:pt>
                <c:pt idx="8">
                  <c:v>631</c:v>
                </c:pt>
                <c:pt idx="9">
                  <c:v>573</c:v>
                </c:pt>
                <c:pt idx="10">
                  <c:v>593</c:v>
                </c:pt>
                <c:pt idx="11">
                  <c:v>773</c:v>
                </c:pt>
                <c:pt idx="12">
                  <c:v>829</c:v>
                </c:pt>
                <c:pt idx="13">
                  <c:v>762</c:v>
                </c:pt>
                <c:pt idx="14">
                  <c:v>720</c:v>
                </c:pt>
                <c:pt idx="15">
                  <c:v>632</c:v>
                </c:pt>
                <c:pt idx="16">
                  <c:v>844</c:v>
                </c:pt>
                <c:pt idx="17">
                  <c:v>684</c:v>
                </c:pt>
                <c:pt idx="18">
                  <c:v>685</c:v>
                </c:pt>
                <c:pt idx="19">
                  <c:v>783</c:v>
                </c:pt>
                <c:pt idx="20">
                  <c:v>745</c:v>
                </c:pt>
                <c:pt idx="21">
                  <c:v>826</c:v>
                </c:pt>
                <c:pt idx="22" formatCode="General">
                  <c:v>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E-4BC2-9A6A-CEB4708B41DB}"/>
            </c:ext>
          </c:extLst>
        </c:ser>
        <c:ser>
          <c:idx val="1"/>
          <c:order val="1"/>
          <c:tx>
            <c:strRef>
              <c:f>Kuviot!$B$53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Kuviot!$C$53:$Y$53</c:f>
              <c:numCache>
                <c:formatCode>0</c:formatCode>
                <c:ptCount val="23"/>
                <c:pt idx="0">
                  <c:v>417</c:v>
                </c:pt>
                <c:pt idx="1">
                  <c:v>319</c:v>
                </c:pt>
                <c:pt idx="2">
                  <c:v>386</c:v>
                </c:pt>
                <c:pt idx="3">
                  <c:v>269</c:v>
                </c:pt>
                <c:pt idx="4">
                  <c:v>318</c:v>
                </c:pt>
                <c:pt idx="5">
                  <c:v>305</c:v>
                </c:pt>
                <c:pt idx="6">
                  <c:v>240</c:v>
                </c:pt>
                <c:pt idx="7">
                  <c:v>270</c:v>
                </c:pt>
                <c:pt idx="8">
                  <c:v>289</c:v>
                </c:pt>
                <c:pt idx="9">
                  <c:v>253</c:v>
                </c:pt>
                <c:pt idx="10">
                  <c:v>222</c:v>
                </c:pt>
                <c:pt idx="11">
                  <c:v>248</c:v>
                </c:pt>
                <c:pt idx="12">
                  <c:v>226</c:v>
                </c:pt>
                <c:pt idx="13">
                  <c:v>280</c:v>
                </c:pt>
                <c:pt idx="14">
                  <c:v>252</c:v>
                </c:pt>
                <c:pt idx="15">
                  <c:v>313</c:v>
                </c:pt>
                <c:pt idx="16">
                  <c:v>305</c:v>
                </c:pt>
                <c:pt idx="17">
                  <c:v>306</c:v>
                </c:pt>
                <c:pt idx="18">
                  <c:v>363</c:v>
                </c:pt>
                <c:pt idx="19">
                  <c:v>502</c:v>
                </c:pt>
                <c:pt idx="20">
                  <c:v>230</c:v>
                </c:pt>
                <c:pt idx="21">
                  <c:v>245</c:v>
                </c:pt>
                <c:pt idx="22" formatCode="General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CE-4BC2-9A6A-CEB4708B4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Sonkajärvellä v. 2000–2022</a:t>
            </a:r>
          </a:p>
        </c:rich>
      </c:tx>
      <c:layout>
        <c:manualLayout>
          <c:xMode val="edge"/>
          <c:yMode val="edge"/>
          <c:x val="0.24164322222222223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Kuviot!$B$20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Kuviot!$C$20:$Y$20</c:f>
              <c:numCache>
                <c:formatCode>0</c:formatCode>
                <c:ptCount val="23"/>
                <c:pt idx="0">
                  <c:v>8</c:v>
                </c:pt>
                <c:pt idx="1">
                  <c:v>6</c:v>
                </c:pt>
                <c:pt idx="2">
                  <c:v>10</c:v>
                </c:pt>
                <c:pt idx="3">
                  <c:v>7</c:v>
                </c:pt>
                <c:pt idx="4">
                  <c:v>5</c:v>
                </c:pt>
                <c:pt idx="5">
                  <c:v>5</c:v>
                </c:pt>
                <c:pt idx="6">
                  <c:v>3</c:v>
                </c:pt>
                <c:pt idx="7">
                  <c:v>7</c:v>
                </c:pt>
                <c:pt idx="8">
                  <c:v>3</c:v>
                </c:pt>
                <c:pt idx="9">
                  <c:v>7</c:v>
                </c:pt>
                <c:pt idx="10">
                  <c:v>5</c:v>
                </c:pt>
                <c:pt idx="11">
                  <c:v>10</c:v>
                </c:pt>
                <c:pt idx="12">
                  <c:v>3</c:v>
                </c:pt>
                <c:pt idx="13">
                  <c:v>26</c:v>
                </c:pt>
                <c:pt idx="14">
                  <c:v>15</c:v>
                </c:pt>
                <c:pt idx="15">
                  <c:v>4</c:v>
                </c:pt>
                <c:pt idx="16">
                  <c:v>2</c:v>
                </c:pt>
                <c:pt idx="17">
                  <c:v>2</c:v>
                </c:pt>
                <c:pt idx="18">
                  <c:v>13</c:v>
                </c:pt>
                <c:pt idx="19">
                  <c:v>2</c:v>
                </c:pt>
                <c:pt idx="20">
                  <c:v>6</c:v>
                </c:pt>
                <c:pt idx="21">
                  <c:v>3</c:v>
                </c:pt>
                <c:pt idx="22" formatCode="General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D-4F66-B38C-75AE247CDB11}"/>
            </c:ext>
          </c:extLst>
        </c:ser>
        <c:ser>
          <c:idx val="1"/>
          <c:order val="1"/>
          <c:tx>
            <c:strRef>
              <c:f>Kuviot!$B$21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Kuviot!$C$21:$Y$21</c:f>
              <c:numCache>
                <c:formatCode>0</c:formatCode>
                <c:ptCount val="23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1</c:v>
                </c:pt>
                <c:pt idx="10">
                  <c:v>7</c:v>
                </c:pt>
                <c:pt idx="11">
                  <c:v>1</c:v>
                </c:pt>
                <c:pt idx="12">
                  <c:v>2</c:v>
                </c:pt>
                <c:pt idx="13">
                  <c:v>5</c:v>
                </c:pt>
                <c:pt idx="14">
                  <c:v>3</c:v>
                </c:pt>
                <c:pt idx="15">
                  <c:v>3</c:v>
                </c:pt>
                <c:pt idx="16">
                  <c:v>1</c:v>
                </c:pt>
                <c:pt idx="17">
                  <c:v>3</c:v>
                </c:pt>
                <c:pt idx="18">
                  <c:v>5</c:v>
                </c:pt>
                <c:pt idx="19">
                  <c:v>3</c:v>
                </c:pt>
                <c:pt idx="20">
                  <c:v>0</c:v>
                </c:pt>
                <c:pt idx="21">
                  <c:v>0</c:v>
                </c:pt>
                <c:pt idx="22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5D-4F66-B38C-75AE247CD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Vieremällä v. 2000–2022</a:t>
            </a:r>
          </a:p>
        </c:rich>
      </c:tx>
      <c:layout>
        <c:manualLayout>
          <c:xMode val="edge"/>
          <c:yMode val="edge"/>
          <c:x val="0.24164322222222223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Kuviot!$B$22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Kuviot!$C$22:$Y$22</c:f>
              <c:numCache>
                <c:formatCode>0</c:formatCode>
                <c:ptCount val="23"/>
                <c:pt idx="0">
                  <c:v>6</c:v>
                </c:pt>
                <c:pt idx="1">
                  <c:v>4</c:v>
                </c:pt>
                <c:pt idx="2">
                  <c:v>6</c:v>
                </c:pt>
                <c:pt idx="3">
                  <c:v>2</c:v>
                </c:pt>
                <c:pt idx="4">
                  <c:v>7</c:v>
                </c:pt>
                <c:pt idx="5">
                  <c:v>16</c:v>
                </c:pt>
                <c:pt idx="6">
                  <c:v>19</c:v>
                </c:pt>
                <c:pt idx="7">
                  <c:v>15</c:v>
                </c:pt>
                <c:pt idx="8">
                  <c:v>9</c:v>
                </c:pt>
                <c:pt idx="9">
                  <c:v>19</c:v>
                </c:pt>
                <c:pt idx="10">
                  <c:v>12</c:v>
                </c:pt>
                <c:pt idx="11">
                  <c:v>16</c:v>
                </c:pt>
                <c:pt idx="12">
                  <c:v>13</c:v>
                </c:pt>
                <c:pt idx="13">
                  <c:v>8</c:v>
                </c:pt>
                <c:pt idx="14">
                  <c:v>9</c:v>
                </c:pt>
                <c:pt idx="15">
                  <c:v>8</c:v>
                </c:pt>
                <c:pt idx="16">
                  <c:v>4</c:v>
                </c:pt>
                <c:pt idx="17">
                  <c:v>11</c:v>
                </c:pt>
                <c:pt idx="18">
                  <c:v>9</c:v>
                </c:pt>
                <c:pt idx="19">
                  <c:v>7</c:v>
                </c:pt>
                <c:pt idx="20">
                  <c:v>6</c:v>
                </c:pt>
                <c:pt idx="21">
                  <c:v>22</c:v>
                </c:pt>
                <c:pt idx="22" formatCode="General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7-4E9C-8EC1-D5C1E7468ADA}"/>
            </c:ext>
          </c:extLst>
        </c:ser>
        <c:ser>
          <c:idx val="1"/>
          <c:order val="1"/>
          <c:tx>
            <c:strRef>
              <c:f>Kuviot!$B$23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Kuviot!$C$23:$Y$23</c:f>
              <c:numCache>
                <c:formatCode>0</c:formatCode>
                <c:ptCount val="23"/>
                <c:pt idx="0">
                  <c:v>11</c:v>
                </c:pt>
                <c:pt idx="1">
                  <c:v>3</c:v>
                </c:pt>
                <c:pt idx="2">
                  <c:v>8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6</c:v>
                </c:pt>
                <c:pt idx="9">
                  <c:v>1</c:v>
                </c:pt>
                <c:pt idx="10">
                  <c:v>6</c:v>
                </c:pt>
                <c:pt idx="11">
                  <c:v>4</c:v>
                </c:pt>
                <c:pt idx="12">
                  <c:v>4</c:v>
                </c:pt>
                <c:pt idx="13">
                  <c:v>1</c:v>
                </c:pt>
                <c:pt idx="14">
                  <c:v>5</c:v>
                </c:pt>
                <c:pt idx="15">
                  <c:v>6</c:v>
                </c:pt>
                <c:pt idx="16">
                  <c:v>2</c:v>
                </c:pt>
                <c:pt idx="17">
                  <c:v>0</c:v>
                </c:pt>
                <c:pt idx="18">
                  <c:v>4</c:v>
                </c:pt>
                <c:pt idx="19">
                  <c:v>7</c:v>
                </c:pt>
                <c:pt idx="20">
                  <c:v>1</c:v>
                </c:pt>
                <c:pt idx="21">
                  <c:v>2</c:v>
                </c:pt>
                <c:pt idx="22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47-4E9C-8EC1-D5C1E7468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Ylä-Savossa v. 2000–2022</a:t>
            </a:r>
          </a:p>
        </c:rich>
      </c:tx>
      <c:layout>
        <c:manualLayout>
          <c:xMode val="edge"/>
          <c:yMode val="edge"/>
          <c:x val="0.24164322222222223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Kuviot!$B$24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Kuviot!$C$24:$Y$24</c:f>
              <c:numCache>
                <c:formatCode>0</c:formatCode>
                <c:ptCount val="23"/>
                <c:pt idx="0">
                  <c:v>87</c:v>
                </c:pt>
                <c:pt idx="1">
                  <c:v>64</c:v>
                </c:pt>
                <c:pt idx="2">
                  <c:v>83</c:v>
                </c:pt>
                <c:pt idx="3">
                  <c:v>85</c:v>
                </c:pt>
                <c:pt idx="4">
                  <c:v>77</c:v>
                </c:pt>
                <c:pt idx="5">
                  <c:v>101</c:v>
                </c:pt>
                <c:pt idx="6">
                  <c:v>85</c:v>
                </c:pt>
                <c:pt idx="7">
                  <c:v>112</c:v>
                </c:pt>
                <c:pt idx="8">
                  <c:v>95</c:v>
                </c:pt>
                <c:pt idx="9">
                  <c:v>104</c:v>
                </c:pt>
                <c:pt idx="10">
                  <c:v>73</c:v>
                </c:pt>
                <c:pt idx="11">
                  <c:v>139</c:v>
                </c:pt>
                <c:pt idx="12">
                  <c:v>144</c:v>
                </c:pt>
                <c:pt idx="13">
                  <c:v>179</c:v>
                </c:pt>
                <c:pt idx="14">
                  <c:v>159</c:v>
                </c:pt>
                <c:pt idx="15">
                  <c:v>115</c:v>
                </c:pt>
                <c:pt idx="16">
                  <c:v>84</c:v>
                </c:pt>
                <c:pt idx="17">
                  <c:v>102</c:v>
                </c:pt>
                <c:pt idx="18">
                  <c:v>112</c:v>
                </c:pt>
                <c:pt idx="19">
                  <c:v>95</c:v>
                </c:pt>
                <c:pt idx="20">
                  <c:v>105</c:v>
                </c:pt>
                <c:pt idx="21">
                  <c:v>125</c:v>
                </c:pt>
                <c:pt idx="22" formatCode="General">
                  <c:v>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E0-4291-92E0-54C1D542FD26}"/>
            </c:ext>
          </c:extLst>
        </c:ser>
        <c:ser>
          <c:idx val="1"/>
          <c:order val="1"/>
          <c:tx>
            <c:strRef>
              <c:f>Kuviot!$B$25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Kuviot!$C$25:$Y$25</c:f>
              <c:numCache>
                <c:formatCode>0</c:formatCode>
                <c:ptCount val="23"/>
                <c:pt idx="0">
                  <c:v>70</c:v>
                </c:pt>
                <c:pt idx="1">
                  <c:v>70</c:v>
                </c:pt>
                <c:pt idx="2">
                  <c:v>81</c:v>
                </c:pt>
                <c:pt idx="3">
                  <c:v>55</c:v>
                </c:pt>
                <c:pt idx="4">
                  <c:v>56</c:v>
                </c:pt>
                <c:pt idx="5">
                  <c:v>59</c:v>
                </c:pt>
                <c:pt idx="6">
                  <c:v>32</c:v>
                </c:pt>
                <c:pt idx="7">
                  <c:v>47</c:v>
                </c:pt>
                <c:pt idx="8">
                  <c:v>43</c:v>
                </c:pt>
                <c:pt idx="9">
                  <c:v>49</c:v>
                </c:pt>
                <c:pt idx="10">
                  <c:v>36</c:v>
                </c:pt>
                <c:pt idx="11">
                  <c:v>40</c:v>
                </c:pt>
                <c:pt idx="12">
                  <c:v>24</c:v>
                </c:pt>
                <c:pt idx="13">
                  <c:v>36</c:v>
                </c:pt>
                <c:pt idx="14">
                  <c:v>35</c:v>
                </c:pt>
                <c:pt idx="15">
                  <c:v>57</c:v>
                </c:pt>
                <c:pt idx="16">
                  <c:v>44</c:v>
                </c:pt>
                <c:pt idx="17">
                  <c:v>45</c:v>
                </c:pt>
                <c:pt idx="18">
                  <c:v>67</c:v>
                </c:pt>
                <c:pt idx="19">
                  <c:v>56</c:v>
                </c:pt>
                <c:pt idx="20">
                  <c:v>27</c:v>
                </c:pt>
                <c:pt idx="21">
                  <c:v>29</c:v>
                </c:pt>
                <c:pt idx="22" formatCode="General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E0-4291-92E0-54C1D542F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Suonenjoella v. 2000–2022</a:t>
            </a:r>
          </a:p>
        </c:rich>
      </c:tx>
      <c:layout>
        <c:manualLayout>
          <c:xMode val="edge"/>
          <c:yMode val="edge"/>
          <c:x val="0.28397655555555562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Kuviot!$B$32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Kuviot!$C$32:$Y$32</c:f>
              <c:numCache>
                <c:formatCode>0</c:formatCode>
                <c:ptCount val="23"/>
                <c:pt idx="0">
                  <c:v>8</c:v>
                </c:pt>
                <c:pt idx="1">
                  <c:v>11</c:v>
                </c:pt>
                <c:pt idx="2">
                  <c:v>11</c:v>
                </c:pt>
                <c:pt idx="3">
                  <c:v>8</c:v>
                </c:pt>
                <c:pt idx="4">
                  <c:v>15</c:v>
                </c:pt>
                <c:pt idx="5">
                  <c:v>11</c:v>
                </c:pt>
                <c:pt idx="6">
                  <c:v>13</c:v>
                </c:pt>
                <c:pt idx="7">
                  <c:v>24</c:v>
                </c:pt>
                <c:pt idx="8">
                  <c:v>12</c:v>
                </c:pt>
                <c:pt idx="9">
                  <c:v>19</c:v>
                </c:pt>
                <c:pt idx="10">
                  <c:v>20</c:v>
                </c:pt>
                <c:pt idx="11">
                  <c:v>15</c:v>
                </c:pt>
                <c:pt idx="12">
                  <c:v>25</c:v>
                </c:pt>
                <c:pt idx="13">
                  <c:v>21</c:v>
                </c:pt>
                <c:pt idx="14">
                  <c:v>24</c:v>
                </c:pt>
                <c:pt idx="15">
                  <c:v>12</c:v>
                </c:pt>
                <c:pt idx="16">
                  <c:v>15</c:v>
                </c:pt>
                <c:pt idx="17">
                  <c:v>27</c:v>
                </c:pt>
                <c:pt idx="18">
                  <c:v>21</c:v>
                </c:pt>
                <c:pt idx="19">
                  <c:v>18</c:v>
                </c:pt>
                <c:pt idx="20">
                  <c:v>8</c:v>
                </c:pt>
                <c:pt idx="21">
                  <c:v>11</c:v>
                </c:pt>
                <c:pt idx="22" formatCode="General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6-401A-92F7-2AE6C59DC906}"/>
            </c:ext>
          </c:extLst>
        </c:ser>
        <c:ser>
          <c:idx val="1"/>
          <c:order val="1"/>
          <c:tx>
            <c:strRef>
              <c:f>Kuviot!$B$33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Kuviot!$C$33:$Y$33</c:f>
              <c:numCache>
                <c:formatCode>0</c:formatCode>
                <c:ptCount val="23"/>
                <c:pt idx="0">
                  <c:v>13</c:v>
                </c:pt>
                <c:pt idx="1">
                  <c:v>4</c:v>
                </c:pt>
                <c:pt idx="2">
                  <c:v>7</c:v>
                </c:pt>
                <c:pt idx="3">
                  <c:v>2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7</c:v>
                </c:pt>
                <c:pt idx="8">
                  <c:v>5</c:v>
                </c:pt>
                <c:pt idx="9">
                  <c:v>6</c:v>
                </c:pt>
                <c:pt idx="10">
                  <c:v>2</c:v>
                </c:pt>
                <c:pt idx="11">
                  <c:v>3</c:v>
                </c:pt>
                <c:pt idx="12">
                  <c:v>9</c:v>
                </c:pt>
                <c:pt idx="13">
                  <c:v>11</c:v>
                </c:pt>
                <c:pt idx="14">
                  <c:v>16</c:v>
                </c:pt>
                <c:pt idx="15">
                  <c:v>3</c:v>
                </c:pt>
                <c:pt idx="16">
                  <c:v>7</c:v>
                </c:pt>
                <c:pt idx="17">
                  <c:v>11</c:v>
                </c:pt>
                <c:pt idx="18">
                  <c:v>8</c:v>
                </c:pt>
                <c:pt idx="19">
                  <c:v>13</c:v>
                </c:pt>
                <c:pt idx="20">
                  <c:v>5</c:v>
                </c:pt>
                <c:pt idx="21">
                  <c:v>1</c:v>
                </c:pt>
                <c:pt idx="22" formatCode="General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A6-401A-92F7-2AE6C59DC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Rautalammilla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Kuviot!$B$26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Kuviot!$C$26:$Y$26</c:f>
              <c:numCache>
                <c:formatCode>0</c:formatCode>
                <c:ptCount val="23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9</c:v>
                </c:pt>
                <c:pt idx="5">
                  <c:v>9</c:v>
                </c:pt>
                <c:pt idx="6">
                  <c:v>4</c:v>
                </c:pt>
                <c:pt idx="7">
                  <c:v>11</c:v>
                </c:pt>
                <c:pt idx="8">
                  <c:v>9</c:v>
                </c:pt>
                <c:pt idx="9">
                  <c:v>7</c:v>
                </c:pt>
                <c:pt idx="10">
                  <c:v>5</c:v>
                </c:pt>
                <c:pt idx="11">
                  <c:v>15</c:v>
                </c:pt>
                <c:pt idx="12">
                  <c:v>9</c:v>
                </c:pt>
                <c:pt idx="13">
                  <c:v>3</c:v>
                </c:pt>
                <c:pt idx="14">
                  <c:v>6</c:v>
                </c:pt>
                <c:pt idx="15">
                  <c:v>6</c:v>
                </c:pt>
                <c:pt idx="16">
                  <c:v>37</c:v>
                </c:pt>
                <c:pt idx="17">
                  <c:v>14</c:v>
                </c:pt>
                <c:pt idx="18">
                  <c:v>27</c:v>
                </c:pt>
                <c:pt idx="19">
                  <c:v>18</c:v>
                </c:pt>
                <c:pt idx="20">
                  <c:v>9</c:v>
                </c:pt>
                <c:pt idx="21">
                  <c:v>23</c:v>
                </c:pt>
                <c:pt idx="22" formatCode="General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8-42C2-BD64-A37BA43525E8}"/>
            </c:ext>
          </c:extLst>
        </c:ser>
        <c:ser>
          <c:idx val="1"/>
          <c:order val="1"/>
          <c:tx>
            <c:strRef>
              <c:f>Kuviot!$B$27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Kuviot!$C$27:$Y$27</c:f>
              <c:numCache>
                <c:formatCode>0</c:formatCode>
                <c:ptCount val="23"/>
                <c:pt idx="0">
                  <c:v>1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5</c:v>
                </c:pt>
                <c:pt idx="13">
                  <c:v>0</c:v>
                </c:pt>
                <c:pt idx="14">
                  <c:v>4</c:v>
                </c:pt>
                <c:pt idx="15">
                  <c:v>5</c:v>
                </c:pt>
                <c:pt idx="16">
                  <c:v>5</c:v>
                </c:pt>
                <c:pt idx="17">
                  <c:v>4</c:v>
                </c:pt>
                <c:pt idx="18">
                  <c:v>5</c:v>
                </c:pt>
                <c:pt idx="19">
                  <c:v>7</c:v>
                </c:pt>
                <c:pt idx="20">
                  <c:v>3</c:v>
                </c:pt>
                <c:pt idx="21">
                  <c:v>1</c:v>
                </c:pt>
                <c:pt idx="22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78-42C2-BD64-A37BA4352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Tervossa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Kuviot!$B$28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Kuviot!$C$28:$Y$28</c:f>
              <c:numCache>
                <c:formatCode>0</c:formatCode>
                <c:ptCount val="23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1</c:v>
                </c:pt>
                <c:pt idx="12">
                  <c:v>7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 formatCode="General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1A-40A7-B6A7-FC772204E24C}"/>
            </c:ext>
          </c:extLst>
        </c:ser>
        <c:ser>
          <c:idx val="1"/>
          <c:order val="1"/>
          <c:tx>
            <c:strRef>
              <c:f>Kuviot!$B$29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Kuviot!$C$29:$Y$29</c:f>
              <c:numCache>
                <c:formatCode>0</c:formatCode>
                <c:ptCount val="23"/>
                <c:pt idx="0">
                  <c:v>3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2</c:v>
                </c:pt>
                <c:pt idx="12">
                  <c:v>0</c:v>
                </c:pt>
                <c:pt idx="13">
                  <c:v>4</c:v>
                </c:pt>
                <c:pt idx="14">
                  <c:v>1</c:v>
                </c:pt>
                <c:pt idx="15">
                  <c:v>4</c:v>
                </c:pt>
                <c:pt idx="16">
                  <c:v>1</c:v>
                </c:pt>
                <c:pt idx="17">
                  <c:v>5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 formatCode="General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1A-40A7-B6A7-FC772204E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Vesannolla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Kuviot!$B$30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Kuviot!$C$30:$Y$30</c:f>
              <c:numCache>
                <c:formatCode>0</c:formatCode>
                <c:ptCount val="23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6</c:v>
                </c:pt>
                <c:pt idx="5">
                  <c:v>2</c:v>
                </c:pt>
                <c:pt idx="6">
                  <c:v>1</c:v>
                </c:pt>
                <c:pt idx="7">
                  <c:v>5</c:v>
                </c:pt>
                <c:pt idx="8">
                  <c:v>0</c:v>
                </c:pt>
                <c:pt idx="9">
                  <c:v>5</c:v>
                </c:pt>
                <c:pt idx="10">
                  <c:v>5</c:v>
                </c:pt>
                <c:pt idx="11">
                  <c:v>0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0</c:v>
                </c:pt>
                <c:pt idx="21">
                  <c:v>2</c:v>
                </c:pt>
                <c:pt idx="22" formatCode="General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9-4F03-BFBF-799292B60557}"/>
            </c:ext>
          </c:extLst>
        </c:ser>
        <c:ser>
          <c:idx val="1"/>
          <c:order val="1"/>
          <c:tx>
            <c:strRef>
              <c:f>Kuviot!$B$31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Kuviot!$C$31:$Y$31</c:f>
              <c:numCache>
                <c:formatCode>0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4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0</c:v>
                </c:pt>
                <c:pt idx="18">
                  <c:v>2</c:v>
                </c:pt>
                <c:pt idx="19">
                  <c:v>4</c:v>
                </c:pt>
                <c:pt idx="20">
                  <c:v>1</c:v>
                </c:pt>
                <c:pt idx="21">
                  <c:v>3</c:v>
                </c:pt>
                <c:pt idx="22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F9-4F03-BFBF-799292B60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Sisä-Savossa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Kuviot!$B$34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Kuviot!$C$34:$Y$34</c:f>
              <c:numCache>
                <c:formatCode>0</c:formatCode>
                <c:ptCount val="23"/>
                <c:pt idx="0">
                  <c:v>15</c:v>
                </c:pt>
                <c:pt idx="1">
                  <c:v>20</c:v>
                </c:pt>
                <c:pt idx="2">
                  <c:v>20</c:v>
                </c:pt>
                <c:pt idx="3">
                  <c:v>14</c:v>
                </c:pt>
                <c:pt idx="4">
                  <c:v>34</c:v>
                </c:pt>
                <c:pt idx="5">
                  <c:v>23</c:v>
                </c:pt>
                <c:pt idx="6">
                  <c:v>19</c:v>
                </c:pt>
                <c:pt idx="7">
                  <c:v>44</c:v>
                </c:pt>
                <c:pt idx="8">
                  <c:v>22</c:v>
                </c:pt>
                <c:pt idx="9">
                  <c:v>32</c:v>
                </c:pt>
                <c:pt idx="10">
                  <c:v>35</c:v>
                </c:pt>
                <c:pt idx="11">
                  <c:v>31</c:v>
                </c:pt>
                <c:pt idx="12">
                  <c:v>43</c:v>
                </c:pt>
                <c:pt idx="13">
                  <c:v>30</c:v>
                </c:pt>
                <c:pt idx="14">
                  <c:v>36</c:v>
                </c:pt>
                <c:pt idx="15">
                  <c:v>20</c:v>
                </c:pt>
                <c:pt idx="16">
                  <c:v>57</c:v>
                </c:pt>
                <c:pt idx="17">
                  <c:v>44</c:v>
                </c:pt>
                <c:pt idx="18">
                  <c:v>51</c:v>
                </c:pt>
                <c:pt idx="19">
                  <c:v>39</c:v>
                </c:pt>
                <c:pt idx="20">
                  <c:v>19</c:v>
                </c:pt>
                <c:pt idx="21">
                  <c:v>39</c:v>
                </c:pt>
                <c:pt idx="22" formatCode="General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5A-4268-BF02-2A795A0BA712}"/>
            </c:ext>
          </c:extLst>
        </c:ser>
        <c:ser>
          <c:idx val="1"/>
          <c:order val="1"/>
          <c:tx>
            <c:strRef>
              <c:f>Kuviot!$B$35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Kuviot!$C$35:$Y$35</c:f>
              <c:numCache>
                <c:formatCode>0</c:formatCode>
                <c:ptCount val="23"/>
                <c:pt idx="0">
                  <c:v>18</c:v>
                </c:pt>
                <c:pt idx="1">
                  <c:v>11</c:v>
                </c:pt>
                <c:pt idx="2">
                  <c:v>12</c:v>
                </c:pt>
                <c:pt idx="3">
                  <c:v>6</c:v>
                </c:pt>
                <c:pt idx="4">
                  <c:v>8</c:v>
                </c:pt>
                <c:pt idx="5">
                  <c:v>12</c:v>
                </c:pt>
                <c:pt idx="6">
                  <c:v>14</c:v>
                </c:pt>
                <c:pt idx="7">
                  <c:v>10</c:v>
                </c:pt>
                <c:pt idx="8">
                  <c:v>12</c:v>
                </c:pt>
                <c:pt idx="9">
                  <c:v>10</c:v>
                </c:pt>
                <c:pt idx="10">
                  <c:v>9</c:v>
                </c:pt>
                <c:pt idx="11">
                  <c:v>7</c:v>
                </c:pt>
                <c:pt idx="12">
                  <c:v>15</c:v>
                </c:pt>
                <c:pt idx="13">
                  <c:v>17</c:v>
                </c:pt>
                <c:pt idx="14">
                  <c:v>23</c:v>
                </c:pt>
                <c:pt idx="15">
                  <c:v>14</c:v>
                </c:pt>
                <c:pt idx="16">
                  <c:v>16</c:v>
                </c:pt>
                <c:pt idx="17">
                  <c:v>20</c:v>
                </c:pt>
                <c:pt idx="18">
                  <c:v>18</c:v>
                </c:pt>
                <c:pt idx="19">
                  <c:v>24</c:v>
                </c:pt>
                <c:pt idx="20">
                  <c:v>9</c:v>
                </c:pt>
                <c:pt idx="21">
                  <c:v>6</c:v>
                </c:pt>
                <c:pt idx="22" formatCode="General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5A-4268-BF02-2A795A0BA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Kaavilla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Kuviot!$B$36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Kuviot!$C$36:$Y$36</c:f>
              <c:numCache>
                <c:formatCode>0</c:formatCode>
                <c:ptCount val="23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  <c:pt idx="4">
                  <c:v>7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7</c:v>
                </c:pt>
                <c:pt idx="9">
                  <c:v>4</c:v>
                </c:pt>
                <c:pt idx="10">
                  <c:v>4</c:v>
                </c:pt>
                <c:pt idx="11">
                  <c:v>8</c:v>
                </c:pt>
                <c:pt idx="12">
                  <c:v>19</c:v>
                </c:pt>
                <c:pt idx="13">
                  <c:v>4</c:v>
                </c:pt>
                <c:pt idx="14">
                  <c:v>10</c:v>
                </c:pt>
                <c:pt idx="15">
                  <c:v>20</c:v>
                </c:pt>
                <c:pt idx="16">
                  <c:v>2</c:v>
                </c:pt>
                <c:pt idx="17">
                  <c:v>0</c:v>
                </c:pt>
                <c:pt idx="18">
                  <c:v>8</c:v>
                </c:pt>
                <c:pt idx="19">
                  <c:v>2</c:v>
                </c:pt>
                <c:pt idx="20">
                  <c:v>4</c:v>
                </c:pt>
                <c:pt idx="21">
                  <c:v>4</c:v>
                </c:pt>
                <c:pt idx="22" formatCode="General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EE-4688-9C0E-FE1A82139055}"/>
            </c:ext>
          </c:extLst>
        </c:ser>
        <c:ser>
          <c:idx val="1"/>
          <c:order val="1"/>
          <c:tx>
            <c:strRef>
              <c:f>Kuviot!$B$37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Kuviot!$C$37:$Y$37</c:f>
              <c:numCache>
                <c:formatCode>0</c:formatCode>
                <c:ptCount val="23"/>
                <c:pt idx="0">
                  <c:v>8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0</c:v>
                </c:pt>
                <c:pt idx="12">
                  <c:v>4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8">
                  <c:v>5</c:v>
                </c:pt>
                <c:pt idx="19">
                  <c:v>9</c:v>
                </c:pt>
                <c:pt idx="20">
                  <c:v>3</c:v>
                </c:pt>
                <c:pt idx="21">
                  <c:v>1</c:v>
                </c:pt>
                <c:pt idx="22" formatCode="General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EE-4688-9C0E-FE1A82139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Rautavaaralla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Kuviot!$B$38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Kuviot!$C$38:$Y$38</c:f>
              <c:numCache>
                <c:formatCode>0</c:formatCode>
                <c:ptCount val="23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7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1</c:v>
                </c:pt>
                <c:pt idx="21">
                  <c:v>1</c:v>
                </c:pt>
                <c:pt idx="22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5-4602-905D-C72ABA8BA882}"/>
            </c:ext>
          </c:extLst>
        </c:ser>
        <c:ser>
          <c:idx val="1"/>
          <c:order val="1"/>
          <c:tx>
            <c:strRef>
              <c:f>Kuviot!$B$39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Kuviot!$C$39:$Y$39</c:f>
              <c:numCache>
                <c:formatCode>0</c:formatCode>
                <c:ptCount val="23"/>
                <c:pt idx="0">
                  <c:v>6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2</c:v>
                </c:pt>
                <c:pt idx="16">
                  <c:v>0</c:v>
                </c:pt>
                <c:pt idx="17">
                  <c:v>3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5-4602-905D-C72ABA8BA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Kuopiossa v. 2000–2022</a:t>
            </a:r>
          </a:p>
        </c:rich>
      </c:tx>
      <c:layout>
        <c:manualLayout>
          <c:xMode val="edge"/>
          <c:yMode val="edge"/>
          <c:x val="0.2501098888888889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Kuviot!$B$4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Kuviot!$C$4:$Y$4</c:f>
              <c:numCache>
                <c:formatCode>0</c:formatCode>
                <c:ptCount val="23"/>
                <c:pt idx="0">
                  <c:v>264</c:v>
                </c:pt>
                <c:pt idx="1">
                  <c:v>250</c:v>
                </c:pt>
                <c:pt idx="2">
                  <c:v>208</c:v>
                </c:pt>
                <c:pt idx="3">
                  <c:v>228</c:v>
                </c:pt>
                <c:pt idx="4">
                  <c:v>285</c:v>
                </c:pt>
                <c:pt idx="5">
                  <c:v>246</c:v>
                </c:pt>
                <c:pt idx="6">
                  <c:v>288</c:v>
                </c:pt>
                <c:pt idx="7">
                  <c:v>284</c:v>
                </c:pt>
                <c:pt idx="8">
                  <c:v>323</c:v>
                </c:pt>
                <c:pt idx="9">
                  <c:v>313</c:v>
                </c:pt>
                <c:pt idx="10">
                  <c:v>325</c:v>
                </c:pt>
                <c:pt idx="11">
                  <c:v>422</c:v>
                </c:pt>
                <c:pt idx="12">
                  <c:v>459</c:v>
                </c:pt>
                <c:pt idx="13">
                  <c:v>417</c:v>
                </c:pt>
                <c:pt idx="14">
                  <c:v>404</c:v>
                </c:pt>
                <c:pt idx="15">
                  <c:v>374</c:v>
                </c:pt>
                <c:pt idx="16">
                  <c:v>493</c:v>
                </c:pt>
                <c:pt idx="17">
                  <c:v>364</c:v>
                </c:pt>
                <c:pt idx="18">
                  <c:v>373</c:v>
                </c:pt>
                <c:pt idx="19">
                  <c:v>448</c:v>
                </c:pt>
                <c:pt idx="20">
                  <c:v>439</c:v>
                </c:pt>
                <c:pt idx="21">
                  <c:v>551</c:v>
                </c:pt>
                <c:pt idx="22" formatCode="General">
                  <c:v>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9E-452A-BCE1-98FFF0256CC9}"/>
            </c:ext>
          </c:extLst>
        </c:ser>
        <c:ser>
          <c:idx val="1"/>
          <c:order val="1"/>
          <c:tx>
            <c:strRef>
              <c:f>Kuviot!$B$5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Kuviot!$C$5:$Y$5</c:f>
              <c:numCache>
                <c:formatCode>0</c:formatCode>
                <c:ptCount val="23"/>
                <c:pt idx="0">
                  <c:v>247</c:v>
                </c:pt>
                <c:pt idx="1">
                  <c:v>162</c:v>
                </c:pt>
                <c:pt idx="2">
                  <c:v>211</c:v>
                </c:pt>
                <c:pt idx="3">
                  <c:v>154</c:v>
                </c:pt>
                <c:pt idx="4">
                  <c:v>186</c:v>
                </c:pt>
                <c:pt idx="5">
                  <c:v>159</c:v>
                </c:pt>
                <c:pt idx="6">
                  <c:v>129</c:v>
                </c:pt>
                <c:pt idx="7">
                  <c:v>153</c:v>
                </c:pt>
                <c:pt idx="8">
                  <c:v>182</c:v>
                </c:pt>
                <c:pt idx="9">
                  <c:v>139</c:v>
                </c:pt>
                <c:pt idx="10">
                  <c:v>121</c:v>
                </c:pt>
                <c:pt idx="11">
                  <c:v>140</c:v>
                </c:pt>
                <c:pt idx="12">
                  <c:v>130</c:v>
                </c:pt>
                <c:pt idx="13">
                  <c:v>160</c:v>
                </c:pt>
                <c:pt idx="14">
                  <c:v>146</c:v>
                </c:pt>
                <c:pt idx="15">
                  <c:v>178</c:v>
                </c:pt>
                <c:pt idx="16">
                  <c:v>190</c:v>
                </c:pt>
                <c:pt idx="17">
                  <c:v>185</c:v>
                </c:pt>
                <c:pt idx="18">
                  <c:v>203</c:v>
                </c:pt>
                <c:pt idx="19">
                  <c:v>262</c:v>
                </c:pt>
                <c:pt idx="20">
                  <c:v>152</c:v>
                </c:pt>
                <c:pt idx="21">
                  <c:v>169</c:v>
                </c:pt>
                <c:pt idx="22" formatCode="General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E-452A-BCE1-98FFF0256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Tuusniemellä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Kuviot!$B$40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Kuviot!$C$40:$Y$40</c:f>
              <c:numCache>
                <c:formatCode>0</c:formatCode>
                <c:ptCount val="23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  <c:pt idx="10">
                  <c:v>8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7</c:v>
                </c:pt>
                <c:pt idx="15">
                  <c:v>1</c:v>
                </c:pt>
                <c:pt idx="16">
                  <c:v>7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1</c:v>
                </c:pt>
                <c:pt idx="21">
                  <c:v>8</c:v>
                </c:pt>
                <c:pt idx="22" formatCode="General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8-4ACF-8042-8DADBF5A1065}"/>
            </c:ext>
          </c:extLst>
        </c:ser>
        <c:ser>
          <c:idx val="1"/>
          <c:order val="1"/>
          <c:tx>
            <c:strRef>
              <c:f>Kuviot!$B$41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Kuviot!$C$41:$Y$41</c:f>
              <c:numCache>
                <c:formatCode>0</c:formatCode>
                <c:ptCount val="23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0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2</c:v>
                </c:pt>
                <c:pt idx="18">
                  <c:v>5</c:v>
                </c:pt>
                <c:pt idx="19">
                  <c:v>1</c:v>
                </c:pt>
                <c:pt idx="20">
                  <c:v>2</c:v>
                </c:pt>
                <c:pt idx="21">
                  <c:v>2</c:v>
                </c:pt>
                <c:pt idx="22" formatCode="General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78-4ACF-8042-8DADBF5A1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Koillis-Savossa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Kuviot!$B$42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Kuviot!$C$42:$Y$42</c:f>
              <c:numCache>
                <c:formatCode>0</c:formatCode>
                <c:ptCount val="23"/>
                <c:pt idx="0">
                  <c:v>6</c:v>
                </c:pt>
                <c:pt idx="1">
                  <c:v>4</c:v>
                </c:pt>
                <c:pt idx="2">
                  <c:v>8</c:v>
                </c:pt>
                <c:pt idx="3">
                  <c:v>7</c:v>
                </c:pt>
                <c:pt idx="4">
                  <c:v>10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11</c:v>
                </c:pt>
                <c:pt idx="12">
                  <c:v>24</c:v>
                </c:pt>
                <c:pt idx="13">
                  <c:v>8</c:v>
                </c:pt>
                <c:pt idx="14">
                  <c:v>17</c:v>
                </c:pt>
                <c:pt idx="15">
                  <c:v>22</c:v>
                </c:pt>
                <c:pt idx="16">
                  <c:v>16</c:v>
                </c:pt>
                <c:pt idx="17">
                  <c:v>7</c:v>
                </c:pt>
                <c:pt idx="18">
                  <c:v>17</c:v>
                </c:pt>
                <c:pt idx="19">
                  <c:v>10</c:v>
                </c:pt>
                <c:pt idx="20">
                  <c:v>6</c:v>
                </c:pt>
                <c:pt idx="21">
                  <c:v>13</c:v>
                </c:pt>
                <c:pt idx="22" formatCode="General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C2-4668-B18C-D8393089EBAA}"/>
            </c:ext>
          </c:extLst>
        </c:ser>
        <c:ser>
          <c:idx val="1"/>
          <c:order val="1"/>
          <c:tx>
            <c:strRef>
              <c:f>Kuviot!$B$43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Kuviot!$C$43:$Y$43</c:f>
              <c:numCache>
                <c:formatCode>0</c:formatCode>
                <c:ptCount val="23"/>
                <c:pt idx="0">
                  <c:v>18</c:v>
                </c:pt>
                <c:pt idx="1">
                  <c:v>3</c:v>
                </c:pt>
                <c:pt idx="2">
                  <c:v>8</c:v>
                </c:pt>
                <c:pt idx="3">
                  <c:v>7</c:v>
                </c:pt>
                <c:pt idx="4">
                  <c:v>4</c:v>
                </c:pt>
                <c:pt idx="5">
                  <c:v>7</c:v>
                </c:pt>
                <c:pt idx="6">
                  <c:v>4</c:v>
                </c:pt>
                <c:pt idx="7">
                  <c:v>0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1</c:v>
                </c:pt>
                <c:pt idx="12">
                  <c:v>5</c:v>
                </c:pt>
                <c:pt idx="13">
                  <c:v>3</c:v>
                </c:pt>
                <c:pt idx="14">
                  <c:v>7</c:v>
                </c:pt>
                <c:pt idx="15">
                  <c:v>3</c:v>
                </c:pt>
                <c:pt idx="16">
                  <c:v>4</c:v>
                </c:pt>
                <c:pt idx="17">
                  <c:v>6</c:v>
                </c:pt>
                <c:pt idx="18">
                  <c:v>13</c:v>
                </c:pt>
                <c:pt idx="19">
                  <c:v>10</c:v>
                </c:pt>
                <c:pt idx="20">
                  <c:v>5</c:v>
                </c:pt>
                <c:pt idx="21">
                  <c:v>4</c:v>
                </c:pt>
                <c:pt idx="22" formatCode="General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C2-4668-B18C-D8393089E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Varkaudessa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Kuviot!$B$44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Kuviot!$C$44:$Y$44</c:f>
              <c:numCache>
                <c:formatCode>0</c:formatCode>
                <c:ptCount val="23"/>
                <c:pt idx="0">
                  <c:v>31</c:v>
                </c:pt>
                <c:pt idx="1">
                  <c:v>54</c:v>
                </c:pt>
                <c:pt idx="2">
                  <c:v>51</c:v>
                </c:pt>
                <c:pt idx="3">
                  <c:v>30</c:v>
                </c:pt>
                <c:pt idx="4">
                  <c:v>49</c:v>
                </c:pt>
                <c:pt idx="5">
                  <c:v>20</c:v>
                </c:pt>
                <c:pt idx="6">
                  <c:v>50</c:v>
                </c:pt>
                <c:pt idx="7">
                  <c:v>50</c:v>
                </c:pt>
                <c:pt idx="8">
                  <c:v>117</c:v>
                </c:pt>
                <c:pt idx="9">
                  <c:v>67</c:v>
                </c:pt>
                <c:pt idx="10">
                  <c:v>85</c:v>
                </c:pt>
                <c:pt idx="11">
                  <c:v>111</c:v>
                </c:pt>
                <c:pt idx="12">
                  <c:v>89</c:v>
                </c:pt>
                <c:pt idx="13">
                  <c:v>63</c:v>
                </c:pt>
                <c:pt idx="14">
                  <c:v>52</c:v>
                </c:pt>
                <c:pt idx="15">
                  <c:v>49</c:v>
                </c:pt>
                <c:pt idx="16">
                  <c:v>93</c:v>
                </c:pt>
                <c:pt idx="17">
                  <c:v>43</c:v>
                </c:pt>
                <c:pt idx="18">
                  <c:v>48</c:v>
                </c:pt>
                <c:pt idx="19">
                  <c:v>73</c:v>
                </c:pt>
                <c:pt idx="20">
                  <c:v>67</c:v>
                </c:pt>
                <c:pt idx="21">
                  <c:v>44</c:v>
                </c:pt>
                <c:pt idx="22" formatCode="General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4-4C20-AFA1-534CCC69DC57}"/>
            </c:ext>
          </c:extLst>
        </c:ser>
        <c:ser>
          <c:idx val="1"/>
          <c:order val="1"/>
          <c:tx>
            <c:strRef>
              <c:f>Kuviot!$B$45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Kuviot!$C$45:$Y$45</c:f>
              <c:numCache>
                <c:formatCode>0</c:formatCode>
                <c:ptCount val="23"/>
                <c:pt idx="0">
                  <c:v>26</c:v>
                </c:pt>
                <c:pt idx="1">
                  <c:v>31</c:v>
                </c:pt>
                <c:pt idx="2">
                  <c:v>36</c:v>
                </c:pt>
                <c:pt idx="3">
                  <c:v>21</c:v>
                </c:pt>
                <c:pt idx="4">
                  <c:v>23</c:v>
                </c:pt>
                <c:pt idx="5">
                  <c:v>32</c:v>
                </c:pt>
                <c:pt idx="6">
                  <c:v>34</c:v>
                </c:pt>
                <c:pt idx="7">
                  <c:v>37</c:v>
                </c:pt>
                <c:pt idx="8">
                  <c:v>26</c:v>
                </c:pt>
                <c:pt idx="9">
                  <c:v>33</c:v>
                </c:pt>
                <c:pt idx="10">
                  <c:v>26</c:v>
                </c:pt>
                <c:pt idx="11">
                  <c:v>30</c:v>
                </c:pt>
                <c:pt idx="12">
                  <c:v>31</c:v>
                </c:pt>
                <c:pt idx="13">
                  <c:v>30</c:v>
                </c:pt>
                <c:pt idx="14">
                  <c:v>16</c:v>
                </c:pt>
                <c:pt idx="15">
                  <c:v>28</c:v>
                </c:pt>
                <c:pt idx="16">
                  <c:v>24</c:v>
                </c:pt>
                <c:pt idx="17">
                  <c:v>18</c:v>
                </c:pt>
                <c:pt idx="18">
                  <c:v>27</c:v>
                </c:pt>
                <c:pt idx="19">
                  <c:v>123</c:v>
                </c:pt>
                <c:pt idx="20">
                  <c:v>12</c:v>
                </c:pt>
                <c:pt idx="21">
                  <c:v>15</c:v>
                </c:pt>
                <c:pt idx="22" formatCode="General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44-4C20-AFA1-534CCC69D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Joroisissa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Kuviot!$B$46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Kuviot!$C$46:$Y$46</c:f>
              <c:numCache>
                <c:formatCode>0</c:formatCode>
                <c:ptCount val="23"/>
                <c:pt idx="0">
                  <c:v>2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10</c:v>
                </c:pt>
                <c:pt idx="7">
                  <c:v>16</c:v>
                </c:pt>
                <c:pt idx="8">
                  <c:v>9</c:v>
                </c:pt>
                <c:pt idx="9">
                  <c:v>10</c:v>
                </c:pt>
                <c:pt idx="10">
                  <c:v>15</c:v>
                </c:pt>
                <c:pt idx="11">
                  <c:v>13</c:v>
                </c:pt>
                <c:pt idx="12">
                  <c:v>19</c:v>
                </c:pt>
                <c:pt idx="13">
                  <c:v>12</c:v>
                </c:pt>
                <c:pt idx="14">
                  <c:v>12</c:v>
                </c:pt>
                <c:pt idx="15">
                  <c:v>10</c:v>
                </c:pt>
                <c:pt idx="16">
                  <c:v>13</c:v>
                </c:pt>
                <c:pt idx="17">
                  <c:v>16</c:v>
                </c:pt>
                <c:pt idx="18">
                  <c:v>11</c:v>
                </c:pt>
                <c:pt idx="19">
                  <c:v>23</c:v>
                </c:pt>
                <c:pt idx="20">
                  <c:v>20</c:v>
                </c:pt>
                <c:pt idx="21">
                  <c:v>21</c:v>
                </c:pt>
                <c:pt idx="22" formatCode="General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6-4D96-87EB-2EDD13E3B6DE}"/>
            </c:ext>
          </c:extLst>
        </c:ser>
        <c:ser>
          <c:idx val="1"/>
          <c:order val="1"/>
          <c:tx>
            <c:strRef>
              <c:f>Kuviot!$B$47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Kuviot!$C$47:$Y$47</c:f>
              <c:numCache>
                <c:formatCode>0</c:formatCode>
                <c:ptCount val="23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8</c:v>
                </c:pt>
                <c:pt idx="8">
                  <c:v>7</c:v>
                </c:pt>
                <c:pt idx="9">
                  <c:v>1</c:v>
                </c:pt>
                <c:pt idx="10">
                  <c:v>12</c:v>
                </c:pt>
                <c:pt idx="11">
                  <c:v>4</c:v>
                </c:pt>
                <c:pt idx="12">
                  <c:v>2</c:v>
                </c:pt>
                <c:pt idx="13">
                  <c:v>4</c:v>
                </c:pt>
                <c:pt idx="14">
                  <c:v>3</c:v>
                </c:pt>
                <c:pt idx="15">
                  <c:v>6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4</c:v>
                </c:pt>
                <c:pt idx="20">
                  <c:v>4</c:v>
                </c:pt>
                <c:pt idx="21">
                  <c:v>2</c:v>
                </c:pt>
                <c:pt idx="22" formatCode="General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96-4D96-87EB-2EDD13E3B6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Leppävirralla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Kuviot!$B$48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Kuviot!$C$48:$Y$48</c:f>
              <c:numCache>
                <c:formatCode>0</c:formatCode>
                <c:ptCount val="23"/>
                <c:pt idx="0">
                  <c:v>19</c:v>
                </c:pt>
                <c:pt idx="1">
                  <c:v>13</c:v>
                </c:pt>
                <c:pt idx="2">
                  <c:v>23</c:v>
                </c:pt>
                <c:pt idx="3">
                  <c:v>17</c:v>
                </c:pt>
                <c:pt idx="4">
                  <c:v>16</c:v>
                </c:pt>
                <c:pt idx="5">
                  <c:v>16</c:v>
                </c:pt>
                <c:pt idx="6">
                  <c:v>18</c:v>
                </c:pt>
                <c:pt idx="7">
                  <c:v>36</c:v>
                </c:pt>
                <c:pt idx="8">
                  <c:v>20</c:v>
                </c:pt>
                <c:pt idx="9">
                  <c:v>19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  <c:pt idx="13">
                  <c:v>8</c:v>
                </c:pt>
                <c:pt idx="14">
                  <c:v>13</c:v>
                </c:pt>
                <c:pt idx="15">
                  <c:v>20</c:v>
                </c:pt>
                <c:pt idx="16">
                  <c:v>13</c:v>
                </c:pt>
                <c:pt idx="17">
                  <c:v>19</c:v>
                </c:pt>
                <c:pt idx="18">
                  <c:v>16</c:v>
                </c:pt>
                <c:pt idx="19">
                  <c:v>34</c:v>
                </c:pt>
                <c:pt idx="20">
                  <c:v>11</c:v>
                </c:pt>
                <c:pt idx="21">
                  <c:v>12</c:v>
                </c:pt>
                <c:pt idx="22" formatCode="General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4-4543-ADBA-4716E97D4928}"/>
            </c:ext>
          </c:extLst>
        </c:ser>
        <c:ser>
          <c:idx val="1"/>
          <c:order val="1"/>
          <c:tx>
            <c:strRef>
              <c:f>Kuviot!$B$49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Kuviot!$C$49:$Y$49</c:f>
              <c:numCache>
                <c:formatCode>0</c:formatCode>
                <c:ptCount val="23"/>
                <c:pt idx="0">
                  <c:v>18</c:v>
                </c:pt>
                <c:pt idx="1">
                  <c:v>13</c:v>
                </c:pt>
                <c:pt idx="2">
                  <c:v>13</c:v>
                </c:pt>
                <c:pt idx="3">
                  <c:v>12</c:v>
                </c:pt>
                <c:pt idx="4">
                  <c:v>14</c:v>
                </c:pt>
                <c:pt idx="5">
                  <c:v>11</c:v>
                </c:pt>
                <c:pt idx="6">
                  <c:v>8</c:v>
                </c:pt>
                <c:pt idx="7">
                  <c:v>7</c:v>
                </c:pt>
                <c:pt idx="8">
                  <c:v>4</c:v>
                </c:pt>
                <c:pt idx="9">
                  <c:v>7</c:v>
                </c:pt>
                <c:pt idx="10">
                  <c:v>5</c:v>
                </c:pt>
                <c:pt idx="11">
                  <c:v>14</c:v>
                </c:pt>
                <c:pt idx="12">
                  <c:v>7</c:v>
                </c:pt>
                <c:pt idx="13">
                  <c:v>8</c:v>
                </c:pt>
                <c:pt idx="14">
                  <c:v>4</c:v>
                </c:pt>
                <c:pt idx="15">
                  <c:v>7</c:v>
                </c:pt>
                <c:pt idx="16">
                  <c:v>6</c:v>
                </c:pt>
                <c:pt idx="17">
                  <c:v>8</c:v>
                </c:pt>
                <c:pt idx="18">
                  <c:v>14</c:v>
                </c:pt>
                <c:pt idx="19">
                  <c:v>5</c:v>
                </c:pt>
                <c:pt idx="20">
                  <c:v>4</c:v>
                </c:pt>
                <c:pt idx="21">
                  <c:v>5</c:v>
                </c:pt>
                <c:pt idx="22" formatCode="General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B4-4543-ADBA-4716E97D4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Varkauden seudulla v. 2000–2022</a:t>
            </a:r>
          </a:p>
        </c:rich>
      </c:tx>
      <c:layout>
        <c:manualLayout>
          <c:xMode val="edge"/>
          <c:yMode val="edge"/>
          <c:x val="0.2670432222222222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Kuviot!$B$50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Kuviot!$C$50:$Y$50</c:f>
              <c:numCache>
                <c:formatCode>0</c:formatCode>
                <c:ptCount val="23"/>
                <c:pt idx="0">
                  <c:v>52</c:v>
                </c:pt>
                <c:pt idx="1">
                  <c:v>75</c:v>
                </c:pt>
                <c:pt idx="2">
                  <c:v>77</c:v>
                </c:pt>
                <c:pt idx="3">
                  <c:v>51</c:v>
                </c:pt>
                <c:pt idx="4">
                  <c:v>70</c:v>
                </c:pt>
                <c:pt idx="5">
                  <c:v>37</c:v>
                </c:pt>
                <c:pt idx="6">
                  <c:v>78</c:v>
                </c:pt>
                <c:pt idx="7">
                  <c:v>102</c:v>
                </c:pt>
                <c:pt idx="8">
                  <c:v>146</c:v>
                </c:pt>
                <c:pt idx="9">
                  <c:v>96</c:v>
                </c:pt>
                <c:pt idx="10">
                  <c:v>122</c:v>
                </c:pt>
                <c:pt idx="11">
                  <c:v>147</c:v>
                </c:pt>
                <c:pt idx="12">
                  <c:v>132</c:v>
                </c:pt>
                <c:pt idx="13">
                  <c:v>83</c:v>
                </c:pt>
                <c:pt idx="14">
                  <c:v>77</c:v>
                </c:pt>
                <c:pt idx="15">
                  <c:v>79</c:v>
                </c:pt>
                <c:pt idx="16">
                  <c:v>119</c:v>
                </c:pt>
                <c:pt idx="17">
                  <c:v>78</c:v>
                </c:pt>
                <c:pt idx="18">
                  <c:v>75</c:v>
                </c:pt>
                <c:pt idx="19">
                  <c:v>130</c:v>
                </c:pt>
                <c:pt idx="20">
                  <c:v>98</c:v>
                </c:pt>
                <c:pt idx="21">
                  <c:v>77</c:v>
                </c:pt>
                <c:pt idx="22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24-474F-92A2-D966A50B416C}"/>
            </c:ext>
          </c:extLst>
        </c:ser>
        <c:ser>
          <c:idx val="1"/>
          <c:order val="1"/>
          <c:tx>
            <c:strRef>
              <c:f>Kuviot!$B$51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Kuviot!$C$51:$Y$51</c:f>
              <c:numCache>
                <c:formatCode>0</c:formatCode>
                <c:ptCount val="23"/>
                <c:pt idx="0">
                  <c:v>48</c:v>
                </c:pt>
                <c:pt idx="1">
                  <c:v>50</c:v>
                </c:pt>
                <c:pt idx="2">
                  <c:v>53</c:v>
                </c:pt>
                <c:pt idx="3">
                  <c:v>35</c:v>
                </c:pt>
                <c:pt idx="4">
                  <c:v>42</c:v>
                </c:pt>
                <c:pt idx="5">
                  <c:v>46</c:v>
                </c:pt>
                <c:pt idx="6">
                  <c:v>45</c:v>
                </c:pt>
                <c:pt idx="7">
                  <c:v>52</c:v>
                </c:pt>
                <c:pt idx="8">
                  <c:v>37</c:v>
                </c:pt>
                <c:pt idx="9">
                  <c:v>41</c:v>
                </c:pt>
                <c:pt idx="10">
                  <c:v>43</c:v>
                </c:pt>
                <c:pt idx="11">
                  <c:v>48</c:v>
                </c:pt>
                <c:pt idx="12">
                  <c:v>40</c:v>
                </c:pt>
                <c:pt idx="13">
                  <c:v>42</c:v>
                </c:pt>
                <c:pt idx="14">
                  <c:v>23</c:v>
                </c:pt>
                <c:pt idx="15">
                  <c:v>41</c:v>
                </c:pt>
                <c:pt idx="16">
                  <c:v>35</c:v>
                </c:pt>
                <c:pt idx="17">
                  <c:v>31</c:v>
                </c:pt>
                <c:pt idx="18">
                  <c:v>46</c:v>
                </c:pt>
                <c:pt idx="19">
                  <c:v>132</c:v>
                </c:pt>
                <c:pt idx="20">
                  <c:v>20</c:v>
                </c:pt>
                <c:pt idx="21">
                  <c:v>22</c:v>
                </c:pt>
                <c:pt idx="22" formatCode="General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24-474F-92A2-D966A50B4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Siilinjärvellä v. 2000–2022</a:t>
            </a:r>
          </a:p>
        </c:rich>
      </c:tx>
      <c:layout>
        <c:manualLayout>
          <c:xMode val="edge"/>
          <c:yMode val="edge"/>
          <c:x val="0.25010988888888891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Kuviot!$B$6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Kuviot!$C$6:$Y$6</c:f>
              <c:numCache>
                <c:formatCode>0</c:formatCode>
                <c:ptCount val="23"/>
                <c:pt idx="0">
                  <c:v>22</c:v>
                </c:pt>
                <c:pt idx="1">
                  <c:v>32</c:v>
                </c:pt>
                <c:pt idx="2">
                  <c:v>27</c:v>
                </c:pt>
                <c:pt idx="3">
                  <c:v>38</c:v>
                </c:pt>
                <c:pt idx="4">
                  <c:v>28</c:v>
                </c:pt>
                <c:pt idx="5">
                  <c:v>15</c:v>
                </c:pt>
                <c:pt idx="6">
                  <c:v>26</c:v>
                </c:pt>
                <c:pt idx="7">
                  <c:v>24</c:v>
                </c:pt>
                <c:pt idx="8">
                  <c:v>33</c:v>
                </c:pt>
                <c:pt idx="9">
                  <c:v>16</c:v>
                </c:pt>
                <c:pt idx="10">
                  <c:v>26</c:v>
                </c:pt>
                <c:pt idx="11">
                  <c:v>23</c:v>
                </c:pt>
                <c:pt idx="12">
                  <c:v>27</c:v>
                </c:pt>
                <c:pt idx="13">
                  <c:v>45</c:v>
                </c:pt>
                <c:pt idx="14">
                  <c:v>27</c:v>
                </c:pt>
                <c:pt idx="15">
                  <c:v>22</c:v>
                </c:pt>
                <c:pt idx="16">
                  <c:v>75</c:v>
                </c:pt>
                <c:pt idx="17">
                  <c:v>89</c:v>
                </c:pt>
                <c:pt idx="18">
                  <c:v>57</c:v>
                </c:pt>
                <c:pt idx="19">
                  <c:v>61</c:v>
                </c:pt>
                <c:pt idx="20">
                  <c:v>78</c:v>
                </c:pt>
                <c:pt idx="21">
                  <c:v>21</c:v>
                </c:pt>
                <c:pt idx="22" formatCode="General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A3-4A8C-98F1-2A9D355E1666}"/>
            </c:ext>
          </c:extLst>
        </c:ser>
        <c:ser>
          <c:idx val="1"/>
          <c:order val="1"/>
          <c:tx>
            <c:strRef>
              <c:f>Kuviot!$B$7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Kuviot!$C$7:$Y$7</c:f>
              <c:numCache>
                <c:formatCode>0</c:formatCode>
                <c:ptCount val="23"/>
                <c:pt idx="0">
                  <c:v>16</c:v>
                </c:pt>
                <c:pt idx="1">
                  <c:v>23</c:v>
                </c:pt>
                <c:pt idx="2">
                  <c:v>21</c:v>
                </c:pt>
                <c:pt idx="3">
                  <c:v>12</c:v>
                </c:pt>
                <c:pt idx="4">
                  <c:v>22</c:v>
                </c:pt>
                <c:pt idx="5">
                  <c:v>22</c:v>
                </c:pt>
                <c:pt idx="6">
                  <c:v>16</c:v>
                </c:pt>
                <c:pt idx="7">
                  <c:v>8</c:v>
                </c:pt>
                <c:pt idx="8">
                  <c:v>13</c:v>
                </c:pt>
                <c:pt idx="9">
                  <c:v>11</c:v>
                </c:pt>
                <c:pt idx="10">
                  <c:v>10</c:v>
                </c:pt>
                <c:pt idx="11">
                  <c:v>12</c:v>
                </c:pt>
                <c:pt idx="12">
                  <c:v>12</c:v>
                </c:pt>
                <c:pt idx="13">
                  <c:v>22</c:v>
                </c:pt>
                <c:pt idx="14">
                  <c:v>18</c:v>
                </c:pt>
                <c:pt idx="15">
                  <c:v>20</c:v>
                </c:pt>
                <c:pt idx="16">
                  <c:v>16</c:v>
                </c:pt>
                <c:pt idx="17">
                  <c:v>19</c:v>
                </c:pt>
                <c:pt idx="18">
                  <c:v>16</c:v>
                </c:pt>
                <c:pt idx="19">
                  <c:v>18</c:v>
                </c:pt>
                <c:pt idx="20">
                  <c:v>17</c:v>
                </c:pt>
                <c:pt idx="21">
                  <c:v>15</c:v>
                </c:pt>
                <c:pt idx="22" formatCode="General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A3-4A8C-98F1-2A9D355E1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19980470085470087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Kuopion seudulla v. 2000–2022</a:t>
            </a:r>
          </a:p>
        </c:rich>
      </c:tx>
      <c:layout>
        <c:manualLayout>
          <c:xMode val="edge"/>
          <c:yMode val="edge"/>
          <c:x val="0.24164322222222223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Kuviot!$B$8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Kuviot!$C$8:$Y$8</c:f>
              <c:numCache>
                <c:formatCode>0</c:formatCode>
                <c:ptCount val="23"/>
                <c:pt idx="0">
                  <c:v>286</c:v>
                </c:pt>
                <c:pt idx="1">
                  <c:v>282</c:v>
                </c:pt>
                <c:pt idx="2">
                  <c:v>235</c:v>
                </c:pt>
                <c:pt idx="3">
                  <c:v>266</c:v>
                </c:pt>
                <c:pt idx="4">
                  <c:v>313</c:v>
                </c:pt>
                <c:pt idx="5">
                  <c:v>261</c:v>
                </c:pt>
                <c:pt idx="6">
                  <c:v>314</c:v>
                </c:pt>
                <c:pt idx="7">
                  <c:v>308</c:v>
                </c:pt>
                <c:pt idx="8">
                  <c:v>356</c:v>
                </c:pt>
                <c:pt idx="9">
                  <c:v>329</c:v>
                </c:pt>
                <c:pt idx="10">
                  <c:v>351</c:v>
                </c:pt>
                <c:pt idx="11">
                  <c:v>445</c:v>
                </c:pt>
                <c:pt idx="12">
                  <c:v>486</c:v>
                </c:pt>
                <c:pt idx="13">
                  <c:v>462</c:v>
                </c:pt>
                <c:pt idx="14">
                  <c:v>431</c:v>
                </c:pt>
                <c:pt idx="15">
                  <c:v>396</c:v>
                </c:pt>
                <c:pt idx="16">
                  <c:v>568</c:v>
                </c:pt>
                <c:pt idx="17">
                  <c:v>453</c:v>
                </c:pt>
                <c:pt idx="18">
                  <c:v>430</c:v>
                </c:pt>
                <c:pt idx="19">
                  <c:v>509</c:v>
                </c:pt>
                <c:pt idx="20">
                  <c:v>517</c:v>
                </c:pt>
                <c:pt idx="21">
                  <c:v>572</c:v>
                </c:pt>
                <c:pt idx="22" formatCode="General">
                  <c:v>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D-4EC5-BBF5-BC35B75E25D3}"/>
            </c:ext>
          </c:extLst>
        </c:ser>
        <c:ser>
          <c:idx val="1"/>
          <c:order val="1"/>
          <c:tx>
            <c:strRef>
              <c:f>Kuviot!$B$9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Kuviot!$C$9:$Y$9</c:f>
              <c:numCache>
                <c:formatCode>0</c:formatCode>
                <c:ptCount val="23"/>
                <c:pt idx="0">
                  <c:v>263</c:v>
                </c:pt>
                <c:pt idx="1">
                  <c:v>185</c:v>
                </c:pt>
                <c:pt idx="2">
                  <c:v>232</c:v>
                </c:pt>
                <c:pt idx="3">
                  <c:v>166</c:v>
                </c:pt>
                <c:pt idx="4">
                  <c:v>208</c:v>
                </c:pt>
                <c:pt idx="5">
                  <c:v>181</c:v>
                </c:pt>
                <c:pt idx="6">
                  <c:v>145</c:v>
                </c:pt>
                <c:pt idx="7">
                  <c:v>161</c:v>
                </c:pt>
                <c:pt idx="8">
                  <c:v>195</c:v>
                </c:pt>
                <c:pt idx="9">
                  <c:v>150</c:v>
                </c:pt>
                <c:pt idx="10">
                  <c:v>131</c:v>
                </c:pt>
                <c:pt idx="11">
                  <c:v>152</c:v>
                </c:pt>
                <c:pt idx="12">
                  <c:v>142</c:v>
                </c:pt>
                <c:pt idx="13">
                  <c:v>182</c:v>
                </c:pt>
                <c:pt idx="14">
                  <c:v>164</c:v>
                </c:pt>
                <c:pt idx="15">
                  <c:v>198</c:v>
                </c:pt>
                <c:pt idx="16">
                  <c:v>206</c:v>
                </c:pt>
                <c:pt idx="17">
                  <c:v>204</c:v>
                </c:pt>
                <c:pt idx="18">
                  <c:v>219</c:v>
                </c:pt>
                <c:pt idx="19">
                  <c:v>280</c:v>
                </c:pt>
                <c:pt idx="20">
                  <c:v>169</c:v>
                </c:pt>
                <c:pt idx="21">
                  <c:v>184</c:v>
                </c:pt>
                <c:pt idx="22" formatCode="General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8D-4EC5-BBF5-BC35B75E2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Iisalmessa v. 2000–2022</a:t>
            </a:r>
          </a:p>
        </c:rich>
      </c:tx>
      <c:layout>
        <c:manualLayout>
          <c:xMode val="edge"/>
          <c:yMode val="edge"/>
          <c:x val="0.24164322222222223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Kuviot!$B$10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Kuviot!$C$10:$Y$10</c:f>
              <c:numCache>
                <c:formatCode>0</c:formatCode>
                <c:ptCount val="23"/>
                <c:pt idx="0">
                  <c:v>26</c:v>
                </c:pt>
                <c:pt idx="1">
                  <c:v>31</c:v>
                </c:pt>
                <c:pt idx="2">
                  <c:v>28</c:v>
                </c:pt>
                <c:pt idx="3">
                  <c:v>35</c:v>
                </c:pt>
                <c:pt idx="4">
                  <c:v>36</c:v>
                </c:pt>
                <c:pt idx="5">
                  <c:v>38</c:v>
                </c:pt>
                <c:pt idx="6">
                  <c:v>30</c:v>
                </c:pt>
                <c:pt idx="7">
                  <c:v>35</c:v>
                </c:pt>
                <c:pt idx="8">
                  <c:v>47</c:v>
                </c:pt>
                <c:pt idx="9">
                  <c:v>34</c:v>
                </c:pt>
                <c:pt idx="10">
                  <c:v>28</c:v>
                </c:pt>
                <c:pt idx="11">
                  <c:v>58</c:v>
                </c:pt>
                <c:pt idx="12">
                  <c:v>65</c:v>
                </c:pt>
                <c:pt idx="13">
                  <c:v>84</c:v>
                </c:pt>
                <c:pt idx="14">
                  <c:v>83</c:v>
                </c:pt>
                <c:pt idx="15">
                  <c:v>62</c:v>
                </c:pt>
                <c:pt idx="16">
                  <c:v>54</c:v>
                </c:pt>
                <c:pt idx="17">
                  <c:v>64</c:v>
                </c:pt>
                <c:pt idx="18">
                  <c:v>52</c:v>
                </c:pt>
                <c:pt idx="19">
                  <c:v>48</c:v>
                </c:pt>
                <c:pt idx="20">
                  <c:v>53</c:v>
                </c:pt>
                <c:pt idx="21">
                  <c:v>61</c:v>
                </c:pt>
                <c:pt idx="22" formatCode="General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D5-4CD9-95EF-E4F50961144A}"/>
            </c:ext>
          </c:extLst>
        </c:ser>
        <c:ser>
          <c:idx val="1"/>
          <c:order val="1"/>
          <c:tx>
            <c:strRef>
              <c:f>Kuviot!$B$11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Kuviot!$C$11:$Y$11</c:f>
              <c:numCache>
                <c:formatCode>0</c:formatCode>
                <c:ptCount val="23"/>
                <c:pt idx="0">
                  <c:v>26</c:v>
                </c:pt>
                <c:pt idx="1">
                  <c:v>43</c:v>
                </c:pt>
                <c:pt idx="2">
                  <c:v>37</c:v>
                </c:pt>
                <c:pt idx="3">
                  <c:v>27</c:v>
                </c:pt>
                <c:pt idx="4">
                  <c:v>25</c:v>
                </c:pt>
                <c:pt idx="5">
                  <c:v>30</c:v>
                </c:pt>
                <c:pt idx="6">
                  <c:v>14</c:v>
                </c:pt>
                <c:pt idx="7">
                  <c:v>26</c:v>
                </c:pt>
                <c:pt idx="8">
                  <c:v>14</c:v>
                </c:pt>
                <c:pt idx="9">
                  <c:v>26</c:v>
                </c:pt>
                <c:pt idx="10">
                  <c:v>15</c:v>
                </c:pt>
                <c:pt idx="11">
                  <c:v>19</c:v>
                </c:pt>
                <c:pt idx="12">
                  <c:v>10</c:v>
                </c:pt>
                <c:pt idx="13">
                  <c:v>16</c:v>
                </c:pt>
                <c:pt idx="14">
                  <c:v>22</c:v>
                </c:pt>
                <c:pt idx="15">
                  <c:v>25</c:v>
                </c:pt>
                <c:pt idx="16">
                  <c:v>23</c:v>
                </c:pt>
                <c:pt idx="17">
                  <c:v>23</c:v>
                </c:pt>
                <c:pt idx="18">
                  <c:v>29</c:v>
                </c:pt>
                <c:pt idx="19">
                  <c:v>21</c:v>
                </c:pt>
                <c:pt idx="20">
                  <c:v>11</c:v>
                </c:pt>
                <c:pt idx="21">
                  <c:v>17</c:v>
                </c:pt>
                <c:pt idx="22" formatCode="General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D5-4CD9-95EF-E4F509611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Kiuruvedellä v. 2000–2022</a:t>
            </a:r>
          </a:p>
        </c:rich>
      </c:tx>
      <c:layout>
        <c:manualLayout>
          <c:xMode val="edge"/>
          <c:yMode val="edge"/>
          <c:x val="0.24164322222222223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Kuviot!$B$12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Kuviot!$C$12:$Y$12</c:f>
              <c:numCache>
                <c:formatCode>0</c:formatCode>
                <c:ptCount val="23"/>
                <c:pt idx="0">
                  <c:v>15</c:v>
                </c:pt>
                <c:pt idx="1">
                  <c:v>5</c:v>
                </c:pt>
                <c:pt idx="2">
                  <c:v>9</c:v>
                </c:pt>
                <c:pt idx="3">
                  <c:v>15</c:v>
                </c:pt>
                <c:pt idx="4">
                  <c:v>4</c:v>
                </c:pt>
                <c:pt idx="5">
                  <c:v>12</c:v>
                </c:pt>
                <c:pt idx="6">
                  <c:v>10</c:v>
                </c:pt>
                <c:pt idx="7">
                  <c:v>29</c:v>
                </c:pt>
                <c:pt idx="8">
                  <c:v>8</c:v>
                </c:pt>
                <c:pt idx="9">
                  <c:v>20</c:v>
                </c:pt>
                <c:pt idx="10">
                  <c:v>5</c:v>
                </c:pt>
                <c:pt idx="11">
                  <c:v>21</c:v>
                </c:pt>
                <c:pt idx="12">
                  <c:v>12</c:v>
                </c:pt>
                <c:pt idx="13">
                  <c:v>15</c:v>
                </c:pt>
                <c:pt idx="14">
                  <c:v>6</c:v>
                </c:pt>
                <c:pt idx="15">
                  <c:v>19</c:v>
                </c:pt>
                <c:pt idx="16">
                  <c:v>6</c:v>
                </c:pt>
                <c:pt idx="17">
                  <c:v>7</c:v>
                </c:pt>
                <c:pt idx="18">
                  <c:v>10</c:v>
                </c:pt>
                <c:pt idx="19">
                  <c:v>17</c:v>
                </c:pt>
                <c:pt idx="20">
                  <c:v>11</c:v>
                </c:pt>
                <c:pt idx="21">
                  <c:v>11</c:v>
                </c:pt>
                <c:pt idx="22" formatCode="General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9F-4A49-A031-D53D60BEC4A0}"/>
            </c:ext>
          </c:extLst>
        </c:ser>
        <c:ser>
          <c:idx val="1"/>
          <c:order val="1"/>
          <c:tx>
            <c:strRef>
              <c:f>Kuviot!$B$13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Kuviot!$C$13:$Y$13</c:f>
              <c:numCache>
                <c:formatCode>0</c:formatCode>
                <c:ptCount val="23"/>
                <c:pt idx="0">
                  <c:v>16</c:v>
                </c:pt>
                <c:pt idx="1">
                  <c:v>2</c:v>
                </c:pt>
                <c:pt idx="2">
                  <c:v>10</c:v>
                </c:pt>
                <c:pt idx="3">
                  <c:v>11</c:v>
                </c:pt>
                <c:pt idx="4">
                  <c:v>4</c:v>
                </c:pt>
                <c:pt idx="5">
                  <c:v>5</c:v>
                </c:pt>
                <c:pt idx="6">
                  <c:v>4</c:v>
                </c:pt>
                <c:pt idx="7">
                  <c:v>7</c:v>
                </c:pt>
                <c:pt idx="8">
                  <c:v>11</c:v>
                </c:pt>
                <c:pt idx="9">
                  <c:v>5</c:v>
                </c:pt>
                <c:pt idx="10">
                  <c:v>4</c:v>
                </c:pt>
                <c:pt idx="11">
                  <c:v>6</c:v>
                </c:pt>
                <c:pt idx="12">
                  <c:v>3</c:v>
                </c:pt>
                <c:pt idx="13">
                  <c:v>10</c:v>
                </c:pt>
                <c:pt idx="14">
                  <c:v>0</c:v>
                </c:pt>
                <c:pt idx="15">
                  <c:v>16</c:v>
                </c:pt>
                <c:pt idx="16">
                  <c:v>10</c:v>
                </c:pt>
                <c:pt idx="17">
                  <c:v>8</c:v>
                </c:pt>
                <c:pt idx="18">
                  <c:v>10</c:v>
                </c:pt>
                <c:pt idx="19">
                  <c:v>5</c:v>
                </c:pt>
                <c:pt idx="20">
                  <c:v>6</c:v>
                </c:pt>
                <c:pt idx="21">
                  <c:v>3</c:v>
                </c:pt>
                <c:pt idx="2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9F-4A49-A031-D53D60BEC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Keiteleellä v. 2000–2022</a:t>
            </a:r>
          </a:p>
        </c:rich>
      </c:tx>
      <c:layout>
        <c:manualLayout>
          <c:xMode val="edge"/>
          <c:yMode val="edge"/>
          <c:x val="0.24164322222222223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Kuviot!$B$14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Kuviot!$C$14:$Y$14</c:f>
              <c:numCache>
                <c:formatCode>0</c:formatCode>
                <c:ptCount val="23"/>
                <c:pt idx="0">
                  <c:v>4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3</c:v>
                </c:pt>
                <c:pt idx="11">
                  <c:v>2</c:v>
                </c:pt>
                <c:pt idx="12">
                  <c:v>7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6">
                  <c:v>4</c:v>
                </c:pt>
                <c:pt idx="17">
                  <c:v>1</c:v>
                </c:pt>
                <c:pt idx="18">
                  <c:v>7</c:v>
                </c:pt>
                <c:pt idx="19">
                  <c:v>2</c:v>
                </c:pt>
                <c:pt idx="20">
                  <c:v>3</c:v>
                </c:pt>
                <c:pt idx="21">
                  <c:v>4</c:v>
                </c:pt>
                <c:pt idx="22" formatCode="General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1-4DAE-9138-CAD9780ADC44}"/>
            </c:ext>
          </c:extLst>
        </c:ser>
        <c:ser>
          <c:idx val="1"/>
          <c:order val="1"/>
          <c:tx>
            <c:strRef>
              <c:f>Kuviot!$B$15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Kuviot!$C$15:$Y$15</c:f>
              <c:numCache>
                <c:formatCode>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6</c:v>
                </c:pt>
                <c:pt idx="20">
                  <c:v>1</c:v>
                </c:pt>
                <c:pt idx="21">
                  <c:v>0</c:v>
                </c:pt>
                <c:pt idx="22" formatCode="General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81-4DAE-9138-CAD9780ADC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Lapinlahdella v. 2000–2022</a:t>
            </a:r>
          </a:p>
        </c:rich>
      </c:tx>
      <c:layout>
        <c:manualLayout>
          <c:xMode val="edge"/>
          <c:yMode val="edge"/>
          <c:x val="0.24164322222222223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Kuviot!$B$16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Kuviot!$C$16:$Y$16</c:f>
              <c:numCache>
                <c:formatCode>0</c:formatCode>
                <c:ptCount val="23"/>
                <c:pt idx="0">
                  <c:v>9</c:v>
                </c:pt>
                <c:pt idx="1">
                  <c:v>11</c:v>
                </c:pt>
                <c:pt idx="2">
                  <c:v>8</c:v>
                </c:pt>
                <c:pt idx="3">
                  <c:v>16</c:v>
                </c:pt>
                <c:pt idx="4">
                  <c:v>11</c:v>
                </c:pt>
                <c:pt idx="5">
                  <c:v>21</c:v>
                </c:pt>
                <c:pt idx="6">
                  <c:v>9</c:v>
                </c:pt>
                <c:pt idx="7">
                  <c:v>20</c:v>
                </c:pt>
                <c:pt idx="8">
                  <c:v>14</c:v>
                </c:pt>
                <c:pt idx="9">
                  <c:v>16</c:v>
                </c:pt>
                <c:pt idx="10">
                  <c:v>15</c:v>
                </c:pt>
                <c:pt idx="11">
                  <c:v>21</c:v>
                </c:pt>
                <c:pt idx="12">
                  <c:v>33</c:v>
                </c:pt>
                <c:pt idx="13">
                  <c:v>38</c:v>
                </c:pt>
                <c:pt idx="14">
                  <c:v>32</c:v>
                </c:pt>
                <c:pt idx="15">
                  <c:v>10</c:v>
                </c:pt>
                <c:pt idx="16">
                  <c:v>10</c:v>
                </c:pt>
                <c:pt idx="17">
                  <c:v>14</c:v>
                </c:pt>
                <c:pt idx="18">
                  <c:v>11</c:v>
                </c:pt>
                <c:pt idx="19">
                  <c:v>11</c:v>
                </c:pt>
                <c:pt idx="20">
                  <c:v>22</c:v>
                </c:pt>
                <c:pt idx="21">
                  <c:v>14</c:v>
                </c:pt>
                <c:pt idx="22" formatCode="General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D-4E0C-86C2-657B1667C951}"/>
            </c:ext>
          </c:extLst>
        </c:ser>
        <c:ser>
          <c:idx val="1"/>
          <c:order val="1"/>
          <c:tx>
            <c:strRef>
              <c:f>Kuviot!$B$17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Kuviot!$C$17:$Y$17</c:f>
              <c:numCache>
                <c:formatCode>0</c:formatCode>
                <c:ptCount val="23"/>
                <c:pt idx="0">
                  <c:v>6</c:v>
                </c:pt>
                <c:pt idx="1">
                  <c:v>12</c:v>
                </c:pt>
                <c:pt idx="2">
                  <c:v>11</c:v>
                </c:pt>
                <c:pt idx="3">
                  <c:v>5</c:v>
                </c:pt>
                <c:pt idx="4">
                  <c:v>14</c:v>
                </c:pt>
                <c:pt idx="5">
                  <c:v>2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4</c:v>
                </c:pt>
                <c:pt idx="11">
                  <c:v>7</c:v>
                </c:pt>
                <c:pt idx="12">
                  <c:v>3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3</c:v>
                </c:pt>
                <c:pt idx="17">
                  <c:v>8</c:v>
                </c:pt>
                <c:pt idx="18">
                  <c:v>15</c:v>
                </c:pt>
                <c:pt idx="19">
                  <c:v>11</c:v>
                </c:pt>
                <c:pt idx="20">
                  <c:v>5</c:v>
                </c:pt>
                <c:pt idx="21">
                  <c:v>6</c:v>
                </c:pt>
                <c:pt idx="22" formatCode="General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D-4E0C-86C2-657B1667C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706777777777784E-2"/>
          <c:y val="0.23779615384615385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fi-FI" b="1"/>
              <a:t>Maahanmuutto ja maastamuutto Pielavedellä v. 2000–2022</a:t>
            </a:r>
          </a:p>
        </c:rich>
      </c:tx>
      <c:layout>
        <c:manualLayout>
          <c:xMode val="edge"/>
          <c:yMode val="edge"/>
          <c:x val="0.24164322222222223"/>
          <c:y val="2.4423076923076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661222222222223E-2"/>
          <c:y val="9.7977136752136748E-2"/>
          <c:w val="0.92881655555555553"/>
          <c:h val="0.79061858974358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Kuviot!$B$18</c:f>
              <c:strCache>
                <c:ptCount val="1"/>
                <c:pt idx="0">
                  <c:v>Maahanmuutto Suomeen</c:v>
                </c:pt>
              </c:strCache>
            </c:strRef>
          </c:tx>
          <c:spPr>
            <a:solidFill>
              <a:srgbClr val="2ABB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Kuviot!$C$18:$Y$18</c:f>
              <c:numCache>
                <c:formatCode>0</c:formatCode>
                <c:ptCount val="23"/>
                <c:pt idx="0">
                  <c:v>19</c:v>
                </c:pt>
                <c:pt idx="1">
                  <c:v>7</c:v>
                </c:pt>
                <c:pt idx="2">
                  <c:v>21</c:v>
                </c:pt>
                <c:pt idx="3">
                  <c:v>8</c:v>
                </c:pt>
                <c:pt idx="4">
                  <c:v>11</c:v>
                </c:pt>
                <c:pt idx="5">
                  <c:v>5</c:v>
                </c:pt>
                <c:pt idx="6">
                  <c:v>8</c:v>
                </c:pt>
                <c:pt idx="7">
                  <c:v>5</c:v>
                </c:pt>
                <c:pt idx="8">
                  <c:v>10</c:v>
                </c:pt>
                <c:pt idx="9">
                  <c:v>6</c:v>
                </c:pt>
                <c:pt idx="10">
                  <c:v>5</c:v>
                </c:pt>
                <c:pt idx="11">
                  <c:v>11</c:v>
                </c:pt>
                <c:pt idx="12">
                  <c:v>11</c:v>
                </c:pt>
                <c:pt idx="13">
                  <c:v>5</c:v>
                </c:pt>
                <c:pt idx="14">
                  <c:v>13</c:v>
                </c:pt>
                <c:pt idx="15">
                  <c:v>11</c:v>
                </c:pt>
                <c:pt idx="16">
                  <c:v>4</c:v>
                </c:pt>
                <c:pt idx="17">
                  <c:v>3</c:v>
                </c:pt>
                <c:pt idx="18">
                  <c:v>10</c:v>
                </c:pt>
                <c:pt idx="19">
                  <c:v>8</c:v>
                </c:pt>
                <c:pt idx="20">
                  <c:v>4</c:v>
                </c:pt>
                <c:pt idx="21">
                  <c:v>10</c:v>
                </c:pt>
                <c:pt idx="22" formatCode="General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9-4948-892E-2AFC6AF6015D}"/>
            </c:ext>
          </c:extLst>
        </c:ser>
        <c:ser>
          <c:idx val="1"/>
          <c:order val="1"/>
          <c:tx>
            <c:strRef>
              <c:f>Kuviot!$B$19</c:f>
              <c:strCache>
                <c:ptCount val="1"/>
                <c:pt idx="0">
                  <c:v>Maastamuutto Suomesta</c:v>
                </c:pt>
              </c:strCache>
            </c:strRef>
          </c:tx>
          <c:spPr>
            <a:solidFill>
              <a:srgbClr val="FFD12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Kuviot!$C$3:$Y$3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Kuviot!$C$19:$Y$19</c:f>
              <c:numCache>
                <c:formatCode>0</c:formatCode>
                <c:ptCount val="23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  <c:pt idx="5">
                  <c:v>8</c:v>
                </c:pt>
                <c:pt idx="6">
                  <c:v>1</c:v>
                </c:pt>
                <c:pt idx="7">
                  <c:v>3</c:v>
                </c:pt>
                <c:pt idx="8">
                  <c:v>2</c:v>
                </c:pt>
                <c:pt idx="9">
                  <c:v>6</c:v>
                </c:pt>
                <c:pt idx="10">
                  <c:v>0</c:v>
                </c:pt>
                <c:pt idx="11">
                  <c:v>3</c:v>
                </c:pt>
                <c:pt idx="12">
                  <c:v>2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4</c:v>
                </c:pt>
                <c:pt idx="17">
                  <c:v>3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1</c:v>
                </c:pt>
                <c:pt idx="22" formatCode="General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9-4948-892E-2AFC6AF60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95810216"/>
        <c:axId val="595809560"/>
      </c:barChart>
      <c:catAx>
        <c:axId val="59581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09560"/>
        <c:crosses val="autoZero"/>
        <c:auto val="1"/>
        <c:lblAlgn val="ctr"/>
        <c:lblOffset val="100"/>
        <c:noMultiLvlLbl val="0"/>
      </c:catAx>
      <c:valAx>
        <c:axId val="595809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fi-FI"/>
          </a:p>
        </c:txPr>
        <c:crossAx val="59581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59566666666668"/>
          <c:y val="0.24050982905982907"/>
          <c:w val="0.22902011111111112"/>
          <c:h val="0.11425363247863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Franklin Gothic Book" panose="020B0503020102020204" pitchFamily="34" charset="0"/>
        </a:defRPr>
      </a:pPr>
      <a:endParaRPr lang="fi-FI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0.94708</cdr:y>
    </cdr:from>
    <cdr:to>
      <cdr:x>0.14182</cdr:x>
      <cdr:y>1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9EC0B626-2705-939B-345F-2BDFD8D88F3C}"/>
            </a:ext>
          </a:extLst>
        </cdr:cNvPr>
        <cdr:cNvSpPr txBox="1"/>
      </cdr:nvSpPr>
      <cdr:spPr>
        <a:xfrm xmlns:a="http://schemas.openxmlformats.org/drawingml/2006/main">
          <a:off x="0" y="4432350"/>
          <a:ext cx="127635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800">
              <a:latin typeface="Franklin Gothic Book" panose="020B0503020102020204" pitchFamily="34" charset="0"/>
            </a:rPr>
            <a:t>Lähde: Tilastokeskus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7846E30-FEC6-7D4E-9665-D3EB2A33D8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B7D29FD-BFB5-124A-9544-E253FC11B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837C7-BDF0-4545-8690-B954DCF66A25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311BCEC-9B06-564D-8BB9-CB99FECF9D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83C0BEB-10DB-6D46-B80F-1701003FAB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68012-6F2D-F446-BF76-6910ECBDF8A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472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E3A5B-5999-684D-8832-1BD9E7BB8BBA}" type="datetimeFigureOut">
              <a:rPr lang="fi-FI" smtClean="0"/>
              <a:t>5.6.2023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A064-CE29-A142-8BC8-3A7027F61D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007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F25F49-E62E-684D-A145-70E6EF318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115A642-7622-B247-A79F-D747FA7AF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50CFBB-1C19-2242-89A0-E2CBE0535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721F2-2A4B-DC41-84D0-D0D38B490423}" type="datetime1">
              <a:rPr lang="fi-FI" smtClean="0"/>
              <a:t>5.6.2023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F8B8B11-CEAC-FD48-B513-FB291D98D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6DC3CD-7000-344F-A84A-CFDE1473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761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B22665-AAF0-EF4A-9353-1FB3F9E6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80B1EEA-D2B7-B84D-AA47-FA160C385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8027F5-02C6-B445-A744-EA954037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2987-D68F-AD45-9907-63AB57D66555}" type="datetime1">
              <a:rPr lang="fi-FI" smtClean="0"/>
              <a:t>5.6.2023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D6260F-CCF2-FC42-86BA-CCA4BD6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2E039C-158D-354C-8509-4E4AD15E4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0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DC53C224-0B83-EB4C-885B-638FBD2B2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1B8C775-A021-6C49-A61C-331A06FB1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EFAD33-8F1F-BF4C-8381-9AA9CB11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B74E-43EB-AC4C-B694-AC630504C910}" type="datetime1">
              <a:rPr lang="fi-FI" smtClean="0"/>
              <a:t>5.6.2023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F3895A-B10E-EE44-9C4F-E290B694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659F380-9E00-FE43-BD4C-D4C317DDB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64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B51CA-B874-DB4D-A6F2-F652387A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186F1-E3D6-A24E-A9A6-72965AE23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6FC9D8-FE37-3245-A0FC-24B0011F1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8E74-DAF5-8E42-AF9D-AABEDAF6FF9B}" type="datetime1">
              <a:rPr lang="fi-FI" smtClean="0"/>
              <a:t>5.6.2023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A3097B-CB4F-1E4D-A25E-D98CD1F67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032DB2A-6B2F-7840-990C-88E636E9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8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67A16B-55F2-2E4D-9354-044EB197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934E9-29FA-3840-AE0C-DF5B853BF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4D521A8-DCE0-AF41-95D5-95E8273D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30D1-616D-BC49-8419-54B6544657E4}" type="datetime1">
              <a:rPr lang="fi-FI" smtClean="0"/>
              <a:t>5.6.2023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AEB666-F419-FC43-BBB8-4A6D5B99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213633-E52E-7241-ABDF-22D6D4AF8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1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C6DF89-E9FD-344A-8008-7E07A038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B1C6EA-0947-F546-9894-2D088652D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A308E71-EFE2-7A4D-9C79-59EA91BE3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E17D40D-7A4C-0942-B29C-8F0E916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1533-F09A-9747-8891-BAE59A1202D2}" type="datetime1">
              <a:rPr lang="fi-FI" smtClean="0"/>
              <a:t>5.6.2023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8A8CF60-B37B-9440-84BF-80A26C837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51DA92F-BF20-6547-BF2A-194374AF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083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2D49E6-4A38-D84D-BC23-3364E72E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3BD7035-F2AB-A240-8FBC-43D60618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BD8A94-C435-8540-9DA3-0E5466862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D1F8588-D529-4C4C-8ED8-54E9FDD5E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F74E7F5-A68B-9A47-919B-5BD4AD211D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2D3438A-9016-1D4D-BBEA-8352C50C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3EEE-A3E8-6F43-B958-D24E3BD4CD4A}" type="datetime1">
              <a:rPr lang="fi-FI" smtClean="0"/>
              <a:t>5.6.2023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229C945-850A-B84E-ADD9-9809E56B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6128676-7DE0-DE4E-A7B4-2E56C0C2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27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726C91-A6FE-3441-A764-79CF0848F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0BB0B0-2419-634F-95EA-878537E3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03B1-E4F1-B840-B3EB-3403192BE77E}" type="datetime1">
              <a:rPr lang="fi-FI" smtClean="0"/>
              <a:t>5.6.2023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F34AB5-D6E3-FD48-A46B-3291B8056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19C23E5-74E6-B941-A1C6-CC1F409E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83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A2673C0-FB60-6946-A13C-DC27C57F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B8A68-CB4B-C847-A3EC-F72CD206FC96}" type="datetime1">
              <a:rPr lang="fi-FI" smtClean="0"/>
              <a:t>5.6.2023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90C1796-3FDB-2241-A6C7-A070A2C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7723E77-8499-7B45-9894-38F0A2C6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73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35245C-88D3-B344-A5E4-78AAE8FE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A589A8-4763-3243-BCB9-85806450D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6E57D7F-FFEB-E04A-8828-537878683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D9A31E-16F4-DA4D-B8CF-9419A9F1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55FD-96D7-EC42-9D89-B9192CE566F8}" type="datetime1">
              <a:rPr lang="fi-FI" smtClean="0"/>
              <a:t>5.6.2023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D0D621-B744-5B4A-B6CB-FB3D0230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FEB604-2190-364D-9776-B7E18151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8212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39DBE2-CAC4-3B48-807D-4BA93EABE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30EA694-1D42-BE4E-BBF5-0C564FBA3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E535506-7175-5142-A0D8-90110FAB7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029221-B69D-6D42-AE19-3BD1C5EC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BEB06-C2C9-6141-AA91-250AA4D9D3F2}" type="datetime1">
              <a:rPr lang="fi-FI" smtClean="0"/>
              <a:t>5.6.2023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593506-999B-BF43-9D50-5E538CBA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Pohjois-Savon liitto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E720A0-C01B-6C45-AE38-0C8CC4DB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321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896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0706ABC-6C73-5846-A04F-62F05B4D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922E224-D430-B443-9D0C-E9F88E8D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756FB0-4F53-9848-97B2-91F65346B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B1F0-F0BB-ED41-B70D-57B242437F06}" type="datetime1">
              <a:rPr lang="fi-FI" smtClean="0"/>
              <a:t>5.6.2023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737347-ED9D-C743-A276-B8681A7FE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Pohjois-Savon liitto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E40F17-99BC-094C-BE33-4FC366B2F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B05F-C28E-B84D-8621-8D9B2726A5C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61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970A147E-E1C2-5D42-B3DD-715E928B6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4226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1E5F876-A843-1E4E-8585-49231887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352" y="1785871"/>
            <a:ext cx="10376648" cy="1325563"/>
          </a:xfrm>
        </p:spPr>
        <p:txBody>
          <a:bodyPr/>
          <a:lstStyle/>
          <a:p>
            <a:r>
              <a:rPr lang="fi-FI" dirty="0">
                <a:solidFill>
                  <a:srgbClr val="FFCC11"/>
                </a:solidFill>
              </a:rPr>
              <a:t>Pohjois-Savon maahan- ja maastamuutto 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8B38D25-4AAD-B44C-A689-EB33BA048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238" y="410258"/>
            <a:ext cx="4306795" cy="12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0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Kiuruvedellä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61A6939E-BB2F-4C30-9AE4-923D8800BD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242066"/>
              </p:ext>
            </p:extLst>
          </p:nvPr>
        </p:nvGraphicFramePr>
        <p:xfrm>
          <a:off x="1592877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063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Keiteleellä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2139BE56-FC5D-40FD-9524-F74650C06F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888954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18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Lapinlahdella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489F32EE-5DAD-4B33-8164-55C69F5E5B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189948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6901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Pielavedellä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00BCA590-3BBC-4392-80C0-DE339E6E3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94522"/>
              </p:ext>
            </p:extLst>
          </p:nvPr>
        </p:nvGraphicFramePr>
        <p:xfrm>
          <a:off x="1592877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9517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Sonkajärvellä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F9EFB7DC-A206-4A5A-9FA1-2182CD9879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725264"/>
              </p:ext>
            </p:extLst>
          </p:nvPr>
        </p:nvGraphicFramePr>
        <p:xfrm>
          <a:off x="1592877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Vieremällä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4940678F-BF58-4888-973B-A7E7D781F6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23013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821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200" dirty="0"/>
              <a:t>Maahan- ja maastamuutto Ylä-Savossa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94A4DF34-2170-4AD1-B6DA-E27CA98495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818976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1604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Suonenjoella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02D7A9E6-6796-4263-929D-4033000BE6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220618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368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Rautalammilla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DC89B5FC-A50D-49B4-A081-13CDE7997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532531"/>
              </p:ext>
            </p:extLst>
          </p:nvPr>
        </p:nvGraphicFramePr>
        <p:xfrm>
          <a:off x="1592877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808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Tervossa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8654B488-F083-48B3-A371-85E888C1C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154610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132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0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Maahanmuutto Pohjois-Savoon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BA6738DF-D79B-1B8D-CEA1-78E51D15B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47861"/>
              </p:ext>
            </p:extLst>
          </p:nvPr>
        </p:nvGraphicFramePr>
        <p:xfrm>
          <a:off x="360028" y="1247778"/>
          <a:ext cx="11465707" cy="505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6569">
                  <a:extLst>
                    <a:ext uri="{9D8B030D-6E8A-4147-A177-3AD203B41FA5}">
                      <a16:colId xmlns:a16="http://schemas.microsoft.com/office/drawing/2014/main" val="1272583630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610108243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927522890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3907656553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4205544688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043917949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3597522602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219777088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637982450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842668723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078152354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833022093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108092050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849575325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3782153491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752804896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652938502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614291638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994668036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954436132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475353181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902067126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00887499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3479726849"/>
                    </a:ext>
                  </a:extLst>
                </a:gridCol>
              </a:tblGrid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Kunta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2000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2001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2002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2003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2004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2005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2006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2007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2008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2009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2010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2011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2012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2013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2014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2017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2018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2019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2020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2021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2022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extLst>
                  <a:ext uri="{0D108BD9-81ED-4DB2-BD59-A6C34878D82A}">
                    <a16:rowId xmlns:a16="http://schemas.microsoft.com/office/drawing/2014/main" val="393550073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Kuopio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550139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  <a:latin typeface="Franklin Gothic Book (Leipäteksti)"/>
                        </a:rPr>
                        <a:t>Siilinjärvi</a:t>
                      </a:r>
                      <a:endParaRPr lang="fi-FI" sz="1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572592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  <a:latin typeface="Franklin Gothic Book (Leipäteksti)"/>
                        </a:rPr>
                        <a:t>Kuopion seutukunta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814223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Iisalmi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63723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Kiuruvesi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727785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Keitele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746298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Lapinlahti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07681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Pielavesi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468678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Sonkajärvi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664864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Vieremä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79482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  <a:latin typeface="Franklin Gothic Book (Leipäteksti)"/>
                        </a:rPr>
                        <a:t>Ylä-Savon seutukunta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35033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Suonenjoki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39140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Rautalampi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145923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Tervo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963996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Vesanto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173564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  <a:latin typeface="Franklin Gothic Book (Leipäteksti)"/>
                        </a:rPr>
                        <a:t>Sisä-Savon seutukunta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91019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Kaavi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93435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Rautavaara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343049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Tuusniemi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30261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  <a:latin typeface="Franklin Gothic Book (Leipäteksti)"/>
                        </a:rPr>
                        <a:t>Koillis-Savon seutukunta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076937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Varkaus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895537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Joroinen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359454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>
                          <a:effectLst/>
                          <a:latin typeface="Franklin Gothic Book (Leipäteksti)"/>
                        </a:rPr>
                        <a:t>Leppävirta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819632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  <a:latin typeface="Franklin Gothic Book (Leipäteksti)"/>
                        </a:rPr>
                        <a:t>Varkauden seutukunta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803532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  <a:latin typeface="Franklin Gothic Book (Leipäteksti)"/>
                        </a:rPr>
                        <a:t>Pohjois-Savo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 (Leipäteksti)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4458691"/>
                  </a:ext>
                </a:extLst>
              </a:tr>
            </a:tbl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2F13D328-988F-5F82-C434-06245CEB6248}"/>
              </a:ext>
            </a:extLst>
          </p:cNvPr>
          <p:cNvSpPr txBox="1"/>
          <p:nvPr/>
        </p:nvSpPr>
        <p:spPr>
          <a:xfrm>
            <a:off x="0" y="6600817"/>
            <a:ext cx="1276380" cy="247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latin typeface="Franklin Gothic Book" panose="020B050302010202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873492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Vesannolla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AFA8F228-78AA-4987-B562-90F7BD36A7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826434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9364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200" dirty="0"/>
              <a:t>Maahan- ja maastamuutto Sisä-Savossa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5BD3455A-FBFF-4BC8-AD62-1F0D5A376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201356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923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Kaavilla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58AD9CDF-CF21-4270-948C-1F5DB0BDB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452753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7320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Rautavaaralla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40E6A278-C45D-44FF-A305-67BC200F0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721085"/>
              </p:ext>
            </p:extLst>
          </p:nvPr>
        </p:nvGraphicFramePr>
        <p:xfrm>
          <a:off x="1592877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9140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Tuusniemellä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14B1BBA4-CCB4-4826-B621-0BC117EF7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783868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7266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200" dirty="0"/>
              <a:t>Maahan- ja maastamuutto Koillis-Savossa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201DA558-9576-484C-82A7-1BC888064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133527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1250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Varkaudessa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FD55913D-5F8C-4029-8B58-6D4EA0AD26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418086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4305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Joroisissa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37DE374B-03D1-4158-A7A6-F52C00364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674228"/>
              </p:ext>
            </p:extLst>
          </p:nvPr>
        </p:nvGraphicFramePr>
        <p:xfrm>
          <a:off x="1592877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4096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Leppävirralla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73DF6259-F372-40CF-9EF6-3CA563A36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273049"/>
              </p:ext>
            </p:extLst>
          </p:nvPr>
        </p:nvGraphicFramePr>
        <p:xfrm>
          <a:off x="1592877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2760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200" dirty="0"/>
              <a:t>Maahan- ja maastamuutto Varkauden seudulla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9B5942F8-7C1B-4A37-9B72-71903366A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887142"/>
              </p:ext>
            </p:extLst>
          </p:nvPr>
        </p:nvGraphicFramePr>
        <p:xfrm>
          <a:off x="1592877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494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0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Maastamuutto Pohjois-Savosta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341D3B3-6E6B-A7DF-3C7B-750DFBC34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51928"/>
              </p:ext>
            </p:extLst>
          </p:nvPr>
        </p:nvGraphicFramePr>
        <p:xfrm>
          <a:off x="360028" y="1247778"/>
          <a:ext cx="11465707" cy="505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6569">
                  <a:extLst>
                    <a:ext uri="{9D8B030D-6E8A-4147-A177-3AD203B41FA5}">
                      <a16:colId xmlns:a16="http://schemas.microsoft.com/office/drawing/2014/main" val="1272583630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610108243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4130401910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3907656553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4205544688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043917949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3597522602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219777088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637982450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842668723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078152354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833022093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108092050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849575325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3782153491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752804896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652938502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614291638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994668036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954436132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475353181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902067126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00887499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3479726849"/>
                    </a:ext>
                  </a:extLst>
                </a:gridCol>
              </a:tblGrid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Kunta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2004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2005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2006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2008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extLst>
                  <a:ext uri="{0D108BD9-81ED-4DB2-BD59-A6C34878D82A}">
                    <a16:rowId xmlns:a16="http://schemas.microsoft.com/office/drawing/2014/main" val="393550073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Kuopio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550139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Siilinjärvi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572592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Kuopion seutukunta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814223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Iisalmi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63723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Kiuruvesi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727785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Keitele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746298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Lapinlahti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07681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Pielavesi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468678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Sonkajärvi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664864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Vieremä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79482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Ylä-Savon seutukunta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35033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Suonenjoki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39140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Rautalampi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145923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Tervo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963996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Vesanto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173564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Sisä-Savon seutukunta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91019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Kaavi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93435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Rautavaara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343049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Tuusniemi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30261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Koillis-Savon seutukunta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076937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Varkaus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895537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Joroinen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359454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Leppävirta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819632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Varkauden seutukunta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803532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Pohjois-Savo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4458691"/>
                  </a:ext>
                </a:extLst>
              </a:tr>
            </a:tbl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45DFEC52-82D5-D8A1-D5B6-472579FA6F18}"/>
              </a:ext>
            </a:extLst>
          </p:cNvPr>
          <p:cNvSpPr txBox="1"/>
          <p:nvPr/>
        </p:nvSpPr>
        <p:spPr>
          <a:xfrm>
            <a:off x="0" y="6600817"/>
            <a:ext cx="1276380" cy="247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latin typeface="Franklin Gothic Book" panose="020B050302010202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54252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0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Nettomaahanmuutto Pohjois-Savossa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A4B95A8E-2EB3-F257-3250-BC1DC295A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66762"/>
              </p:ext>
            </p:extLst>
          </p:nvPr>
        </p:nvGraphicFramePr>
        <p:xfrm>
          <a:off x="360028" y="1247778"/>
          <a:ext cx="11465707" cy="5054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6569">
                  <a:extLst>
                    <a:ext uri="{9D8B030D-6E8A-4147-A177-3AD203B41FA5}">
                      <a16:colId xmlns:a16="http://schemas.microsoft.com/office/drawing/2014/main" val="1272583630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610108243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537031790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3907656553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4205544688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043917949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3597522602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219777088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637982450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842668723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078152354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833022093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108092050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849575325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3782153491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752804896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2652938502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614291638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994668036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954436132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475353181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902067126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100887499"/>
                    </a:ext>
                  </a:extLst>
                </a:gridCol>
                <a:gridCol w="433006">
                  <a:extLst>
                    <a:ext uri="{9D8B030D-6E8A-4147-A177-3AD203B41FA5}">
                      <a16:colId xmlns:a16="http://schemas.microsoft.com/office/drawing/2014/main" val="3479726849"/>
                    </a:ext>
                  </a:extLst>
                </a:gridCol>
              </a:tblGrid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Kunta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2004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2005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2006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2008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2009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2013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2021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u="none" strike="noStrike" dirty="0">
                          <a:effectLst/>
                          <a:latin typeface="+mn-lt"/>
                        </a:rPr>
                        <a:t>2022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7200" marB="7200" anchor="b"/>
                </a:tc>
                <a:extLst>
                  <a:ext uri="{0D108BD9-81ED-4DB2-BD59-A6C34878D82A}">
                    <a16:rowId xmlns:a16="http://schemas.microsoft.com/office/drawing/2014/main" val="3935500731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Kuopio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8550139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Siilinjärvi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572592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Kuopion seutukunta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814223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Iisalmi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63723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Kiuruvesi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727785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Keitele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746298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Lapinlahti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07681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Pielavesi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468678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Sonkajärvi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664864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Vieremä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79482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Ylä-Savon seutukunta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35033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Suonenjoki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839140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Rautalampi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1459237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Tervo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963996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Vesanto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173564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Sisä-Savon seutukunta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910199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Kaavi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93435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Rautavaara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343049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Tuusniemi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3302612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Koillis-Savon seutukunta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0769374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Varkaus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8955375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Joroinen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3594543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Leppävirta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8196328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Varkauden seutukunta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8035320"/>
                  </a:ext>
                </a:extLst>
              </a:tr>
              <a:tr h="194400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Pohjois-Savo</a:t>
                      </a:r>
                    </a:p>
                  </a:txBody>
                  <a:tcPr marL="36000" marR="36000" marT="7200" marB="720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4458691"/>
                  </a:ext>
                </a:extLst>
              </a:tr>
            </a:tbl>
          </a:graphicData>
        </a:graphic>
      </p:graphicFrame>
      <p:sp>
        <p:nvSpPr>
          <p:cNvPr id="6" name="Tekstiruutu 1">
            <a:extLst>
              <a:ext uri="{FF2B5EF4-FFF2-40B4-BE49-F238E27FC236}">
                <a16:creationId xmlns:a16="http://schemas.microsoft.com/office/drawing/2014/main" id="{D40E86E1-9AD7-1E4C-89FB-94DCC276CB5E}"/>
              </a:ext>
            </a:extLst>
          </p:cNvPr>
          <p:cNvSpPr txBox="1"/>
          <p:nvPr/>
        </p:nvSpPr>
        <p:spPr>
          <a:xfrm>
            <a:off x="0" y="6600817"/>
            <a:ext cx="1276380" cy="2476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latin typeface="Franklin Gothic Book" panose="020B0503020102020204" pitchFamily="34" charset="0"/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17424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Pohjois-Savossa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C493BE85-AC09-498A-BCB0-AB8E33512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05104"/>
              </p:ext>
            </p:extLst>
          </p:nvPr>
        </p:nvGraphicFramePr>
        <p:xfrm>
          <a:off x="1459572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852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Kuopiossa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AB4E8812-B745-EA6D-D57D-2AE01AA9EF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205132"/>
              </p:ext>
            </p:extLst>
          </p:nvPr>
        </p:nvGraphicFramePr>
        <p:xfrm>
          <a:off x="1592877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43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Siilinjärvellä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D1C43C82-AE4B-45C7-827E-FF000E24E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306753"/>
              </p:ext>
            </p:extLst>
          </p:nvPr>
        </p:nvGraphicFramePr>
        <p:xfrm>
          <a:off x="1596000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54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200" dirty="0"/>
              <a:t>Maahan- ja maastamuutto Kuopion seudulla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B9A0C83D-3E68-46B5-A1A5-DB1FBD2B1C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500958"/>
              </p:ext>
            </p:extLst>
          </p:nvPr>
        </p:nvGraphicFramePr>
        <p:xfrm>
          <a:off x="1592877" y="1646032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412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11">
            <a:alpha val="480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3E4F8491-AF3F-C14A-BED4-E48810A9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56" y="365125"/>
            <a:ext cx="11288842" cy="1325563"/>
          </a:xfrm>
        </p:spPr>
        <p:txBody>
          <a:bodyPr>
            <a:normAutofit/>
          </a:bodyPr>
          <a:lstStyle/>
          <a:p>
            <a:r>
              <a:rPr lang="fi-FI" sz="3400" dirty="0"/>
              <a:t>Maahan- ja maastamuutto Iisalmessa v. 2000–2022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4C10C92-2E94-7A44-BD24-737A3C004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943" y="6332259"/>
            <a:ext cx="2316136" cy="409184"/>
          </a:xfrm>
          <a:prstGeom prst="rect">
            <a:avLst/>
          </a:prstGeom>
        </p:spPr>
      </p:pic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EA0DEDE0-861C-4AE7-8957-3D60B6DFD5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043711"/>
              </p:ext>
            </p:extLst>
          </p:nvPr>
        </p:nvGraphicFramePr>
        <p:xfrm>
          <a:off x="1592877" y="1652259"/>
          <a:ext cx="90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959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elta-oranss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L_esitys2022" id="{6510A77E-3D41-46F6-96C7-8B557DBD956C}" vid="{0B30294F-9649-459E-8877-39414406D34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A730BBA5CA44FABC43D3B76C31DDA" ma:contentTypeVersion="16" ma:contentTypeDescription="Create a new document." ma:contentTypeScope="" ma:versionID="d8fe376e2214208fc0948c888dda86f0">
  <xsd:schema xmlns:xsd="http://www.w3.org/2001/XMLSchema" xmlns:xs="http://www.w3.org/2001/XMLSchema" xmlns:p="http://schemas.microsoft.com/office/2006/metadata/properties" xmlns:ns2="20687e04-2b66-4153-a4a5-df37f3cb410c" xmlns:ns3="27da45db-5c56-40f0-812e-9e795a9ded2e" targetNamespace="http://schemas.microsoft.com/office/2006/metadata/properties" ma:root="true" ma:fieldsID="6ae0711e081f8099c16016b05ff6f99a" ns2:_="" ns3:_="">
    <xsd:import namespace="20687e04-2b66-4153-a4a5-df37f3cb410c"/>
    <xsd:import namespace="27da45db-5c56-40f0-812e-9e795a9ded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87e04-2b66-4153-a4a5-df37f3cb4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4f3aec6-172b-4261-a579-1b9c936781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a45db-5c56-40f0-812e-9e795a9ded2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89bfb88-a4b8-407b-b9ae-716c5ce0db20}" ma:internalName="TaxCatchAll" ma:showField="CatchAllData" ma:web="27da45db-5c56-40f0-812e-9e795a9ded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687e04-2b66-4153-a4a5-df37f3cb410c">
      <Terms xmlns="http://schemas.microsoft.com/office/infopath/2007/PartnerControls"/>
    </lcf76f155ced4ddcb4097134ff3c332f>
    <TaxCatchAll xmlns="27da45db-5c56-40f0-812e-9e795a9ded2e" xsi:nil="true"/>
  </documentManagement>
</p:properties>
</file>

<file path=customXml/itemProps1.xml><?xml version="1.0" encoding="utf-8"?>
<ds:datastoreItem xmlns:ds="http://schemas.openxmlformats.org/officeDocument/2006/customXml" ds:itemID="{EA7C08F9-C476-40F9-B887-2DCD8491B69D}"/>
</file>

<file path=customXml/itemProps2.xml><?xml version="1.0" encoding="utf-8"?>
<ds:datastoreItem xmlns:ds="http://schemas.openxmlformats.org/officeDocument/2006/customXml" ds:itemID="{BDF8B37D-F3F0-4A00-8093-5A9312435E86}"/>
</file>

<file path=customXml/itemProps3.xml><?xml version="1.0" encoding="utf-8"?>
<ds:datastoreItem xmlns:ds="http://schemas.openxmlformats.org/officeDocument/2006/customXml" ds:itemID="{DA7F4951-73C6-4EAB-B815-409E0AA1BE9D}"/>
</file>

<file path=docProps/app.xml><?xml version="1.0" encoding="utf-8"?>
<Properties xmlns="http://schemas.openxmlformats.org/officeDocument/2006/extended-properties" xmlns:vt="http://schemas.openxmlformats.org/officeDocument/2006/docPropsVTypes">
  <Template>PSL_esitys2022</Template>
  <TotalTime>0</TotalTime>
  <Words>2415</Words>
  <Application>Microsoft Office PowerPoint</Application>
  <PresentationFormat>Laajakuva</PresentationFormat>
  <Paragraphs>1954</Paragraphs>
  <Slides>29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5" baseType="lpstr">
      <vt:lpstr>Arial</vt:lpstr>
      <vt:lpstr>Calibri</vt:lpstr>
      <vt:lpstr>Franklin Gothic Book</vt:lpstr>
      <vt:lpstr>Franklin Gothic Book (Leipäteksti)</vt:lpstr>
      <vt:lpstr>Franklin Gothic Medium</vt:lpstr>
      <vt:lpstr>Office-teema</vt:lpstr>
      <vt:lpstr>Pohjois-Savon maahan- ja maastamuutto  v. 2000–2022</vt:lpstr>
      <vt:lpstr>Maahanmuutto Pohjois-Savoon v. 2000–2022</vt:lpstr>
      <vt:lpstr>Maastamuutto Pohjois-Savosta v. 2000–2022</vt:lpstr>
      <vt:lpstr>Nettomaahanmuutto Pohjois-Savossa v. 2000–2022</vt:lpstr>
      <vt:lpstr>Maahan- ja maastamuutto Pohjois-Savossa v. 2000–2022</vt:lpstr>
      <vt:lpstr>Maahan- ja maastamuutto Kuopiossa v. 2000–2022</vt:lpstr>
      <vt:lpstr>Maahan- ja maastamuutto Siilinjärvellä v. 2000–2022</vt:lpstr>
      <vt:lpstr>Maahan- ja maastamuutto Kuopion seudulla v. 2000–2022</vt:lpstr>
      <vt:lpstr>Maahan- ja maastamuutto Iisalmessa v. 2000–2022</vt:lpstr>
      <vt:lpstr>Maahan- ja maastamuutto Kiuruvedellä v. 2000–2022</vt:lpstr>
      <vt:lpstr>Maahan- ja maastamuutto Keiteleellä v. 2000–2022</vt:lpstr>
      <vt:lpstr>Maahan- ja maastamuutto Lapinlahdella v. 2000–2022</vt:lpstr>
      <vt:lpstr>Maahan- ja maastamuutto Pielavedellä v. 2000–2022</vt:lpstr>
      <vt:lpstr>Maahan- ja maastamuutto Sonkajärvellä v. 2000–2022</vt:lpstr>
      <vt:lpstr>Maahan- ja maastamuutto Vieremällä v. 2000–2022</vt:lpstr>
      <vt:lpstr>Maahan- ja maastamuutto Ylä-Savossa v. 2000–2022</vt:lpstr>
      <vt:lpstr>Maahan- ja maastamuutto Suonenjoella v. 2000–2022</vt:lpstr>
      <vt:lpstr>Maahan- ja maastamuutto Rautalammilla v. 2000–2022</vt:lpstr>
      <vt:lpstr>Maahan- ja maastamuutto Tervossa v. 2000–2022</vt:lpstr>
      <vt:lpstr>Maahan- ja maastamuutto Vesannolla v. 2000–2022</vt:lpstr>
      <vt:lpstr>Maahan- ja maastamuutto Sisä-Savossa v. 2000–2022</vt:lpstr>
      <vt:lpstr>Maahan- ja maastamuutto Kaavilla v. 2000–2022</vt:lpstr>
      <vt:lpstr>Maahan- ja maastamuutto Rautavaaralla v. 2000–2022</vt:lpstr>
      <vt:lpstr>Maahan- ja maastamuutto Tuusniemellä v. 2000–2022</vt:lpstr>
      <vt:lpstr>Maahan- ja maastamuutto Koillis-Savossa v. 2000–2022</vt:lpstr>
      <vt:lpstr>Maahan- ja maastamuutto Varkaudessa v. 2000–2022</vt:lpstr>
      <vt:lpstr>Maahan- ja maastamuutto Joroisissa v. 2000–2022</vt:lpstr>
      <vt:lpstr>Maahan- ja maastamuutto Leppävirralla v. 2000–2022</vt:lpstr>
      <vt:lpstr>Maahan- ja maastamuutto Varkauden seudulla v. 2000–2022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2023-06-05T11:30:47Z</dcterms:created>
  <dcterms:modified xsi:type="dcterms:W3CDTF">2023-06-05T11:30:54Z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0x01010042BA730BBA5CA44FABC43D3B76C31DDA</vt:lpwstr>
  </property>
</Properties>
</file>