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drawings/drawing8.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drawings/drawing9.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drawings/drawing10.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drawings/drawing11.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drawings/drawing12.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drawings/drawing13.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drawings/drawing14.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drawings/drawing15.xml" ContentType="application/vnd.openxmlformats-officedocument.drawingml.chartshape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drawings/drawing16.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drawings/drawing17.xml" ContentType="application/vnd.openxmlformats-officedocument.drawingml.chartshape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drawings/drawing18.xml" ContentType="application/vnd.openxmlformats-officedocument.drawingml.chartshape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drawings/drawing19.xml" ContentType="application/vnd.openxmlformats-officedocument.drawingml.chartshape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drawings/drawing20.xml" ContentType="application/vnd.openxmlformats-officedocument.drawingml.chartshapes+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1.xml" ContentType="application/vnd.openxmlformats-officedocument.themeOverride+xml"/>
  <Override PartName="/ppt/drawings/drawing21.xml" ContentType="application/vnd.openxmlformats-officedocument.drawingml.chartshapes+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2.xml" ContentType="application/vnd.openxmlformats-officedocument.themeOverride+xml"/>
  <Override PartName="/ppt/drawings/drawing22.xml" ContentType="application/vnd.openxmlformats-officedocument.drawingml.chartshapes+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3.xml" ContentType="application/vnd.openxmlformats-officedocument.themeOverride+xml"/>
  <Override PartName="/ppt/drawings/drawing23.xml" ContentType="application/vnd.openxmlformats-officedocument.drawingml.chartshapes+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4.xml" ContentType="application/vnd.openxmlformats-officedocument.themeOverride+xml"/>
  <Override PartName="/ppt/drawings/drawing24.xml" ContentType="application/vnd.openxmlformats-officedocument.drawingml.chartshapes+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5.xml" ContentType="application/vnd.openxmlformats-officedocument.themeOverride+xml"/>
  <Override PartName="/ppt/drawings/drawing25.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44"/>
  </p:notesMasterIdLst>
  <p:handoutMasterIdLst>
    <p:handoutMasterId r:id="rId45"/>
  </p:handoutMasterIdLst>
  <p:sldIdLst>
    <p:sldId id="263" r:id="rId2"/>
    <p:sldId id="264" r:id="rId3"/>
    <p:sldId id="265" r:id="rId4"/>
    <p:sldId id="266" r:id="rId5"/>
    <p:sldId id="267" r:id="rId6"/>
    <p:sldId id="304"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303" r:id="rId32"/>
    <p:sldId id="292" r:id="rId33"/>
    <p:sldId id="293" r:id="rId34"/>
    <p:sldId id="294" r:id="rId35"/>
    <p:sldId id="295" r:id="rId36"/>
    <p:sldId id="296" r:id="rId37"/>
    <p:sldId id="297" r:id="rId38"/>
    <p:sldId id="298" r:id="rId39"/>
    <p:sldId id="299" r:id="rId40"/>
    <p:sldId id="300" r:id="rId41"/>
    <p:sldId id="305" r:id="rId42"/>
    <p:sldId id="306" r:id="rId43"/>
  </p:sldIdLst>
  <p:sldSz cx="12192000" cy="6858000"/>
  <p:notesSz cx="6808788" cy="9940925"/>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BBFE"/>
    <a:srgbClr val="FF9933"/>
    <a:srgbClr val="FFCC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86A8BA-1515-4315-B167-0D8FE09065AB}" v="896" dt="2024-11-28T07:50:31.969"/>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Normaali tyyl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Vaalea tyyli 1 - Korostus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Vaalea tyyli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Vaalea tyyli 1 - Korostus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Vaalea tyyli 1 - Korostus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Vaalea tyyli 1 - Korostus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163" autoAdjust="0"/>
  </p:normalViewPr>
  <p:slideViewPr>
    <p:cSldViewPr snapToGrid="0" snapToObjects="1">
      <p:cViewPr varScale="1">
        <p:scale>
          <a:sx n="104" d="100"/>
          <a:sy n="104" d="100"/>
        </p:scale>
        <p:origin x="144" y="180"/>
      </p:cViewPr>
      <p:guideLst/>
    </p:cSldViewPr>
  </p:slideViewPr>
  <p:notesTextViewPr>
    <p:cViewPr>
      <p:scale>
        <a:sx n="1" d="1"/>
        <a:sy n="1" d="1"/>
      </p:scale>
      <p:origin x="0" y="0"/>
    </p:cViewPr>
  </p:notesTextViewPr>
  <p:notesViewPr>
    <p:cSldViewPr snapToGrid="0" snapToObjects="1">
      <p:cViewPr varScale="1">
        <p:scale>
          <a:sx n="94" d="100"/>
          <a:sy n="94" d="100"/>
        </p:scale>
        <p:origin x="254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https://pohjoissavofi.sharepoint.com/Aluekehitys/TILASTOT/Paketti2018/Vaestoennuste/ennuste2024_psavo.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10.xml"/><Relationship Id="rId4" Type="http://schemas.openxmlformats.org/officeDocument/2006/relationships/oleObject" Target="https://pohjoissavofi.sharepoint.com/Aluekehitys/TILASTOT/Paketti2018/Vaestoennuste/ennuste2024_psavo.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1.xml"/><Relationship Id="rId4" Type="http://schemas.openxmlformats.org/officeDocument/2006/relationships/oleObject" Target="https://pohjoissavofi.sharepoint.com/Aluekehitys/TILASTOT/Paketti2018/Vaestoennuste/ennuste2024_psavo.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12.xml"/><Relationship Id="rId4" Type="http://schemas.openxmlformats.org/officeDocument/2006/relationships/oleObject" Target="https://pohjoissavofi.sharepoint.com/Aluekehitys/TILASTOT/Paketti2018/Vaestoennuste/ennuste2024_psavo.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5" Type="http://schemas.openxmlformats.org/officeDocument/2006/relationships/chartUserShapes" Target="../drawings/drawing13.xml"/><Relationship Id="rId4" Type="http://schemas.openxmlformats.org/officeDocument/2006/relationships/oleObject" Target="https://pohjoissavofi.sharepoint.com/Aluekehitys/TILASTOT/Paketti2018/Vaestoennuste/ennuste2024_psavo.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5" Type="http://schemas.openxmlformats.org/officeDocument/2006/relationships/chartUserShapes" Target="../drawings/drawing14.xml"/><Relationship Id="rId4" Type="http://schemas.openxmlformats.org/officeDocument/2006/relationships/oleObject" Target="https://pohjoissavofi.sharepoint.com/Aluekehitys/TILASTOT/Paketti2018/Vaestoennuste/ennuste2024_psavo.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5" Type="http://schemas.openxmlformats.org/officeDocument/2006/relationships/chartUserShapes" Target="../drawings/drawing15.xml"/><Relationship Id="rId4" Type="http://schemas.openxmlformats.org/officeDocument/2006/relationships/oleObject" Target="https://pohjoissavofi.sharepoint.com/Aluekehitys/TILASTOT/Paketti2018/Vaestoennuste/ennuste2024_psavo.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5" Type="http://schemas.openxmlformats.org/officeDocument/2006/relationships/chartUserShapes" Target="../drawings/drawing16.xml"/><Relationship Id="rId4" Type="http://schemas.openxmlformats.org/officeDocument/2006/relationships/oleObject" Target="https://pohjoissavofi.sharepoint.com/Aluekehitys/TILASTOT/Paketti2018/Vaestoennuste/ennuste2024_psavo.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5" Type="http://schemas.openxmlformats.org/officeDocument/2006/relationships/chartUserShapes" Target="../drawings/drawing17.xml"/><Relationship Id="rId4" Type="http://schemas.openxmlformats.org/officeDocument/2006/relationships/oleObject" Target="https://pohjoissavofi.sharepoint.com/Aluekehitys/TILASTOT/Paketti2018/Vaestoennuste/ennuste2024_psavo.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5" Type="http://schemas.openxmlformats.org/officeDocument/2006/relationships/chartUserShapes" Target="../drawings/drawing18.xml"/><Relationship Id="rId4" Type="http://schemas.openxmlformats.org/officeDocument/2006/relationships/oleObject" Target="https://pohjoissavofi.sharepoint.com/Aluekehitys/TILASTOT/Paketti2018/Vaestoennuste/ennuste2024_psavo.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5" Type="http://schemas.openxmlformats.org/officeDocument/2006/relationships/chartUserShapes" Target="../drawings/drawing19.xml"/><Relationship Id="rId4" Type="http://schemas.openxmlformats.org/officeDocument/2006/relationships/oleObject" Target="https://pohjoissavofi.sharepoint.com/Aluekehitys/TILASTOT/Paketti2018/Vaestoennuste/ennuste2024_psavo.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https://pohjoissavofi.sharepoint.com/Aluekehitys/TILASTOT/Paketti2018/Vaestoennuste/ennuste2024_psavo.xlsx" TargetMode="Externa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5" Type="http://schemas.openxmlformats.org/officeDocument/2006/relationships/chartUserShapes" Target="../drawings/drawing20.xml"/><Relationship Id="rId4" Type="http://schemas.openxmlformats.org/officeDocument/2006/relationships/oleObject" Target="https://pohjoissavofi.sharepoint.com/Aluekehitys/TILASTOT/Paketti2018/Vaestoennuste/ennuste2024_psavo.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1.xml"/><Relationship Id="rId1" Type="http://schemas.microsoft.com/office/2011/relationships/chartStyle" Target="style21.xml"/><Relationship Id="rId5" Type="http://schemas.openxmlformats.org/officeDocument/2006/relationships/chartUserShapes" Target="../drawings/drawing21.xml"/><Relationship Id="rId4" Type="http://schemas.openxmlformats.org/officeDocument/2006/relationships/oleObject" Target="https://pohjoissavofi.sharepoint.com/Aluekehitys/TILASTOT/Paketti2018/Vaestoennuste/ennuste2024_psavo.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2.xml"/><Relationship Id="rId1" Type="http://schemas.microsoft.com/office/2011/relationships/chartStyle" Target="style22.xml"/><Relationship Id="rId5" Type="http://schemas.openxmlformats.org/officeDocument/2006/relationships/chartUserShapes" Target="../drawings/drawing22.xml"/><Relationship Id="rId4" Type="http://schemas.openxmlformats.org/officeDocument/2006/relationships/oleObject" Target="https://pohjoissavofi.sharepoint.com/Aluekehitys/TILASTOT/Paketti2018/Vaestoennuste/ennuste2024_psavo.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3.xml"/><Relationship Id="rId1" Type="http://schemas.microsoft.com/office/2011/relationships/chartStyle" Target="style23.xml"/><Relationship Id="rId5" Type="http://schemas.openxmlformats.org/officeDocument/2006/relationships/chartUserShapes" Target="../drawings/drawing23.xml"/><Relationship Id="rId4" Type="http://schemas.openxmlformats.org/officeDocument/2006/relationships/oleObject" Target="https://pohjoissavofi.sharepoint.com/Aluekehitys/TILASTOT/Paketti2018/Vaestoennuste/ennuste2024_psavo.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4.xml"/><Relationship Id="rId1" Type="http://schemas.microsoft.com/office/2011/relationships/chartStyle" Target="style24.xml"/><Relationship Id="rId5" Type="http://schemas.openxmlformats.org/officeDocument/2006/relationships/chartUserShapes" Target="../drawings/drawing24.xml"/><Relationship Id="rId4" Type="http://schemas.openxmlformats.org/officeDocument/2006/relationships/oleObject" Target="https://pohjoissavofi.sharepoint.com/Aluekehitys/TILASTOT/Paketti2018/Vaestoennuste/ennuste2024_psavo.xlsx"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5.xml"/><Relationship Id="rId1" Type="http://schemas.microsoft.com/office/2011/relationships/chartStyle" Target="style25.xml"/><Relationship Id="rId5" Type="http://schemas.openxmlformats.org/officeDocument/2006/relationships/chartUserShapes" Target="../drawings/drawing25.xml"/><Relationship Id="rId4" Type="http://schemas.openxmlformats.org/officeDocument/2006/relationships/oleObject" Target="https://pohjoissavofi.sharepoint.com/Aluekehitys/TILASTOT/Paketti2018/Vaestoennuste/ennuste2024_psavo.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oleObject" Target="https://pohjoissavofi.sharepoint.com/Aluekehitys/TILASTOT/Paketti2018/Vaestoennuste/ennuste2024_psavo.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oleObject" Target="https://pohjoissavofi.sharepoint.com/Aluekehitys/TILASTOT/Paketti2018/Vaestoennuste/ennuste2024_psavo.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5.xml"/><Relationship Id="rId4" Type="http://schemas.openxmlformats.org/officeDocument/2006/relationships/oleObject" Target="https://pohjoissavofi.sharepoint.com/Aluekehitys/TILASTOT/Paketti2018/Vaestoennuste/ennuste2024_psavo.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6.xml"/><Relationship Id="rId4" Type="http://schemas.openxmlformats.org/officeDocument/2006/relationships/oleObject" Target="https://pohjoissavofi.sharepoint.com/Aluekehitys/TILASTOT/Paketti2018/Vaestoennuste/ennuste2024_psavo.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7.xml"/><Relationship Id="rId4" Type="http://schemas.openxmlformats.org/officeDocument/2006/relationships/oleObject" Target="https://pohjoissavofi.sharepoint.com/Aluekehitys/TILASTOT/Paketti2018/Vaestoennuste/ennuste2024_psavo.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8.xml"/><Relationship Id="rId4" Type="http://schemas.openxmlformats.org/officeDocument/2006/relationships/oleObject" Target="https://pohjoissavofi.sharepoint.com/Aluekehitys/TILASTOT/Paketti2018/Vaestoennuste/ennuste2024_psavo.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9.xml"/><Relationship Id="rId4" Type="http://schemas.openxmlformats.org/officeDocument/2006/relationships/oleObject" Target="https://pohjoissavofi.sharepoint.com/Aluekehitys/TILASTOT/Paketti2018/Vaestoennuste/ennuste2024_psav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dirty="0"/>
              <a:t>Pohjois-Savon väestönkehitys 1975–2023 ja Tilastokeskuksen väestöennusteet</a:t>
            </a:r>
          </a:p>
        </c:rich>
      </c:tx>
      <c:layout>
        <c:manualLayout>
          <c:xMode val="edge"/>
          <c:yMode val="edge"/>
          <c:x val="0.16835524327591417"/>
          <c:y val="1.8126025833154927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tiedot'!$A$124</c:f>
              <c:strCache>
                <c:ptCount val="1"/>
                <c:pt idx="0">
                  <c:v>Pohjois-Savo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48"/>
              <c:layout>
                <c:manualLayout>
                  <c:x val="-5.7207429107895807E-2"/>
                  <c:y val="4.2341987441292826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992E2109-50F9-4B7B-A611-5D83BBF793CB}" type="VALUE">
                      <a:rPr lang="en-US" baseline="0"/>
                      <a:pPr>
                        <a:defRPr/>
                      </a:pPr>
                      <a:t>[ARVO]</a:t>
                    </a:fld>
                    <a:endParaRPr lang="fi-FI"/>
                  </a:p>
                </c:rich>
              </c:tx>
              <c:spPr>
                <a:solidFill>
                  <a:srgbClr val="FFFFFF"/>
                </a:solidFill>
                <a:ln>
                  <a:solidFill>
                    <a:srgbClr val="003399"/>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0-CFCE-490C-8FFE-79EB51A6827B}"/>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tiedot'!$B$124:$BO$124</c:f>
              <c:numCache>
                <c:formatCode>#,##0</c:formatCode>
                <c:ptCount val="66"/>
                <c:pt idx="0">
                  <c:v>258882</c:v>
                </c:pt>
                <c:pt idx="1">
                  <c:v>259028</c:v>
                </c:pt>
                <c:pt idx="2">
                  <c:v>259543</c:v>
                </c:pt>
                <c:pt idx="3">
                  <c:v>259605</c:v>
                </c:pt>
                <c:pt idx="4">
                  <c:v>259779</c:v>
                </c:pt>
                <c:pt idx="5">
                  <c:v>260152</c:v>
                </c:pt>
                <c:pt idx="6">
                  <c:v>260841</c:v>
                </c:pt>
                <c:pt idx="7">
                  <c:v>262023</c:v>
                </c:pt>
                <c:pt idx="8">
                  <c:v>262960</c:v>
                </c:pt>
                <c:pt idx="9">
                  <c:v>263882</c:v>
                </c:pt>
                <c:pt idx="10">
                  <c:v>264164</c:v>
                </c:pt>
                <c:pt idx="11">
                  <c:v>264381</c:v>
                </c:pt>
                <c:pt idx="12">
                  <c:v>263858</c:v>
                </c:pt>
                <c:pt idx="13">
                  <c:v>264094</c:v>
                </c:pt>
                <c:pt idx="14">
                  <c:v>264650</c:v>
                </c:pt>
                <c:pt idx="15">
                  <c:v>265040</c:v>
                </c:pt>
                <c:pt idx="16">
                  <c:v>266039</c:v>
                </c:pt>
                <c:pt idx="17">
                  <c:v>266853</c:v>
                </c:pt>
                <c:pt idx="18">
                  <c:v>266956</c:v>
                </c:pt>
                <c:pt idx="19">
                  <c:v>266870</c:v>
                </c:pt>
                <c:pt idx="20">
                  <c:v>266308</c:v>
                </c:pt>
                <c:pt idx="21">
                  <c:v>265644</c:v>
                </c:pt>
                <c:pt idx="22">
                  <c:v>264578</c:v>
                </c:pt>
                <c:pt idx="23">
                  <c:v>262946</c:v>
                </c:pt>
                <c:pt idx="24">
                  <c:v>261393</c:v>
                </c:pt>
                <c:pt idx="25">
                  <c:v>259639</c:v>
                </c:pt>
                <c:pt idx="26">
                  <c:v>258664</c:v>
                </c:pt>
                <c:pt idx="27">
                  <c:v>257728</c:v>
                </c:pt>
                <c:pt idx="28">
                  <c:v>257079</c:v>
                </c:pt>
                <c:pt idx="29">
                  <c:v>256740</c:v>
                </c:pt>
                <c:pt idx="30">
                  <c:v>255683</c:v>
                </c:pt>
                <c:pt idx="31">
                  <c:v>255094</c:v>
                </c:pt>
                <c:pt idx="32">
                  <c:v>254367</c:v>
                </c:pt>
                <c:pt idx="33">
                  <c:v>253899</c:v>
                </c:pt>
                <c:pt idx="34">
                  <c:v>253605</c:v>
                </c:pt>
                <c:pt idx="35">
                  <c:v>253337</c:v>
                </c:pt>
                <c:pt idx="36">
                  <c:v>253472</c:v>
                </c:pt>
                <c:pt idx="37">
                  <c:v>253524</c:v>
                </c:pt>
                <c:pt idx="38">
                  <c:v>253643</c:v>
                </c:pt>
                <c:pt idx="39">
                  <c:v>253585</c:v>
                </c:pt>
                <c:pt idx="40">
                  <c:v>253239</c:v>
                </c:pt>
                <c:pt idx="41">
                  <c:v>252815</c:v>
                </c:pt>
                <c:pt idx="42">
                  <c:v>251570</c:v>
                </c:pt>
                <c:pt idx="43">
                  <c:v>250414</c:v>
                </c:pt>
                <c:pt idx="44">
                  <c:v>249003</c:v>
                </c:pt>
                <c:pt idx="45">
                  <c:v>248265</c:v>
                </c:pt>
                <c:pt idx="46">
                  <c:v>248363</c:v>
                </c:pt>
                <c:pt idx="47">
                  <c:v>247689</c:v>
                </c:pt>
                <c:pt idx="48">
                  <c:v>248190</c:v>
                </c:pt>
              </c:numCache>
            </c:numRef>
          </c:val>
          <c:smooth val="0"/>
          <c:extLst>
            <c:ext xmlns:c16="http://schemas.microsoft.com/office/drawing/2014/chart" uri="{C3380CC4-5D6E-409C-BE32-E72D297353CC}">
              <c16:uniqueId val="{00000001-CFCE-490C-8FFE-79EB51A6827B}"/>
            </c:ext>
          </c:extLst>
        </c:ser>
        <c:ser>
          <c:idx val="1"/>
          <c:order val="1"/>
          <c:tx>
            <c:strRef>
              <c:f>'Diat 6–30 tiedot'!$A$125</c:f>
              <c:strCache>
                <c:ptCount val="1"/>
                <c:pt idx="0">
                  <c:v>Pohjois-Savo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6.6943577984349162E-2"/>
                  <c:y val="-4.2937547761954832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2-CFCE-490C-8FFE-79EB51A6827B}"/>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tiedot'!$B$125:$BO$125</c:f>
              <c:numCache>
                <c:formatCode>General</c:formatCode>
                <c:ptCount val="66"/>
                <c:pt idx="40" formatCode="#,##0">
                  <c:v>253522</c:v>
                </c:pt>
                <c:pt idx="41" formatCode="#,##0">
                  <c:v>253535</c:v>
                </c:pt>
                <c:pt idx="42" formatCode="#,##0">
                  <c:v>253547</c:v>
                </c:pt>
                <c:pt idx="43" formatCode="#,##0">
                  <c:v>253570</c:v>
                </c:pt>
                <c:pt idx="44" formatCode="#,##0">
                  <c:v>253587</c:v>
                </c:pt>
                <c:pt idx="45" formatCode="#,##0">
                  <c:v>253621</c:v>
                </c:pt>
                <c:pt idx="46" formatCode="#,##0">
                  <c:v>253665</c:v>
                </c:pt>
                <c:pt idx="47" formatCode="#,##0">
                  <c:v>253731</c:v>
                </c:pt>
                <c:pt idx="48" formatCode="#,##0">
                  <c:v>253792</c:v>
                </c:pt>
                <c:pt idx="49" formatCode="#,##0">
                  <c:v>253850</c:v>
                </c:pt>
                <c:pt idx="50" formatCode="#,##0">
                  <c:v>253896</c:v>
                </c:pt>
                <c:pt idx="51" formatCode="#,##0">
                  <c:v>253945</c:v>
                </c:pt>
                <c:pt idx="52" formatCode="#,##0">
                  <c:v>253984</c:v>
                </c:pt>
                <c:pt idx="53" formatCode="#,##0">
                  <c:v>254006</c:v>
                </c:pt>
                <c:pt idx="54" formatCode="#,##0">
                  <c:v>253994</c:v>
                </c:pt>
                <c:pt idx="55" formatCode="#,##0">
                  <c:v>253960</c:v>
                </c:pt>
                <c:pt idx="56" formatCode="#,##0">
                  <c:v>253912</c:v>
                </c:pt>
                <c:pt idx="57" formatCode="#,##0">
                  <c:v>253827</c:v>
                </c:pt>
                <c:pt idx="58" formatCode="#,##0">
                  <c:v>253711</c:v>
                </c:pt>
                <c:pt idx="59" formatCode="#,##0">
                  <c:v>253566</c:v>
                </c:pt>
                <c:pt idx="60" formatCode="#,##0">
                  <c:v>253380</c:v>
                </c:pt>
                <c:pt idx="61" formatCode="#,##0">
                  <c:v>253173</c:v>
                </c:pt>
                <c:pt idx="62" formatCode="#,##0">
                  <c:v>252934</c:v>
                </c:pt>
                <c:pt idx="63" formatCode="#,##0">
                  <c:v>252659</c:v>
                </c:pt>
                <c:pt idx="64" formatCode="#,##0">
                  <c:v>252363</c:v>
                </c:pt>
                <c:pt idx="65" formatCode="#,##0">
                  <c:v>252049</c:v>
                </c:pt>
              </c:numCache>
            </c:numRef>
          </c:val>
          <c:smooth val="0"/>
          <c:extLst>
            <c:ext xmlns:c16="http://schemas.microsoft.com/office/drawing/2014/chart" uri="{C3380CC4-5D6E-409C-BE32-E72D297353CC}">
              <c16:uniqueId val="{00000003-CFCE-490C-8FFE-79EB51A6827B}"/>
            </c:ext>
          </c:extLst>
        </c:ser>
        <c:ser>
          <c:idx val="2"/>
          <c:order val="2"/>
          <c:tx>
            <c:strRef>
              <c:f>'Diat 6–30 tiedot'!$A$126</c:f>
              <c:strCache>
                <c:ptCount val="1"/>
                <c:pt idx="0">
                  <c:v>Pohjois-Savo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604E-2"/>
                  <c:y val="4.53150645828873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CE-490C-8FFE-79EB51A6827B}"/>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tiedot'!$B$126:$BO$126</c:f>
              <c:numCache>
                <c:formatCode>General</c:formatCode>
                <c:ptCount val="66"/>
                <c:pt idx="44" formatCode="#,##0">
                  <c:v>249389</c:v>
                </c:pt>
                <c:pt idx="45" formatCode="#,##0">
                  <c:v>248365</c:v>
                </c:pt>
                <c:pt idx="46" formatCode="#,##0">
                  <c:v>247362</c:v>
                </c:pt>
                <c:pt idx="47" formatCode="#,##0">
                  <c:v>246374</c:v>
                </c:pt>
                <c:pt idx="48" formatCode="#,##0">
                  <c:v>245397</c:v>
                </c:pt>
                <c:pt idx="49" formatCode="#,##0">
                  <c:v>244433</c:v>
                </c:pt>
                <c:pt idx="50" formatCode="#,##0">
                  <c:v>243455</c:v>
                </c:pt>
                <c:pt idx="51" formatCode="#,##0">
                  <c:v>242495</c:v>
                </c:pt>
                <c:pt idx="52" formatCode="#,##0">
                  <c:v>241539</c:v>
                </c:pt>
                <c:pt idx="53" formatCode="#,##0">
                  <c:v>240567</c:v>
                </c:pt>
                <c:pt idx="54" formatCode="#,##0">
                  <c:v>239591</c:v>
                </c:pt>
                <c:pt idx="55" formatCode="#,##0">
                  <c:v>238591</c:v>
                </c:pt>
                <c:pt idx="56" formatCode="#,##0">
                  <c:v>237587</c:v>
                </c:pt>
                <c:pt idx="57" formatCode="#,##0">
                  <c:v>236550</c:v>
                </c:pt>
                <c:pt idx="58" formatCode="#,##0">
                  <c:v>235496</c:v>
                </c:pt>
                <c:pt idx="59" formatCode="#,##0">
                  <c:v>234402</c:v>
                </c:pt>
                <c:pt idx="60" formatCode="#,##0">
                  <c:v>233290</c:v>
                </c:pt>
                <c:pt idx="61" formatCode="#,##0">
                  <c:v>232152</c:v>
                </c:pt>
                <c:pt idx="62" formatCode="#,##0">
                  <c:v>230987</c:v>
                </c:pt>
                <c:pt idx="63" formatCode="#,##0">
                  <c:v>229799</c:v>
                </c:pt>
                <c:pt idx="64" formatCode="#,##0">
                  <c:v>228590</c:v>
                </c:pt>
                <c:pt idx="65" formatCode="#,##0">
                  <c:v>227362</c:v>
                </c:pt>
              </c:numCache>
            </c:numRef>
          </c:val>
          <c:smooth val="0"/>
          <c:extLst>
            <c:ext xmlns:c16="http://schemas.microsoft.com/office/drawing/2014/chart" uri="{C3380CC4-5D6E-409C-BE32-E72D297353CC}">
              <c16:uniqueId val="{00000005-CFCE-490C-8FFE-79EB51A6827B}"/>
            </c:ext>
          </c:extLst>
        </c:ser>
        <c:ser>
          <c:idx val="3"/>
          <c:order val="3"/>
          <c:tx>
            <c:strRef>
              <c:f>'Diat 6–30 tiedot'!$A$127</c:f>
              <c:strCache>
                <c:ptCount val="1"/>
                <c:pt idx="0">
                  <c:v>Pohjois-Savo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3.2789166224244529E-3"/>
                  <c:y val="-2.0615090628172249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6-CFCE-490C-8FFE-79EB51A6827B}"/>
                </c:ext>
              </c:extLst>
            </c:dLbl>
            <c:spPr>
              <a:solidFill>
                <a:srgbClr val="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tiedot'!$B$127:$BO$127</c:f>
              <c:numCache>
                <c:formatCode>General</c:formatCode>
                <c:ptCount val="66"/>
                <c:pt idx="46" formatCode="#,##0">
                  <c:v>247445</c:v>
                </c:pt>
                <c:pt idx="47" formatCode="#,##0">
                  <c:v>246557</c:v>
                </c:pt>
                <c:pt idx="48" formatCode="#,##0">
                  <c:v>245687</c:v>
                </c:pt>
                <c:pt idx="49" formatCode="#,##0">
                  <c:v>244837</c:v>
                </c:pt>
                <c:pt idx="50" formatCode="#,##0">
                  <c:v>243993</c:v>
                </c:pt>
                <c:pt idx="51" formatCode="#,##0">
                  <c:v>243160</c:v>
                </c:pt>
                <c:pt idx="52" formatCode="#,##0">
                  <c:v>242345</c:v>
                </c:pt>
                <c:pt idx="53" formatCode="#,##0">
                  <c:v>241518</c:v>
                </c:pt>
                <c:pt idx="54" formatCode="#,##0">
                  <c:v>240685</c:v>
                </c:pt>
                <c:pt idx="55" formatCode="#,##0">
                  <c:v>239850</c:v>
                </c:pt>
                <c:pt idx="56" formatCode="#,##0">
                  <c:v>238985</c:v>
                </c:pt>
                <c:pt idx="57" formatCode="#,##0">
                  <c:v>238116</c:v>
                </c:pt>
                <c:pt idx="58" formatCode="#,##0">
                  <c:v>237221</c:v>
                </c:pt>
                <c:pt idx="59" formatCode="#,##0">
                  <c:v>236295</c:v>
                </c:pt>
                <c:pt idx="60" formatCode="#,##0">
                  <c:v>235355</c:v>
                </c:pt>
                <c:pt idx="61" formatCode="#,##0">
                  <c:v>234395</c:v>
                </c:pt>
                <c:pt idx="62" formatCode="#,##0">
                  <c:v>233422</c:v>
                </c:pt>
                <c:pt idx="63" formatCode="#,##0">
                  <c:v>232427</c:v>
                </c:pt>
                <c:pt idx="64" formatCode="#,##0">
                  <c:v>231427</c:v>
                </c:pt>
                <c:pt idx="65" formatCode="#,##0">
                  <c:v>230413</c:v>
                </c:pt>
              </c:numCache>
            </c:numRef>
          </c:val>
          <c:smooth val="0"/>
          <c:extLst>
            <c:ext xmlns:c16="http://schemas.microsoft.com/office/drawing/2014/chart" uri="{C3380CC4-5D6E-409C-BE32-E72D297353CC}">
              <c16:uniqueId val="{00000007-CFCE-490C-8FFE-79EB51A6827B}"/>
            </c:ext>
          </c:extLst>
        </c:ser>
        <c:ser>
          <c:idx val="4"/>
          <c:order val="4"/>
          <c:tx>
            <c:strRef>
              <c:f>'Diat 6–30 tiedot'!$A$128</c:f>
              <c:strCache>
                <c:ptCount val="1"/>
                <c:pt idx="0">
                  <c:v>Pohjois-Savo ennuste 2024</c:v>
                </c:pt>
              </c:strCache>
            </c:strRef>
          </c:tx>
          <c:spPr>
            <a:ln w="31750" cap="rnd">
              <a:solidFill>
                <a:srgbClr val="7030A0"/>
              </a:solidFill>
              <a:prstDash val="lgDash"/>
              <a:round/>
            </a:ln>
            <a:effectLst>
              <a:outerShdw blurRad="40000" dist="23000" dir="5400000" rotWithShape="0">
                <a:srgbClr val="000000">
                  <a:alpha val="35000"/>
                </a:srgbClr>
              </a:outerShdw>
            </a:effectLst>
          </c:spPr>
          <c:marker>
            <c:symbol val="none"/>
          </c:marker>
          <c:dLbls>
            <c:dLbl>
              <c:idx val="70"/>
              <c:layout>
                <c:manualLayout>
                  <c:x val="-3.1781905059942168E-2"/>
                  <c:y val="-4.4570513096097733E-2"/>
                </c:manualLayout>
              </c:layout>
              <c:tx>
                <c:rich>
                  <a:bodyPr/>
                  <a:lstStyle/>
                  <a:p>
                    <a:fld id="{E96987E0-1EFD-4FD9-80A4-7082382A0AD3}" type="VALUE">
                      <a:rPr lang="en-US" baseline="0"/>
                      <a:pPr/>
                      <a:t>[ARVO]</a:t>
                    </a:fld>
                    <a:endParaRPr lang="fi-FI"/>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CFCE-490C-8FFE-79EB51A6827B}"/>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tiedot'!$B$128:$BT$128</c:f>
              <c:numCache>
                <c:formatCode>General</c:formatCode>
                <c:ptCount val="71"/>
                <c:pt idx="49" formatCode="#,##0">
                  <c:v>248412</c:v>
                </c:pt>
                <c:pt idx="50" formatCode="#,##0">
                  <c:v>248516</c:v>
                </c:pt>
                <c:pt idx="51" formatCode="#,##0">
                  <c:v>248511</c:v>
                </c:pt>
                <c:pt idx="52" formatCode="#,##0">
                  <c:v>248535</c:v>
                </c:pt>
                <c:pt idx="53" formatCode="#,##0">
                  <c:v>248569</c:v>
                </c:pt>
                <c:pt idx="54" formatCode="#,##0">
                  <c:v>248597</c:v>
                </c:pt>
                <c:pt idx="55" formatCode="#,##0">
                  <c:v>248637</c:v>
                </c:pt>
                <c:pt idx="56" formatCode="#,##0">
                  <c:v>248682</c:v>
                </c:pt>
                <c:pt idx="57" formatCode="#,##0">
                  <c:v>248718</c:v>
                </c:pt>
                <c:pt idx="58" formatCode="#,##0">
                  <c:v>248758</c:v>
                </c:pt>
                <c:pt idx="59" formatCode="#,##0">
                  <c:v>248775</c:v>
                </c:pt>
                <c:pt idx="60" formatCode="#,##0">
                  <c:v>248790</c:v>
                </c:pt>
                <c:pt idx="61" formatCode="#,##0">
                  <c:v>248801</c:v>
                </c:pt>
                <c:pt idx="62" formatCode="#,##0">
                  <c:v>248808</c:v>
                </c:pt>
                <c:pt idx="63" formatCode="#,##0">
                  <c:v>248793</c:v>
                </c:pt>
                <c:pt idx="64" formatCode="#,##0">
                  <c:v>248795</c:v>
                </c:pt>
                <c:pt idx="65" formatCode="#,##0">
                  <c:v>248802</c:v>
                </c:pt>
                <c:pt idx="66" formatCode="#,##0">
                  <c:v>248794</c:v>
                </c:pt>
                <c:pt idx="67" formatCode="#,##0">
                  <c:v>248809</c:v>
                </c:pt>
                <c:pt idx="68" formatCode="#,##0">
                  <c:v>248829</c:v>
                </c:pt>
                <c:pt idx="69" formatCode="#,##0">
                  <c:v>248856</c:v>
                </c:pt>
                <c:pt idx="70" formatCode="#,##0">
                  <c:v>248896</c:v>
                </c:pt>
              </c:numCache>
            </c:numRef>
          </c:val>
          <c:smooth val="0"/>
          <c:extLst>
            <c:ext xmlns:c16="http://schemas.microsoft.com/office/drawing/2014/chart" uri="{C3380CC4-5D6E-409C-BE32-E72D297353CC}">
              <c16:uniqueId val="{00000009-CFCE-490C-8FFE-79EB51A6827B}"/>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min val="0"/>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350319834793995E-2"/>
          <c:y val="0.56907388888888899"/>
          <c:w val="0.28868194444444445"/>
          <c:h val="0.3344911111111111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dirty="0"/>
              <a:t>Sonkajärven väestönkehitys 1975–2023 ja Tilastokeskuksen väestöennusteet</a:t>
            </a:r>
          </a:p>
        </c:rich>
      </c:tx>
      <c:layout>
        <c:manualLayout>
          <c:xMode val="edge"/>
          <c:yMode val="edge"/>
          <c:x val="0.16835524327591417"/>
          <c:y val="2.265753229144365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tiedot'!$A$44</c:f>
              <c:strCache>
                <c:ptCount val="1"/>
                <c:pt idx="0">
                  <c:v>Sonkajärvi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6F3D-4068-8432-4EF8BF295432}"/>
                </c:ext>
              </c:extLst>
            </c:dLbl>
            <c:dLbl>
              <c:idx val="1"/>
              <c:delete val="1"/>
              <c:extLst>
                <c:ext xmlns:c15="http://schemas.microsoft.com/office/drawing/2012/chart" uri="{CE6537A1-D6FC-4f65-9D91-7224C49458BB}"/>
                <c:ext xmlns:c16="http://schemas.microsoft.com/office/drawing/2014/chart" uri="{C3380CC4-5D6E-409C-BE32-E72D297353CC}">
                  <c16:uniqueId val="{00000001-6F3D-4068-8432-4EF8BF295432}"/>
                </c:ext>
              </c:extLst>
            </c:dLbl>
            <c:dLbl>
              <c:idx val="2"/>
              <c:delete val="1"/>
              <c:extLst>
                <c:ext xmlns:c15="http://schemas.microsoft.com/office/drawing/2012/chart" uri="{CE6537A1-D6FC-4f65-9D91-7224C49458BB}"/>
                <c:ext xmlns:c16="http://schemas.microsoft.com/office/drawing/2014/chart" uri="{C3380CC4-5D6E-409C-BE32-E72D297353CC}">
                  <c16:uniqueId val="{00000002-6F3D-4068-8432-4EF8BF295432}"/>
                </c:ext>
              </c:extLst>
            </c:dLbl>
            <c:dLbl>
              <c:idx val="3"/>
              <c:delete val="1"/>
              <c:extLst>
                <c:ext xmlns:c15="http://schemas.microsoft.com/office/drawing/2012/chart" uri="{CE6537A1-D6FC-4f65-9D91-7224C49458BB}"/>
                <c:ext xmlns:c16="http://schemas.microsoft.com/office/drawing/2014/chart" uri="{C3380CC4-5D6E-409C-BE32-E72D297353CC}">
                  <c16:uniqueId val="{00000003-6F3D-4068-8432-4EF8BF295432}"/>
                </c:ext>
              </c:extLst>
            </c:dLbl>
            <c:dLbl>
              <c:idx val="4"/>
              <c:delete val="1"/>
              <c:extLst>
                <c:ext xmlns:c15="http://schemas.microsoft.com/office/drawing/2012/chart" uri="{CE6537A1-D6FC-4f65-9D91-7224C49458BB}"/>
                <c:ext xmlns:c16="http://schemas.microsoft.com/office/drawing/2014/chart" uri="{C3380CC4-5D6E-409C-BE32-E72D297353CC}">
                  <c16:uniqueId val="{00000004-6F3D-4068-8432-4EF8BF295432}"/>
                </c:ext>
              </c:extLst>
            </c:dLbl>
            <c:dLbl>
              <c:idx val="5"/>
              <c:delete val="1"/>
              <c:extLst>
                <c:ext xmlns:c15="http://schemas.microsoft.com/office/drawing/2012/chart" uri="{CE6537A1-D6FC-4f65-9D91-7224C49458BB}"/>
                <c:ext xmlns:c16="http://schemas.microsoft.com/office/drawing/2014/chart" uri="{C3380CC4-5D6E-409C-BE32-E72D297353CC}">
                  <c16:uniqueId val="{00000005-6F3D-4068-8432-4EF8BF295432}"/>
                </c:ext>
              </c:extLst>
            </c:dLbl>
            <c:dLbl>
              <c:idx val="6"/>
              <c:delete val="1"/>
              <c:extLst>
                <c:ext xmlns:c15="http://schemas.microsoft.com/office/drawing/2012/chart" uri="{CE6537A1-D6FC-4f65-9D91-7224C49458BB}"/>
                <c:ext xmlns:c16="http://schemas.microsoft.com/office/drawing/2014/chart" uri="{C3380CC4-5D6E-409C-BE32-E72D297353CC}">
                  <c16:uniqueId val="{00000006-6F3D-4068-8432-4EF8BF295432}"/>
                </c:ext>
              </c:extLst>
            </c:dLbl>
            <c:dLbl>
              <c:idx val="7"/>
              <c:delete val="1"/>
              <c:extLst>
                <c:ext xmlns:c15="http://schemas.microsoft.com/office/drawing/2012/chart" uri="{CE6537A1-D6FC-4f65-9D91-7224C49458BB}"/>
                <c:ext xmlns:c16="http://schemas.microsoft.com/office/drawing/2014/chart" uri="{C3380CC4-5D6E-409C-BE32-E72D297353CC}">
                  <c16:uniqueId val="{00000007-6F3D-4068-8432-4EF8BF295432}"/>
                </c:ext>
              </c:extLst>
            </c:dLbl>
            <c:dLbl>
              <c:idx val="8"/>
              <c:delete val="1"/>
              <c:extLst>
                <c:ext xmlns:c15="http://schemas.microsoft.com/office/drawing/2012/chart" uri="{CE6537A1-D6FC-4f65-9D91-7224C49458BB}"/>
                <c:ext xmlns:c16="http://schemas.microsoft.com/office/drawing/2014/chart" uri="{C3380CC4-5D6E-409C-BE32-E72D297353CC}">
                  <c16:uniqueId val="{00000008-6F3D-4068-8432-4EF8BF295432}"/>
                </c:ext>
              </c:extLst>
            </c:dLbl>
            <c:dLbl>
              <c:idx val="9"/>
              <c:delete val="1"/>
              <c:extLst>
                <c:ext xmlns:c15="http://schemas.microsoft.com/office/drawing/2012/chart" uri="{CE6537A1-D6FC-4f65-9D91-7224C49458BB}"/>
                <c:ext xmlns:c16="http://schemas.microsoft.com/office/drawing/2014/chart" uri="{C3380CC4-5D6E-409C-BE32-E72D297353CC}">
                  <c16:uniqueId val="{00000009-6F3D-4068-8432-4EF8BF295432}"/>
                </c:ext>
              </c:extLst>
            </c:dLbl>
            <c:dLbl>
              <c:idx val="10"/>
              <c:delete val="1"/>
              <c:extLst>
                <c:ext xmlns:c15="http://schemas.microsoft.com/office/drawing/2012/chart" uri="{CE6537A1-D6FC-4f65-9D91-7224C49458BB}"/>
                <c:ext xmlns:c16="http://schemas.microsoft.com/office/drawing/2014/chart" uri="{C3380CC4-5D6E-409C-BE32-E72D297353CC}">
                  <c16:uniqueId val="{0000000A-6F3D-4068-8432-4EF8BF295432}"/>
                </c:ext>
              </c:extLst>
            </c:dLbl>
            <c:dLbl>
              <c:idx val="11"/>
              <c:delete val="1"/>
              <c:extLst>
                <c:ext xmlns:c15="http://schemas.microsoft.com/office/drawing/2012/chart" uri="{CE6537A1-D6FC-4f65-9D91-7224C49458BB}"/>
                <c:ext xmlns:c16="http://schemas.microsoft.com/office/drawing/2014/chart" uri="{C3380CC4-5D6E-409C-BE32-E72D297353CC}">
                  <c16:uniqueId val="{0000000B-6F3D-4068-8432-4EF8BF295432}"/>
                </c:ext>
              </c:extLst>
            </c:dLbl>
            <c:dLbl>
              <c:idx val="12"/>
              <c:delete val="1"/>
              <c:extLst>
                <c:ext xmlns:c15="http://schemas.microsoft.com/office/drawing/2012/chart" uri="{CE6537A1-D6FC-4f65-9D91-7224C49458BB}"/>
                <c:ext xmlns:c16="http://schemas.microsoft.com/office/drawing/2014/chart" uri="{C3380CC4-5D6E-409C-BE32-E72D297353CC}">
                  <c16:uniqueId val="{0000000C-6F3D-4068-8432-4EF8BF295432}"/>
                </c:ext>
              </c:extLst>
            </c:dLbl>
            <c:dLbl>
              <c:idx val="13"/>
              <c:delete val="1"/>
              <c:extLst>
                <c:ext xmlns:c15="http://schemas.microsoft.com/office/drawing/2012/chart" uri="{CE6537A1-D6FC-4f65-9D91-7224C49458BB}"/>
                <c:ext xmlns:c16="http://schemas.microsoft.com/office/drawing/2014/chart" uri="{C3380CC4-5D6E-409C-BE32-E72D297353CC}">
                  <c16:uniqueId val="{0000000D-6F3D-4068-8432-4EF8BF295432}"/>
                </c:ext>
              </c:extLst>
            </c:dLbl>
            <c:dLbl>
              <c:idx val="14"/>
              <c:delete val="1"/>
              <c:extLst>
                <c:ext xmlns:c15="http://schemas.microsoft.com/office/drawing/2012/chart" uri="{CE6537A1-D6FC-4f65-9D91-7224C49458BB}"/>
                <c:ext xmlns:c16="http://schemas.microsoft.com/office/drawing/2014/chart" uri="{C3380CC4-5D6E-409C-BE32-E72D297353CC}">
                  <c16:uniqueId val="{0000000E-6F3D-4068-8432-4EF8BF295432}"/>
                </c:ext>
              </c:extLst>
            </c:dLbl>
            <c:dLbl>
              <c:idx val="15"/>
              <c:delete val="1"/>
              <c:extLst>
                <c:ext xmlns:c15="http://schemas.microsoft.com/office/drawing/2012/chart" uri="{CE6537A1-D6FC-4f65-9D91-7224C49458BB}"/>
                <c:ext xmlns:c16="http://schemas.microsoft.com/office/drawing/2014/chart" uri="{C3380CC4-5D6E-409C-BE32-E72D297353CC}">
                  <c16:uniqueId val="{0000000F-6F3D-4068-8432-4EF8BF295432}"/>
                </c:ext>
              </c:extLst>
            </c:dLbl>
            <c:dLbl>
              <c:idx val="16"/>
              <c:delete val="1"/>
              <c:extLst>
                <c:ext xmlns:c15="http://schemas.microsoft.com/office/drawing/2012/chart" uri="{CE6537A1-D6FC-4f65-9D91-7224C49458BB}"/>
                <c:ext xmlns:c16="http://schemas.microsoft.com/office/drawing/2014/chart" uri="{C3380CC4-5D6E-409C-BE32-E72D297353CC}">
                  <c16:uniqueId val="{00000010-6F3D-4068-8432-4EF8BF295432}"/>
                </c:ext>
              </c:extLst>
            </c:dLbl>
            <c:dLbl>
              <c:idx val="17"/>
              <c:delete val="1"/>
              <c:extLst>
                <c:ext xmlns:c15="http://schemas.microsoft.com/office/drawing/2012/chart" uri="{CE6537A1-D6FC-4f65-9D91-7224C49458BB}"/>
                <c:ext xmlns:c16="http://schemas.microsoft.com/office/drawing/2014/chart" uri="{C3380CC4-5D6E-409C-BE32-E72D297353CC}">
                  <c16:uniqueId val="{00000011-6F3D-4068-8432-4EF8BF295432}"/>
                </c:ext>
              </c:extLst>
            </c:dLbl>
            <c:dLbl>
              <c:idx val="18"/>
              <c:delete val="1"/>
              <c:extLst>
                <c:ext xmlns:c15="http://schemas.microsoft.com/office/drawing/2012/chart" uri="{CE6537A1-D6FC-4f65-9D91-7224C49458BB}"/>
                <c:ext xmlns:c16="http://schemas.microsoft.com/office/drawing/2014/chart" uri="{C3380CC4-5D6E-409C-BE32-E72D297353CC}">
                  <c16:uniqueId val="{00000012-6F3D-4068-8432-4EF8BF295432}"/>
                </c:ext>
              </c:extLst>
            </c:dLbl>
            <c:dLbl>
              <c:idx val="19"/>
              <c:delete val="1"/>
              <c:extLst>
                <c:ext xmlns:c15="http://schemas.microsoft.com/office/drawing/2012/chart" uri="{CE6537A1-D6FC-4f65-9D91-7224C49458BB}"/>
                <c:ext xmlns:c16="http://schemas.microsoft.com/office/drawing/2014/chart" uri="{C3380CC4-5D6E-409C-BE32-E72D297353CC}">
                  <c16:uniqueId val="{00000013-6F3D-4068-8432-4EF8BF295432}"/>
                </c:ext>
              </c:extLst>
            </c:dLbl>
            <c:dLbl>
              <c:idx val="20"/>
              <c:delete val="1"/>
              <c:extLst>
                <c:ext xmlns:c15="http://schemas.microsoft.com/office/drawing/2012/chart" uri="{CE6537A1-D6FC-4f65-9D91-7224C49458BB}"/>
                <c:ext xmlns:c16="http://schemas.microsoft.com/office/drawing/2014/chart" uri="{C3380CC4-5D6E-409C-BE32-E72D297353CC}">
                  <c16:uniqueId val="{00000014-6F3D-4068-8432-4EF8BF295432}"/>
                </c:ext>
              </c:extLst>
            </c:dLbl>
            <c:dLbl>
              <c:idx val="21"/>
              <c:delete val="1"/>
              <c:extLst>
                <c:ext xmlns:c15="http://schemas.microsoft.com/office/drawing/2012/chart" uri="{CE6537A1-D6FC-4f65-9D91-7224C49458BB}"/>
                <c:ext xmlns:c16="http://schemas.microsoft.com/office/drawing/2014/chart" uri="{C3380CC4-5D6E-409C-BE32-E72D297353CC}">
                  <c16:uniqueId val="{00000015-6F3D-4068-8432-4EF8BF295432}"/>
                </c:ext>
              </c:extLst>
            </c:dLbl>
            <c:dLbl>
              <c:idx val="22"/>
              <c:delete val="1"/>
              <c:extLst>
                <c:ext xmlns:c15="http://schemas.microsoft.com/office/drawing/2012/chart" uri="{CE6537A1-D6FC-4f65-9D91-7224C49458BB}"/>
                <c:ext xmlns:c16="http://schemas.microsoft.com/office/drawing/2014/chart" uri="{C3380CC4-5D6E-409C-BE32-E72D297353CC}">
                  <c16:uniqueId val="{00000016-6F3D-4068-8432-4EF8BF295432}"/>
                </c:ext>
              </c:extLst>
            </c:dLbl>
            <c:dLbl>
              <c:idx val="23"/>
              <c:delete val="1"/>
              <c:extLst>
                <c:ext xmlns:c15="http://schemas.microsoft.com/office/drawing/2012/chart" uri="{CE6537A1-D6FC-4f65-9D91-7224C49458BB}"/>
                <c:ext xmlns:c16="http://schemas.microsoft.com/office/drawing/2014/chart" uri="{C3380CC4-5D6E-409C-BE32-E72D297353CC}">
                  <c16:uniqueId val="{00000017-6F3D-4068-8432-4EF8BF295432}"/>
                </c:ext>
              </c:extLst>
            </c:dLbl>
            <c:dLbl>
              <c:idx val="24"/>
              <c:delete val="1"/>
              <c:extLst>
                <c:ext xmlns:c15="http://schemas.microsoft.com/office/drawing/2012/chart" uri="{CE6537A1-D6FC-4f65-9D91-7224C49458BB}"/>
                <c:ext xmlns:c16="http://schemas.microsoft.com/office/drawing/2014/chart" uri="{C3380CC4-5D6E-409C-BE32-E72D297353CC}">
                  <c16:uniqueId val="{00000018-6F3D-4068-8432-4EF8BF295432}"/>
                </c:ext>
              </c:extLst>
            </c:dLbl>
            <c:dLbl>
              <c:idx val="25"/>
              <c:delete val="1"/>
              <c:extLst>
                <c:ext xmlns:c15="http://schemas.microsoft.com/office/drawing/2012/chart" uri="{CE6537A1-D6FC-4f65-9D91-7224C49458BB}"/>
                <c:ext xmlns:c16="http://schemas.microsoft.com/office/drawing/2014/chart" uri="{C3380CC4-5D6E-409C-BE32-E72D297353CC}">
                  <c16:uniqueId val="{00000019-6F3D-4068-8432-4EF8BF295432}"/>
                </c:ext>
              </c:extLst>
            </c:dLbl>
            <c:dLbl>
              <c:idx val="26"/>
              <c:delete val="1"/>
              <c:extLst>
                <c:ext xmlns:c15="http://schemas.microsoft.com/office/drawing/2012/chart" uri="{CE6537A1-D6FC-4f65-9D91-7224C49458BB}"/>
                <c:ext xmlns:c16="http://schemas.microsoft.com/office/drawing/2014/chart" uri="{C3380CC4-5D6E-409C-BE32-E72D297353CC}">
                  <c16:uniqueId val="{0000001A-6F3D-4068-8432-4EF8BF295432}"/>
                </c:ext>
              </c:extLst>
            </c:dLbl>
            <c:dLbl>
              <c:idx val="27"/>
              <c:delete val="1"/>
              <c:extLst>
                <c:ext xmlns:c15="http://schemas.microsoft.com/office/drawing/2012/chart" uri="{CE6537A1-D6FC-4f65-9D91-7224C49458BB}"/>
                <c:ext xmlns:c16="http://schemas.microsoft.com/office/drawing/2014/chart" uri="{C3380CC4-5D6E-409C-BE32-E72D297353CC}">
                  <c16:uniqueId val="{0000001B-6F3D-4068-8432-4EF8BF295432}"/>
                </c:ext>
              </c:extLst>
            </c:dLbl>
            <c:dLbl>
              <c:idx val="28"/>
              <c:delete val="1"/>
              <c:extLst>
                <c:ext xmlns:c15="http://schemas.microsoft.com/office/drawing/2012/chart" uri="{CE6537A1-D6FC-4f65-9D91-7224C49458BB}"/>
                <c:ext xmlns:c16="http://schemas.microsoft.com/office/drawing/2014/chart" uri="{C3380CC4-5D6E-409C-BE32-E72D297353CC}">
                  <c16:uniqueId val="{0000001C-6F3D-4068-8432-4EF8BF295432}"/>
                </c:ext>
              </c:extLst>
            </c:dLbl>
            <c:dLbl>
              <c:idx val="29"/>
              <c:delete val="1"/>
              <c:extLst>
                <c:ext xmlns:c15="http://schemas.microsoft.com/office/drawing/2012/chart" uri="{CE6537A1-D6FC-4f65-9D91-7224C49458BB}"/>
                <c:ext xmlns:c16="http://schemas.microsoft.com/office/drawing/2014/chart" uri="{C3380CC4-5D6E-409C-BE32-E72D297353CC}">
                  <c16:uniqueId val="{0000001D-6F3D-4068-8432-4EF8BF295432}"/>
                </c:ext>
              </c:extLst>
            </c:dLbl>
            <c:dLbl>
              <c:idx val="30"/>
              <c:delete val="1"/>
              <c:extLst>
                <c:ext xmlns:c15="http://schemas.microsoft.com/office/drawing/2012/chart" uri="{CE6537A1-D6FC-4f65-9D91-7224C49458BB}"/>
                <c:ext xmlns:c16="http://schemas.microsoft.com/office/drawing/2014/chart" uri="{C3380CC4-5D6E-409C-BE32-E72D297353CC}">
                  <c16:uniqueId val="{0000001E-6F3D-4068-8432-4EF8BF295432}"/>
                </c:ext>
              </c:extLst>
            </c:dLbl>
            <c:dLbl>
              <c:idx val="31"/>
              <c:delete val="1"/>
              <c:extLst>
                <c:ext xmlns:c15="http://schemas.microsoft.com/office/drawing/2012/chart" uri="{CE6537A1-D6FC-4f65-9D91-7224C49458BB}"/>
                <c:ext xmlns:c16="http://schemas.microsoft.com/office/drawing/2014/chart" uri="{C3380CC4-5D6E-409C-BE32-E72D297353CC}">
                  <c16:uniqueId val="{0000001F-6F3D-4068-8432-4EF8BF295432}"/>
                </c:ext>
              </c:extLst>
            </c:dLbl>
            <c:dLbl>
              <c:idx val="32"/>
              <c:delete val="1"/>
              <c:extLst>
                <c:ext xmlns:c15="http://schemas.microsoft.com/office/drawing/2012/chart" uri="{CE6537A1-D6FC-4f65-9D91-7224C49458BB}"/>
                <c:ext xmlns:c16="http://schemas.microsoft.com/office/drawing/2014/chart" uri="{C3380CC4-5D6E-409C-BE32-E72D297353CC}">
                  <c16:uniqueId val="{00000020-6F3D-4068-8432-4EF8BF295432}"/>
                </c:ext>
              </c:extLst>
            </c:dLbl>
            <c:dLbl>
              <c:idx val="33"/>
              <c:delete val="1"/>
              <c:extLst>
                <c:ext xmlns:c15="http://schemas.microsoft.com/office/drawing/2012/chart" uri="{CE6537A1-D6FC-4f65-9D91-7224C49458BB}"/>
                <c:ext xmlns:c16="http://schemas.microsoft.com/office/drawing/2014/chart" uri="{C3380CC4-5D6E-409C-BE32-E72D297353CC}">
                  <c16:uniqueId val="{00000021-6F3D-4068-8432-4EF8BF295432}"/>
                </c:ext>
              </c:extLst>
            </c:dLbl>
            <c:dLbl>
              <c:idx val="34"/>
              <c:delete val="1"/>
              <c:extLst>
                <c:ext xmlns:c15="http://schemas.microsoft.com/office/drawing/2012/chart" uri="{CE6537A1-D6FC-4f65-9D91-7224C49458BB}"/>
                <c:ext xmlns:c16="http://schemas.microsoft.com/office/drawing/2014/chart" uri="{C3380CC4-5D6E-409C-BE32-E72D297353CC}">
                  <c16:uniqueId val="{00000022-6F3D-4068-8432-4EF8BF295432}"/>
                </c:ext>
              </c:extLst>
            </c:dLbl>
            <c:dLbl>
              <c:idx val="35"/>
              <c:delete val="1"/>
              <c:extLst>
                <c:ext xmlns:c15="http://schemas.microsoft.com/office/drawing/2012/chart" uri="{CE6537A1-D6FC-4f65-9D91-7224C49458BB}"/>
                <c:ext xmlns:c16="http://schemas.microsoft.com/office/drawing/2014/chart" uri="{C3380CC4-5D6E-409C-BE32-E72D297353CC}">
                  <c16:uniqueId val="{00000023-6F3D-4068-8432-4EF8BF295432}"/>
                </c:ext>
              </c:extLst>
            </c:dLbl>
            <c:dLbl>
              <c:idx val="36"/>
              <c:delete val="1"/>
              <c:extLst>
                <c:ext xmlns:c15="http://schemas.microsoft.com/office/drawing/2012/chart" uri="{CE6537A1-D6FC-4f65-9D91-7224C49458BB}"/>
                <c:ext xmlns:c16="http://schemas.microsoft.com/office/drawing/2014/chart" uri="{C3380CC4-5D6E-409C-BE32-E72D297353CC}">
                  <c16:uniqueId val="{00000024-6F3D-4068-8432-4EF8BF295432}"/>
                </c:ext>
              </c:extLst>
            </c:dLbl>
            <c:dLbl>
              <c:idx val="37"/>
              <c:delete val="1"/>
              <c:extLst>
                <c:ext xmlns:c15="http://schemas.microsoft.com/office/drawing/2012/chart" uri="{CE6537A1-D6FC-4f65-9D91-7224C49458BB}"/>
                <c:ext xmlns:c16="http://schemas.microsoft.com/office/drawing/2014/chart" uri="{C3380CC4-5D6E-409C-BE32-E72D297353CC}">
                  <c16:uniqueId val="{00000025-6F3D-4068-8432-4EF8BF295432}"/>
                </c:ext>
              </c:extLst>
            </c:dLbl>
            <c:dLbl>
              <c:idx val="38"/>
              <c:delete val="1"/>
              <c:extLst>
                <c:ext xmlns:c15="http://schemas.microsoft.com/office/drawing/2012/chart" uri="{CE6537A1-D6FC-4f65-9D91-7224C49458BB}"/>
                <c:ext xmlns:c16="http://schemas.microsoft.com/office/drawing/2014/chart" uri="{C3380CC4-5D6E-409C-BE32-E72D297353CC}">
                  <c16:uniqueId val="{00000026-6F3D-4068-8432-4EF8BF295432}"/>
                </c:ext>
              </c:extLst>
            </c:dLbl>
            <c:dLbl>
              <c:idx val="39"/>
              <c:delete val="1"/>
              <c:extLst>
                <c:ext xmlns:c15="http://schemas.microsoft.com/office/drawing/2012/chart" uri="{CE6537A1-D6FC-4f65-9D91-7224C49458BB}"/>
                <c:ext xmlns:c16="http://schemas.microsoft.com/office/drawing/2014/chart" uri="{C3380CC4-5D6E-409C-BE32-E72D297353CC}">
                  <c16:uniqueId val="{00000027-6F3D-4068-8432-4EF8BF295432}"/>
                </c:ext>
              </c:extLst>
            </c:dLbl>
            <c:dLbl>
              <c:idx val="40"/>
              <c:delete val="1"/>
              <c:extLst>
                <c:ext xmlns:c15="http://schemas.microsoft.com/office/drawing/2012/chart" uri="{CE6537A1-D6FC-4f65-9D91-7224C49458BB}"/>
                <c:ext xmlns:c16="http://schemas.microsoft.com/office/drawing/2014/chart" uri="{C3380CC4-5D6E-409C-BE32-E72D297353CC}">
                  <c16:uniqueId val="{00000028-6F3D-4068-8432-4EF8BF295432}"/>
                </c:ext>
              </c:extLst>
            </c:dLbl>
            <c:dLbl>
              <c:idx val="41"/>
              <c:delete val="1"/>
              <c:extLst>
                <c:ext xmlns:c15="http://schemas.microsoft.com/office/drawing/2012/chart" uri="{CE6537A1-D6FC-4f65-9D91-7224C49458BB}"/>
                <c:ext xmlns:c16="http://schemas.microsoft.com/office/drawing/2014/chart" uri="{C3380CC4-5D6E-409C-BE32-E72D297353CC}">
                  <c16:uniqueId val="{00000029-6F3D-4068-8432-4EF8BF295432}"/>
                </c:ext>
              </c:extLst>
            </c:dLbl>
            <c:dLbl>
              <c:idx val="42"/>
              <c:delete val="1"/>
              <c:extLst>
                <c:ext xmlns:c15="http://schemas.microsoft.com/office/drawing/2012/chart" uri="{CE6537A1-D6FC-4f65-9D91-7224C49458BB}"/>
                <c:ext xmlns:c16="http://schemas.microsoft.com/office/drawing/2014/chart" uri="{C3380CC4-5D6E-409C-BE32-E72D297353CC}">
                  <c16:uniqueId val="{0000002A-6F3D-4068-8432-4EF8BF295432}"/>
                </c:ext>
              </c:extLst>
            </c:dLbl>
            <c:dLbl>
              <c:idx val="43"/>
              <c:delete val="1"/>
              <c:extLst>
                <c:ext xmlns:c15="http://schemas.microsoft.com/office/drawing/2012/chart" uri="{CE6537A1-D6FC-4f65-9D91-7224C49458BB}"/>
                <c:ext xmlns:c16="http://schemas.microsoft.com/office/drawing/2014/chart" uri="{C3380CC4-5D6E-409C-BE32-E72D297353CC}">
                  <c16:uniqueId val="{0000002B-6F3D-4068-8432-4EF8BF295432}"/>
                </c:ext>
              </c:extLst>
            </c:dLbl>
            <c:dLbl>
              <c:idx val="44"/>
              <c:delete val="1"/>
              <c:extLst>
                <c:ext xmlns:c15="http://schemas.microsoft.com/office/drawing/2012/chart" uri="{CE6537A1-D6FC-4f65-9D91-7224C49458BB}"/>
                <c:ext xmlns:c16="http://schemas.microsoft.com/office/drawing/2014/chart" uri="{C3380CC4-5D6E-409C-BE32-E72D297353CC}">
                  <c16:uniqueId val="{0000002C-6F3D-4068-8432-4EF8BF295432}"/>
                </c:ext>
              </c:extLst>
            </c:dLbl>
            <c:dLbl>
              <c:idx val="45"/>
              <c:delete val="1"/>
              <c:extLst>
                <c:ext xmlns:c15="http://schemas.microsoft.com/office/drawing/2012/chart" uri="{CE6537A1-D6FC-4f65-9D91-7224C49458BB}"/>
                <c:ext xmlns:c16="http://schemas.microsoft.com/office/drawing/2014/chart" uri="{C3380CC4-5D6E-409C-BE32-E72D297353CC}">
                  <c16:uniqueId val="{0000002D-6F3D-4068-8432-4EF8BF295432}"/>
                </c:ext>
              </c:extLst>
            </c:dLbl>
            <c:dLbl>
              <c:idx val="46"/>
              <c:delete val="1"/>
              <c:extLst>
                <c:ext xmlns:c15="http://schemas.microsoft.com/office/drawing/2012/chart" uri="{CE6537A1-D6FC-4f65-9D91-7224C49458BB}"/>
                <c:ext xmlns:c16="http://schemas.microsoft.com/office/drawing/2014/chart" uri="{C3380CC4-5D6E-409C-BE32-E72D297353CC}">
                  <c16:uniqueId val="{0000002E-6F3D-4068-8432-4EF8BF295432}"/>
                </c:ext>
              </c:extLst>
            </c:dLbl>
            <c:dLbl>
              <c:idx val="47"/>
              <c:delete val="1"/>
              <c:extLst>
                <c:ext xmlns:c15="http://schemas.microsoft.com/office/drawing/2012/chart" uri="{CE6537A1-D6FC-4f65-9D91-7224C49458BB}"/>
                <c:ext xmlns:c16="http://schemas.microsoft.com/office/drawing/2014/chart" uri="{C3380CC4-5D6E-409C-BE32-E72D297353CC}">
                  <c16:uniqueId val="{0000002F-6F3D-4068-8432-4EF8BF295432}"/>
                </c:ext>
              </c:extLst>
            </c:dLbl>
            <c:dLbl>
              <c:idx val="48"/>
              <c:layout>
                <c:manualLayout>
                  <c:x val="-1.4427173069276938E-2"/>
                  <c:y val="-4.7580817812031682E-2"/>
                </c:manualLayout>
              </c:layout>
              <c:tx>
                <c:rich>
                  <a:bodyPr/>
                  <a:lstStyle/>
                  <a:p>
                    <a:fld id="{FC302DFE-2FCD-4BBA-BB70-C26C0377A560}" type="VALUE">
                      <a:rPr lang="en-US" baseline="0"/>
                      <a:pPr/>
                      <a:t>[ARVO]</a:t>
                    </a:fld>
                    <a:endParaRPr lang="fi-FI"/>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0-6F3D-4068-8432-4EF8BF295432}"/>
                </c:ext>
              </c:extLst>
            </c:dLbl>
            <c:spPr>
              <a:solidFill>
                <a:srgbClr val="FFFFFF"/>
              </a:solidFill>
              <a:ln>
                <a:solidFill>
                  <a:srgbClr val="00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tiedot'!$B$44:$BO$44</c:f>
              <c:numCache>
                <c:formatCode>#,##0</c:formatCode>
                <c:ptCount val="66"/>
                <c:pt idx="0">
                  <c:v>7120</c:v>
                </c:pt>
                <c:pt idx="1">
                  <c:v>7006</c:v>
                </c:pt>
                <c:pt idx="2">
                  <c:v>6919</c:v>
                </c:pt>
                <c:pt idx="3">
                  <c:v>6882</c:v>
                </c:pt>
                <c:pt idx="4">
                  <c:v>6779</c:v>
                </c:pt>
                <c:pt idx="5">
                  <c:v>6716</c:v>
                </c:pt>
                <c:pt idx="6">
                  <c:v>6624</c:v>
                </c:pt>
                <c:pt idx="7">
                  <c:v>6557</c:v>
                </c:pt>
                <c:pt idx="8">
                  <c:v>6566</c:v>
                </c:pt>
                <c:pt idx="9">
                  <c:v>6492</c:v>
                </c:pt>
                <c:pt idx="10">
                  <c:v>6445</c:v>
                </c:pt>
                <c:pt idx="11">
                  <c:v>6394</c:v>
                </c:pt>
                <c:pt idx="12">
                  <c:v>6282</c:v>
                </c:pt>
                <c:pt idx="13">
                  <c:v>6186</c:v>
                </c:pt>
                <c:pt idx="14">
                  <c:v>6104</c:v>
                </c:pt>
                <c:pt idx="15">
                  <c:v>6030</c:v>
                </c:pt>
                <c:pt idx="16">
                  <c:v>5978</c:v>
                </c:pt>
                <c:pt idx="17">
                  <c:v>5914</c:v>
                </c:pt>
                <c:pt idx="18">
                  <c:v>5862</c:v>
                </c:pt>
                <c:pt idx="19">
                  <c:v>5811</c:v>
                </c:pt>
                <c:pt idx="20">
                  <c:v>5671</c:v>
                </c:pt>
                <c:pt idx="21">
                  <c:v>5638</c:v>
                </c:pt>
                <c:pt idx="22">
                  <c:v>5605</c:v>
                </c:pt>
                <c:pt idx="23">
                  <c:v>5498</c:v>
                </c:pt>
                <c:pt idx="24">
                  <c:v>5396</c:v>
                </c:pt>
                <c:pt idx="25">
                  <c:v>5272</c:v>
                </c:pt>
                <c:pt idx="26">
                  <c:v>5155</c:v>
                </c:pt>
                <c:pt idx="27">
                  <c:v>5070</c:v>
                </c:pt>
                <c:pt idx="28">
                  <c:v>5007</c:v>
                </c:pt>
                <c:pt idx="29">
                  <c:v>4995</c:v>
                </c:pt>
                <c:pt idx="30">
                  <c:v>4951</c:v>
                </c:pt>
                <c:pt idx="31">
                  <c:v>4900</c:v>
                </c:pt>
                <c:pt idx="32">
                  <c:v>4825</c:v>
                </c:pt>
                <c:pt idx="33">
                  <c:v>4706</c:v>
                </c:pt>
                <c:pt idx="34">
                  <c:v>4694</c:v>
                </c:pt>
                <c:pt idx="35">
                  <c:v>4671</c:v>
                </c:pt>
                <c:pt idx="36">
                  <c:v>4600</c:v>
                </c:pt>
                <c:pt idx="37">
                  <c:v>4493</c:v>
                </c:pt>
                <c:pt idx="38">
                  <c:v>4454</c:v>
                </c:pt>
                <c:pt idx="39">
                  <c:v>4336</c:v>
                </c:pt>
                <c:pt idx="40">
                  <c:v>4278</c:v>
                </c:pt>
                <c:pt idx="41">
                  <c:v>4199</c:v>
                </c:pt>
                <c:pt idx="42">
                  <c:v>4075</c:v>
                </c:pt>
                <c:pt idx="43">
                  <c:v>3967</c:v>
                </c:pt>
                <c:pt idx="44">
                  <c:v>3897</c:v>
                </c:pt>
                <c:pt idx="45">
                  <c:v>3841</c:v>
                </c:pt>
                <c:pt idx="46">
                  <c:v>3777</c:v>
                </c:pt>
                <c:pt idx="47">
                  <c:v>3672</c:v>
                </c:pt>
                <c:pt idx="48">
                  <c:v>3637</c:v>
                </c:pt>
              </c:numCache>
            </c:numRef>
          </c:val>
          <c:smooth val="0"/>
          <c:extLst>
            <c:ext xmlns:c16="http://schemas.microsoft.com/office/drawing/2014/chart" uri="{C3380CC4-5D6E-409C-BE32-E72D297353CC}">
              <c16:uniqueId val="{00000031-6F3D-4068-8432-4EF8BF295432}"/>
            </c:ext>
          </c:extLst>
        </c:ser>
        <c:ser>
          <c:idx val="1"/>
          <c:order val="1"/>
          <c:tx>
            <c:strRef>
              <c:f>'Diat 6–30 tiedot'!$A$45</c:f>
              <c:strCache>
                <c:ptCount val="1"/>
                <c:pt idx="0">
                  <c:v>Sonkajärvi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3.1983479399617203E-2"/>
                  <c:y val="-3.6252051666309869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2-6F3D-4068-8432-4EF8BF295432}"/>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tiedot'!$B$45:$BO$45</c:f>
              <c:numCache>
                <c:formatCode>General</c:formatCode>
                <c:ptCount val="66"/>
                <c:pt idx="40" formatCode="#,##0">
                  <c:v>4260</c:v>
                </c:pt>
                <c:pt idx="41" formatCode="#,##0">
                  <c:v>4191</c:v>
                </c:pt>
                <c:pt idx="42" formatCode="#,##0">
                  <c:v>4125</c:v>
                </c:pt>
                <c:pt idx="43" formatCode="#,##0">
                  <c:v>4064</c:v>
                </c:pt>
                <c:pt idx="44" formatCode="#,##0">
                  <c:v>4005</c:v>
                </c:pt>
                <c:pt idx="45" formatCode="#,##0">
                  <c:v>3948</c:v>
                </c:pt>
                <c:pt idx="46" formatCode="#,##0">
                  <c:v>3895</c:v>
                </c:pt>
                <c:pt idx="47" formatCode="#,##0">
                  <c:v>3845</c:v>
                </c:pt>
                <c:pt idx="48" formatCode="#,##0">
                  <c:v>3796</c:v>
                </c:pt>
                <c:pt idx="49" formatCode="#,##0">
                  <c:v>3750</c:v>
                </c:pt>
                <c:pt idx="50" formatCode="#,##0">
                  <c:v>3706</c:v>
                </c:pt>
                <c:pt idx="51" formatCode="#,##0">
                  <c:v>3664</c:v>
                </c:pt>
                <c:pt idx="52" formatCode="#,##0">
                  <c:v>3624</c:v>
                </c:pt>
                <c:pt idx="53" formatCode="#,##0">
                  <c:v>3588</c:v>
                </c:pt>
                <c:pt idx="54" formatCode="#,##0">
                  <c:v>3550</c:v>
                </c:pt>
                <c:pt idx="55" formatCode="#,##0">
                  <c:v>3516</c:v>
                </c:pt>
                <c:pt idx="56" formatCode="#,##0">
                  <c:v>3482</c:v>
                </c:pt>
                <c:pt idx="57" formatCode="#,##0">
                  <c:v>3450</c:v>
                </c:pt>
                <c:pt idx="58" formatCode="#,##0">
                  <c:v>3419</c:v>
                </c:pt>
                <c:pt idx="59" formatCode="#,##0">
                  <c:v>3389</c:v>
                </c:pt>
                <c:pt idx="60" formatCode="#,##0">
                  <c:v>3360</c:v>
                </c:pt>
                <c:pt idx="61" formatCode="#,##0">
                  <c:v>3332</c:v>
                </c:pt>
                <c:pt idx="62" formatCode="#,##0">
                  <c:v>3304</c:v>
                </c:pt>
                <c:pt idx="63" formatCode="#,##0">
                  <c:v>3276</c:v>
                </c:pt>
                <c:pt idx="64" formatCode="#,##0">
                  <c:v>3249</c:v>
                </c:pt>
                <c:pt idx="65" formatCode="#,##0">
                  <c:v>3223</c:v>
                </c:pt>
              </c:numCache>
            </c:numRef>
          </c:val>
          <c:smooth val="0"/>
          <c:extLst>
            <c:ext xmlns:c16="http://schemas.microsoft.com/office/drawing/2014/chart" uri="{C3380CC4-5D6E-409C-BE32-E72D297353CC}">
              <c16:uniqueId val="{00000033-6F3D-4068-8432-4EF8BF295432}"/>
            </c:ext>
          </c:extLst>
        </c:ser>
        <c:ser>
          <c:idx val="2"/>
          <c:order val="2"/>
          <c:tx>
            <c:strRef>
              <c:f>'Diat 6–30 tiedot'!$A$46</c:f>
              <c:strCache>
                <c:ptCount val="1"/>
                <c:pt idx="0">
                  <c:v>Sonkajärvi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3.9979349249521505E-2"/>
                  <c:y val="6.34410904160421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6F3D-4068-8432-4EF8BF295432}"/>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tiedot'!$B$46:$BO$46</c:f>
              <c:numCache>
                <c:formatCode>General</c:formatCode>
                <c:ptCount val="66"/>
                <c:pt idx="44" formatCode="#,##0">
                  <c:v>3876</c:v>
                </c:pt>
                <c:pt idx="45" formatCode="#,##0">
                  <c:v>3791</c:v>
                </c:pt>
                <c:pt idx="46" formatCode="#,##0">
                  <c:v>3709</c:v>
                </c:pt>
                <c:pt idx="47" formatCode="#,##0">
                  <c:v>3633</c:v>
                </c:pt>
                <c:pt idx="48" formatCode="#,##0">
                  <c:v>3559</c:v>
                </c:pt>
                <c:pt idx="49" formatCode="#,##0">
                  <c:v>3489</c:v>
                </c:pt>
                <c:pt idx="50" formatCode="#,##0">
                  <c:v>3425</c:v>
                </c:pt>
                <c:pt idx="51" formatCode="#,##0">
                  <c:v>3361</c:v>
                </c:pt>
                <c:pt idx="52" formatCode="#,##0">
                  <c:v>3303</c:v>
                </c:pt>
                <c:pt idx="53" formatCode="#,##0">
                  <c:v>3248</c:v>
                </c:pt>
                <c:pt idx="54" formatCode="#,##0">
                  <c:v>3194</c:v>
                </c:pt>
                <c:pt idx="55" formatCode="#,##0">
                  <c:v>3143</c:v>
                </c:pt>
                <c:pt idx="56" formatCode="#,##0">
                  <c:v>3096</c:v>
                </c:pt>
                <c:pt idx="57" formatCode="#,##0">
                  <c:v>3048</c:v>
                </c:pt>
                <c:pt idx="58" formatCode="#,##0">
                  <c:v>3005</c:v>
                </c:pt>
                <c:pt idx="59" formatCode="#,##0">
                  <c:v>2962</c:v>
                </c:pt>
                <c:pt idx="60" formatCode="#,##0">
                  <c:v>2922</c:v>
                </c:pt>
                <c:pt idx="61" formatCode="#,##0">
                  <c:v>2881</c:v>
                </c:pt>
                <c:pt idx="62" formatCode="#,##0">
                  <c:v>2842</c:v>
                </c:pt>
                <c:pt idx="63" formatCode="#,##0">
                  <c:v>2804</c:v>
                </c:pt>
                <c:pt idx="64" formatCode="#,##0">
                  <c:v>2768</c:v>
                </c:pt>
                <c:pt idx="65" formatCode="#,##0">
                  <c:v>2731</c:v>
                </c:pt>
              </c:numCache>
            </c:numRef>
          </c:val>
          <c:smooth val="0"/>
          <c:extLst>
            <c:ext xmlns:c16="http://schemas.microsoft.com/office/drawing/2014/chart" uri="{C3380CC4-5D6E-409C-BE32-E72D297353CC}">
              <c16:uniqueId val="{00000035-6F3D-4068-8432-4EF8BF295432}"/>
            </c:ext>
          </c:extLst>
        </c:ser>
        <c:ser>
          <c:idx val="3"/>
          <c:order val="3"/>
          <c:tx>
            <c:strRef>
              <c:f>'Diat 6–30 tiedot'!$A$47</c:f>
              <c:strCache>
                <c:ptCount val="1"/>
                <c:pt idx="0">
                  <c:v>Sonkajärvi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368E-2"/>
                  <c:y val="4.5315064582887234E-2"/>
                </c:manualLayout>
              </c:layout>
              <c:spPr>
                <a:solidFill>
                  <a:srgbClr val="FFFFFF">
                    <a:lumMod val="95000"/>
                  </a:srgbClr>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6-6F3D-4068-8432-4EF8BF295432}"/>
                </c:ext>
              </c:extLst>
            </c:dLbl>
            <c:spPr>
              <a:solidFill>
                <a:srgbClr val="FFFFFF">
                  <a:lumMod val="95000"/>
                </a:srgbClr>
              </a:solidFill>
              <a:ln>
                <a:solidFill>
                  <a:srgbClr val="FF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tiedot'!$B$47:$BO$47</c:f>
              <c:numCache>
                <c:formatCode>General</c:formatCode>
                <c:ptCount val="66"/>
                <c:pt idx="46" formatCode="#,##0">
                  <c:v>3760</c:v>
                </c:pt>
                <c:pt idx="47" formatCode="#,##0">
                  <c:v>3687</c:v>
                </c:pt>
                <c:pt idx="48" formatCode="#,##0">
                  <c:v>3619</c:v>
                </c:pt>
                <c:pt idx="49" formatCode="#,##0">
                  <c:v>3556</c:v>
                </c:pt>
                <c:pt idx="50" formatCode="#,##0">
                  <c:v>3497</c:v>
                </c:pt>
                <c:pt idx="51" formatCode="#,##0">
                  <c:v>3442</c:v>
                </c:pt>
                <c:pt idx="52" formatCode="#,##0">
                  <c:v>3391</c:v>
                </c:pt>
                <c:pt idx="53" formatCode="#,##0">
                  <c:v>3341</c:v>
                </c:pt>
                <c:pt idx="54" formatCode="#,##0">
                  <c:v>3293</c:v>
                </c:pt>
                <c:pt idx="55" formatCode="#,##0">
                  <c:v>3248</c:v>
                </c:pt>
                <c:pt idx="56" formatCode="#,##0">
                  <c:v>3206</c:v>
                </c:pt>
                <c:pt idx="57" formatCode="#,##0">
                  <c:v>3162</c:v>
                </c:pt>
                <c:pt idx="58" formatCode="#,##0">
                  <c:v>3123</c:v>
                </c:pt>
                <c:pt idx="59" formatCode="#,##0">
                  <c:v>3087</c:v>
                </c:pt>
                <c:pt idx="60" formatCode="#,##0">
                  <c:v>3050</c:v>
                </c:pt>
                <c:pt idx="61" formatCode="#,##0">
                  <c:v>3014</c:v>
                </c:pt>
                <c:pt idx="62" formatCode="#,##0">
                  <c:v>2981</c:v>
                </c:pt>
                <c:pt idx="63" formatCode="#,##0">
                  <c:v>2949</c:v>
                </c:pt>
                <c:pt idx="64" formatCode="#,##0">
                  <c:v>2916</c:v>
                </c:pt>
                <c:pt idx="65" formatCode="#,##0">
                  <c:v>2882</c:v>
                </c:pt>
              </c:numCache>
            </c:numRef>
          </c:val>
          <c:smooth val="0"/>
          <c:extLst>
            <c:ext xmlns:c16="http://schemas.microsoft.com/office/drawing/2014/chart" uri="{C3380CC4-5D6E-409C-BE32-E72D297353CC}">
              <c16:uniqueId val="{00000037-6F3D-4068-8432-4EF8BF295432}"/>
            </c:ext>
          </c:extLst>
        </c:ser>
        <c:ser>
          <c:idx val="4"/>
          <c:order val="4"/>
          <c:tx>
            <c:strRef>
              <c:f>'Diat 6–30 tiedot'!$A$48</c:f>
              <c:strCache>
                <c:ptCount val="1"/>
                <c:pt idx="0">
                  <c:v>Sonkajärvi ennuste 2024</c:v>
                </c:pt>
              </c:strCache>
            </c:strRef>
          </c:tx>
          <c:spPr>
            <a:ln w="31750" cap="rnd">
              <a:solidFill>
                <a:srgbClr val="7030A0"/>
              </a:solidFill>
              <a:prstDash val="lgDash"/>
              <a:round/>
            </a:ln>
            <a:effectLst>
              <a:outerShdw blurRad="40000" dist="23000" dir="5400000" rotWithShape="0">
                <a:srgbClr val="000000">
                  <a:alpha val="35000"/>
                </a:srgbClr>
              </a:outerShdw>
            </a:effectLst>
          </c:spPr>
          <c:marker>
            <c:symbol val="none"/>
          </c:marker>
          <c:dLbls>
            <c:dLbl>
              <c:idx val="70"/>
              <c:layout>
                <c:manualLayout>
                  <c:x val="-2.8785131459655486E-2"/>
                  <c:y val="-4.3049311353742951E-2"/>
                </c:manualLayout>
              </c:layout>
              <c:tx>
                <c:rich>
                  <a:bodyPr/>
                  <a:lstStyle/>
                  <a:p>
                    <a:fld id="{24CBF0A8-DB6C-45BE-B0FD-B68258DE79E1}" type="VALUE">
                      <a:rPr lang="en-US" baseline="0"/>
                      <a:pPr/>
                      <a:t>[ARVO]</a:t>
                    </a:fld>
                    <a:endParaRPr lang="fi-FI"/>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8-6F3D-4068-8432-4EF8BF295432}"/>
                </c:ext>
              </c:extLst>
            </c:dLbl>
            <c:spPr>
              <a:solidFill>
                <a:srgbClr val="FFFFFF"/>
              </a:solidFill>
              <a:ln>
                <a:solidFill>
                  <a:srgbClr val="7030A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tiedot'!$B$48:$BT$48</c:f>
              <c:numCache>
                <c:formatCode>General</c:formatCode>
                <c:ptCount val="71"/>
                <c:pt idx="49" formatCode="#,##0">
                  <c:v>3572</c:v>
                </c:pt>
                <c:pt idx="50" formatCode="#,##0">
                  <c:v>3510</c:v>
                </c:pt>
                <c:pt idx="51" formatCode="#,##0">
                  <c:v>3448</c:v>
                </c:pt>
                <c:pt idx="52" formatCode="#,##0">
                  <c:v>3394</c:v>
                </c:pt>
                <c:pt idx="53" formatCode="#,##0">
                  <c:v>3341</c:v>
                </c:pt>
                <c:pt idx="54" formatCode="#,##0">
                  <c:v>3288</c:v>
                </c:pt>
                <c:pt idx="55" formatCode="#,##0">
                  <c:v>3239</c:v>
                </c:pt>
                <c:pt idx="56" formatCode="#,##0">
                  <c:v>3194</c:v>
                </c:pt>
                <c:pt idx="57" formatCode="#,##0">
                  <c:v>3149</c:v>
                </c:pt>
                <c:pt idx="58" formatCode="#,##0">
                  <c:v>3108</c:v>
                </c:pt>
                <c:pt idx="59" formatCode="#,##0">
                  <c:v>3069</c:v>
                </c:pt>
                <c:pt idx="60" formatCode="#,##0">
                  <c:v>3033</c:v>
                </c:pt>
                <c:pt idx="61" formatCode="#,##0">
                  <c:v>2998</c:v>
                </c:pt>
                <c:pt idx="62" formatCode="#,##0">
                  <c:v>2965</c:v>
                </c:pt>
                <c:pt idx="63" formatCode="#,##0">
                  <c:v>2935</c:v>
                </c:pt>
                <c:pt idx="64" formatCode="#,##0">
                  <c:v>2906</c:v>
                </c:pt>
                <c:pt idx="65" formatCode="#,##0">
                  <c:v>2878</c:v>
                </c:pt>
                <c:pt idx="66" formatCode="#,##0">
                  <c:v>2849</c:v>
                </c:pt>
                <c:pt idx="67" formatCode="#,##0">
                  <c:v>2825</c:v>
                </c:pt>
                <c:pt idx="68" formatCode="#,##0">
                  <c:v>2801</c:v>
                </c:pt>
                <c:pt idx="69" formatCode="#,##0">
                  <c:v>2778</c:v>
                </c:pt>
                <c:pt idx="70" formatCode="#,##0">
                  <c:v>2757</c:v>
                </c:pt>
              </c:numCache>
            </c:numRef>
          </c:val>
          <c:smooth val="0"/>
          <c:extLst>
            <c:ext xmlns:c16="http://schemas.microsoft.com/office/drawing/2014/chart" uri="{C3380CC4-5D6E-409C-BE32-E72D297353CC}">
              <c16:uniqueId val="{00000039-6F3D-4068-8432-4EF8BF295432}"/>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1904024377959068E-2"/>
          <c:y val="0.59924462998644112"/>
          <c:w val="0.34628739800543978"/>
          <c:h val="0.3083493898522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dirty="0"/>
              <a:t>Vieremän väestönkehitys 1975–2023 ja Tilastokeskuksen väestöennusteet</a:t>
            </a:r>
          </a:p>
        </c:rich>
      </c:tx>
      <c:layout>
        <c:manualLayout>
          <c:xMode val="edge"/>
          <c:yMode val="edge"/>
          <c:x val="0.17315276518585676"/>
          <c:y val="2.265753229144365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tiedot'!$A$49</c:f>
              <c:strCache>
                <c:ptCount val="1"/>
                <c:pt idx="0">
                  <c:v>Vieremä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339C-49EB-9C8D-94CFDDDC77F5}"/>
                </c:ext>
              </c:extLst>
            </c:dLbl>
            <c:dLbl>
              <c:idx val="1"/>
              <c:delete val="1"/>
              <c:extLst>
                <c:ext xmlns:c15="http://schemas.microsoft.com/office/drawing/2012/chart" uri="{CE6537A1-D6FC-4f65-9D91-7224C49458BB}"/>
                <c:ext xmlns:c16="http://schemas.microsoft.com/office/drawing/2014/chart" uri="{C3380CC4-5D6E-409C-BE32-E72D297353CC}">
                  <c16:uniqueId val="{00000001-339C-49EB-9C8D-94CFDDDC77F5}"/>
                </c:ext>
              </c:extLst>
            </c:dLbl>
            <c:dLbl>
              <c:idx val="2"/>
              <c:delete val="1"/>
              <c:extLst>
                <c:ext xmlns:c15="http://schemas.microsoft.com/office/drawing/2012/chart" uri="{CE6537A1-D6FC-4f65-9D91-7224C49458BB}"/>
                <c:ext xmlns:c16="http://schemas.microsoft.com/office/drawing/2014/chart" uri="{C3380CC4-5D6E-409C-BE32-E72D297353CC}">
                  <c16:uniqueId val="{00000002-339C-49EB-9C8D-94CFDDDC77F5}"/>
                </c:ext>
              </c:extLst>
            </c:dLbl>
            <c:dLbl>
              <c:idx val="3"/>
              <c:delete val="1"/>
              <c:extLst>
                <c:ext xmlns:c15="http://schemas.microsoft.com/office/drawing/2012/chart" uri="{CE6537A1-D6FC-4f65-9D91-7224C49458BB}"/>
                <c:ext xmlns:c16="http://schemas.microsoft.com/office/drawing/2014/chart" uri="{C3380CC4-5D6E-409C-BE32-E72D297353CC}">
                  <c16:uniqueId val="{00000003-339C-49EB-9C8D-94CFDDDC77F5}"/>
                </c:ext>
              </c:extLst>
            </c:dLbl>
            <c:dLbl>
              <c:idx val="4"/>
              <c:delete val="1"/>
              <c:extLst>
                <c:ext xmlns:c15="http://schemas.microsoft.com/office/drawing/2012/chart" uri="{CE6537A1-D6FC-4f65-9D91-7224C49458BB}"/>
                <c:ext xmlns:c16="http://schemas.microsoft.com/office/drawing/2014/chart" uri="{C3380CC4-5D6E-409C-BE32-E72D297353CC}">
                  <c16:uniqueId val="{00000004-339C-49EB-9C8D-94CFDDDC77F5}"/>
                </c:ext>
              </c:extLst>
            </c:dLbl>
            <c:dLbl>
              <c:idx val="5"/>
              <c:delete val="1"/>
              <c:extLst>
                <c:ext xmlns:c15="http://schemas.microsoft.com/office/drawing/2012/chart" uri="{CE6537A1-D6FC-4f65-9D91-7224C49458BB}"/>
                <c:ext xmlns:c16="http://schemas.microsoft.com/office/drawing/2014/chart" uri="{C3380CC4-5D6E-409C-BE32-E72D297353CC}">
                  <c16:uniqueId val="{00000005-339C-49EB-9C8D-94CFDDDC77F5}"/>
                </c:ext>
              </c:extLst>
            </c:dLbl>
            <c:dLbl>
              <c:idx val="6"/>
              <c:delete val="1"/>
              <c:extLst>
                <c:ext xmlns:c15="http://schemas.microsoft.com/office/drawing/2012/chart" uri="{CE6537A1-D6FC-4f65-9D91-7224C49458BB}"/>
                <c:ext xmlns:c16="http://schemas.microsoft.com/office/drawing/2014/chart" uri="{C3380CC4-5D6E-409C-BE32-E72D297353CC}">
                  <c16:uniqueId val="{00000006-339C-49EB-9C8D-94CFDDDC77F5}"/>
                </c:ext>
              </c:extLst>
            </c:dLbl>
            <c:dLbl>
              <c:idx val="7"/>
              <c:delete val="1"/>
              <c:extLst>
                <c:ext xmlns:c15="http://schemas.microsoft.com/office/drawing/2012/chart" uri="{CE6537A1-D6FC-4f65-9D91-7224C49458BB}"/>
                <c:ext xmlns:c16="http://schemas.microsoft.com/office/drawing/2014/chart" uri="{C3380CC4-5D6E-409C-BE32-E72D297353CC}">
                  <c16:uniqueId val="{00000007-339C-49EB-9C8D-94CFDDDC77F5}"/>
                </c:ext>
              </c:extLst>
            </c:dLbl>
            <c:dLbl>
              <c:idx val="8"/>
              <c:delete val="1"/>
              <c:extLst>
                <c:ext xmlns:c15="http://schemas.microsoft.com/office/drawing/2012/chart" uri="{CE6537A1-D6FC-4f65-9D91-7224C49458BB}"/>
                <c:ext xmlns:c16="http://schemas.microsoft.com/office/drawing/2014/chart" uri="{C3380CC4-5D6E-409C-BE32-E72D297353CC}">
                  <c16:uniqueId val="{00000008-339C-49EB-9C8D-94CFDDDC77F5}"/>
                </c:ext>
              </c:extLst>
            </c:dLbl>
            <c:dLbl>
              <c:idx val="9"/>
              <c:delete val="1"/>
              <c:extLst>
                <c:ext xmlns:c15="http://schemas.microsoft.com/office/drawing/2012/chart" uri="{CE6537A1-D6FC-4f65-9D91-7224C49458BB}"/>
                <c:ext xmlns:c16="http://schemas.microsoft.com/office/drawing/2014/chart" uri="{C3380CC4-5D6E-409C-BE32-E72D297353CC}">
                  <c16:uniqueId val="{00000009-339C-49EB-9C8D-94CFDDDC77F5}"/>
                </c:ext>
              </c:extLst>
            </c:dLbl>
            <c:dLbl>
              <c:idx val="10"/>
              <c:delete val="1"/>
              <c:extLst>
                <c:ext xmlns:c15="http://schemas.microsoft.com/office/drawing/2012/chart" uri="{CE6537A1-D6FC-4f65-9D91-7224C49458BB}"/>
                <c:ext xmlns:c16="http://schemas.microsoft.com/office/drawing/2014/chart" uri="{C3380CC4-5D6E-409C-BE32-E72D297353CC}">
                  <c16:uniqueId val="{0000000A-339C-49EB-9C8D-94CFDDDC77F5}"/>
                </c:ext>
              </c:extLst>
            </c:dLbl>
            <c:dLbl>
              <c:idx val="11"/>
              <c:delete val="1"/>
              <c:extLst>
                <c:ext xmlns:c15="http://schemas.microsoft.com/office/drawing/2012/chart" uri="{CE6537A1-D6FC-4f65-9D91-7224C49458BB}"/>
                <c:ext xmlns:c16="http://schemas.microsoft.com/office/drawing/2014/chart" uri="{C3380CC4-5D6E-409C-BE32-E72D297353CC}">
                  <c16:uniqueId val="{0000000B-339C-49EB-9C8D-94CFDDDC77F5}"/>
                </c:ext>
              </c:extLst>
            </c:dLbl>
            <c:dLbl>
              <c:idx val="12"/>
              <c:delete val="1"/>
              <c:extLst>
                <c:ext xmlns:c15="http://schemas.microsoft.com/office/drawing/2012/chart" uri="{CE6537A1-D6FC-4f65-9D91-7224C49458BB}"/>
                <c:ext xmlns:c16="http://schemas.microsoft.com/office/drawing/2014/chart" uri="{C3380CC4-5D6E-409C-BE32-E72D297353CC}">
                  <c16:uniqueId val="{0000000C-339C-49EB-9C8D-94CFDDDC77F5}"/>
                </c:ext>
              </c:extLst>
            </c:dLbl>
            <c:dLbl>
              <c:idx val="13"/>
              <c:delete val="1"/>
              <c:extLst>
                <c:ext xmlns:c15="http://schemas.microsoft.com/office/drawing/2012/chart" uri="{CE6537A1-D6FC-4f65-9D91-7224C49458BB}"/>
                <c:ext xmlns:c16="http://schemas.microsoft.com/office/drawing/2014/chart" uri="{C3380CC4-5D6E-409C-BE32-E72D297353CC}">
                  <c16:uniqueId val="{0000000D-339C-49EB-9C8D-94CFDDDC77F5}"/>
                </c:ext>
              </c:extLst>
            </c:dLbl>
            <c:dLbl>
              <c:idx val="14"/>
              <c:delete val="1"/>
              <c:extLst>
                <c:ext xmlns:c15="http://schemas.microsoft.com/office/drawing/2012/chart" uri="{CE6537A1-D6FC-4f65-9D91-7224C49458BB}"/>
                <c:ext xmlns:c16="http://schemas.microsoft.com/office/drawing/2014/chart" uri="{C3380CC4-5D6E-409C-BE32-E72D297353CC}">
                  <c16:uniqueId val="{0000000E-339C-49EB-9C8D-94CFDDDC77F5}"/>
                </c:ext>
              </c:extLst>
            </c:dLbl>
            <c:dLbl>
              <c:idx val="15"/>
              <c:delete val="1"/>
              <c:extLst>
                <c:ext xmlns:c15="http://schemas.microsoft.com/office/drawing/2012/chart" uri="{CE6537A1-D6FC-4f65-9D91-7224C49458BB}"/>
                <c:ext xmlns:c16="http://schemas.microsoft.com/office/drawing/2014/chart" uri="{C3380CC4-5D6E-409C-BE32-E72D297353CC}">
                  <c16:uniqueId val="{0000000F-339C-49EB-9C8D-94CFDDDC77F5}"/>
                </c:ext>
              </c:extLst>
            </c:dLbl>
            <c:dLbl>
              <c:idx val="16"/>
              <c:delete val="1"/>
              <c:extLst>
                <c:ext xmlns:c15="http://schemas.microsoft.com/office/drawing/2012/chart" uri="{CE6537A1-D6FC-4f65-9D91-7224C49458BB}"/>
                <c:ext xmlns:c16="http://schemas.microsoft.com/office/drawing/2014/chart" uri="{C3380CC4-5D6E-409C-BE32-E72D297353CC}">
                  <c16:uniqueId val="{00000010-339C-49EB-9C8D-94CFDDDC77F5}"/>
                </c:ext>
              </c:extLst>
            </c:dLbl>
            <c:dLbl>
              <c:idx val="17"/>
              <c:delete val="1"/>
              <c:extLst>
                <c:ext xmlns:c15="http://schemas.microsoft.com/office/drawing/2012/chart" uri="{CE6537A1-D6FC-4f65-9D91-7224C49458BB}"/>
                <c:ext xmlns:c16="http://schemas.microsoft.com/office/drawing/2014/chart" uri="{C3380CC4-5D6E-409C-BE32-E72D297353CC}">
                  <c16:uniqueId val="{00000011-339C-49EB-9C8D-94CFDDDC77F5}"/>
                </c:ext>
              </c:extLst>
            </c:dLbl>
            <c:dLbl>
              <c:idx val="18"/>
              <c:delete val="1"/>
              <c:extLst>
                <c:ext xmlns:c15="http://schemas.microsoft.com/office/drawing/2012/chart" uri="{CE6537A1-D6FC-4f65-9D91-7224C49458BB}"/>
                <c:ext xmlns:c16="http://schemas.microsoft.com/office/drawing/2014/chart" uri="{C3380CC4-5D6E-409C-BE32-E72D297353CC}">
                  <c16:uniqueId val="{00000012-339C-49EB-9C8D-94CFDDDC77F5}"/>
                </c:ext>
              </c:extLst>
            </c:dLbl>
            <c:dLbl>
              <c:idx val="19"/>
              <c:delete val="1"/>
              <c:extLst>
                <c:ext xmlns:c15="http://schemas.microsoft.com/office/drawing/2012/chart" uri="{CE6537A1-D6FC-4f65-9D91-7224C49458BB}"/>
                <c:ext xmlns:c16="http://schemas.microsoft.com/office/drawing/2014/chart" uri="{C3380CC4-5D6E-409C-BE32-E72D297353CC}">
                  <c16:uniqueId val="{00000013-339C-49EB-9C8D-94CFDDDC77F5}"/>
                </c:ext>
              </c:extLst>
            </c:dLbl>
            <c:dLbl>
              <c:idx val="20"/>
              <c:delete val="1"/>
              <c:extLst>
                <c:ext xmlns:c15="http://schemas.microsoft.com/office/drawing/2012/chart" uri="{CE6537A1-D6FC-4f65-9D91-7224C49458BB}"/>
                <c:ext xmlns:c16="http://schemas.microsoft.com/office/drawing/2014/chart" uri="{C3380CC4-5D6E-409C-BE32-E72D297353CC}">
                  <c16:uniqueId val="{00000014-339C-49EB-9C8D-94CFDDDC77F5}"/>
                </c:ext>
              </c:extLst>
            </c:dLbl>
            <c:dLbl>
              <c:idx val="21"/>
              <c:delete val="1"/>
              <c:extLst>
                <c:ext xmlns:c15="http://schemas.microsoft.com/office/drawing/2012/chart" uri="{CE6537A1-D6FC-4f65-9D91-7224C49458BB}"/>
                <c:ext xmlns:c16="http://schemas.microsoft.com/office/drawing/2014/chart" uri="{C3380CC4-5D6E-409C-BE32-E72D297353CC}">
                  <c16:uniqueId val="{00000015-339C-49EB-9C8D-94CFDDDC77F5}"/>
                </c:ext>
              </c:extLst>
            </c:dLbl>
            <c:dLbl>
              <c:idx val="22"/>
              <c:delete val="1"/>
              <c:extLst>
                <c:ext xmlns:c15="http://schemas.microsoft.com/office/drawing/2012/chart" uri="{CE6537A1-D6FC-4f65-9D91-7224C49458BB}"/>
                <c:ext xmlns:c16="http://schemas.microsoft.com/office/drawing/2014/chart" uri="{C3380CC4-5D6E-409C-BE32-E72D297353CC}">
                  <c16:uniqueId val="{00000016-339C-49EB-9C8D-94CFDDDC77F5}"/>
                </c:ext>
              </c:extLst>
            </c:dLbl>
            <c:dLbl>
              <c:idx val="23"/>
              <c:delete val="1"/>
              <c:extLst>
                <c:ext xmlns:c15="http://schemas.microsoft.com/office/drawing/2012/chart" uri="{CE6537A1-D6FC-4f65-9D91-7224C49458BB}"/>
                <c:ext xmlns:c16="http://schemas.microsoft.com/office/drawing/2014/chart" uri="{C3380CC4-5D6E-409C-BE32-E72D297353CC}">
                  <c16:uniqueId val="{00000017-339C-49EB-9C8D-94CFDDDC77F5}"/>
                </c:ext>
              </c:extLst>
            </c:dLbl>
            <c:dLbl>
              <c:idx val="24"/>
              <c:delete val="1"/>
              <c:extLst>
                <c:ext xmlns:c15="http://schemas.microsoft.com/office/drawing/2012/chart" uri="{CE6537A1-D6FC-4f65-9D91-7224C49458BB}"/>
                <c:ext xmlns:c16="http://schemas.microsoft.com/office/drawing/2014/chart" uri="{C3380CC4-5D6E-409C-BE32-E72D297353CC}">
                  <c16:uniqueId val="{00000018-339C-49EB-9C8D-94CFDDDC77F5}"/>
                </c:ext>
              </c:extLst>
            </c:dLbl>
            <c:dLbl>
              <c:idx val="25"/>
              <c:delete val="1"/>
              <c:extLst>
                <c:ext xmlns:c15="http://schemas.microsoft.com/office/drawing/2012/chart" uri="{CE6537A1-D6FC-4f65-9D91-7224C49458BB}"/>
                <c:ext xmlns:c16="http://schemas.microsoft.com/office/drawing/2014/chart" uri="{C3380CC4-5D6E-409C-BE32-E72D297353CC}">
                  <c16:uniqueId val="{00000019-339C-49EB-9C8D-94CFDDDC77F5}"/>
                </c:ext>
              </c:extLst>
            </c:dLbl>
            <c:dLbl>
              <c:idx val="26"/>
              <c:delete val="1"/>
              <c:extLst>
                <c:ext xmlns:c15="http://schemas.microsoft.com/office/drawing/2012/chart" uri="{CE6537A1-D6FC-4f65-9D91-7224C49458BB}"/>
                <c:ext xmlns:c16="http://schemas.microsoft.com/office/drawing/2014/chart" uri="{C3380CC4-5D6E-409C-BE32-E72D297353CC}">
                  <c16:uniqueId val="{0000001A-339C-49EB-9C8D-94CFDDDC77F5}"/>
                </c:ext>
              </c:extLst>
            </c:dLbl>
            <c:dLbl>
              <c:idx val="27"/>
              <c:delete val="1"/>
              <c:extLst>
                <c:ext xmlns:c15="http://schemas.microsoft.com/office/drawing/2012/chart" uri="{CE6537A1-D6FC-4f65-9D91-7224C49458BB}"/>
                <c:ext xmlns:c16="http://schemas.microsoft.com/office/drawing/2014/chart" uri="{C3380CC4-5D6E-409C-BE32-E72D297353CC}">
                  <c16:uniqueId val="{0000001B-339C-49EB-9C8D-94CFDDDC77F5}"/>
                </c:ext>
              </c:extLst>
            </c:dLbl>
            <c:dLbl>
              <c:idx val="28"/>
              <c:delete val="1"/>
              <c:extLst>
                <c:ext xmlns:c15="http://schemas.microsoft.com/office/drawing/2012/chart" uri="{CE6537A1-D6FC-4f65-9D91-7224C49458BB}"/>
                <c:ext xmlns:c16="http://schemas.microsoft.com/office/drawing/2014/chart" uri="{C3380CC4-5D6E-409C-BE32-E72D297353CC}">
                  <c16:uniqueId val="{0000001C-339C-49EB-9C8D-94CFDDDC77F5}"/>
                </c:ext>
              </c:extLst>
            </c:dLbl>
            <c:dLbl>
              <c:idx val="29"/>
              <c:delete val="1"/>
              <c:extLst>
                <c:ext xmlns:c15="http://schemas.microsoft.com/office/drawing/2012/chart" uri="{CE6537A1-D6FC-4f65-9D91-7224C49458BB}"/>
                <c:ext xmlns:c16="http://schemas.microsoft.com/office/drawing/2014/chart" uri="{C3380CC4-5D6E-409C-BE32-E72D297353CC}">
                  <c16:uniqueId val="{0000001D-339C-49EB-9C8D-94CFDDDC77F5}"/>
                </c:ext>
              </c:extLst>
            </c:dLbl>
            <c:dLbl>
              <c:idx val="30"/>
              <c:delete val="1"/>
              <c:extLst>
                <c:ext xmlns:c15="http://schemas.microsoft.com/office/drawing/2012/chart" uri="{CE6537A1-D6FC-4f65-9D91-7224C49458BB}"/>
                <c:ext xmlns:c16="http://schemas.microsoft.com/office/drawing/2014/chart" uri="{C3380CC4-5D6E-409C-BE32-E72D297353CC}">
                  <c16:uniqueId val="{0000001E-339C-49EB-9C8D-94CFDDDC77F5}"/>
                </c:ext>
              </c:extLst>
            </c:dLbl>
            <c:dLbl>
              <c:idx val="31"/>
              <c:delete val="1"/>
              <c:extLst>
                <c:ext xmlns:c15="http://schemas.microsoft.com/office/drawing/2012/chart" uri="{CE6537A1-D6FC-4f65-9D91-7224C49458BB}"/>
                <c:ext xmlns:c16="http://schemas.microsoft.com/office/drawing/2014/chart" uri="{C3380CC4-5D6E-409C-BE32-E72D297353CC}">
                  <c16:uniqueId val="{0000001F-339C-49EB-9C8D-94CFDDDC77F5}"/>
                </c:ext>
              </c:extLst>
            </c:dLbl>
            <c:dLbl>
              <c:idx val="32"/>
              <c:delete val="1"/>
              <c:extLst>
                <c:ext xmlns:c15="http://schemas.microsoft.com/office/drawing/2012/chart" uri="{CE6537A1-D6FC-4f65-9D91-7224C49458BB}"/>
                <c:ext xmlns:c16="http://schemas.microsoft.com/office/drawing/2014/chart" uri="{C3380CC4-5D6E-409C-BE32-E72D297353CC}">
                  <c16:uniqueId val="{00000020-339C-49EB-9C8D-94CFDDDC77F5}"/>
                </c:ext>
              </c:extLst>
            </c:dLbl>
            <c:dLbl>
              <c:idx val="33"/>
              <c:delete val="1"/>
              <c:extLst>
                <c:ext xmlns:c15="http://schemas.microsoft.com/office/drawing/2012/chart" uri="{CE6537A1-D6FC-4f65-9D91-7224C49458BB}"/>
                <c:ext xmlns:c16="http://schemas.microsoft.com/office/drawing/2014/chart" uri="{C3380CC4-5D6E-409C-BE32-E72D297353CC}">
                  <c16:uniqueId val="{00000021-339C-49EB-9C8D-94CFDDDC77F5}"/>
                </c:ext>
              </c:extLst>
            </c:dLbl>
            <c:dLbl>
              <c:idx val="34"/>
              <c:delete val="1"/>
              <c:extLst>
                <c:ext xmlns:c15="http://schemas.microsoft.com/office/drawing/2012/chart" uri="{CE6537A1-D6FC-4f65-9D91-7224C49458BB}"/>
                <c:ext xmlns:c16="http://schemas.microsoft.com/office/drawing/2014/chart" uri="{C3380CC4-5D6E-409C-BE32-E72D297353CC}">
                  <c16:uniqueId val="{00000022-339C-49EB-9C8D-94CFDDDC77F5}"/>
                </c:ext>
              </c:extLst>
            </c:dLbl>
            <c:dLbl>
              <c:idx val="35"/>
              <c:delete val="1"/>
              <c:extLst>
                <c:ext xmlns:c15="http://schemas.microsoft.com/office/drawing/2012/chart" uri="{CE6537A1-D6FC-4f65-9D91-7224C49458BB}"/>
                <c:ext xmlns:c16="http://schemas.microsoft.com/office/drawing/2014/chart" uri="{C3380CC4-5D6E-409C-BE32-E72D297353CC}">
                  <c16:uniqueId val="{00000023-339C-49EB-9C8D-94CFDDDC77F5}"/>
                </c:ext>
              </c:extLst>
            </c:dLbl>
            <c:dLbl>
              <c:idx val="36"/>
              <c:delete val="1"/>
              <c:extLst>
                <c:ext xmlns:c15="http://schemas.microsoft.com/office/drawing/2012/chart" uri="{CE6537A1-D6FC-4f65-9D91-7224C49458BB}"/>
                <c:ext xmlns:c16="http://schemas.microsoft.com/office/drawing/2014/chart" uri="{C3380CC4-5D6E-409C-BE32-E72D297353CC}">
                  <c16:uniqueId val="{00000024-339C-49EB-9C8D-94CFDDDC77F5}"/>
                </c:ext>
              </c:extLst>
            </c:dLbl>
            <c:dLbl>
              <c:idx val="37"/>
              <c:delete val="1"/>
              <c:extLst>
                <c:ext xmlns:c15="http://schemas.microsoft.com/office/drawing/2012/chart" uri="{CE6537A1-D6FC-4f65-9D91-7224C49458BB}"/>
                <c:ext xmlns:c16="http://schemas.microsoft.com/office/drawing/2014/chart" uri="{C3380CC4-5D6E-409C-BE32-E72D297353CC}">
                  <c16:uniqueId val="{00000025-339C-49EB-9C8D-94CFDDDC77F5}"/>
                </c:ext>
              </c:extLst>
            </c:dLbl>
            <c:dLbl>
              <c:idx val="38"/>
              <c:delete val="1"/>
              <c:extLst>
                <c:ext xmlns:c15="http://schemas.microsoft.com/office/drawing/2012/chart" uri="{CE6537A1-D6FC-4f65-9D91-7224C49458BB}"/>
                <c:ext xmlns:c16="http://schemas.microsoft.com/office/drawing/2014/chart" uri="{C3380CC4-5D6E-409C-BE32-E72D297353CC}">
                  <c16:uniqueId val="{00000026-339C-49EB-9C8D-94CFDDDC77F5}"/>
                </c:ext>
              </c:extLst>
            </c:dLbl>
            <c:dLbl>
              <c:idx val="39"/>
              <c:delete val="1"/>
              <c:extLst>
                <c:ext xmlns:c15="http://schemas.microsoft.com/office/drawing/2012/chart" uri="{CE6537A1-D6FC-4f65-9D91-7224C49458BB}"/>
                <c:ext xmlns:c16="http://schemas.microsoft.com/office/drawing/2014/chart" uri="{C3380CC4-5D6E-409C-BE32-E72D297353CC}">
                  <c16:uniqueId val="{00000027-339C-49EB-9C8D-94CFDDDC77F5}"/>
                </c:ext>
              </c:extLst>
            </c:dLbl>
            <c:dLbl>
              <c:idx val="40"/>
              <c:delete val="1"/>
              <c:extLst>
                <c:ext xmlns:c15="http://schemas.microsoft.com/office/drawing/2012/chart" uri="{CE6537A1-D6FC-4f65-9D91-7224C49458BB}"/>
                <c:ext xmlns:c16="http://schemas.microsoft.com/office/drawing/2014/chart" uri="{C3380CC4-5D6E-409C-BE32-E72D297353CC}">
                  <c16:uniqueId val="{00000028-339C-49EB-9C8D-94CFDDDC77F5}"/>
                </c:ext>
              </c:extLst>
            </c:dLbl>
            <c:dLbl>
              <c:idx val="41"/>
              <c:delete val="1"/>
              <c:extLst>
                <c:ext xmlns:c15="http://schemas.microsoft.com/office/drawing/2012/chart" uri="{CE6537A1-D6FC-4f65-9D91-7224C49458BB}"/>
                <c:ext xmlns:c16="http://schemas.microsoft.com/office/drawing/2014/chart" uri="{C3380CC4-5D6E-409C-BE32-E72D297353CC}">
                  <c16:uniqueId val="{00000029-339C-49EB-9C8D-94CFDDDC77F5}"/>
                </c:ext>
              </c:extLst>
            </c:dLbl>
            <c:dLbl>
              <c:idx val="42"/>
              <c:delete val="1"/>
              <c:extLst>
                <c:ext xmlns:c15="http://schemas.microsoft.com/office/drawing/2012/chart" uri="{CE6537A1-D6FC-4f65-9D91-7224C49458BB}"/>
                <c:ext xmlns:c16="http://schemas.microsoft.com/office/drawing/2014/chart" uri="{C3380CC4-5D6E-409C-BE32-E72D297353CC}">
                  <c16:uniqueId val="{0000002A-339C-49EB-9C8D-94CFDDDC77F5}"/>
                </c:ext>
              </c:extLst>
            </c:dLbl>
            <c:dLbl>
              <c:idx val="43"/>
              <c:delete val="1"/>
              <c:extLst>
                <c:ext xmlns:c15="http://schemas.microsoft.com/office/drawing/2012/chart" uri="{CE6537A1-D6FC-4f65-9D91-7224C49458BB}"/>
                <c:ext xmlns:c16="http://schemas.microsoft.com/office/drawing/2014/chart" uri="{C3380CC4-5D6E-409C-BE32-E72D297353CC}">
                  <c16:uniqueId val="{0000002B-339C-49EB-9C8D-94CFDDDC77F5}"/>
                </c:ext>
              </c:extLst>
            </c:dLbl>
            <c:dLbl>
              <c:idx val="44"/>
              <c:delete val="1"/>
              <c:extLst>
                <c:ext xmlns:c15="http://schemas.microsoft.com/office/drawing/2012/chart" uri="{CE6537A1-D6FC-4f65-9D91-7224C49458BB}"/>
                <c:ext xmlns:c16="http://schemas.microsoft.com/office/drawing/2014/chart" uri="{C3380CC4-5D6E-409C-BE32-E72D297353CC}">
                  <c16:uniqueId val="{0000002C-339C-49EB-9C8D-94CFDDDC77F5}"/>
                </c:ext>
              </c:extLst>
            </c:dLbl>
            <c:dLbl>
              <c:idx val="45"/>
              <c:delete val="1"/>
              <c:extLst>
                <c:ext xmlns:c15="http://schemas.microsoft.com/office/drawing/2012/chart" uri="{CE6537A1-D6FC-4f65-9D91-7224C49458BB}"/>
                <c:ext xmlns:c16="http://schemas.microsoft.com/office/drawing/2014/chart" uri="{C3380CC4-5D6E-409C-BE32-E72D297353CC}">
                  <c16:uniqueId val="{0000002D-339C-49EB-9C8D-94CFDDDC77F5}"/>
                </c:ext>
              </c:extLst>
            </c:dLbl>
            <c:dLbl>
              <c:idx val="46"/>
              <c:delete val="1"/>
              <c:extLst>
                <c:ext xmlns:c15="http://schemas.microsoft.com/office/drawing/2012/chart" uri="{CE6537A1-D6FC-4f65-9D91-7224C49458BB}"/>
                <c:ext xmlns:c16="http://schemas.microsoft.com/office/drawing/2014/chart" uri="{C3380CC4-5D6E-409C-BE32-E72D297353CC}">
                  <c16:uniqueId val="{0000002E-339C-49EB-9C8D-94CFDDDC77F5}"/>
                </c:ext>
              </c:extLst>
            </c:dLbl>
            <c:dLbl>
              <c:idx val="47"/>
              <c:delete val="1"/>
              <c:extLst>
                <c:ext xmlns:c15="http://schemas.microsoft.com/office/drawing/2012/chart" uri="{CE6537A1-D6FC-4f65-9D91-7224C49458BB}"/>
                <c:ext xmlns:c16="http://schemas.microsoft.com/office/drawing/2014/chart" uri="{C3380CC4-5D6E-409C-BE32-E72D297353CC}">
                  <c16:uniqueId val="{0000002F-339C-49EB-9C8D-94CFDDDC77F5}"/>
                </c:ext>
              </c:extLst>
            </c:dLbl>
            <c:dLbl>
              <c:idx val="48"/>
              <c:layout>
                <c:manualLayout>
                  <c:x val="-5.6105673047188206E-2"/>
                  <c:y val="3.1720545208021124E-2"/>
                </c:manualLayout>
              </c:layout>
              <c:tx>
                <c:rich>
                  <a:bodyPr/>
                  <a:lstStyle/>
                  <a:p>
                    <a:fld id="{5EC81289-9121-45D7-A55E-C49DF0EDCB88}" type="VALUE">
                      <a:rPr lang="en-US" baseline="0"/>
                      <a:pPr/>
                      <a:t>[ARVO]</a:t>
                    </a:fld>
                    <a:endParaRPr lang="fi-FI"/>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0-339C-49EB-9C8D-94CFDDDC77F5}"/>
                </c:ext>
              </c:extLst>
            </c:dLbl>
            <c:spPr>
              <a:solidFill>
                <a:srgbClr val="FFFFFF"/>
              </a:solidFill>
              <a:ln>
                <a:solidFill>
                  <a:srgbClr val="00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tiedot'!$B$49:$BO$49</c:f>
              <c:numCache>
                <c:formatCode>#,##0</c:formatCode>
                <c:ptCount val="66"/>
                <c:pt idx="0">
                  <c:v>5493</c:v>
                </c:pt>
                <c:pt idx="1">
                  <c:v>5455</c:v>
                </c:pt>
                <c:pt idx="2">
                  <c:v>5398</c:v>
                </c:pt>
                <c:pt idx="3">
                  <c:v>5321</c:v>
                </c:pt>
                <c:pt idx="4">
                  <c:v>5231</c:v>
                </c:pt>
                <c:pt idx="5">
                  <c:v>5134</c:v>
                </c:pt>
                <c:pt idx="6">
                  <c:v>5089</c:v>
                </c:pt>
                <c:pt idx="7">
                  <c:v>5013</c:v>
                </c:pt>
                <c:pt idx="8">
                  <c:v>5001</c:v>
                </c:pt>
                <c:pt idx="9">
                  <c:v>5004</c:v>
                </c:pt>
                <c:pt idx="10">
                  <c:v>4960</c:v>
                </c:pt>
                <c:pt idx="11">
                  <c:v>4935</c:v>
                </c:pt>
                <c:pt idx="12">
                  <c:v>4898</c:v>
                </c:pt>
                <c:pt idx="13">
                  <c:v>4874</c:v>
                </c:pt>
                <c:pt idx="14">
                  <c:v>4829</c:v>
                </c:pt>
                <c:pt idx="15">
                  <c:v>4779</c:v>
                </c:pt>
                <c:pt idx="16">
                  <c:v>4758</c:v>
                </c:pt>
                <c:pt idx="17">
                  <c:v>4762</c:v>
                </c:pt>
                <c:pt idx="18">
                  <c:v>4752</c:v>
                </c:pt>
                <c:pt idx="19">
                  <c:v>4739</c:v>
                </c:pt>
                <c:pt idx="20">
                  <c:v>4637</c:v>
                </c:pt>
                <c:pt idx="21">
                  <c:v>4625</c:v>
                </c:pt>
                <c:pt idx="22">
                  <c:v>4553</c:v>
                </c:pt>
                <c:pt idx="23">
                  <c:v>4514</c:v>
                </c:pt>
                <c:pt idx="24">
                  <c:v>4457</c:v>
                </c:pt>
                <c:pt idx="25">
                  <c:v>4361</c:v>
                </c:pt>
                <c:pt idx="26">
                  <c:v>4294</c:v>
                </c:pt>
                <c:pt idx="27">
                  <c:v>4246</c:v>
                </c:pt>
                <c:pt idx="28">
                  <c:v>4155</c:v>
                </c:pt>
                <c:pt idx="29">
                  <c:v>4143</c:v>
                </c:pt>
                <c:pt idx="30">
                  <c:v>4125</c:v>
                </c:pt>
                <c:pt idx="31">
                  <c:v>4095</c:v>
                </c:pt>
                <c:pt idx="32">
                  <c:v>4054</c:v>
                </c:pt>
                <c:pt idx="33">
                  <c:v>4062</c:v>
                </c:pt>
                <c:pt idx="34">
                  <c:v>3985</c:v>
                </c:pt>
                <c:pt idx="35">
                  <c:v>3982</c:v>
                </c:pt>
                <c:pt idx="36">
                  <c:v>3962</c:v>
                </c:pt>
                <c:pt idx="37">
                  <c:v>3930</c:v>
                </c:pt>
                <c:pt idx="38">
                  <c:v>3874</c:v>
                </c:pt>
                <c:pt idx="39">
                  <c:v>3816</c:v>
                </c:pt>
                <c:pt idx="40">
                  <c:v>3757</c:v>
                </c:pt>
                <c:pt idx="41">
                  <c:v>3721</c:v>
                </c:pt>
                <c:pt idx="42">
                  <c:v>3685</c:v>
                </c:pt>
                <c:pt idx="43">
                  <c:v>3676</c:v>
                </c:pt>
                <c:pt idx="44">
                  <c:v>3579</c:v>
                </c:pt>
                <c:pt idx="45">
                  <c:v>3522</c:v>
                </c:pt>
                <c:pt idx="46">
                  <c:v>3490</c:v>
                </c:pt>
                <c:pt idx="47">
                  <c:v>3427</c:v>
                </c:pt>
                <c:pt idx="48">
                  <c:v>3387</c:v>
                </c:pt>
              </c:numCache>
            </c:numRef>
          </c:val>
          <c:smooth val="0"/>
          <c:extLst>
            <c:ext xmlns:c16="http://schemas.microsoft.com/office/drawing/2014/chart" uri="{C3380CC4-5D6E-409C-BE32-E72D297353CC}">
              <c16:uniqueId val="{00000031-339C-49EB-9C8D-94CFDDDC77F5}"/>
            </c:ext>
          </c:extLst>
        </c:ser>
        <c:ser>
          <c:idx val="1"/>
          <c:order val="1"/>
          <c:tx>
            <c:strRef>
              <c:f>'Diat 6–30 tiedot'!$A$50</c:f>
              <c:strCache>
                <c:ptCount val="1"/>
                <c:pt idx="0">
                  <c:v>Vieremä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3.0384305429636344E-2"/>
                  <c:y val="-3.6252051666309855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2-339C-49EB-9C8D-94CFDDDC77F5}"/>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tiedot'!$B$50:$BO$50</c:f>
              <c:numCache>
                <c:formatCode>General</c:formatCode>
                <c:ptCount val="66"/>
                <c:pt idx="40" formatCode="#,##0">
                  <c:v>3785</c:v>
                </c:pt>
                <c:pt idx="41" formatCode="#,##0">
                  <c:v>3756</c:v>
                </c:pt>
                <c:pt idx="42" formatCode="#,##0">
                  <c:v>3727</c:v>
                </c:pt>
                <c:pt idx="43" formatCode="#,##0">
                  <c:v>3704</c:v>
                </c:pt>
                <c:pt idx="44" formatCode="#,##0">
                  <c:v>3680</c:v>
                </c:pt>
                <c:pt idx="45" formatCode="#,##0">
                  <c:v>3659</c:v>
                </c:pt>
                <c:pt idx="46" formatCode="#,##0">
                  <c:v>3640</c:v>
                </c:pt>
                <c:pt idx="47" formatCode="#,##0">
                  <c:v>3622</c:v>
                </c:pt>
                <c:pt idx="48" formatCode="#,##0">
                  <c:v>3605</c:v>
                </c:pt>
                <c:pt idx="49" formatCode="#,##0">
                  <c:v>3588</c:v>
                </c:pt>
                <c:pt idx="50" formatCode="#,##0">
                  <c:v>3573</c:v>
                </c:pt>
                <c:pt idx="51" formatCode="#,##0">
                  <c:v>3561</c:v>
                </c:pt>
                <c:pt idx="52" formatCode="#,##0">
                  <c:v>3546</c:v>
                </c:pt>
                <c:pt idx="53" formatCode="#,##0">
                  <c:v>3534</c:v>
                </c:pt>
                <c:pt idx="54" formatCode="#,##0">
                  <c:v>3517</c:v>
                </c:pt>
                <c:pt idx="55" formatCode="#,##0">
                  <c:v>3502</c:v>
                </c:pt>
                <c:pt idx="56" formatCode="#,##0">
                  <c:v>3488</c:v>
                </c:pt>
                <c:pt idx="57" formatCode="#,##0">
                  <c:v>3473</c:v>
                </c:pt>
                <c:pt idx="58" formatCode="#,##0">
                  <c:v>3459</c:v>
                </c:pt>
                <c:pt idx="59" formatCode="#,##0">
                  <c:v>3447</c:v>
                </c:pt>
                <c:pt idx="60" formatCode="#,##0">
                  <c:v>3432</c:v>
                </c:pt>
                <c:pt idx="61" formatCode="#,##0">
                  <c:v>3419</c:v>
                </c:pt>
                <c:pt idx="62" formatCode="#,##0">
                  <c:v>3406</c:v>
                </c:pt>
                <c:pt idx="63" formatCode="#,##0">
                  <c:v>3391</c:v>
                </c:pt>
                <c:pt idx="64" formatCode="#,##0">
                  <c:v>3379</c:v>
                </c:pt>
                <c:pt idx="65" formatCode="#,##0">
                  <c:v>3365</c:v>
                </c:pt>
              </c:numCache>
            </c:numRef>
          </c:val>
          <c:smooth val="0"/>
          <c:extLst>
            <c:ext xmlns:c16="http://schemas.microsoft.com/office/drawing/2014/chart" uri="{C3380CC4-5D6E-409C-BE32-E72D297353CC}">
              <c16:uniqueId val="{00000033-339C-49EB-9C8D-94CFDDDC77F5}"/>
            </c:ext>
          </c:extLst>
        </c:ser>
        <c:ser>
          <c:idx val="2"/>
          <c:order val="2"/>
          <c:tx>
            <c:strRef>
              <c:f>'Diat 6–30 tiedot'!$A$51</c:f>
              <c:strCache>
                <c:ptCount val="1"/>
                <c:pt idx="0">
                  <c:v>Vieremä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1.4392565729827625E-2"/>
                  <c:y val="-2.4923285520588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339C-49EB-9C8D-94CFDDDC77F5}"/>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tiedot'!$B$51:$BO$51</c:f>
              <c:numCache>
                <c:formatCode>General</c:formatCode>
                <c:ptCount val="66"/>
                <c:pt idx="44" formatCode="#,##0">
                  <c:v>3641</c:v>
                </c:pt>
                <c:pt idx="45" formatCode="#,##0">
                  <c:v>3605</c:v>
                </c:pt>
                <c:pt idx="46" formatCode="#,##0">
                  <c:v>3572</c:v>
                </c:pt>
                <c:pt idx="47" formatCode="#,##0">
                  <c:v>3539</c:v>
                </c:pt>
                <c:pt idx="48" formatCode="#,##0">
                  <c:v>3508</c:v>
                </c:pt>
                <c:pt idx="49" formatCode="#,##0">
                  <c:v>3477</c:v>
                </c:pt>
                <c:pt idx="50" formatCode="#,##0">
                  <c:v>3450</c:v>
                </c:pt>
                <c:pt idx="51" formatCode="#,##0">
                  <c:v>3421</c:v>
                </c:pt>
                <c:pt idx="52" formatCode="#,##0">
                  <c:v>3395</c:v>
                </c:pt>
                <c:pt idx="53" formatCode="#,##0">
                  <c:v>3367</c:v>
                </c:pt>
                <c:pt idx="54" formatCode="#,##0">
                  <c:v>3340</c:v>
                </c:pt>
                <c:pt idx="55" formatCode="#,##0">
                  <c:v>3308</c:v>
                </c:pt>
                <c:pt idx="56" formatCode="#,##0">
                  <c:v>3280</c:v>
                </c:pt>
                <c:pt idx="57" formatCode="#,##0">
                  <c:v>3252</c:v>
                </c:pt>
                <c:pt idx="58" formatCode="#,##0">
                  <c:v>3225</c:v>
                </c:pt>
                <c:pt idx="59" formatCode="#,##0">
                  <c:v>3198</c:v>
                </c:pt>
                <c:pt idx="60" formatCode="#,##0">
                  <c:v>3172</c:v>
                </c:pt>
                <c:pt idx="61" formatCode="#,##0">
                  <c:v>3149</c:v>
                </c:pt>
                <c:pt idx="62" formatCode="#,##0">
                  <c:v>3125</c:v>
                </c:pt>
                <c:pt idx="63" formatCode="#,##0">
                  <c:v>3103</c:v>
                </c:pt>
                <c:pt idx="64" formatCode="#,##0">
                  <c:v>3081</c:v>
                </c:pt>
                <c:pt idx="65" formatCode="#,##0">
                  <c:v>3060</c:v>
                </c:pt>
              </c:numCache>
            </c:numRef>
          </c:val>
          <c:smooth val="0"/>
          <c:extLst>
            <c:ext xmlns:c16="http://schemas.microsoft.com/office/drawing/2014/chart" uri="{C3380CC4-5D6E-409C-BE32-E72D297353CC}">
              <c16:uniqueId val="{00000035-339C-49EB-9C8D-94CFDDDC77F5}"/>
            </c:ext>
          </c:extLst>
        </c:ser>
        <c:ser>
          <c:idx val="3"/>
          <c:order val="3"/>
          <c:tx>
            <c:strRef>
              <c:f>'Diat 6–30 tiedot'!$A$52</c:f>
              <c:strCache>
                <c:ptCount val="1"/>
                <c:pt idx="0">
                  <c:v>Vieremä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3.0384305429636344E-2"/>
                  <c:y val="4.0783558124598586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6-339C-49EB-9C8D-94CFDDDC77F5}"/>
                </c:ext>
              </c:extLst>
            </c:dLbl>
            <c:spPr>
              <a:noFill/>
              <a:ln>
                <a:solidFill>
                  <a:srgbClr val="FF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tiedot'!$B$52:$BO$52</c:f>
              <c:numCache>
                <c:formatCode>General</c:formatCode>
                <c:ptCount val="66"/>
                <c:pt idx="46" formatCode="#,##0">
                  <c:v>3477</c:v>
                </c:pt>
                <c:pt idx="47" formatCode="#,##0">
                  <c:v>3432</c:v>
                </c:pt>
                <c:pt idx="48" formatCode="#,##0">
                  <c:v>3388</c:v>
                </c:pt>
                <c:pt idx="49" formatCode="#,##0">
                  <c:v>3346</c:v>
                </c:pt>
                <c:pt idx="50" formatCode="#,##0">
                  <c:v>3309</c:v>
                </c:pt>
                <c:pt idx="51" formatCode="#,##0">
                  <c:v>3271</c:v>
                </c:pt>
                <c:pt idx="52" formatCode="#,##0">
                  <c:v>3236</c:v>
                </c:pt>
                <c:pt idx="53" formatCode="#,##0">
                  <c:v>3201</c:v>
                </c:pt>
                <c:pt idx="54" formatCode="#,##0">
                  <c:v>3165</c:v>
                </c:pt>
                <c:pt idx="55" formatCode="#,##0">
                  <c:v>3130</c:v>
                </c:pt>
                <c:pt idx="56" formatCode="#,##0">
                  <c:v>3094</c:v>
                </c:pt>
                <c:pt idx="57" formatCode="#,##0">
                  <c:v>3060</c:v>
                </c:pt>
                <c:pt idx="58" formatCode="#,##0">
                  <c:v>3029</c:v>
                </c:pt>
                <c:pt idx="59" formatCode="#,##0">
                  <c:v>3000</c:v>
                </c:pt>
                <c:pt idx="60" formatCode="#,##0">
                  <c:v>2973</c:v>
                </c:pt>
                <c:pt idx="61" formatCode="#,##0">
                  <c:v>2947</c:v>
                </c:pt>
                <c:pt idx="62" formatCode="#,##0">
                  <c:v>2924</c:v>
                </c:pt>
                <c:pt idx="63" formatCode="#,##0">
                  <c:v>2900</c:v>
                </c:pt>
                <c:pt idx="64" formatCode="#,##0">
                  <c:v>2878</c:v>
                </c:pt>
                <c:pt idx="65" formatCode="#,##0">
                  <c:v>2856</c:v>
                </c:pt>
              </c:numCache>
            </c:numRef>
          </c:val>
          <c:smooth val="0"/>
          <c:extLst>
            <c:ext xmlns:c16="http://schemas.microsoft.com/office/drawing/2014/chart" uri="{C3380CC4-5D6E-409C-BE32-E72D297353CC}">
              <c16:uniqueId val="{00000037-339C-49EB-9C8D-94CFDDDC77F5}"/>
            </c:ext>
          </c:extLst>
        </c:ser>
        <c:ser>
          <c:idx val="4"/>
          <c:order val="4"/>
          <c:tx>
            <c:strRef>
              <c:f>'Diat 6–30 tiedot'!$A$53</c:f>
              <c:strCache>
                <c:ptCount val="1"/>
                <c:pt idx="0">
                  <c:v>Vieremä ennuste 2024</c:v>
                </c:pt>
              </c:strCache>
            </c:strRef>
          </c:tx>
          <c:spPr>
            <a:ln w="31750" cap="rnd">
              <a:solidFill>
                <a:srgbClr val="7030A0"/>
              </a:solidFill>
              <a:prstDash val="lgDash"/>
              <a:round/>
            </a:ln>
            <a:effectLst>
              <a:outerShdw blurRad="40000" dist="23000" dir="5400000" rotWithShape="0">
                <a:srgbClr val="000000">
                  <a:alpha val="35000"/>
                </a:srgbClr>
              </a:outerShdw>
            </a:effectLst>
          </c:spPr>
          <c:marker>
            <c:symbol val="none"/>
          </c:marker>
          <c:dLbls>
            <c:dLbl>
              <c:idx val="70"/>
              <c:layout>
                <c:manualLayout>
                  <c:x val="-3.0457365368473533E-2"/>
                  <c:y val="-3.1720545208021124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DC34026F-1791-4CC5-954D-89C17ED92884}" type="VALUE">
                      <a:rPr lang="en-US" baseline="0"/>
                      <a:pPr>
                        <a:defRPr/>
                      </a:pPr>
                      <a:t>[ARVO]</a:t>
                    </a:fld>
                    <a:endParaRPr lang="fi-FI"/>
                  </a:p>
                </c:rich>
              </c:tx>
              <c:spPr>
                <a:solidFill>
                  <a:srgbClr val="FFFFFF"/>
                </a:solidFill>
                <a:ln>
                  <a:solidFill>
                    <a:srgbClr val="7030A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38-339C-49EB-9C8D-94CFDDDC77F5}"/>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tiedot'!$B$53:$BT$53</c:f>
              <c:numCache>
                <c:formatCode>General</c:formatCode>
                <c:ptCount val="71"/>
                <c:pt idx="49" formatCode="#,##0">
                  <c:v>3331</c:v>
                </c:pt>
                <c:pt idx="50" formatCode="#,##0">
                  <c:v>3280</c:v>
                </c:pt>
                <c:pt idx="51" formatCode="#,##0">
                  <c:v>3230</c:v>
                </c:pt>
                <c:pt idx="52" formatCode="#,##0">
                  <c:v>3185</c:v>
                </c:pt>
                <c:pt idx="53" formatCode="#,##0">
                  <c:v>3139</c:v>
                </c:pt>
                <c:pt idx="54" formatCode="#,##0">
                  <c:v>3094</c:v>
                </c:pt>
                <c:pt idx="55" formatCode="#,##0">
                  <c:v>3049</c:v>
                </c:pt>
                <c:pt idx="56" formatCode="#,##0">
                  <c:v>3006</c:v>
                </c:pt>
                <c:pt idx="57" formatCode="#,##0">
                  <c:v>2967</c:v>
                </c:pt>
                <c:pt idx="58" formatCode="#,##0">
                  <c:v>2931</c:v>
                </c:pt>
                <c:pt idx="59" formatCode="#,##0">
                  <c:v>2898</c:v>
                </c:pt>
                <c:pt idx="60" formatCode="#,##0">
                  <c:v>2868</c:v>
                </c:pt>
                <c:pt idx="61" formatCode="#,##0">
                  <c:v>2840</c:v>
                </c:pt>
                <c:pt idx="62" formatCode="#,##0">
                  <c:v>2814</c:v>
                </c:pt>
                <c:pt idx="63" formatCode="#,##0">
                  <c:v>2791</c:v>
                </c:pt>
                <c:pt idx="64" formatCode="#,##0">
                  <c:v>2769</c:v>
                </c:pt>
                <c:pt idx="65" formatCode="#,##0">
                  <c:v>2752</c:v>
                </c:pt>
                <c:pt idx="66" formatCode="#,##0">
                  <c:v>2733</c:v>
                </c:pt>
                <c:pt idx="67" formatCode="#,##0">
                  <c:v>2717</c:v>
                </c:pt>
                <c:pt idx="68" formatCode="#,##0">
                  <c:v>2700</c:v>
                </c:pt>
                <c:pt idx="69" formatCode="#,##0">
                  <c:v>2686</c:v>
                </c:pt>
                <c:pt idx="70" formatCode="#,##0">
                  <c:v>2672</c:v>
                </c:pt>
              </c:numCache>
            </c:numRef>
          </c:val>
          <c:smooth val="0"/>
          <c:extLst>
            <c:ext xmlns:c16="http://schemas.microsoft.com/office/drawing/2014/chart" uri="{C3380CC4-5D6E-409C-BE32-E72D297353CC}">
              <c16:uniqueId val="{00000039-339C-49EB-9C8D-94CFDDDC77F5}"/>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6701546287901646E-2"/>
          <c:y val="0.56978983800756444"/>
          <c:w val="0.31732030722431542"/>
          <c:h val="0.3355384286020124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dirty="0"/>
              <a:t>Ylä-Savon</a:t>
            </a:r>
            <a:r>
              <a:rPr lang="fi-FI" sz="1400" baseline="0" dirty="0"/>
              <a:t> seudu</a:t>
            </a:r>
            <a:r>
              <a:rPr lang="fi-FI" sz="1400" dirty="0"/>
              <a:t>n väestönkehitys 1975–2023 ja Tilastokeskuksen väestöennusteet</a:t>
            </a:r>
          </a:p>
        </c:rich>
      </c:tx>
      <c:layout>
        <c:manualLayout>
          <c:xMode val="edge"/>
          <c:yMode val="edge"/>
          <c:x val="0.14436763372620126"/>
          <c:y val="2.265753229144365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8.068096761774933E-2"/>
          <c:y val="8.6302540498108926E-2"/>
          <c:w val="0.89620126926563914"/>
          <c:h val="0.82743256262042386"/>
        </c:manualLayout>
      </c:layout>
      <c:lineChart>
        <c:grouping val="standard"/>
        <c:varyColors val="0"/>
        <c:ser>
          <c:idx val="0"/>
          <c:order val="0"/>
          <c:tx>
            <c:strRef>
              <c:f>'Diat 6–30 tiedot'!$A$54</c:f>
              <c:strCache>
                <c:ptCount val="1"/>
                <c:pt idx="0">
                  <c:v>Ylä-Savon seutukunta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3C01-4C89-AEE9-9B37E08A64F3}"/>
                </c:ext>
              </c:extLst>
            </c:dLbl>
            <c:dLbl>
              <c:idx val="1"/>
              <c:delete val="1"/>
              <c:extLst>
                <c:ext xmlns:c15="http://schemas.microsoft.com/office/drawing/2012/chart" uri="{CE6537A1-D6FC-4f65-9D91-7224C49458BB}"/>
                <c:ext xmlns:c16="http://schemas.microsoft.com/office/drawing/2014/chart" uri="{C3380CC4-5D6E-409C-BE32-E72D297353CC}">
                  <c16:uniqueId val="{00000001-3C01-4C89-AEE9-9B37E08A64F3}"/>
                </c:ext>
              </c:extLst>
            </c:dLbl>
            <c:dLbl>
              <c:idx val="2"/>
              <c:delete val="1"/>
              <c:extLst>
                <c:ext xmlns:c15="http://schemas.microsoft.com/office/drawing/2012/chart" uri="{CE6537A1-D6FC-4f65-9D91-7224C49458BB}"/>
                <c:ext xmlns:c16="http://schemas.microsoft.com/office/drawing/2014/chart" uri="{C3380CC4-5D6E-409C-BE32-E72D297353CC}">
                  <c16:uniqueId val="{00000002-3C01-4C89-AEE9-9B37E08A64F3}"/>
                </c:ext>
              </c:extLst>
            </c:dLbl>
            <c:dLbl>
              <c:idx val="3"/>
              <c:delete val="1"/>
              <c:extLst>
                <c:ext xmlns:c15="http://schemas.microsoft.com/office/drawing/2012/chart" uri="{CE6537A1-D6FC-4f65-9D91-7224C49458BB}"/>
                <c:ext xmlns:c16="http://schemas.microsoft.com/office/drawing/2014/chart" uri="{C3380CC4-5D6E-409C-BE32-E72D297353CC}">
                  <c16:uniqueId val="{00000003-3C01-4C89-AEE9-9B37E08A64F3}"/>
                </c:ext>
              </c:extLst>
            </c:dLbl>
            <c:dLbl>
              <c:idx val="4"/>
              <c:delete val="1"/>
              <c:extLst>
                <c:ext xmlns:c15="http://schemas.microsoft.com/office/drawing/2012/chart" uri="{CE6537A1-D6FC-4f65-9D91-7224C49458BB}"/>
                <c:ext xmlns:c16="http://schemas.microsoft.com/office/drawing/2014/chart" uri="{C3380CC4-5D6E-409C-BE32-E72D297353CC}">
                  <c16:uniqueId val="{00000004-3C01-4C89-AEE9-9B37E08A64F3}"/>
                </c:ext>
              </c:extLst>
            </c:dLbl>
            <c:dLbl>
              <c:idx val="5"/>
              <c:delete val="1"/>
              <c:extLst>
                <c:ext xmlns:c15="http://schemas.microsoft.com/office/drawing/2012/chart" uri="{CE6537A1-D6FC-4f65-9D91-7224C49458BB}"/>
                <c:ext xmlns:c16="http://schemas.microsoft.com/office/drawing/2014/chart" uri="{C3380CC4-5D6E-409C-BE32-E72D297353CC}">
                  <c16:uniqueId val="{00000005-3C01-4C89-AEE9-9B37E08A64F3}"/>
                </c:ext>
              </c:extLst>
            </c:dLbl>
            <c:dLbl>
              <c:idx val="6"/>
              <c:delete val="1"/>
              <c:extLst>
                <c:ext xmlns:c15="http://schemas.microsoft.com/office/drawing/2012/chart" uri="{CE6537A1-D6FC-4f65-9D91-7224C49458BB}"/>
                <c:ext xmlns:c16="http://schemas.microsoft.com/office/drawing/2014/chart" uri="{C3380CC4-5D6E-409C-BE32-E72D297353CC}">
                  <c16:uniqueId val="{00000006-3C01-4C89-AEE9-9B37E08A64F3}"/>
                </c:ext>
              </c:extLst>
            </c:dLbl>
            <c:dLbl>
              <c:idx val="7"/>
              <c:delete val="1"/>
              <c:extLst>
                <c:ext xmlns:c15="http://schemas.microsoft.com/office/drawing/2012/chart" uri="{CE6537A1-D6FC-4f65-9D91-7224C49458BB}"/>
                <c:ext xmlns:c16="http://schemas.microsoft.com/office/drawing/2014/chart" uri="{C3380CC4-5D6E-409C-BE32-E72D297353CC}">
                  <c16:uniqueId val="{00000007-3C01-4C89-AEE9-9B37E08A64F3}"/>
                </c:ext>
              </c:extLst>
            </c:dLbl>
            <c:dLbl>
              <c:idx val="8"/>
              <c:delete val="1"/>
              <c:extLst>
                <c:ext xmlns:c15="http://schemas.microsoft.com/office/drawing/2012/chart" uri="{CE6537A1-D6FC-4f65-9D91-7224C49458BB}"/>
                <c:ext xmlns:c16="http://schemas.microsoft.com/office/drawing/2014/chart" uri="{C3380CC4-5D6E-409C-BE32-E72D297353CC}">
                  <c16:uniqueId val="{00000008-3C01-4C89-AEE9-9B37E08A64F3}"/>
                </c:ext>
              </c:extLst>
            </c:dLbl>
            <c:dLbl>
              <c:idx val="9"/>
              <c:delete val="1"/>
              <c:extLst>
                <c:ext xmlns:c15="http://schemas.microsoft.com/office/drawing/2012/chart" uri="{CE6537A1-D6FC-4f65-9D91-7224C49458BB}"/>
                <c:ext xmlns:c16="http://schemas.microsoft.com/office/drawing/2014/chart" uri="{C3380CC4-5D6E-409C-BE32-E72D297353CC}">
                  <c16:uniqueId val="{00000009-3C01-4C89-AEE9-9B37E08A64F3}"/>
                </c:ext>
              </c:extLst>
            </c:dLbl>
            <c:dLbl>
              <c:idx val="10"/>
              <c:delete val="1"/>
              <c:extLst>
                <c:ext xmlns:c15="http://schemas.microsoft.com/office/drawing/2012/chart" uri="{CE6537A1-D6FC-4f65-9D91-7224C49458BB}"/>
                <c:ext xmlns:c16="http://schemas.microsoft.com/office/drawing/2014/chart" uri="{C3380CC4-5D6E-409C-BE32-E72D297353CC}">
                  <c16:uniqueId val="{0000000A-3C01-4C89-AEE9-9B37E08A64F3}"/>
                </c:ext>
              </c:extLst>
            </c:dLbl>
            <c:dLbl>
              <c:idx val="11"/>
              <c:delete val="1"/>
              <c:extLst>
                <c:ext xmlns:c15="http://schemas.microsoft.com/office/drawing/2012/chart" uri="{CE6537A1-D6FC-4f65-9D91-7224C49458BB}"/>
                <c:ext xmlns:c16="http://schemas.microsoft.com/office/drawing/2014/chart" uri="{C3380CC4-5D6E-409C-BE32-E72D297353CC}">
                  <c16:uniqueId val="{0000000B-3C01-4C89-AEE9-9B37E08A64F3}"/>
                </c:ext>
              </c:extLst>
            </c:dLbl>
            <c:dLbl>
              <c:idx val="12"/>
              <c:delete val="1"/>
              <c:extLst>
                <c:ext xmlns:c15="http://schemas.microsoft.com/office/drawing/2012/chart" uri="{CE6537A1-D6FC-4f65-9D91-7224C49458BB}"/>
                <c:ext xmlns:c16="http://schemas.microsoft.com/office/drawing/2014/chart" uri="{C3380CC4-5D6E-409C-BE32-E72D297353CC}">
                  <c16:uniqueId val="{0000000C-3C01-4C89-AEE9-9B37E08A64F3}"/>
                </c:ext>
              </c:extLst>
            </c:dLbl>
            <c:dLbl>
              <c:idx val="13"/>
              <c:delete val="1"/>
              <c:extLst>
                <c:ext xmlns:c15="http://schemas.microsoft.com/office/drawing/2012/chart" uri="{CE6537A1-D6FC-4f65-9D91-7224C49458BB}"/>
                <c:ext xmlns:c16="http://schemas.microsoft.com/office/drawing/2014/chart" uri="{C3380CC4-5D6E-409C-BE32-E72D297353CC}">
                  <c16:uniqueId val="{0000000D-3C01-4C89-AEE9-9B37E08A64F3}"/>
                </c:ext>
              </c:extLst>
            </c:dLbl>
            <c:dLbl>
              <c:idx val="14"/>
              <c:delete val="1"/>
              <c:extLst>
                <c:ext xmlns:c15="http://schemas.microsoft.com/office/drawing/2012/chart" uri="{CE6537A1-D6FC-4f65-9D91-7224C49458BB}"/>
                <c:ext xmlns:c16="http://schemas.microsoft.com/office/drawing/2014/chart" uri="{C3380CC4-5D6E-409C-BE32-E72D297353CC}">
                  <c16:uniqueId val="{0000000E-3C01-4C89-AEE9-9B37E08A64F3}"/>
                </c:ext>
              </c:extLst>
            </c:dLbl>
            <c:dLbl>
              <c:idx val="15"/>
              <c:delete val="1"/>
              <c:extLst>
                <c:ext xmlns:c15="http://schemas.microsoft.com/office/drawing/2012/chart" uri="{CE6537A1-D6FC-4f65-9D91-7224C49458BB}"/>
                <c:ext xmlns:c16="http://schemas.microsoft.com/office/drawing/2014/chart" uri="{C3380CC4-5D6E-409C-BE32-E72D297353CC}">
                  <c16:uniqueId val="{0000000F-3C01-4C89-AEE9-9B37E08A64F3}"/>
                </c:ext>
              </c:extLst>
            </c:dLbl>
            <c:dLbl>
              <c:idx val="16"/>
              <c:delete val="1"/>
              <c:extLst>
                <c:ext xmlns:c15="http://schemas.microsoft.com/office/drawing/2012/chart" uri="{CE6537A1-D6FC-4f65-9D91-7224C49458BB}"/>
                <c:ext xmlns:c16="http://schemas.microsoft.com/office/drawing/2014/chart" uri="{C3380CC4-5D6E-409C-BE32-E72D297353CC}">
                  <c16:uniqueId val="{00000010-3C01-4C89-AEE9-9B37E08A64F3}"/>
                </c:ext>
              </c:extLst>
            </c:dLbl>
            <c:dLbl>
              <c:idx val="17"/>
              <c:delete val="1"/>
              <c:extLst>
                <c:ext xmlns:c15="http://schemas.microsoft.com/office/drawing/2012/chart" uri="{CE6537A1-D6FC-4f65-9D91-7224C49458BB}"/>
                <c:ext xmlns:c16="http://schemas.microsoft.com/office/drawing/2014/chart" uri="{C3380CC4-5D6E-409C-BE32-E72D297353CC}">
                  <c16:uniqueId val="{00000011-3C01-4C89-AEE9-9B37E08A64F3}"/>
                </c:ext>
              </c:extLst>
            </c:dLbl>
            <c:dLbl>
              <c:idx val="18"/>
              <c:delete val="1"/>
              <c:extLst>
                <c:ext xmlns:c15="http://schemas.microsoft.com/office/drawing/2012/chart" uri="{CE6537A1-D6FC-4f65-9D91-7224C49458BB}"/>
                <c:ext xmlns:c16="http://schemas.microsoft.com/office/drawing/2014/chart" uri="{C3380CC4-5D6E-409C-BE32-E72D297353CC}">
                  <c16:uniqueId val="{00000012-3C01-4C89-AEE9-9B37E08A64F3}"/>
                </c:ext>
              </c:extLst>
            </c:dLbl>
            <c:dLbl>
              <c:idx val="19"/>
              <c:delete val="1"/>
              <c:extLst>
                <c:ext xmlns:c15="http://schemas.microsoft.com/office/drawing/2012/chart" uri="{CE6537A1-D6FC-4f65-9D91-7224C49458BB}"/>
                <c:ext xmlns:c16="http://schemas.microsoft.com/office/drawing/2014/chart" uri="{C3380CC4-5D6E-409C-BE32-E72D297353CC}">
                  <c16:uniqueId val="{00000013-3C01-4C89-AEE9-9B37E08A64F3}"/>
                </c:ext>
              </c:extLst>
            </c:dLbl>
            <c:dLbl>
              <c:idx val="20"/>
              <c:delete val="1"/>
              <c:extLst>
                <c:ext xmlns:c15="http://schemas.microsoft.com/office/drawing/2012/chart" uri="{CE6537A1-D6FC-4f65-9D91-7224C49458BB}"/>
                <c:ext xmlns:c16="http://schemas.microsoft.com/office/drawing/2014/chart" uri="{C3380CC4-5D6E-409C-BE32-E72D297353CC}">
                  <c16:uniqueId val="{00000014-3C01-4C89-AEE9-9B37E08A64F3}"/>
                </c:ext>
              </c:extLst>
            </c:dLbl>
            <c:dLbl>
              <c:idx val="21"/>
              <c:delete val="1"/>
              <c:extLst>
                <c:ext xmlns:c15="http://schemas.microsoft.com/office/drawing/2012/chart" uri="{CE6537A1-D6FC-4f65-9D91-7224C49458BB}"/>
                <c:ext xmlns:c16="http://schemas.microsoft.com/office/drawing/2014/chart" uri="{C3380CC4-5D6E-409C-BE32-E72D297353CC}">
                  <c16:uniqueId val="{00000015-3C01-4C89-AEE9-9B37E08A64F3}"/>
                </c:ext>
              </c:extLst>
            </c:dLbl>
            <c:dLbl>
              <c:idx val="22"/>
              <c:delete val="1"/>
              <c:extLst>
                <c:ext xmlns:c15="http://schemas.microsoft.com/office/drawing/2012/chart" uri="{CE6537A1-D6FC-4f65-9D91-7224C49458BB}"/>
                <c:ext xmlns:c16="http://schemas.microsoft.com/office/drawing/2014/chart" uri="{C3380CC4-5D6E-409C-BE32-E72D297353CC}">
                  <c16:uniqueId val="{00000016-3C01-4C89-AEE9-9B37E08A64F3}"/>
                </c:ext>
              </c:extLst>
            </c:dLbl>
            <c:dLbl>
              <c:idx val="23"/>
              <c:delete val="1"/>
              <c:extLst>
                <c:ext xmlns:c15="http://schemas.microsoft.com/office/drawing/2012/chart" uri="{CE6537A1-D6FC-4f65-9D91-7224C49458BB}"/>
                <c:ext xmlns:c16="http://schemas.microsoft.com/office/drawing/2014/chart" uri="{C3380CC4-5D6E-409C-BE32-E72D297353CC}">
                  <c16:uniqueId val="{00000017-3C01-4C89-AEE9-9B37E08A64F3}"/>
                </c:ext>
              </c:extLst>
            </c:dLbl>
            <c:dLbl>
              <c:idx val="24"/>
              <c:delete val="1"/>
              <c:extLst>
                <c:ext xmlns:c15="http://schemas.microsoft.com/office/drawing/2012/chart" uri="{CE6537A1-D6FC-4f65-9D91-7224C49458BB}"/>
                <c:ext xmlns:c16="http://schemas.microsoft.com/office/drawing/2014/chart" uri="{C3380CC4-5D6E-409C-BE32-E72D297353CC}">
                  <c16:uniqueId val="{00000018-3C01-4C89-AEE9-9B37E08A64F3}"/>
                </c:ext>
              </c:extLst>
            </c:dLbl>
            <c:dLbl>
              <c:idx val="25"/>
              <c:delete val="1"/>
              <c:extLst>
                <c:ext xmlns:c15="http://schemas.microsoft.com/office/drawing/2012/chart" uri="{CE6537A1-D6FC-4f65-9D91-7224C49458BB}"/>
                <c:ext xmlns:c16="http://schemas.microsoft.com/office/drawing/2014/chart" uri="{C3380CC4-5D6E-409C-BE32-E72D297353CC}">
                  <c16:uniqueId val="{00000019-3C01-4C89-AEE9-9B37E08A64F3}"/>
                </c:ext>
              </c:extLst>
            </c:dLbl>
            <c:dLbl>
              <c:idx val="26"/>
              <c:delete val="1"/>
              <c:extLst>
                <c:ext xmlns:c15="http://schemas.microsoft.com/office/drawing/2012/chart" uri="{CE6537A1-D6FC-4f65-9D91-7224C49458BB}"/>
                <c:ext xmlns:c16="http://schemas.microsoft.com/office/drawing/2014/chart" uri="{C3380CC4-5D6E-409C-BE32-E72D297353CC}">
                  <c16:uniqueId val="{0000001A-3C01-4C89-AEE9-9B37E08A64F3}"/>
                </c:ext>
              </c:extLst>
            </c:dLbl>
            <c:dLbl>
              <c:idx val="27"/>
              <c:delete val="1"/>
              <c:extLst>
                <c:ext xmlns:c15="http://schemas.microsoft.com/office/drawing/2012/chart" uri="{CE6537A1-D6FC-4f65-9D91-7224C49458BB}"/>
                <c:ext xmlns:c16="http://schemas.microsoft.com/office/drawing/2014/chart" uri="{C3380CC4-5D6E-409C-BE32-E72D297353CC}">
                  <c16:uniqueId val="{0000001B-3C01-4C89-AEE9-9B37E08A64F3}"/>
                </c:ext>
              </c:extLst>
            </c:dLbl>
            <c:dLbl>
              <c:idx val="28"/>
              <c:delete val="1"/>
              <c:extLst>
                <c:ext xmlns:c15="http://schemas.microsoft.com/office/drawing/2012/chart" uri="{CE6537A1-D6FC-4f65-9D91-7224C49458BB}"/>
                <c:ext xmlns:c16="http://schemas.microsoft.com/office/drawing/2014/chart" uri="{C3380CC4-5D6E-409C-BE32-E72D297353CC}">
                  <c16:uniqueId val="{0000001C-3C01-4C89-AEE9-9B37E08A64F3}"/>
                </c:ext>
              </c:extLst>
            </c:dLbl>
            <c:dLbl>
              <c:idx val="29"/>
              <c:delete val="1"/>
              <c:extLst>
                <c:ext xmlns:c15="http://schemas.microsoft.com/office/drawing/2012/chart" uri="{CE6537A1-D6FC-4f65-9D91-7224C49458BB}"/>
                <c:ext xmlns:c16="http://schemas.microsoft.com/office/drawing/2014/chart" uri="{C3380CC4-5D6E-409C-BE32-E72D297353CC}">
                  <c16:uniqueId val="{0000001D-3C01-4C89-AEE9-9B37E08A64F3}"/>
                </c:ext>
              </c:extLst>
            </c:dLbl>
            <c:dLbl>
              <c:idx val="30"/>
              <c:delete val="1"/>
              <c:extLst>
                <c:ext xmlns:c15="http://schemas.microsoft.com/office/drawing/2012/chart" uri="{CE6537A1-D6FC-4f65-9D91-7224C49458BB}"/>
                <c:ext xmlns:c16="http://schemas.microsoft.com/office/drawing/2014/chart" uri="{C3380CC4-5D6E-409C-BE32-E72D297353CC}">
                  <c16:uniqueId val="{0000001E-3C01-4C89-AEE9-9B37E08A64F3}"/>
                </c:ext>
              </c:extLst>
            </c:dLbl>
            <c:dLbl>
              <c:idx val="31"/>
              <c:delete val="1"/>
              <c:extLst>
                <c:ext xmlns:c15="http://schemas.microsoft.com/office/drawing/2012/chart" uri="{CE6537A1-D6FC-4f65-9D91-7224C49458BB}"/>
                <c:ext xmlns:c16="http://schemas.microsoft.com/office/drawing/2014/chart" uri="{C3380CC4-5D6E-409C-BE32-E72D297353CC}">
                  <c16:uniqueId val="{0000001F-3C01-4C89-AEE9-9B37E08A64F3}"/>
                </c:ext>
              </c:extLst>
            </c:dLbl>
            <c:dLbl>
              <c:idx val="32"/>
              <c:delete val="1"/>
              <c:extLst>
                <c:ext xmlns:c15="http://schemas.microsoft.com/office/drawing/2012/chart" uri="{CE6537A1-D6FC-4f65-9D91-7224C49458BB}"/>
                <c:ext xmlns:c16="http://schemas.microsoft.com/office/drawing/2014/chart" uri="{C3380CC4-5D6E-409C-BE32-E72D297353CC}">
                  <c16:uniqueId val="{00000020-3C01-4C89-AEE9-9B37E08A64F3}"/>
                </c:ext>
              </c:extLst>
            </c:dLbl>
            <c:dLbl>
              <c:idx val="33"/>
              <c:delete val="1"/>
              <c:extLst>
                <c:ext xmlns:c15="http://schemas.microsoft.com/office/drawing/2012/chart" uri="{CE6537A1-D6FC-4f65-9D91-7224C49458BB}"/>
                <c:ext xmlns:c16="http://schemas.microsoft.com/office/drawing/2014/chart" uri="{C3380CC4-5D6E-409C-BE32-E72D297353CC}">
                  <c16:uniqueId val="{00000021-3C01-4C89-AEE9-9B37E08A64F3}"/>
                </c:ext>
              </c:extLst>
            </c:dLbl>
            <c:dLbl>
              <c:idx val="34"/>
              <c:delete val="1"/>
              <c:extLst>
                <c:ext xmlns:c15="http://schemas.microsoft.com/office/drawing/2012/chart" uri="{CE6537A1-D6FC-4f65-9D91-7224C49458BB}"/>
                <c:ext xmlns:c16="http://schemas.microsoft.com/office/drawing/2014/chart" uri="{C3380CC4-5D6E-409C-BE32-E72D297353CC}">
                  <c16:uniqueId val="{00000022-3C01-4C89-AEE9-9B37E08A64F3}"/>
                </c:ext>
              </c:extLst>
            </c:dLbl>
            <c:dLbl>
              <c:idx val="35"/>
              <c:delete val="1"/>
              <c:extLst>
                <c:ext xmlns:c15="http://schemas.microsoft.com/office/drawing/2012/chart" uri="{CE6537A1-D6FC-4f65-9D91-7224C49458BB}"/>
                <c:ext xmlns:c16="http://schemas.microsoft.com/office/drawing/2014/chart" uri="{C3380CC4-5D6E-409C-BE32-E72D297353CC}">
                  <c16:uniqueId val="{00000023-3C01-4C89-AEE9-9B37E08A64F3}"/>
                </c:ext>
              </c:extLst>
            </c:dLbl>
            <c:dLbl>
              <c:idx val="36"/>
              <c:delete val="1"/>
              <c:extLst>
                <c:ext xmlns:c15="http://schemas.microsoft.com/office/drawing/2012/chart" uri="{CE6537A1-D6FC-4f65-9D91-7224C49458BB}"/>
                <c:ext xmlns:c16="http://schemas.microsoft.com/office/drawing/2014/chart" uri="{C3380CC4-5D6E-409C-BE32-E72D297353CC}">
                  <c16:uniqueId val="{00000024-3C01-4C89-AEE9-9B37E08A64F3}"/>
                </c:ext>
              </c:extLst>
            </c:dLbl>
            <c:dLbl>
              <c:idx val="37"/>
              <c:delete val="1"/>
              <c:extLst>
                <c:ext xmlns:c15="http://schemas.microsoft.com/office/drawing/2012/chart" uri="{CE6537A1-D6FC-4f65-9D91-7224C49458BB}"/>
                <c:ext xmlns:c16="http://schemas.microsoft.com/office/drawing/2014/chart" uri="{C3380CC4-5D6E-409C-BE32-E72D297353CC}">
                  <c16:uniqueId val="{00000025-3C01-4C89-AEE9-9B37E08A64F3}"/>
                </c:ext>
              </c:extLst>
            </c:dLbl>
            <c:dLbl>
              <c:idx val="38"/>
              <c:delete val="1"/>
              <c:extLst>
                <c:ext xmlns:c15="http://schemas.microsoft.com/office/drawing/2012/chart" uri="{CE6537A1-D6FC-4f65-9D91-7224C49458BB}"/>
                <c:ext xmlns:c16="http://schemas.microsoft.com/office/drawing/2014/chart" uri="{C3380CC4-5D6E-409C-BE32-E72D297353CC}">
                  <c16:uniqueId val="{00000026-3C01-4C89-AEE9-9B37E08A64F3}"/>
                </c:ext>
              </c:extLst>
            </c:dLbl>
            <c:dLbl>
              <c:idx val="39"/>
              <c:delete val="1"/>
              <c:extLst>
                <c:ext xmlns:c15="http://schemas.microsoft.com/office/drawing/2012/chart" uri="{CE6537A1-D6FC-4f65-9D91-7224C49458BB}"/>
                <c:ext xmlns:c16="http://schemas.microsoft.com/office/drawing/2014/chart" uri="{C3380CC4-5D6E-409C-BE32-E72D297353CC}">
                  <c16:uniqueId val="{00000027-3C01-4C89-AEE9-9B37E08A64F3}"/>
                </c:ext>
              </c:extLst>
            </c:dLbl>
            <c:dLbl>
              <c:idx val="40"/>
              <c:delete val="1"/>
              <c:extLst>
                <c:ext xmlns:c15="http://schemas.microsoft.com/office/drawing/2012/chart" uri="{CE6537A1-D6FC-4f65-9D91-7224C49458BB}"/>
                <c:ext xmlns:c16="http://schemas.microsoft.com/office/drawing/2014/chart" uri="{C3380CC4-5D6E-409C-BE32-E72D297353CC}">
                  <c16:uniqueId val="{00000028-3C01-4C89-AEE9-9B37E08A64F3}"/>
                </c:ext>
              </c:extLst>
            </c:dLbl>
            <c:dLbl>
              <c:idx val="41"/>
              <c:delete val="1"/>
              <c:extLst>
                <c:ext xmlns:c15="http://schemas.microsoft.com/office/drawing/2012/chart" uri="{CE6537A1-D6FC-4f65-9D91-7224C49458BB}"/>
                <c:ext xmlns:c16="http://schemas.microsoft.com/office/drawing/2014/chart" uri="{C3380CC4-5D6E-409C-BE32-E72D297353CC}">
                  <c16:uniqueId val="{00000029-3C01-4C89-AEE9-9B37E08A64F3}"/>
                </c:ext>
              </c:extLst>
            </c:dLbl>
            <c:dLbl>
              <c:idx val="42"/>
              <c:delete val="1"/>
              <c:extLst>
                <c:ext xmlns:c15="http://schemas.microsoft.com/office/drawing/2012/chart" uri="{CE6537A1-D6FC-4f65-9D91-7224C49458BB}"/>
                <c:ext xmlns:c16="http://schemas.microsoft.com/office/drawing/2014/chart" uri="{C3380CC4-5D6E-409C-BE32-E72D297353CC}">
                  <c16:uniqueId val="{0000002A-3C01-4C89-AEE9-9B37E08A64F3}"/>
                </c:ext>
              </c:extLst>
            </c:dLbl>
            <c:dLbl>
              <c:idx val="43"/>
              <c:delete val="1"/>
              <c:extLst>
                <c:ext xmlns:c15="http://schemas.microsoft.com/office/drawing/2012/chart" uri="{CE6537A1-D6FC-4f65-9D91-7224C49458BB}"/>
                <c:ext xmlns:c16="http://schemas.microsoft.com/office/drawing/2014/chart" uri="{C3380CC4-5D6E-409C-BE32-E72D297353CC}">
                  <c16:uniqueId val="{0000002B-3C01-4C89-AEE9-9B37E08A64F3}"/>
                </c:ext>
              </c:extLst>
            </c:dLbl>
            <c:dLbl>
              <c:idx val="44"/>
              <c:delete val="1"/>
              <c:extLst>
                <c:ext xmlns:c15="http://schemas.microsoft.com/office/drawing/2012/chart" uri="{CE6537A1-D6FC-4f65-9D91-7224C49458BB}"/>
                <c:ext xmlns:c16="http://schemas.microsoft.com/office/drawing/2014/chart" uri="{C3380CC4-5D6E-409C-BE32-E72D297353CC}">
                  <c16:uniqueId val="{0000002C-3C01-4C89-AEE9-9B37E08A64F3}"/>
                </c:ext>
              </c:extLst>
            </c:dLbl>
            <c:dLbl>
              <c:idx val="45"/>
              <c:delete val="1"/>
              <c:extLst>
                <c:ext xmlns:c15="http://schemas.microsoft.com/office/drawing/2012/chart" uri="{CE6537A1-D6FC-4f65-9D91-7224C49458BB}"/>
                <c:ext xmlns:c16="http://schemas.microsoft.com/office/drawing/2014/chart" uri="{C3380CC4-5D6E-409C-BE32-E72D297353CC}">
                  <c16:uniqueId val="{0000002D-3C01-4C89-AEE9-9B37E08A64F3}"/>
                </c:ext>
              </c:extLst>
            </c:dLbl>
            <c:dLbl>
              <c:idx val="46"/>
              <c:delete val="1"/>
              <c:extLst>
                <c:ext xmlns:c15="http://schemas.microsoft.com/office/drawing/2012/chart" uri="{CE6537A1-D6FC-4f65-9D91-7224C49458BB}"/>
                <c:ext xmlns:c16="http://schemas.microsoft.com/office/drawing/2014/chart" uri="{C3380CC4-5D6E-409C-BE32-E72D297353CC}">
                  <c16:uniqueId val="{0000002E-3C01-4C89-AEE9-9B37E08A64F3}"/>
                </c:ext>
              </c:extLst>
            </c:dLbl>
            <c:dLbl>
              <c:idx val="47"/>
              <c:delete val="1"/>
              <c:extLst>
                <c:ext xmlns:c15="http://schemas.microsoft.com/office/drawing/2012/chart" uri="{CE6537A1-D6FC-4f65-9D91-7224C49458BB}"/>
                <c:ext xmlns:c16="http://schemas.microsoft.com/office/drawing/2014/chart" uri="{C3380CC4-5D6E-409C-BE32-E72D297353CC}">
                  <c16:uniqueId val="{0000002F-3C01-4C89-AEE9-9B37E08A64F3}"/>
                </c:ext>
              </c:extLst>
            </c:dLbl>
            <c:dLbl>
              <c:idx val="48"/>
              <c:layout>
                <c:manualLayout>
                  <c:x val="-4.809057689758979E-2"/>
                  <c:y val="4.3049311353742951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7F1DE683-AEA4-416E-9AFA-6F659BCB116A}" type="VALUE">
                      <a:rPr lang="en-US" baseline="0"/>
                      <a:pPr>
                        <a:defRPr/>
                      </a:pPr>
                      <a:t>[ARVO]</a:t>
                    </a:fld>
                    <a:endParaRPr lang="fi-FI"/>
                  </a:p>
                </c:rich>
              </c:tx>
              <c:spPr>
                <a:solidFill>
                  <a:srgbClr val="FFFFFF"/>
                </a:solidFill>
                <a:ln>
                  <a:solidFill>
                    <a:srgbClr val="00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30-3C01-4C89-AEE9-9B37E08A64F3}"/>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tiedot'!$B$54:$BO$54</c:f>
              <c:numCache>
                <c:formatCode>#,##0</c:formatCode>
                <c:ptCount val="66"/>
                <c:pt idx="0">
                  <c:v>69226</c:v>
                </c:pt>
                <c:pt idx="1">
                  <c:v>69041</c:v>
                </c:pt>
                <c:pt idx="2">
                  <c:v>68910</c:v>
                </c:pt>
                <c:pt idx="3">
                  <c:v>68836</c:v>
                </c:pt>
                <c:pt idx="4">
                  <c:v>68775</c:v>
                </c:pt>
                <c:pt idx="5">
                  <c:v>68705</c:v>
                </c:pt>
                <c:pt idx="6">
                  <c:v>68728</c:v>
                </c:pt>
                <c:pt idx="7">
                  <c:v>68964</c:v>
                </c:pt>
                <c:pt idx="8">
                  <c:v>69157</c:v>
                </c:pt>
                <c:pt idx="9">
                  <c:v>69356</c:v>
                </c:pt>
                <c:pt idx="10">
                  <c:v>69137</c:v>
                </c:pt>
                <c:pt idx="11">
                  <c:v>68946</c:v>
                </c:pt>
                <c:pt idx="12">
                  <c:v>68567</c:v>
                </c:pt>
                <c:pt idx="13">
                  <c:v>68139</c:v>
                </c:pt>
                <c:pt idx="14">
                  <c:v>67953</c:v>
                </c:pt>
                <c:pt idx="15">
                  <c:v>67758</c:v>
                </c:pt>
                <c:pt idx="16">
                  <c:v>67671</c:v>
                </c:pt>
                <c:pt idx="17">
                  <c:v>67664</c:v>
                </c:pt>
                <c:pt idx="18">
                  <c:v>67451</c:v>
                </c:pt>
                <c:pt idx="19">
                  <c:v>67267</c:v>
                </c:pt>
                <c:pt idx="20">
                  <c:v>66749</c:v>
                </c:pt>
                <c:pt idx="21">
                  <c:v>66265</c:v>
                </c:pt>
                <c:pt idx="22">
                  <c:v>65472</c:v>
                </c:pt>
                <c:pt idx="23">
                  <c:v>64655</c:v>
                </c:pt>
                <c:pt idx="24">
                  <c:v>63962</c:v>
                </c:pt>
                <c:pt idx="25">
                  <c:v>63074</c:v>
                </c:pt>
                <c:pt idx="26">
                  <c:v>62257</c:v>
                </c:pt>
                <c:pt idx="27">
                  <c:v>61692</c:v>
                </c:pt>
                <c:pt idx="28">
                  <c:v>61009</c:v>
                </c:pt>
                <c:pt idx="29">
                  <c:v>60677</c:v>
                </c:pt>
                <c:pt idx="30">
                  <c:v>60126</c:v>
                </c:pt>
                <c:pt idx="31">
                  <c:v>59630</c:v>
                </c:pt>
                <c:pt idx="32">
                  <c:v>59168</c:v>
                </c:pt>
                <c:pt idx="33">
                  <c:v>58879</c:v>
                </c:pt>
                <c:pt idx="34">
                  <c:v>58353</c:v>
                </c:pt>
                <c:pt idx="35">
                  <c:v>57946</c:v>
                </c:pt>
                <c:pt idx="36">
                  <c:v>57688</c:v>
                </c:pt>
                <c:pt idx="37">
                  <c:v>57238</c:v>
                </c:pt>
                <c:pt idx="38">
                  <c:v>56792</c:v>
                </c:pt>
                <c:pt idx="39">
                  <c:v>56297</c:v>
                </c:pt>
                <c:pt idx="40">
                  <c:v>55681</c:v>
                </c:pt>
                <c:pt idx="41">
                  <c:v>55056</c:v>
                </c:pt>
                <c:pt idx="42">
                  <c:v>54307</c:v>
                </c:pt>
                <c:pt idx="43">
                  <c:v>53627</c:v>
                </c:pt>
                <c:pt idx="44">
                  <c:v>52920</c:v>
                </c:pt>
                <c:pt idx="45">
                  <c:v>52175</c:v>
                </c:pt>
                <c:pt idx="46">
                  <c:v>51595</c:v>
                </c:pt>
                <c:pt idx="47">
                  <c:v>50765</c:v>
                </c:pt>
                <c:pt idx="48">
                  <c:v>50200</c:v>
                </c:pt>
              </c:numCache>
            </c:numRef>
          </c:val>
          <c:smooth val="0"/>
          <c:extLst>
            <c:ext xmlns:c16="http://schemas.microsoft.com/office/drawing/2014/chart" uri="{C3380CC4-5D6E-409C-BE32-E72D297353CC}">
              <c16:uniqueId val="{00000031-3C01-4C89-AEE9-9B37E08A64F3}"/>
            </c:ext>
          </c:extLst>
        </c:ser>
        <c:ser>
          <c:idx val="1"/>
          <c:order val="1"/>
          <c:tx>
            <c:strRef>
              <c:f>'Diat 6–30 tiedot'!$A$55</c:f>
              <c:strCache>
                <c:ptCount val="1"/>
                <c:pt idx="0">
                  <c:v>Ylä-Savon seutukunta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3.1983479399617203E-2"/>
                  <c:y val="-3.6252051666309869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2-3C01-4C89-AEE9-9B37E08A64F3}"/>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tiedot'!$B$55:$BO$55</c:f>
              <c:numCache>
                <c:formatCode>General</c:formatCode>
                <c:ptCount val="66"/>
                <c:pt idx="40" formatCode="#,##0">
                  <c:v>55896</c:v>
                </c:pt>
                <c:pt idx="41" formatCode="#,##0">
                  <c:v>55530</c:v>
                </c:pt>
                <c:pt idx="42" formatCode="#,##0">
                  <c:v>55177</c:v>
                </c:pt>
                <c:pt idx="43" formatCode="#,##0">
                  <c:v>54844</c:v>
                </c:pt>
                <c:pt idx="44" formatCode="#,##0">
                  <c:v>54524</c:v>
                </c:pt>
                <c:pt idx="45" formatCode="#,##0">
                  <c:v>54222</c:v>
                </c:pt>
                <c:pt idx="46" formatCode="#,##0">
                  <c:v>53936</c:v>
                </c:pt>
                <c:pt idx="47" formatCode="#,##0">
                  <c:v>53667</c:v>
                </c:pt>
                <c:pt idx="48" formatCode="#,##0">
                  <c:v>53404</c:v>
                </c:pt>
                <c:pt idx="49" formatCode="#,##0">
                  <c:v>53147</c:v>
                </c:pt>
                <c:pt idx="50" formatCode="#,##0">
                  <c:v>52891</c:v>
                </c:pt>
                <c:pt idx="51" formatCode="#,##0">
                  <c:v>52648</c:v>
                </c:pt>
                <c:pt idx="52" formatCode="#,##0">
                  <c:v>52412</c:v>
                </c:pt>
                <c:pt idx="53" formatCode="#,##0">
                  <c:v>52182</c:v>
                </c:pt>
                <c:pt idx="54" formatCode="#,##0">
                  <c:v>51945</c:v>
                </c:pt>
                <c:pt idx="55" formatCode="#,##0">
                  <c:v>51714</c:v>
                </c:pt>
                <c:pt idx="56" formatCode="#,##0">
                  <c:v>51494</c:v>
                </c:pt>
                <c:pt idx="57" formatCode="#,##0">
                  <c:v>51275</c:v>
                </c:pt>
                <c:pt idx="58" formatCode="#,##0">
                  <c:v>51059</c:v>
                </c:pt>
                <c:pt idx="59" formatCode="#,##0">
                  <c:v>50846</c:v>
                </c:pt>
                <c:pt idx="60" formatCode="#,##0">
                  <c:v>50628</c:v>
                </c:pt>
                <c:pt idx="61" formatCode="#,##0">
                  <c:v>50415</c:v>
                </c:pt>
                <c:pt idx="62" formatCode="#,##0">
                  <c:v>50199</c:v>
                </c:pt>
                <c:pt idx="63" formatCode="#,##0">
                  <c:v>49976</c:v>
                </c:pt>
                <c:pt idx="64" formatCode="#,##0">
                  <c:v>49757</c:v>
                </c:pt>
                <c:pt idx="65" formatCode="#,##0">
                  <c:v>49536</c:v>
                </c:pt>
              </c:numCache>
            </c:numRef>
          </c:val>
          <c:smooth val="0"/>
          <c:extLst>
            <c:ext xmlns:c16="http://schemas.microsoft.com/office/drawing/2014/chart" uri="{C3380CC4-5D6E-409C-BE32-E72D297353CC}">
              <c16:uniqueId val="{00000033-3C01-4C89-AEE9-9B37E08A64F3}"/>
            </c:ext>
          </c:extLst>
        </c:ser>
        <c:ser>
          <c:idx val="2"/>
          <c:order val="2"/>
          <c:tx>
            <c:strRef>
              <c:f>'Diat 6–30 tiedot'!$A$56</c:f>
              <c:strCache>
                <c:ptCount val="1"/>
                <c:pt idx="0">
                  <c:v>Ylä-Savon seutukunta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3.0384305429636344E-2"/>
                  <c:y val="-4.30493113537429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3C01-4C89-AEE9-9B37E08A64F3}"/>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tiedot'!$B$56:$BO$56</c:f>
              <c:numCache>
                <c:formatCode>General</c:formatCode>
                <c:ptCount val="66"/>
                <c:pt idx="44" formatCode="#,##0">
                  <c:v>52952</c:v>
                </c:pt>
                <c:pt idx="45" formatCode="#,##0">
                  <c:v>52301</c:v>
                </c:pt>
                <c:pt idx="46" formatCode="#,##0">
                  <c:v>51676</c:v>
                </c:pt>
                <c:pt idx="47" formatCode="#,##0">
                  <c:v>51072</c:v>
                </c:pt>
                <c:pt idx="48" formatCode="#,##0">
                  <c:v>50485</c:v>
                </c:pt>
                <c:pt idx="49" formatCode="#,##0">
                  <c:v>49909</c:v>
                </c:pt>
                <c:pt idx="50" formatCode="#,##0">
                  <c:v>49346</c:v>
                </c:pt>
                <c:pt idx="51" formatCode="#,##0">
                  <c:v>48797</c:v>
                </c:pt>
                <c:pt idx="52" formatCode="#,##0">
                  <c:v>48265</c:v>
                </c:pt>
                <c:pt idx="53" formatCode="#,##0">
                  <c:v>47739</c:v>
                </c:pt>
                <c:pt idx="54" formatCode="#,##0">
                  <c:v>47221</c:v>
                </c:pt>
                <c:pt idx="55" formatCode="#,##0">
                  <c:v>46713</c:v>
                </c:pt>
                <c:pt idx="56" formatCode="#,##0">
                  <c:v>46224</c:v>
                </c:pt>
                <c:pt idx="57" formatCode="#,##0">
                  <c:v>45741</c:v>
                </c:pt>
                <c:pt idx="58" formatCode="#,##0">
                  <c:v>45275</c:v>
                </c:pt>
                <c:pt idx="59" formatCode="#,##0">
                  <c:v>44811</c:v>
                </c:pt>
                <c:pt idx="60" formatCode="#,##0">
                  <c:v>44361</c:v>
                </c:pt>
                <c:pt idx="61" formatCode="#,##0">
                  <c:v>43916</c:v>
                </c:pt>
                <c:pt idx="62" formatCode="#,##0">
                  <c:v>43479</c:v>
                </c:pt>
                <c:pt idx="63" formatCode="#,##0">
                  <c:v>43053</c:v>
                </c:pt>
                <c:pt idx="64" formatCode="#,##0">
                  <c:v>42634</c:v>
                </c:pt>
                <c:pt idx="65" formatCode="#,##0">
                  <c:v>42217</c:v>
                </c:pt>
              </c:numCache>
            </c:numRef>
          </c:val>
          <c:smooth val="0"/>
          <c:extLst>
            <c:ext xmlns:c16="http://schemas.microsoft.com/office/drawing/2014/chart" uri="{C3380CC4-5D6E-409C-BE32-E72D297353CC}">
              <c16:uniqueId val="{00000035-3C01-4C89-AEE9-9B37E08A64F3}"/>
            </c:ext>
          </c:extLst>
        </c:ser>
        <c:ser>
          <c:idx val="3"/>
          <c:order val="3"/>
          <c:tx>
            <c:strRef>
              <c:f>'Diat 6–30 tiedot'!$A$57</c:f>
              <c:strCache>
                <c:ptCount val="1"/>
                <c:pt idx="0">
                  <c:v>Ylä-Savon seutukunta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3.038430542963623E-2"/>
                  <c:y val="4.3049311353742951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6-3C01-4C89-AEE9-9B37E08A64F3}"/>
                </c:ext>
              </c:extLst>
            </c:dLbl>
            <c:spPr>
              <a:noFill/>
              <a:ln>
                <a:solidFill>
                  <a:srgbClr val="FF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tiedot'!$B$57:$BO$57</c:f>
              <c:numCache>
                <c:formatCode>General</c:formatCode>
                <c:ptCount val="66"/>
                <c:pt idx="46" formatCode="#,##0">
                  <c:v>51505</c:v>
                </c:pt>
                <c:pt idx="47" formatCode="#,##0">
                  <c:v>50862</c:v>
                </c:pt>
                <c:pt idx="48" formatCode="#,##0">
                  <c:v>50242</c:v>
                </c:pt>
                <c:pt idx="49" formatCode="#,##0">
                  <c:v>49647</c:v>
                </c:pt>
                <c:pt idx="50" formatCode="#,##0">
                  <c:v>49071</c:v>
                </c:pt>
                <c:pt idx="51" formatCode="#,##0">
                  <c:v>48511</c:v>
                </c:pt>
                <c:pt idx="52" formatCode="#,##0">
                  <c:v>47973</c:v>
                </c:pt>
                <c:pt idx="53" formatCode="#,##0">
                  <c:v>47450</c:v>
                </c:pt>
                <c:pt idx="54" formatCode="#,##0">
                  <c:v>46935</c:v>
                </c:pt>
                <c:pt idx="55" formatCode="#,##0">
                  <c:v>46438</c:v>
                </c:pt>
                <c:pt idx="56" formatCode="#,##0">
                  <c:v>45953</c:v>
                </c:pt>
                <c:pt idx="57" formatCode="#,##0">
                  <c:v>45486</c:v>
                </c:pt>
                <c:pt idx="58" formatCode="#,##0">
                  <c:v>45030</c:v>
                </c:pt>
                <c:pt idx="59" formatCode="#,##0">
                  <c:v>44585</c:v>
                </c:pt>
                <c:pt idx="60" formatCode="#,##0">
                  <c:v>44151</c:v>
                </c:pt>
                <c:pt idx="61" formatCode="#,##0">
                  <c:v>43729</c:v>
                </c:pt>
                <c:pt idx="62" formatCode="#,##0">
                  <c:v>43328</c:v>
                </c:pt>
                <c:pt idx="63" formatCode="#,##0">
                  <c:v>42935</c:v>
                </c:pt>
                <c:pt idx="64" formatCode="#,##0">
                  <c:v>42557</c:v>
                </c:pt>
                <c:pt idx="65" formatCode="#,##0">
                  <c:v>42181</c:v>
                </c:pt>
              </c:numCache>
            </c:numRef>
          </c:val>
          <c:smooth val="0"/>
          <c:extLst>
            <c:ext xmlns:c16="http://schemas.microsoft.com/office/drawing/2014/chart" uri="{C3380CC4-5D6E-409C-BE32-E72D297353CC}">
              <c16:uniqueId val="{00000037-3C01-4C89-AEE9-9B37E08A64F3}"/>
            </c:ext>
          </c:extLst>
        </c:ser>
        <c:ser>
          <c:idx val="4"/>
          <c:order val="4"/>
          <c:tx>
            <c:strRef>
              <c:f>'Diat 6–30 tiedot'!$A$58</c:f>
              <c:strCache>
                <c:ptCount val="1"/>
                <c:pt idx="0">
                  <c:v>Ylä-Savon seutukunta ennuste 2024</c:v>
                </c:pt>
              </c:strCache>
            </c:strRef>
          </c:tx>
          <c:spPr>
            <a:ln w="31750" cap="rnd">
              <a:solidFill>
                <a:srgbClr val="7030A0"/>
              </a:solidFill>
              <a:prstDash val="lgDash"/>
              <a:round/>
            </a:ln>
            <a:effectLst>
              <a:outerShdw blurRad="40000" dist="23000" dir="5400000" rotWithShape="0">
                <a:srgbClr val="000000">
                  <a:alpha val="35000"/>
                </a:srgbClr>
              </a:outerShdw>
            </a:effectLst>
          </c:spPr>
          <c:marker>
            <c:symbol val="none"/>
          </c:marker>
          <c:dLbls>
            <c:dLbl>
              <c:idx val="70"/>
              <c:layout>
                <c:manualLayout>
                  <c:x val="-2.4045288448795131E-2"/>
                  <c:y val="-2.9454791978876758E-2"/>
                </c:manualLayout>
              </c:layout>
              <c:tx>
                <c:rich>
                  <a:bodyPr/>
                  <a:lstStyle/>
                  <a:p>
                    <a:fld id="{8AABCD19-3F50-45A9-B608-A429317D5F0E}" type="VALUE">
                      <a:rPr lang="en-US" baseline="0"/>
                      <a:pPr/>
                      <a:t>[ARVO]</a:t>
                    </a:fld>
                    <a:endParaRPr lang="fi-FI"/>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8-3C01-4C89-AEE9-9B37E08A64F3}"/>
                </c:ext>
              </c:extLst>
            </c:dLbl>
            <c:spPr>
              <a:solidFill>
                <a:srgbClr val="FFFFFF"/>
              </a:solidFill>
              <a:ln>
                <a:solidFill>
                  <a:srgbClr val="7030A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tiedot'!$B$58:$BT$58</c:f>
              <c:numCache>
                <c:formatCode>General</c:formatCode>
                <c:ptCount val="71"/>
                <c:pt idx="49" formatCode="#,##0">
                  <c:v>49549</c:v>
                </c:pt>
                <c:pt idx="50" formatCode="#,##0">
                  <c:v>48906</c:v>
                </c:pt>
                <c:pt idx="51" formatCode="#,##0">
                  <c:v>48273</c:v>
                </c:pt>
                <c:pt idx="52" formatCode="#,##0">
                  <c:v>47671</c:v>
                </c:pt>
                <c:pt idx="53" formatCode="#,##0">
                  <c:v>47091</c:v>
                </c:pt>
                <c:pt idx="54" formatCode="#,##0">
                  <c:v>46524</c:v>
                </c:pt>
                <c:pt idx="55" formatCode="#,##0">
                  <c:v>45984</c:v>
                </c:pt>
                <c:pt idx="56" formatCode="#,##0">
                  <c:v>45467</c:v>
                </c:pt>
                <c:pt idx="57" formatCode="#,##0">
                  <c:v>44978</c:v>
                </c:pt>
                <c:pt idx="58" formatCode="#,##0">
                  <c:v>44512</c:v>
                </c:pt>
                <c:pt idx="59" formatCode="#,##0">
                  <c:v>44064</c:v>
                </c:pt>
                <c:pt idx="60" formatCode="#,##0">
                  <c:v>43639</c:v>
                </c:pt>
                <c:pt idx="61" formatCode="#,##0">
                  <c:v>43240</c:v>
                </c:pt>
                <c:pt idx="62" formatCode="#,##0">
                  <c:v>42863</c:v>
                </c:pt>
                <c:pt idx="63" formatCode="#,##0">
                  <c:v>42503</c:v>
                </c:pt>
                <c:pt idx="64" formatCode="#,##0">
                  <c:v>42168</c:v>
                </c:pt>
                <c:pt idx="65" formatCode="#,##0">
                  <c:v>41856</c:v>
                </c:pt>
                <c:pt idx="66" formatCode="#,##0">
                  <c:v>41549</c:v>
                </c:pt>
                <c:pt idx="67" formatCode="#,##0">
                  <c:v>41265</c:v>
                </c:pt>
                <c:pt idx="68" formatCode="#,##0">
                  <c:v>40995</c:v>
                </c:pt>
                <c:pt idx="69" formatCode="#,##0">
                  <c:v>40742</c:v>
                </c:pt>
                <c:pt idx="70" formatCode="#,##0">
                  <c:v>40505</c:v>
                </c:pt>
              </c:numCache>
            </c:numRef>
          </c:val>
          <c:smooth val="0"/>
          <c:extLst>
            <c:ext xmlns:c16="http://schemas.microsoft.com/office/drawing/2014/chart" uri="{C3380CC4-5D6E-409C-BE32-E72D297353CC}">
              <c16:uniqueId val="{00000039-3C01-4C89-AEE9-9B37E08A64F3}"/>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6701546287901646E-2"/>
          <c:y val="0.54033504602868765"/>
          <c:w val="0.3403892162788355"/>
          <c:h val="0.3677219367729964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dirty="0"/>
              <a:t>Suonenjoen väestönkehitys 1975–2023 ja Tilastokeskuksen väestöennusteet</a:t>
            </a:r>
          </a:p>
        </c:rich>
      </c:tx>
      <c:layout>
        <c:manualLayout>
          <c:xMode val="edge"/>
          <c:yMode val="edge"/>
          <c:x val="0.16835524327591417"/>
          <c:y val="2.265753229144365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tiedot'!$A$59</c:f>
              <c:strCache>
                <c:ptCount val="1"/>
                <c:pt idx="0">
                  <c:v>Suonenjoki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D5E4-47AE-9420-70E38685735C}"/>
                </c:ext>
              </c:extLst>
            </c:dLbl>
            <c:dLbl>
              <c:idx val="1"/>
              <c:delete val="1"/>
              <c:extLst>
                <c:ext xmlns:c15="http://schemas.microsoft.com/office/drawing/2012/chart" uri="{CE6537A1-D6FC-4f65-9D91-7224C49458BB}"/>
                <c:ext xmlns:c16="http://schemas.microsoft.com/office/drawing/2014/chart" uri="{C3380CC4-5D6E-409C-BE32-E72D297353CC}">
                  <c16:uniqueId val="{00000001-D5E4-47AE-9420-70E38685735C}"/>
                </c:ext>
              </c:extLst>
            </c:dLbl>
            <c:dLbl>
              <c:idx val="2"/>
              <c:delete val="1"/>
              <c:extLst>
                <c:ext xmlns:c15="http://schemas.microsoft.com/office/drawing/2012/chart" uri="{CE6537A1-D6FC-4f65-9D91-7224C49458BB}"/>
                <c:ext xmlns:c16="http://schemas.microsoft.com/office/drawing/2014/chart" uri="{C3380CC4-5D6E-409C-BE32-E72D297353CC}">
                  <c16:uniqueId val="{00000002-D5E4-47AE-9420-70E38685735C}"/>
                </c:ext>
              </c:extLst>
            </c:dLbl>
            <c:dLbl>
              <c:idx val="3"/>
              <c:delete val="1"/>
              <c:extLst>
                <c:ext xmlns:c15="http://schemas.microsoft.com/office/drawing/2012/chart" uri="{CE6537A1-D6FC-4f65-9D91-7224C49458BB}"/>
                <c:ext xmlns:c16="http://schemas.microsoft.com/office/drawing/2014/chart" uri="{C3380CC4-5D6E-409C-BE32-E72D297353CC}">
                  <c16:uniqueId val="{00000003-D5E4-47AE-9420-70E38685735C}"/>
                </c:ext>
              </c:extLst>
            </c:dLbl>
            <c:dLbl>
              <c:idx val="4"/>
              <c:delete val="1"/>
              <c:extLst>
                <c:ext xmlns:c15="http://schemas.microsoft.com/office/drawing/2012/chart" uri="{CE6537A1-D6FC-4f65-9D91-7224C49458BB}"/>
                <c:ext xmlns:c16="http://schemas.microsoft.com/office/drawing/2014/chart" uri="{C3380CC4-5D6E-409C-BE32-E72D297353CC}">
                  <c16:uniqueId val="{00000004-D5E4-47AE-9420-70E38685735C}"/>
                </c:ext>
              </c:extLst>
            </c:dLbl>
            <c:dLbl>
              <c:idx val="5"/>
              <c:delete val="1"/>
              <c:extLst>
                <c:ext xmlns:c15="http://schemas.microsoft.com/office/drawing/2012/chart" uri="{CE6537A1-D6FC-4f65-9D91-7224C49458BB}"/>
                <c:ext xmlns:c16="http://schemas.microsoft.com/office/drawing/2014/chart" uri="{C3380CC4-5D6E-409C-BE32-E72D297353CC}">
                  <c16:uniqueId val="{00000005-D5E4-47AE-9420-70E38685735C}"/>
                </c:ext>
              </c:extLst>
            </c:dLbl>
            <c:dLbl>
              <c:idx val="6"/>
              <c:delete val="1"/>
              <c:extLst>
                <c:ext xmlns:c15="http://schemas.microsoft.com/office/drawing/2012/chart" uri="{CE6537A1-D6FC-4f65-9D91-7224C49458BB}"/>
                <c:ext xmlns:c16="http://schemas.microsoft.com/office/drawing/2014/chart" uri="{C3380CC4-5D6E-409C-BE32-E72D297353CC}">
                  <c16:uniqueId val="{00000006-D5E4-47AE-9420-70E38685735C}"/>
                </c:ext>
              </c:extLst>
            </c:dLbl>
            <c:dLbl>
              <c:idx val="7"/>
              <c:delete val="1"/>
              <c:extLst>
                <c:ext xmlns:c15="http://schemas.microsoft.com/office/drawing/2012/chart" uri="{CE6537A1-D6FC-4f65-9D91-7224C49458BB}"/>
                <c:ext xmlns:c16="http://schemas.microsoft.com/office/drawing/2014/chart" uri="{C3380CC4-5D6E-409C-BE32-E72D297353CC}">
                  <c16:uniqueId val="{00000007-D5E4-47AE-9420-70E38685735C}"/>
                </c:ext>
              </c:extLst>
            </c:dLbl>
            <c:dLbl>
              <c:idx val="8"/>
              <c:delete val="1"/>
              <c:extLst>
                <c:ext xmlns:c15="http://schemas.microsoft.com/office/drawing/2012/chart" uri="{CE6537A1-D6FC-4f65-9D91-7224C49458BB}"/>
                <c:ext xmlns:c16="http://schemas.microsoft.com/office/drawing/2014/chart" uri="{C3380CC4-5D6E-409C-BE32-E72D297353CC}">
                  <c16:uniqueId val="{00000008-D5E4-47AE-9420-70E38685735C}"/>
                </c:ext>
              </c:extLst>
            </c:dLbl>
            <c:dLbl>
              <c:idx val="9"/>
              <c:delete val="1"/>
              <c:extLst>
                <c:ext xmlns:c15="http://schemas.microsoft.com/office/drawing/2012/chart" uri="{CE6537A1-D6FC-4f65-9D91-7224C49458BB}"/>
                <c:ext xmlns:c16="http://schemas.microsoft.com/office/drawing/2014/chart" uri="{C3380CC4-5D6E-409C-BE32-E72D297353CC}">
                  <c16:uniqueId val="{00000009-D5E4-47AE-9420-70E38685735C}"/>
                </c:ext>
              </c:extLst>
            </c:dLbl>
            <c:dLbl>
              <c:idx val="10"/>
              <c:delete val="1"/>
              <c:extLst>
                <c:ext xmlns:c15="http://schemas.microsoft.com/office/drawing/2012/chart" uri="{CE6537A1-D6FC-4f65-9D91-7224C49458BB}"/>
                <c:ext xmlns:c16="http://schemas.microsoft.com/office/drawing/2014/chart" uri="{C3380CC4-5D6E-409C-BE32-E72D297353CC}">
                  <c16:uniqueId val="{0000000A-D5E4-47AE-9420-70E38685735C}"/>
                </c:ext>
              </c:extLst>
            </c:dLbl>
            <c:dLbl>
              <c:idx val="11"/>
              <c:delete val="1"/>
              <c:extLst>
                <c:ext xmlns:c15="http://schemas.microsoft.com/office/drawing/2012/chart" uri="{CE6537A1-D6FC-4f65-9D91-7224C49458BB}"/>
                <c:ext xmlns:c16="http://schemas.microsoft.com/office/drawing/2014/chart" uri="{C3380CC4-5D6E-409C-BE32-E72D297353CC}">
                  <c16:uniqueId val="{0000000B-D5E4-47AE-9420-70E38685735C}"/>
                </c:ext>
              </c:extLst>
            </c:dLbl>
            <c:dLbl>
              <c:idx val="12"/>
              <c:delete val="1"/>
              <c:extLst>
                <c:ext xmlns:c15="http://schemas.microsoft.com/office/drawing/2012/chart" uri="{CE6537A1-D6FC-4f65-9D91-7224C49458BB}"/>
                <c:ext xmlns:c16="http://schemas.microsoft.com/office/drawing/2014/chart" uri="{C3380CC4-5D6E-409C-BE32-E72D297353CC}">
                  <c16:uniqueId val="{0000000C-D5E4-47AE-9420-70E38685735C}"/>
                </c:ext>
              </c:extLst>
            </c:dLbl>
            <c:dLbl>
              <c:idx val="13"/>
              <c:delete val="1"/>
              <c:extLst>
                <c:ext xmlns:c15="http://schemas.microsoft.com/office/drawing/2012/chart" uri="{CE6537A1-D6FC-4f65-9D91-7224C49458BB}"/>
                <c:ext xmlns:c16="http://schemas.microsoft.com/office/drawing/2014/chart" uri="{C3380CC4-5D6E-409C-BE32-E72D297353CC}">
                  <c16:uniqueId val="{0000000D-D5E4-47AE-9420-70E38685735C}"/>
                </c:ext>
              </c:extLst>
            </c:dLbl>
            <c:dLbl>
              <c:idx val="14"/>
              <c:delete val="1"/>
              <c:extLst>
                <c:ext xmlns:c15="http://schemas.microsoft.com/office/drawing/2012/chart" uri="{CE6537A1-D6FC-4f65-9D91-7224C49458BB}"/>
                <c:ext xmlns:c16="http://schemas.microsoft.com/office/drawing/2014/chart" uri="{C3380CC4-5D6E-409C-BE32-E72D297353CC}">
                  <c16:uniqueId val="{0000000E-D5E4-47AE-9420-70E38685735C}"/>
                </c:ext>
              </c:extLst>
            </c:dLbl>
            <c:dLbl>
              <c:idx val="15"/>
              <c:delete val="1"/>
              <c:extLst>
                <c:ext xmlns:c15="http://schemas.microsoft.com/office/drawing/2012/chart" uri="{CE6537A1-D6FC-4f65-9D91-7224C49458BB}"/>
                <c:ext xmlns:c16="http://schemas.microsoft.com/office/drawing/2014/chart" uri="{C3380CC4-5D6E-409C-BE32-E72D297353CC}">
                  <c16:uniqueId val="{0000000F-D5E4-47AE-9420-70E38685735C}"/>
                </c:ext>
              </c:extLst>
            </c:dLbl>
            <c:dLbl>
              <c:idx val="16"/>
              <c:delete val="1"/>
              <c:extLst>
                <c:ext xmlns:c15="http://schemas.microsoft.com/office/drawing/2012/chart" uri="{CE6537A1-D6FC-4f65-9D91-7224C49458BB}"/>
                <c:ext xmlns:c16="http://schemas.microsoft.com/office/drawing/2014/chart" uri="{C3380CC4-5D6E-409C-BE32-E72D297353CC}">
                  <c16:uniqueId val="{00000010-D5E4-47AE-9420-70E38685735C}"/>
                </c:ext>
              </c:extLst>
            </c:dLbl>
            <c:dLbl>
              <c:idx val="17"/>
              <c:delete val="1"/>
              <c:extLst>
                <c:ext xmlns:c15="http://schemas.microsoft.com/office/drawing/2012/chart" uri="{CE6537A1-D6FC-4f65-9D91-7224C49458BB}"/>
                <c:ext xmlns:c16="http://schemas.microsoft.com/office/drawing/2014/chart" uri="{C3380CC4-5D6E-409C-BE32-E72D297353CC}">
                  <c16:uniqueId val="{00000011-D5E4-47AE-9420-70E38685735C}"/>
                </c:ext>
              </c:extLst>
            </c:dLbl>
            <c:dLbl>
              <c:idx val="18"/>
              <c:delete val="1"/>
              <c:extLst>
                <c:ext xmlns:c15="http://schemas.microsoft.com/office/drawing/2012/chart" uri="{CE6537A1-D6FC-4f65-9D91-7224C49458BB}"/>
                <c:ext xmlns:c16="http://schemas.microsoft.com/office/drawing/2014/chart" uri="{C3380CC4-5D6E-409C-BE32-E72D297353CC}">
                  <c16:uniqueId val="{00000012-D5E4-47AE-9420-70E38685735C}"/>
                </c:ext>
              </c:extLst>
            </c:dLbl>
            <c:dLbl>
              <c:idx val="19"/>
              <c:delete val="1"/>
              <c:extLst>
                <c:ext xmlns:c15="http://schemas.microsoft.com/office/drawing/2012/chart" uri="{CE6537A1-D6FC-4f65-9D91-7224C49458BB}"/>
                <c:ext xmlns:c16="http://schemas.microsoft.com/office/drawing/2014/chart" uri="{C3380CC4-5D6E-409C-BE32-E72D297353CC}">
                  <c16:uniqueId val="{00000013-D5E4-47AE-9420-70E38685735C}"/>
                </c:ext>
              </c:extLst>
            </c:dLbl>
            <c:dLbl>
              <c:idx val="20"/>
              <c:delete val="1"/>
              <c:extLst>
                <c:ext xmlns:c15="http://schemas.microsoft.com/office/drawing/2012/chart" uri="{CE6537A1-D6FC-4f65-9D91-7224C49458BB}"/>
                <c:ext xmlns:c16="http://schemas.microsoft.com/office/drawing/2014/chart" uri="{C3380CC4-5D6E-409C-BE32-E72D297353CC}">
                  <c16:uniqueId val="{00000014-D5E4-47AE-9420-70E38685735C}"/>
                </c:ext>
              </c:extLst>
            </c:dLbl>
            <c:dLbl>
              <c:idx val="21"/>
              <c:delete val="1"/>
              <c:extLst>
                <c:ext xmlns:c15="http://schemas.microsoft.com/office/drawing/2012/chart" uri="{CE6537A1-D6FC-4f65-9D91-7224C49458BB}"/>
                <c:ext xmlns:c16="http://schemas.microsoft.com/office/drawing/2014/chart" uri="{C3380CC4-5D6E-409C-BE32-E72D297353CC}">
                  <c16:uniqueId val="{00000015-D5E4-47AE-9420-70E38685735C}"/>
                </c:ext>
              </c:extLst>
            </c:dLbl>
            <c:dLbl>
              <c:idx val="22"/>
              <c:delete val="1"/>
              <c:extLst>
                <c:ext xmlns:c15="http://schemas.microsoft.com/office/drawing/2012/chart" uri="{CE6537A1-D6FC-4f65-9D91-7224C49458BB}"/>
                <c:ext xmlns:c16="http://schemas.microsoft.com/office/drawing/2014/chart" uri="{C3380CC4-5D6E-409C-BE32-E72D297353CC}">
                  <c16:uniqueId val="{00000016-D5E4-47AE-9420-70E38685735C}"/>
                </c:ext>
              </c:extLst>
            </c:dLbl>
            <c:dLbl>
              <c:idx val="23"/>
              <c:delete val="1"/>
              <c:extLst>
                <c:ext xmlns:c15="http://schemas.microsoft.com/office/drawing/2012/chart" uri="{CE6537A1-D6FC-4f65-9D91-7224C49458BB}"/>
                <c:ext xmlns:c16="http://schemas.microsoft.com/office/drawing/2014/chart" uri="{C3380CC4-5D6E-409C-BE32-E72D297353CC}">
                  <c16:uniqueId val="{00000017-D5E4-47AE-9420-70E38685735C}"/>
                </c:ext>
              </c:extLst>
            </c:dLbl>
            <c:dLbl>
              <c:idx val="24"/>
              <c:delete val="1"/>
              <c:extLst>
                <c:ext xmlns:c15="http://schemas.microsoft.com/office/drawing/2012/chart" uri="{CE6537A1-D6FC-4f65-9D91-7224C49458BB}"/>
                <c:ext xmlns:c16="http://schemas.microsoft.com/office/drawing/2014/chart" uri="{C3380CC4-5D6E-409C-BE32-E72D297353CC}">
                  <c16:uniqueId val="{00000018-D5E4-47AE-9420-70E38685735C}"/>
                </c:ext>
              </c:extLst>
            </c:dLbl>
            <c:dLbl>
              <c:idx val="25"/>
              <c:delete val="1"/>
              <c:extLst>
                <c:ext xmlns:c15="http://schemas.microsoft.com/office/drawing/2012/chart" uri="{CE6537A1-D6FC-4f65-9D91-7224C49458BB}"/>
                <c:ext xmlns:c16="http://schemas.microsoft.com/office/drawing/2014/chart" uri="{C3380CC4-5D6E-409C-BE32-E72D297353CC}">
                  <c16:uniqueId val="{00000019-D5E4-47AE-9420-70E38685735C}"/>
                </c:ext>
              </c:extLst>
            </c:dLbl>
            <c:dLbl>
              <c:idx val="26"/>
              <c:delete val="1"/>
              <c:extLst>
                <c:ext xmlns:c15="http://schemas.microsoft.com/office/drawing/2012/chart" uri="{CE6537A1-D6FC-4f65-9D91-7224C49458BB}"/>
                <c:ext xmlns:c16="http://schemas.microsoft.com/office/drawing/2014/chart" uri="{C3380CC4-5D6E-409C-BE32-E72D297353CC}">
                  <c16:uniqueId val="{0000001A-D5E4-47AE-9420-70E38685735C}"/>
                </c:ext>
              </c:extLst>
            </c:dLbl>
            <c:dLbl>
              <c:idx val="27"/>
              <c:delete val="1"/>
              <c:extLst>
                <c:ext xmlns:c15="http://schemas.microsoft.com/office/drawing/2012/chart" uri="{CE6537A1-D6FC-4f65-9D91-7224C49458BB}"/>
                <c:ext xmlns:c16="http://schemas.microsoft.com/office/drawing/2014/chart" uri="{C3380CC4-5D6E-409C-BE32-E72D297353CC}">
                  <c16:uniqueId val="{0000001B-D5E4-47AE-9420-70E38685735C}"/>
                </c:ext>
              </c:extLst>
            </c:dLbl>
            <c:dLbl>
              <c:idx val="28"/>
              <c:delete val="1"/>
              <c:extLst>
                <c:ext xmlns:c15="http://schemas.microsoft.com/office/drawing/2012/chart" uri="{CE6537A1-D6FC-4f65-9D91-7224C49458BB}"/>
                <c:ext xmlns:c16="http://schemas.microsoft.com/office/drawing/2014/chart" uri="{C3380CC4-5D6E-409C-BE32-E72D297353CC}">
                  <c16:uniqueId val="{0000001C-D5E4-47AE-9420-70E38685735C}"/>
                </c:ext>
              </c:extLst>
            </c:dLbl>
            <c:dLbl>
              <c:idx val="29"/>
              <c:delete val="1"/>
              <c:extLst>
                <c:ext xmlns:c15="http://schemas.microsoft.com/office/drawing/2012/chart" uri="{CE6537A1-D6FC-4f65-9D91-7224C49458BB}"/>
                <c:ext xmlns:c16="http://schemas.microsoft.com/office/drawing/2014/chart" uri="{C3380CC4-5D6E-409C-BE32-E72D297353CC}">
                  <c16:uniqueId val="{0000001D-D5E4-47AE-9420-70E38685735C}"/>
                </c:ext>
              </c:extLst>
            </c:dLbl>
            <c:dLbl>
              <c:idx val="30"/>
              <c:delete val="1"/>
              <c:extLst>
                <c:ext xmlns:c15="http://schemas.microsoft.com/office/drawing/2012/chart" uri="{CE6537A1-D6FC-4f65-9D91-7224C49458BB}"/>
                <c:ext xmlns:c16="http://schemas.microsoft.com/office/drawing/2014/chart" uri="{C3380CC4-5D6E-409C-BE32-E72D297353CC}">
                  <c16:uniqueId val="{0000001E-D5E4-47AE-9420-70E38685735C}"/>
                </c:ext>
              </c:extLst>
            </c:dLbl>
            <c:dLbl>
              <c:idx val="31"/>
              <c:delete val="1"/>
              <c:extLst>
                <c:ext xmlns:c15="http://schemas.microsoft.com/office/drawing/2012/chart" uri="{CE6537A1-D6FC-4f65-9D91-7224C49458BB}"/>
                <c:ext xmlns:c16="http://schemas.microsoft.com/office/drawing/2014/chart" uri="{C3380CC4-5D6E-409C-BE32-E72D297353CC}">
                  <c16:uniqueId val="{0000001F-D5E4-47AE-9420-70E38685735C}"/>
                </c:ext>
              </c:extLst>
            </c:dLbl>
            <c:dLbl>
              <c:idx val="32"/>
              <c:delete val="1"/>
              <c:extLst>
                <c:ext xmlns:c15="http://schemas.microsoft.com/office/drawing/2012/chart" uri="{CE6537A1-D6FC-4f65-9D91-7224C49458BB}"/>
                <c:ext xmlns:c16="http://schemas.microsoft.com/office/drawing/2014/chart" uri="{C3380CC4-5D6E-409C-BE32-E72D297353CC}">
                  <c16:uniqueId val="{00000020-D5E4-47AE-9420-70E38685735C}"/>
                </c:ext>
              </c:extLst>
            </c:dLbl>
            <c:dLbl>
              <c:idx val="33"/>
              <c:delete val="1"/>
              <c:extLst>
                <c:ext xmlns:c15="http://schemas.microsoft.com/office/drawing/2012/chart" uri="{CE6537A1-D6FC-4f65-9D91-7224C49458BB}"/>
                <c:ext xmlns:c16="http://schemas.microsoft.com/office/drawing/2014/chart" uri="{C3380CC4-5D6E-409C-BE32-E72D297353CC}">
                  <c16:uniqueId val="{00000021-D5E4-47AE-9420-70E38685735C}"/>
                </c:ext>
              </c:extLst>
            </c:dLbl>
            <c:dLbl>
              <c:idx val="34"/>
              <c:delete val="1"/>
              <c:extLst>
                <c:ext xmlns:c15="http://schemas.microsoft.com/office/drawing/2012/chart" uri="{CE6537A1-D6FC-4f65-9D91-7224C49458BB}"/>
                <c:ext xmlns:c16="http://schemas.microsoft.com/office/drawing/2014/chart" uri="{C3380CC4-5D6E-409C-BE32-E72D297353CC}">
                  <c16:uniqueId val="{00000022-D5E4-47AE-9420-70E38685735C}"/>
                </c:ext>
              </c:extLst>
            </c:dLbl>
            <c:dLbl>
              <c:idx val="35"/>
              <c:delete val="1"/>
              <c:extLst>
                <c:ext xmlns:c15="http://schemas.microsoft.com/office/drawing/2012/chart" uri="{CE6537A1-D6FC-4f65-9D91-7224C49458BB}"/>
                <c:ext xmlns:c16="http://schemas.microsoft.com/office/drawing/2014/chart" uri="{C3380CC4-5D6E-409C-BE32-E72D297353CC}">
                  <c16:uniqueId val="{00000023-D5E4-47AE-9420-70E38685735C}"/>
                </c:ext>
              </c:extLst>
            </c:dLbl>
            <c:dLbl>
              <c:idx val="36"/>
              <c:delete val="1"/>
              <c:extLst>
                <c:ext xmlns:c15="http://schemas.microsoft.com/office/drawing/2012/chart" uri="{CE6537A1-D6FC-4f65-9D91-7224C49458BB}"/>
                <c:ext xmlns:c16="http://schemas.microsoft.com/office/drawing/2014/chart" uri="{C3380CC4-5D6E-409C-BE32-E72D297353CC}">
                  <c16:uniqueId val="{00000024-D5E4-47AE-9420-70E38685735C}"/>
                </c:ext>
              </c:extLst>
            </c:dLbl>
            <c:dLbl>
              <c:idx val="37"/>
              <c:delete val="1"/>
              <c:extLst>
                <c:ext xmlns:c15="http://schemas.microsoft.com/office/drawing/2012/chart" uri="{CE6537A1-D6FC-4f65-9D91-7224C49458BB}"/>
                <c:ext xmlns:c16="http://schemas.microsoft.com/office/drawing/2014/chart" uri="{C3380CC4-5D6E-409C-BE32-E72D297353CC}">
                  <c16:uniqueId val="{00000025-D5E4-47AE-9420-70E38685735C}"/>
                </c:ext>
              </c:extLst>
            </c:dLbl>
            <c:dLbl>
              <c:idx val="38"/>
              <c:delete val="1"/>
              <c:extLst>
                <c:ext xmlns:c15="http://schemas.microsoft.com/office/drawing/2012/chart" uri="{CE6537A1-D6FC-4f65-9D91-7224C49458BB}"/>
                <c:ext xmlns:c16="http://schemas.microsoft.com/office/drawing/2014/chart" uri="{C3380CC4-5D6E-409C-BE32-E72D297353CC}">
                  <c16:uniqueId val="{00000026-D5E4-47AE-9420-70E38685735C}"/>
                </c:ext>
              </c:extLst>
            </c:dLbl>
            <c:dLbl>
              <c:idx val="39"/>
              <c:delete val="1"/>
              <c:extLst>
                <c:ext xmlns:c15="http://schemas.microsoft.com/office/drawing/2012/chart" uri="{CE6537A1-D6FC-4f65-9D91-7224C49458BB}"/>
                <c:ext xmlns:c16="http://schemas.microsoft.com/office/drawing/2014/chart" uri="{C3380CC4-5D6E-409C-BE32-E72D297353CC}">
                  <c16:uniqueId val="{00000027-D5E4-47AE-9420-70E38685735C}"/>
                </c:ext>
              </c:extLst>
            </c:dLbl>
            <c:dLbl>
              <c:idx val="40"/>
              <c:delete val="1"/>
              <c:extLst>
                <c:ext xmlns:c15="http://schemas.microsoft.com/office/drawing/2012/chart" uri="{CE6537A1-D6FC-4f65-9D91-7224C49458BB}"/>
                <c:ext xmlns:c16="http://schemas.microsoft.com/office/drawing/2014/chart" uri="{C3380CC4-5D6E-409C-BE32-E72D297353CC}">
                  <c16:uniqueId val="{00000028-D5E4-47AE-9420-70E38685735C}"/>
                </c:ext>
              </c:extLst>
            </c:dLbl>
            <c:dLbl>
              <c:idx val="41"/>
              <c:delete val="1"/>
              <c:extLst>
                <c:ext xmlns:c15="http://schemas.microsoft.com/office/drawing/2012/chart" uri="{CE6537A1-D6FC-4f65-9D91-7224C49458BB}"/>
                <c:ext xmlns:c16="http://schemas.microsoft.com/office/drawing/2014/chart" uri="{C3380CC4-5D6E-409C-BE32-E72D297353CC}">
                  <c16:uniqueId val="{00000029-D5E4-47AE-9420-70E38685735C}"/>
                </c:ext>
              </c:extLst>
            </c:dLbl>
            <c:dLbl>
              <c:idx val="42"/>
              <c:delete val="1"/>
              <c:extLst>
                <c:ext xmlns:c15="http://schemas.microsoft.com/office/drawing/2012/chart" uri="{CE6537A1-D6FC-4f65-9D91-7224C49458BB}"/>
                <c:ext xmlns:c16="http://schemas.microsoft.com/office/drawing/2014/chart" uri="{C3380CC4-5D6E-409C-BE32-E72D297353CC}">
                  <c16:uniqueId val="{0000002A-D5E4-47AE-9420-70E38685735C}"/>
                </c:ext>
              </c:extLst>
            </c:dLbl>
            <c:dLbl>
              <c:idx val="43"/>
              <c:delete val="1"/>
              <c:extLst>
                <c:ext xmlns:c15="http://schemas.microsoft.com/office/drawing/2012/chart" uri="{CE6537A1-D6FC-4f65-9D91-7224C49458BB}"/>
                <c:ext xmlns:c16="http://schemas.microsoft.com/office/drawing/2014/chart" uri="{C3380CC4-5D6E-409C-BE32-E72D297353CC}">
                  <c16:uniqueId val="{0000002B-D5E4-47AE-9420-70E38685735C}"/>
                </c:ext>
              </c:extLst>
            </c:dLbl>
            <c:dLbl>
              <c:idx val="44"/>
              <c:delete val="1"/>
              <c:extLst>
                <c:ext xmlns:c15="http://schemas.microsoft.com/office/drawing/2012/chart" uri="{CE6537A1-D6FC-4f65-9D91-7224C49458BB}"/>
                <c:ext xmlns:c16="http://schemas.microsoft.com/office/drawing/2014/chart" uri="{C3380CC4-5D6E-409C-BE32-E72D297353CC}">
                  <c16:uniqueId val="{0000002C-D5E4-47AE-9420-70E38685735C}"/>
                </c:ext>
              </c:extLst>
            </c:dLbl>
            <c:dLbl>
              <c:idx val="45"/>
              <c:delete val="1"/>
              <c:extLst>
                <c:ext xmlns:c15="http://schemas.microsoft.com/office/drawing/2012/chart" uri="{CE6537A1-D6FC-4f65-9D91-7224C49458BB}"/>
                <c:ext xmlns:c16="http://schemas.microsoft.com/office/drawing/2014/chart" uri="{C3380CC4-5D6E-409C-BE32-E72D297353CC}">
                  <c16:uniqueId val="{0000002D-D5E4-47AE-9420-70E38685735C}"/>
                </c:ext>
              </c:extLst>
            </c:dLbl>
            <c:dLbl>
              <c:idx val="46"/>
              <c:delete val="1"/>
              <c:extLst>
                <c:ext xmlns:c15="http://schemas.microsoft.com/office/drawing/2012/chart" uri="{CE6537A1-D6FC-4f65-9D91-7224C49458BB}"/>
                <c:ext xmlns:c16="http://schemas.microsoft.com/office/drawing/2014/chart" uri="{C3380CC4-5D6E-409C-BE32-E72D297353CC}">
                  <c16:uniqueId val="{0000002E-D5E4-47AE-9420-70E38685735C}"/>
                </c:ext>
              </c:extLst>
            </c:dLbl>
            <c:dLbl>
              <c:idx val="47"/>
              <c:delete val="1"/>
              <c:extLst>
                <c:ext xmlns:c15="http://schemas.microsoft.com/office/drawing/2012/chart" uri="{CE6537A1-D6FC-4f65-9D91-7224C49458BB}"/>
                <c:ext xmlns:c16="http://schemas.microsoft.com/office/drawing/2014/chart" uri="{C3380CC4-5D6E-409C-BE32-E72D297353CC}">
                  <c16:uniqueId val="{0000002F-D5E4-47AE-9420-70E38685735C}"/>
                </c:ext>
              </c:extLst>
            </c:dLbl>
            <c:dLbl>
              <c:idx val="48"/>
              <c:layout>
                <c:manualLayout>
                  <c:x val="-7.468746754554885E-2"/>
                  <c:y val="3.5656404220089859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0FCA7D42-2D46-4F85-96DD-40522CC0C1EE}" type="VALUE">
                      <a:rPr lang="en-US" baseline="0"/>
                      <a:pPr>
                        <a:defRPr/>
                      </a:pPr>
                      <a:t>[ARVO]</a:t>
                    </a:fld>
                    <a:endParaRPr lang="fi-FI"/>
                  </a:p>
                </c:rich>
              </c:tx>
              <c:spPr>
                <a:solidFill>
                  <a:srgbClr val="FFFFFF"/>
                </a:solidFill>
                <a:ln>
                  <a:solidFill>
                    <a:srgbClr val="00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30-D5E4-47AE-9420-70E38685735C}"/>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tiedot'!$B$59:$BO$59</c:f>
              <c:numCache>
                <c:formatCode>#,##0</c:formatCode>
                <c:ptCount val="66"/>
                <c:pt idx="0">
                  <c:v>9319</c:v>
                </c:pt>
                <c:pt idx="1">
                  <c:v>9230</c:v>
                </c:pt>
                <c:pt idx="2">
                  <c:v>9137</c:v>
                </c:pt>
                <c:pt idx="3">
                  <c:v>9175</c:v>
                </c:pt>
                <c:pt idx="4">
                  <c:v>9116</c:v>
                </c:pt>
                <c:pt idx="5">
                  <c:v>9110</c:v>
                </c:pt>
                <c:pt idx="6">
                  <c:v>9076</c:v>
                </c:pt>
                <c:pt idx="7">
                  <c:v>9088</c:v>
                </c:pt>
                <c:pt idx="8">
                  <c:v>9063</c:v>
                </c:pt>
                <c:pt idx="9">
                  <c:v>9014</c:v>
                </c:pt>
                <c:pt idx="10">
                  <c:v>8981</c:v>
                </c:pt>
                <c:pt idx="11">
                  <c:v>8921</c:v>
                </c:pt>
                <c:pt idx="12">
                  <c:v>8863</c:v>
                </c:pt>
                <c:pt idx="13">
                  <c:v>8796</c:v>
                </c:pt>
                <c:pt idx="14">
                  <c:v>8765</c:v>
                </c:pt>
                <c:pt idx="15">
                  <c:v>8681</c:v>
                </c:pt>
                <c:pt idx="16">
                  <c:v>8718</c:v>
                </c:pt>
                <c:pt idx="17">
                  <c:v>8704</c:v>
                </c:pt>
                <c:pt idx="18">
                  <c:v>8656</c:v>
                </c:pt>
                <c:pt idx="19">
                  <c:v>8663</c:v>
                </c:pt>
                <c:pt idx="20">
                  <c:v>8560</c:v>
                </c:pt>
                <c:pt idx="21">
                  <c:v>8504</c:v>
                </c:pt>
                <c:pt idx="22">
                  <c:v>8390</c:v>
                </c:pt>
                <c:pt idx="23">
                  <c:v>8297</c:v>
                </c:pt>
                <c:pt idx="24">
                  <c:v>8203</c:v>
                </c:pt>
                <c:pt idx="25">
                  <c:v>8048</c:v>
                </c:pt>
                <c:pt idx="26">
                  <c:v>7992</c:v>
                </c:pt>
                <c:pt idx="27">
                  <c:v>7886</c:v>
                </c:pt>
                <c:pt idx="28">
                  <c:v>7787</c:v>
                </c:pt>
                <c:pt idx="29">
                  <c:v>7836</c:v>
                </c:pt>
                <c:pt idx="30">
                  <c:v>7766</c:v>
                </c:pt>
                <c:pt idx="31">
                  <c:v>7741</c:v>
                </c:pt>
                <c:pt idx="32">
                  <c:v>7678</c:v>
                </c:pt>
                <c:pt idx="33">
                  <c:v>7607</c:v>
                </c:pt>
                <c:pt idx="34">
                  <c:v>7611</c:v>
                </c:pt>
                <c:pt idx="35">
                  <c:v>7598</c:v>
                </c:pt>
                <c:pt idx="36">
                  <c:v>7577</c:v>
                </c:pt>
                <c:pt idx="37">
                  <c:v>7496</c:v>
                </c:pt>
                <c:pt idx="38">
                  <c:v>7456</c:v>
                </c:pt>
                <c:pt idx="39">
                  <c:v>7419</c:v>
                </c:pt>
                <c:pt idx="40">
                  <c:v>7390</c:v>
                </c:pt>
                <c:pt idx="41">
                  <c:v>7312</c:v>
                </c:pt>
                <c:pt idx="42">
                  <c:v>7266</c:v>
                </c:pt>
                <c:pt idx="43">
                  <c:v>7145</c:v>
                </c:pt>
                <c:pt idx="44">
                  <c:v>7064</c:v>
                </c:pt>
                <c:pt idx="45">
                  <c:v>6931</c:v>
                </c:pt>
                <c:pt idx="46">
                  <c:v>6891</c:v>
                </c:pt>
                <c:pt idx="47">
                  <c:v>6763</c:v>
                </c:pt>
                <c:pt idx="48">
                  <c:v>6708</c:v>
                </c:pt>
              </c:numCache>
            </c:numRef>
          </c:val>
          <c:smooth val="0"/>
          <c:extLst>
            <c:ext xmlns:c16="http://schemas.microsoft.com/office/drawing/2014/chart" uri="{C3380CC4-5D6E-409C-BE32-E72D297353CC}">
              <c16:uniqueId val="{00000031-D5E4-47AE-9420-70E38685735C}"/>
            </c:ext>
          </c:extLst>
        </c:ser>
        <c:ser>
          <c:idx val="1"/>
          <c:order val="1"/>
          <c:tx>
            <c:strRef>
              <c:f>'Diat 6–30 tiedot'!$A$60</c:f>
              <c:strCache>
                <c:ptCount val="1"/>
                <c:pt idx="0">
                  <c:v>Suonenjoki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3.1983479399617203E-2"/>
                  <c:y val="-3.6252051666309869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2-D5E4-47AE-9420-70E38685735C}"/>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tiedot'!$B$60:$BO$60</c:f>
              <c:numCache>
                <c:formatCode>General</c:formatCode>
                <c:ptCount val="66"/>
                <c:pt idx="40" formatCode="#,##0">
                  <c:v>7381</c:v>
                </c:pt>
                <c:pt idx="41" formatCode="#,##0">
                  <c:v>7347</c:v>
                </c:pt>
                <c:pt idx="42" formatCode="#,##0">
                  <c:v>7319</c:v>
                </c:pt>
                <c:pt idx="43" formatCode="#,##0">
                  <c:v>7292</c:v>
                </c:pt>
                <c:pt idx="44" formatCode="#,##0">
                  <c:v>7267</c:v>
                </c:pt>
                <c:pt idx="45" formatCode="#,##0">
                  <c:v>7244</c:v>
                </c:pt>
                <c:pt idx="46" formatCode="#,##0">
                  <c:v>7224</c:v>
                </c:pt>
                <c:pt idx="47" formatCode="#,##0">
                  <c:v>7203</c:v>
                </c:pt>
                <c:pt idx="48" formatCode="#,##0">
                  <c:v>7182</c:v>
                </c:pt>
                <c:pt idx="49" formatCode="#,##0">
                  <c:v>7165</c:v>
                </c:pt>
                <c:pt idx="50" formatCode="#,##0">
                  <c:v>7149</c:v>
                </c:pt>
                <c:pt idx="51" formatCode="#,##0">
                  <c:v>7136</c:v>
                </c:pt>
                <c:pt idx="52" formatCode="#,##0">
                  <c:v>7122</c:v>
                </c:pt>
                <c:pt idx="53" formatCode="#,##0">
                  <c:v>7107</c:v>
                </c:pt>
                <c:pt idx="54" formatCode="#,##0">
                  <c:v>7094</c:v>
                </c:pt>
                <c:pt idx="55" formatCode="#,##0">
                  <c:v>7081</c:v>
                </c:pt>
                <c:pt idx="56" formatCode="#,##0">
                  <c:v>7067</c:v>
                </c:pt>
                <c:pt idx="57" formatCode="#,##0">
                  <c:v>7054</c:v>
                </c:pt>
                <c:pt idx="58" formatCode="#,##0">
                  <c:v>7038</c:v>
                </c:pt>
                <c:pt idx="59" formatCode="#,##0">
                  <c:v>7022</c:v>
                </c:pt>
                <c:pt idx="60" formatCode="#,##0">
                  <c:v>7007</c:v>
                </c:pt>
                <c:pt idx="61" formatCode="#,##0">
                  <c:v>6992</c:v>
                </c:pt>
                <c:pt idx="62" formatCode="#,##0">
                  <c:v>6976</c:v>
                </c:pt>
                <c:pt idx="63" formatCode="#,##0">
                  <c:v>6961</c:v>
                </c:pt>
                <c:pt idx="64" formatCode="#,##0">
                  <c:v>6943</c:v>
                </c:pt>
                <c:pt idx="65" formatCode="#,##0">
                  <c:v>6927</c:v>
                </c:pt>
              </c:numCache>
            </c:numRef>
          </c:val>
          <c:smooth val="0"/>
          <c:extLst>
            <c:ext xmlns:c16="http://schemas.microsoft.com/office/drawing/2014/chart" uri="{C3380CC4-5D6E-409C-BE32-E72D297353CC}">
              <c16:uniqueId val="{00000033-D5E4-47AE-9420-70E38685735C}"/>
            </c:ext>
          </c:extLst>
        </c:ser>
        <c:ser>
          <c:idx val="2"/>
          <c:order val="2"/>
          <c:tx>
            <c:strRef>
              <c:f>'Diat 6–30 tiedot'!$A$61</c:f>
              <c:strCache>
                <c:ptCount val="1"/>
                <c:pt idx="0">
                  <c:v>Suonenjoki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368E-2"/>
                  <c:y val="-4.9846571041176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D5E4-47AE-9420-70E38685735C}"/>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tiedot'!$B$61:$BO$61</c:f>
              <c:numCache>
                <c:formatCode>General</c:formatCode>
                <c:ptCount val="66"/>
                <c:pt idx="44" formatCode="#,##0">
                  <c:v>7072</c:v>
                </c:pt>
                <c:pt idx="45" formatCode="#,##0">
                  <c:v>7004</c:v>
                </c:pt>
                <c:pt idx="46" formatCode="#,##0">
                  <c:v>6937</c:v>
                </c:pt>
                <c:pt idx="47" formatCode="#,##0">
                  <c:v>6874</c:v>
                </c:pt>
                <c:pt idx="48" formatCode="#,##0">
                  <c:v>6810</c:v>
                </c:pt>
                <c:pt idx="49" formatCode="#,##0">
                  <c:v>6751</c:v>
                </c:pt>
                <c:pt idx="50" formatCode="#,##0">
                  <c:v>6693</c:v>
                </c:pt>
                <c:pt idx="51" formatCode="#,##0">
                  <c:v>6638</c:v>
                </c:pt>
                <c:pt idx="52" formatCode="#,##0">
                  <c:v>6584</c:v>
                </c:pt>
                <c:pt idx="53" formatCode="#,##0">
                  <c:v>6530</c:v>
                </c:pt>
                <c:pt idx="54" formatCode="#,##0">
                  <c:v>6481</c:v>
                </c:pt>
                <c:pt idx="55" formatCode="#,##0">
                  <c:v>6431</c:v>
                </c:pt>
                <c:pt idx="56" formatCode="#,##0">
                  <c:v>6381</c:v>
                </c:pt>
                <c:pt idx="57" formatCode="#,##0">
                  <c:v>6330</c:v>
                </c:pt>
                <c:pt idx="58" formatCode="#,##0">
                  <c:v>6279</c:v>
                </c:pt>
                <c:pt idx="59" formatCode="#,##0">
                  <c:v>6227</c:v>
                </c:pt>
                <c:pt idx="60" formatCode="#,##0">
                  <c:v>6175</c:v>
                </c:pt>
                <c:pt idx="61" formatCode="#,##0">
                  <c:v>6127</c:v>
                </c:pt>
                <c:pt idx="62" formatCode="#,##0">
                  <c:v>6082</c:v>
                </c:pt>
                <c:pt idx="63" formatCode="#,##0">
                  <c:v>6038</c:v>
                </c:pt>
                <c:pt idx="64" formatCode="#,##0">
                  <c:v>5993</c:v>
                </c:pt>
                <c:pt idx="65" formatCode="#,##0">
                  <c:v>5952</c:v>
                </c:pt>
              </c:numCache>
            </c:numRef>
          </c:val>
          <c:smooth val="0"/>
          <c:extLst>
            <c:ext xmlns:c16="http://schemas.microsoft.com/office/drawing/2014/chart" uri="{C3380CC4-5D6E-409C-BE32-E72D297353CC}">
              <c16:uniqueId val="{00000035-D5E4-47AE-9420-70E38685735C}"/>
            </c:ext>
          </c:extLst>
        </c:ser>
        <c:ser>
          <c:idx val="3"/>
          <c:order val="3"/>
          <c:tx>
            <c:strRef>
              <c:f>'Diat 6–30 tiedot'!$A$62</c:f>
              <c:strCache>
                <c:ptCount val="1"/>
                <c:pt idx="0">
                  <c:v>Suonenjoki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3.1983479399617321E-2"/>
                  <c:y val="6.1175337186897882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6-D5E4-47AE-9420-70E38685735C}"/>
                </c:ext>
              </c:extLst>
            </c:dLbl>
            <c:spPr>
              <a:noFill/>
              <a:ln>
                <a:solidFill>
                  <a:srgbClr val="FF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tiedot'!$B$62:$BO$62</c:f>
              <c:numCache>
                <c:formatCode>General</c:formatCode>
                <c:ptCount val="66"/>
                <c:pt idx="46" formatCode="#,##0">
                  <c:v>6827</c:v>
                </c:pt>
                <c:pt idx="47" formatCode="#,##0">
                  <c:v>6731</c:v>
                </c:pt>
                <c:pt idx="48" formatCode="#,##0">
                  <c:v>6643</c:v>
                </c:pt>
                <c:pt idx="49" formatCode="#,##0">
                  <c:v>6564</c:v>
                </c:pt>
                <c:pt idx="50" formatCode="#,##0">
                  <c:v>6488</c:v>
                </c:pt>
                <c:pt idx="51" formatCode="#,##0">
                  <c:v>6416</c:v>
                </c:pt>
                <c:pt idx="52" formatCode="#,##0">
                  <c:v>6349</c:v>
                </c:pt>
                <c:pt idx="53" formatCode="#,##0">
                  <c:v>6281</c:v>
                </c:pt>
                <c:pt idx="54" formatCode="#,##0">
                  <c:v>6217</c:v>
                </c:pt>
                <c:pt idx="55" formatCode="#,##0">
                  <c:v>6158</c:v>
                </c:pt>
                <c:pt idx="56" formatCode="#,##0">
                  <c:v>6098</c:v>
                </c:pt>
                <c:pt idx="57" formatCode="#,##0">
                  <c:v>6039</c:v>
                </c:pt>
                <c:pt idx="58" formatCode="#,##0">
                  <c:v>5981</c:v>
                </c:pt>
                <c:pt idx="59" formatCode="#,##0">
                  <c:v>5923</c:v>
                </c:pt>
                <c:pt idx="60" formatCode="#,##0">
                  <c:v>5868</c:v>
                </c:pt>
                <c:pt idx="61" formatCode="#,##0">
                  <c:v>5820</c:v>
                </c:pt>
                <c:pt idx="62" formatCode="#,##0">
                  <c:v>5770</c:v>
                </c:pt>
                <c:pt idx="63" formatCode="#,##0">
                  <c:v>5727</c:v>
                </c:pt>
                <c:pt idx="64" formatCode="#,##0">
                  <c:v>5684</c:v>
                </c:pt>
                <c:pt idx="65" formatCode="#,##0">
                  <c:v>5642</c:v>
                </c:pt>
              </c:numCache>
            </c:numRef>
          </c:val>
          <c:smooth val="0"/>
          <c:extLst>
            <c:ext xmlns:c16="http://schemas.microsoft.com/office/drawing/2014/chart" uri="{C3380CC4-5D6E-409C-BE32-E72D297353CC}">
              <c16:uniqueId val="{00000037-D5E4-47AE-9420-70E38685735C}"/>
            </c:ext>
          </c:extLst>
        </c:ser>
        <c:ser>
          <c:idx val="4"/>
          <c:order val="4"/>
          <c:tx>
            <c:strRef>
              <c:f>'Diat 6–30 tiedot'!$A$63</c:f>
              <c:strCache>
                <c:ptCount val="1"/>
                <c:pt idx="0">
                  <c:v>Suonenjoki ennuste 2024</c:v>
                </c:pt>
              </c:strCache>
            </c:strRef>
          </c:tx>
          <c:spPr>
            <a:ln w="31750" cap="rnd">
              <a:solidFill>
                <a:srgbClr val="7030A0"/>
              </a:solidFill>
              <a:prstDash val="lgDash"/>
              <a:round/>
            </a:ln>
            <a:effectLst>
              <a:outerShdw blurRad="40000" dist="23000" dir="5400000" rotWithShape="0">
                <a:srgbClr val="000000">
                  <a:alpha val="35000"/>
                </a:srgbClr>
              </a:outerShdw>
            </a:effectLst>
          </c:spPr>
          <c:marker>
            <c:symbol val="none"/>
          </c:marker>
          <c:dLbls>
            <c:dLbl>
              <c:idx val="70"/>
              <c:layout>
                <c:manualLayout>
                  <c:x val="-3.4960091191533732E-2"/>
                  <c:y val="-3.34278789563342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D5E4-47AE-9420-70E38685735C}"/>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tiedot'!$B$63:$BT$63</c:f>
              <c:numCache>
                <c:formatCode>General</c:formatCode>
                <c:ptCount val="71"/>
                <c:pt idx="49" formatCode="#,##0">
                  <c:v>6619</c:v>
                </c:pt>
                <c:pt idx="50" formatCode="#,##0">
                  <c:v>6536</c:v>
                </c:pt>
                <c:pt idx="51" formatCode="#,##0">
                  <c:v>6456</c:v>
                </c:pt>
                <c:pt idx="52" formatCode="#,##0">
                  <c:v>6377</c:v>
                </c:pt>
                <c:pt idx="53" formatCode="#,##0">
                  <c:v>6303</c:v>
                </c:pt>
                <c:pt idx="54" formatCode="#,##0">
                  <c:v>6231</c:v>
                </c:pt>
                <c:pt idx="55" formatCode="#,##0">
                  <c:v>6164</c:v>
                </c:pt>
                <c:pt idx="56" formatCode="#,##0">
                  <c:v>6100</c:v>
                </c:pt>
                <c:pt idx="57" formatCode="#,##0">
                  <c:v>6037</c:v>
                </c:pt>
                <c:pt idx="58" formatCode="#,##0">
                  <c:v>5976</c:v>
                </c:pt>
                <c:pt idx="59" formatCode="#,##0">
                  <c:v>5918</c:v>
                </c:pt>
                <c:pt idx="60" formatCode="#,##0">
                  <c:v>5862</c:v>
                </c:pt>
                <c:pt idx="61" formatCode="#,##0">
                  <c:v>5812</c:v>
                </c:pt>
                <c:pt idx="62" formatCode="#,##0">
                  <c:v>5768</c:v>
                </c:pt>
                <c:pt idx="63" formatCode="#,##0">
                  <c:v>5727</c:v>
                </c:pt>
                <c:pt idx="64" formatCode="#,##0">
                  <c:v>5689</c:v>
                </c:pt>
                <c:pt idx="65" formatCode="#,##0">
                  <c:v>5652</c:v>
                </c:pt>
                <c:pt idx="66" formatCode="#,##0">
                  <c:v>5618</c:v>
                </c:pt>
                <c:pt idx="67" formatCode="#,##0">
                  <c:v>5588</c:v>
                </c:pt>
                <c:pt idx="68" formatCode="#,##0">
                  <c:v>5557</c:v>
                </c:pt>
                <c:pt idx="69" formatCode="#,##0">
                  <c:v>5532</c:v>
                </c:pt>
                <c:pt idx="70" formatCode="#,##0">
                  <c:v>5506</c:v>
                </c:pt>
              </c:numCache>
            </c:numRef>
          </c:val>
          <c:smooth val="0"/>
          <c:extLst>
            <c:ext xmlns:c16="http://schemas.microsoft.com/office/drawing/2014/chart" uri="{C3380CC4-5D6E-409C-BE32-E72D297353CC}">
              <c16:uniqueId val="{00000039-D5E4-47AE-9420-70E38685735C}"/>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8300720257882515E-2"/>
          <c:y val="0.57432134446585315"/>
          <c:w val="0.32896081942249528"/>
          <c:h val="0.3344823399023941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dirty="0"/>
              <a:t>Rautalammin väestönkehitys 1975–2023 ja Tilastokeskuksen väestöennusteet</a:t>
            </a:r>
          </a:p>
        </c:rich>
      </c:tx>
      <c:layout>
        <c:manualLayout>
          <c:xMode val="edge"/>
          <c:yMode val="edge"/>
          <c:x val="0.16835524327591417"/>
          <c:y val="2.265753229144365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tiedot'!$A$64</c:f>
              <c:strCache>
                <c:ptCount val="1"/>
                <c:pt idx="0">
                  <c:v>Rautalampi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4C30-40AC-BB43-7BE193279F1A}"/>
                </c:ext>
              </c:extLst>
            </c:dLbl>
            <c:dLbl>
              <c:idx val="1"/>
              <c:delete val="1"/>
              <c:extLst>
                <c:ext xmlns:c15="http://schemas.microsoft.com/office/drawing/2012/chart" uri="{CE6537A1-D6FC-4f65-9D91-7224C49458BB}"/>
                <c:ext xmlns:c16="http://schemas.microsoft.com/office/drawing/2014/chart" uri="{C3380CC4-5D6E-409C-BE32-E72D297353CC}">
                  <c16:uniqueId val="{00000001-4C30-40AC-BB43-7BE193279F1A}"/>
                </c:ext>
              </c:extLst>
            </c:dLbl>
            <c:dLbl>
              <c:idx val="2"/>
              <c:delete val="1"/>
              <c:extLst>
                <c:ext xmlns:c15="http://schemas.microsoft.com/office/drawing/2012/chart" uri="{CE6537A1-D6FC-4f65-9D91-7224C49458BB}"/>
                <c:ext xmlns:c16="http://schemas.microsoft.com/office/drawing/2014/chart" uri="{C3380CC4-5D6E-409C-BE32-E72D297353CC}">
                  <c16:uniqueId val="{00000002-4C30-40AC-BB43-7BE193279F1A}"/>
                </c:ext>
              </c:extLst>
            </c:dLbl>
            <c:dLbl>
              <c:idx val="3"/>
              <c:delete val="1"/>
              <c:extLst>
                <c:ext xmlns:c15="http://schemas.microsoft.com/office/drawing/2012/chart" uri="{CE6537A1-D6FC-4f65-9D91-7224C49458BB}"/>
                <c:ext xmlns:c16="http://schemas.microsoft.com/office/drawing/2014/chart" uri="{C3380CC4-5D6E-409C-BE32-E72D297353CC}">
                  <c16:uniqueId val="{00000003-4C30-40AC-BB43-7BE193279F1A}"/>
                </c:ext>
              </c:extLst>
            </c:dLbl>
            <c:dLbl>
              <c:idx val="4"/>
              <c:delete val="1"/>
              <c:extLst>
                <c:ext xmlns:c15="http://schemas.microsoft.com/office/drawing/2012/chart" uri="{CE6537A1-D6FC-4f65-9D91-7224C49458BB}"/>
                <c:ext xmlns:c16="http://schemas.microsoft.com/office/drawing/2014/chart" uri="{C3380CC4-5D6E-409C-BE32-E72D297353CC}">
                  <c16:uniqueId val="{00000004-4C30-40AC-BB43-7BE193279F1A}"/>
                </c:ext>
              </c:extLst>
            </c:dLbl>
            <c:dLbl>
              <c:idx val="5"/>
              <c:delete val="1"/>
              <c:extLst>
                <c:ext xmlns:c15="http://schemas.microsoft.com/office/drawing/2012/chart" uri="{CE6537A1-D6FC-4f65-9D91-7224C49458BB}"/>
                <c:ext xmlns:c16="http://schemas.microsoft.com/office/drawing/2014/chart" uri="{C3380CC4-5D6E-409C-BE32-E72D297353CC}">
                  <c16:uniqueId val="{00000005-4C30-40AC-BB43-7BE193279F1A}"/>
                </c:ext>
              </c:extLst>
            </c:dLbl>
            <c:dLbl>
              <c:idx val="6"/>
              <c:delete val="1"/>
              <c:extLst>
                <c:ext xmlns:c15="http://schemas.microsoft.com/office/drawing/2012/chart" uri="{CE6537A1-D6FC-4f65-9D91-7224C49458BB}"/>
                <c:ext xmlns:c16="http://schemas.microsoft.com/office/drawing/2014/chart" uri="{C3380CC4-5D6E-409C-BE32-E72D297353CC}">
                  <c16:uniqueId val="{00000006-4C30-40AC-BB43-7BE193279F1A}"/>
                </c:ext>
              </c:extLst>
            </c:dLbl>
            <c:dLbl>
              <c:idx val="7"/>
              <c:delete val="1"/>
              <c:extLst>
                <c:ext xmlns:c15="http://schemas.microsoft.com/office/drawing/2012/chart" uri="{CE6537A1-D6FC-4f65-9D91-7224C49458BB}"/>
                <c:ext xmlns:c16="http://schemas.microsoft.com/office/drawing/2014/chart" uri="{C3380CC4-5D6E-409C-BE32-E72D297353CC}">
                  <c16:uniqueId val="{00000007-4C30-40AC-BB43-7BE193279F1A}"/>
                </c:ext>
              </c:extLst>
            </c:dLbl>
            <c:dLbl>
              <c:idx val="8"/>
              <c:delete val="1"/>
              <c:extLst>
                <c:ext xmlns:c15="http://schemas.microsoft.com/office/drawing/2012/chart" uri="{CE6537A1-D6FC-4f65-9D91-7224C49458BB}"/>
                <c:ext xmlns:c16="http://schemas.microsoft.com/office/drawing/2014/chart" uri="{C3380CC4-5D6E-409C-BE32-E72D297353CC}">
                  <c16:uniqueId val="{00000008-4C30-40AC-BB43-7BE193279F1A}"/>
                </c:ext>
              </c:extLst>
            </c:dLbl>
            <c:dLbl>
              <c:idx val="9"/>
              <c:delete val="1"/>
              <c:extLst>
                <c:ext xmlns:c15="http://schemas.microsoft.com/office/drawing/2012/chart" uri="{CE6537A1-D6FC-4f65-9D91-7224C49458BB}"/>
                <c:ext xmlns:c16="http://schemas.microsoft.com/office/drawing/2014/chart" uri="{C3380CC4-5D6E-409C-BE32-E72D297353CC}">
                  <c16:uniqueId val="{00000009-4C30-40AC-BB43-7BE193279F1A}"/>
                </c:ext>
              </c:extLst>
            </c:dLbl>
            <c:dLbl>
              <c:idx val="10"/>
              <c:delete val="1"/>
              <c:extLst>
                <c:ext xmlns:c15="http://schemas.microsoft.com/office/drawing/2012/chart" uri="{CE6537A1-D6FC-4f65-9D91-7224C49458BB}"/>
                <c:ext xmlns:c16="http://schemas.microsoft.com/office/drawing/2014/chart" uri="{C3380CC4-5D6E-409C-BE32-E72D297353CC}">
                  <c16:uniqueId val="{0000000A-4C30-40AC-BB43-7BE193279F1A}"/>
                </c:ext>
              </c:extLst>
            </c:dLbl>
            <c:dLbl>
              <c:idx val="11"/>
              <c:delete val="1"/>
              <c:extLst>
                <c:ext xmlns:c15="http://schemas.microsoft.com/office/drawing/2012/chart" uri="{CE6537A1-D6FC-4f65-9D91-7224C49458BB}"/>
                <c:ext xmlns:c16="http://schemas.microsoft.com/office/drawing/2014/chart" uri="{C3380CC4-5D6E-409C-BE32-E72D297353CC}">
                  <c16:uniqueId val="{0000000B-4C30-40AC-BB43-7BE193279F1A}"/>
                </c:ext>
              </c:extLst>
            </c:dLbl>
            <c:dLbl>
              <c:idx val="12"/>
              <c:delete val="1"/>
              <c:extLst>
                <c:ext xmlns:c15="http://schemas.microsoft.com/office/drawing/2012/chart" uri="{CE6537A1-D6FC-4f65-9D91-7224C49458BB}"/>
                <c:ext xmlns:c16="http://schemas.microsoft.com/office/drawing/2014/chart" uri="{C3380CC4-5D6E-409C-BE32-E72D297353CC}">
                  <c16:uniqueId val="{0000000C-4C30-40AC-BB43-7BE193279F1A}"/>
                </c:ext>
              </c:extLst>
            </c:dLbl>
            <c:dLbl>
              <c:idx val="13"/>
              <c:delete val="1"/>
              <c:extLst>
                <c:ext xmlns:c15="http://schemas.microsoft.com/office/drawing/2012/chart" uri="{CE6537A1-D6FC-4f65-9D91-7224C49458BB}"/>
                <c:ext xmlns:c16="http://schemas.microsoft.com/office/drawing/2014/chart" uri="{C3380CC4-5D6E-409C-BE32-E72D297353CC}">
                  <c16:uniqueId val="{0000000D-4C30-40AC-BB43-7BE193279F1A}"/>
                </c:ext>
              </c:extLst>
            </c:dLbl>
            <c:dLbl>
              <c:idx val="14"/>
              <c:delete val="1"/>
              <c:extLst>
                <c:ext xmlns:c15="http://schemas.microsoft.com/office/drawing/2012/chart" uri="{CE6537A1-D6FC-4f65-9D91-7224C49458BB}"/>
                <c:ext xmlns:c16="http://schemas.microsoft.com/office/drawing/2014/chart" uri="{C3380CC4-5D6E-409C-BE32-E72D297353CC}">
                  <c16:uniqueId val="{0000000E-4C30-40AC-BB43-7BE193279F1A}"/>
                </c:ext>
              </c:extLst>
            </c:dLbl>
            <c:dLbl>
              <c:idx val="15"/>
              <c:delete val="1"/>
              <c:extLst>
                <c:ext xmlns:c15="http://schemas.microsoft.com/office/drawing/2012/chart" uri="{CE6537A1-D6FC-4f65-9D91-7224C49458BB}"/>
                <c:ext xmlns:c16="http://schemas.microsoft.com/office/drawing/2014/chart" uri="{C3380CC4-5D6E-409C-BE32-E72D297353CC}">
                  <c16:uniqueId val="{0000000F-4C30-40AC-BB43-7BE193279F1A}"/>
                </c:ext>
              </c:extLst>
            </c:dLbl>
            <c:dLbl>
              <c:idx val="16"/>
              <c:delete val="1"/>
              <c:extLst>
                <c:ext xmlns:c15="http://schemas.microsoft.com/office/drawing/2012/chart" uri="{CE6537A1-D6FC-4f65-9D91-7224C49458BB}"/>
                <c:ext xmlns:c16="http://schemas.microsoft.com/office/drawing/2014/chart" uri="{C3380CC4-5D6E-409C-BE32-E72D297353CC}">
                  <c16:uniqueId val="{00000010-4C30-40AC-BB43-7BE193279F1A}"/>
                </c:ext>
              </c:extLst>
            </c:dLbl>
            <c:dLbl>
              <c:idx val="17"/>
              <c:delete val="1"/>
              <c:extLst>
                <c:ext xmlns:c15="http://schemas.microsoft.com/office/drawing/2012/chart" uri="{CE6537A1-D6FC-4f65-9D91-7224C49458BB}"/>
                <c:ext xmlns:c16="http://schemas.microsoft.com/office/drawing/2014/chart" uri="{C3380CC4-5D6E-409C-BE32-E72D297353CC}">
                  <c16:uniqueId val="{00000011-4C30-40AC-BB43-7BE193279F1A}"/>
                </c:ext>
              </c:extLst>
            </c:dLbl>
            <c:dLbl>
              <c:idx val="18"/>
              <c:delete val="1"/>
              <c:extLst>
                <c:ext xmlns:c15="http://schemas.microsoft.com/office/drawing/2012/chart" uri="{CE6537A1-D6FC-4f65-9D91-7224C49458BB}"/>
                <c:ext xmlns:c16="http://schemas.microsoft.com/office/drawing/2014/chart" uri="{C3380CC4-5D6E-409C-BE32-E72D297353CC}">
                  <c16:uniqueId val="{00000012-4C30-40AC-BB43-7BE193279F1A}"/>
                </c:ext>
              </c:extLst>
            </c:dLbl>
            <c:dLbl>
              <c:idx val="19"/>
              <c:delete val="1"/>
              <c:extLst>
                <c:ext xmlns:c15="http://schemas.microsoft.com/office/drawing/2012/chart" uri="{CE6537A1-D6FC-4f65-9D91-7224C49458BB}"/>
                <c:ext xmlns:c16="http://schemas.microsoft.com/office/drawing/2014/chart" uri="{C3380CC4-5D6E-409C-BE32-E72D297353CC}">
                  <c16:uniqueId val="{00000013-4C30-40AC-BB43-7BE193279F1A}"/>
                </c:ext>
              </c:extLst>
            </c:dLbl>
            <c:dLbl>
              <c:idx val="20"/>
              <c:delete val="1"/>
              <c:extLst>
                <c:ext xmlns:c15="http://schemas.microsoft.com/office/drawing/2012/chart" uri="{CE6537A1-D6FC-4f65-9D91-7224C49458BB}"/>
                <c:ext xmlns:c16="http://schemas.microsoft.com/office/drawing/2014/chart" uri="{C3380CC4-5D6E-409C-BE32-E72D297353CC}">
                  <c16:uniqueId val="{00000014-4C30-40AC-BB43-7BE193279F1A}"/>
                </c:ext>
              </c:extLst>
            </c:dLbl>
            <c:dLbl>
              <c:idx val="21"/>
              <c:delete val="1"/>
              <c:extLst>
                <c:ext xmlns:c15="http://schemas.microsoft.com/office/drawing/2012/chart" uri="{CE6537A1-D6FC-4f65-9D91-7224C49458BB}"/>
                <c:ext xmlns:c16="http://schemas.microsoft.com/office/drawing/2014/chart" uri="{C3380CC4-5D6E-409C-BE32-E72D297353CC}">
                  <c16:uniqueId val="{00000015-4C30-40AC-BB43-7BE193279F1A}"/>
                </c:ext>
              </c:extLst>
            </c:dLbl>
            <c:dLbl>
              <c:idx val="22"/>
              <c:delete val="1"/>
              <c:extLst>
                <c:ext xmlns:c15="http://schemas.microsoft.com/office/drawing/2012/chart" uri="{CE6537A1-D6FC-4f65-9D91-7224C49458BB}"/>
                <c:ext xmlns:c16="http://schemas.microsoft.com/office/drawing/2014/chart" uri="{C3380CC4-5D6E-409C-BE32-E72D297353CC}">
                  <c16:uniqueId val="{00000016-4C30-40AC-BB43-7BE193279F1A}"/>
                </c:ext>
              </c:extLst>
            </c:dLbl>
            <c:dLbl>
              <c:idx val="23"/>
              <c:delete val="1"/>
              <c:extLst>
                <c:ext xmlns:c15="http://schemas.microsoft.com/office/drawing/2012/chart" uri="{CE6537A1-D6FC-4f65-9D91-7224C49458BB}"/>
                <c:ext xmlns:c16="http://schemas.microsoft.com/office/drawing/2014/chart" uri="{C3380CC4-5D6E-409C-BE32-E72D297353CC}">
                  <c16:uniqueId val="{00000017-4C30-40AC-BB43-7BE193279F1A}"/>
                </c:ext>
              </c:extLst>
            </c:dLbl>
            <c:dLbl>
              <c:idx val="24"/>
              <c:delete val="1"/>
              <c:extLst>
                <c:ext xmlns:c15="http://schemas.microsoft.com/office/drawing/2012/chart" uri="{CE6537A1-D6FC-4f65-9D91-7224C49458BB}"/>
                <c:ext xmlns:c16="http://schemas.microsoft.com/office/drawing/2014/chart" uri="{C3380CC4-5D6E-409C-BE32-E72D297353CC}">
                  <c16:uniqueId val="{00000018-4C30-40AC-BB43-7BE193279F1A}"/>
                </c:ext>
              </c:extLst>
            </c:dLbl>
            <c:dLbl>
              <c:idx val="25"/>
              <c:delete val="1"/>
              <c:extLst>
                <c:ext xmlns:c15="http://schemas.microsoft.com/office/drawing/2012/chart" uri="{CE6537A1-D6FC-4f65-9D91-7224C49458BB}"/>
                <c:ext xmlns:c16="http://schemas.microsoft.com/office/drawing/2014/chart" uri="{C3380CC4-5D6E-409C-BE32-E72D297353CC}">
                  <c16:uniqueId val="{00000019-4C30-40AC-BB43-7BE193279F1A}"/>
                </c:ext>
              </c:extLst>
            </c:dLbl>
            <c:dLbl>
              <c:idx val="26"/>
              <c:delete val="1"/>
              <c:extLst>
                <c:ext xmlns:c15="http://schemas.microsoft.com/office/drawing/2012/chart" uri="{CE6537A1-D6FC-4f65-9D91-7224C49458BB}"/>
                <c:ext xmlns:c16="http://schemas.microsoft.com/office/drawing/2014/chart" uri="{C3380CC4-5D6E-409C-BE32-E72D297353CC}">
                  <c16:uniqueId val="{0000001A-4C30-40AC-BB43-7BE193279F1A}"/>
                </c:ext>
              </c:extLst>
            </c:dLbl>
            <c:dLbl>
              <c:idx val="27"/>
              <c:delete val="1"/>
              <c:extLst>
                <c:ext xmlns:c15="http://schemas.microsoft.com/office/drawing/2012/chart" uri="{CE6537A1-D6FC-4f65-9D91-7224C49458BB}"/>
                <c:ext xmlns:c16="http://schemas.microsoft.com/office/drawing/2014/chart" uri="{C3380CC4-5D6E-409C-BE32-E72D297353CC}">
                  <c16:uniqueId val="{0000001B-4C30-40AC-BB43-7BE193279F1A}"/>
                </c:ext>
              </c:extLst>
            </c:dLbl>
            <c:dLbl>
              <c:idx val="28"/>
              <c:delete val="1"/>
              <c:extLst>
                <c:ext xmlns:c15="http://schemas.microsoft.com/office/drawing/2012/chart" uri="{CE6537A1-D6FC-4f65-9D91-7224C49458BB}"/>
                <c:ext xmlns:c16="http://schemas.microsoft.com/office/drawing/2014/chart" uri="{C3380CC4-5D6E-409C-BE32-E72D297353CC}">
                  <c16:uniqueId val="{0000001C-4C30-40AC-BB43-7BE193279F1A}"/>
                </c:ext>
              </c:extLst>
            </c:dLbl>
            <c:dLbl>
              <c:idx val="29"/>
              <c:delete val="1"/>
              <c:extLst>
                <c:ext xmlns:c15="http://schemas.microsoft.com/office/drawing/2012/chart" uri="{CE6537A1-D6FC-4f65-9D91-7224C49458BB}"/>
                <c:ext xmlns:c16="http://schemas.microsoft.com/office/drawing/2014/chart" uri="{C3380CC4-5D6E-409C-BE32-E72D297353CC}">
                  <c16:uniqueId val="{0000001D-4C30-40AC-BB43-7BE193279F1A}"/>
                </c:ext>
              </c:extLst>
            </c:dLbl>
            <c:dLbl>
              <c:idx val="30"/>
              <c:delete val="1"/>
              <c:extLst>
                <c:ext xmlns:c15="http://schemas.microsoft.com/office/drawing/2012/chart" uri="{CE6537A1-D6FC-4f65-9D91-7224C49458BB}"/>
                <c:ext xmlns:c16="http://schemas.microsoft.com/office/drawing/2014/chart" uri="{C3380CC4-5D6E-409C-BE32-E72D297353CC}">
                  <c16:uniqueId val="{0000001E-4C30-40AC-BB43-7BE193279F1A}"/>
                </c:ext>
              </c:extLst>
            </c:dLbl>
            <c:dLbl>
              <c:idx val="31"/>
              <c:delete val="1"/>
              <c:extLst>
                <c:ext xmlns:c15="http://schemas.microsoft.com/office/drawing/2012/chart" uri="{CE6537A1-D6FC-4f65-9D91-7224C49458BB}"/>
                <c:ext xmlns:c16="http://schemas.microsoft.com/office/drawing/2014/chart" uri="{C3380CC4-5D6E-409C-BE32-E72D297353CC}">
                  <c16:uniqueId val="{0000001F-4C30-40AC-BB43-7BE193279F1A}"/>
                </c:ext>
              </c:extLst>
            </c:dLbl>
            <c:dLbl>
              <c:idx val="32"/>
              <c:delete val="1"/>
              <c:extLst>
                <c:ext xmlns:c15="http://schemas.microsoft.com/office/drawing/2012/chart" uri="{CE6537A1-D6FC-4f65-9D91-7224C49458BB}"/>
                <c:ext xmlns:c16="http://schemas.microsoft.com/office/drawing/2014/chart" uri="{C3380CC4-5D6E-409C-BE32-E72D297353CC}">
                  <c16:uniqueId val="{00000020-4C30-40AC-BB43-7BE193279F1A}"/>
                </c:ext>
              </c:extLst>
            </c:dLbl>
            <c:dLbl>
              <c:idx val="33"/>
              <c:delete val="1"/>
              <c:extLst>
                <c:ext xmlns:c15="http://schemas.microsoft.com/office/drawing/2012/chart" uri="{CE6537A1-D6FC-4f65-9D91-7224C49458BB}"/>
                <c:ext xmlns:c16="http://schemas.microsoft.com/office/drawing/2014/chart" uri="{C3380CC4-5D6E-409C-BE32-E72D297353CC}">
                  <c16:uniqueId val="{00000021-4C30-40AC-BB43-7BE193279F1A}"/>
                </c:ext>
              </c:extLst>
            </c:dLbl>
            <c:dLbl>
              <c:idx val="34"/>
              <c:delete val="1"/>
              <c:extLst>
                <c:ext xmlns:c15="http://schemas.microsoft.com/office/drawing/2012/chart" uri="{CE6537A1-D6FC-4f65-9D91-7224C49458BB}"/>
                <c:ext xmlns:c16="http://schemas.microsoft.com/office/drawing/2014/chart" uri="{C3380CC4-5D6E-409C-BE32-E72D297353CC}">
                  <c16:uniqueId val="{00000022-4C30-40AC-BB43-7BE193279F1A}"/>
                </c:ext>
              </c:extLst>
            </c:dLbl>
            <c:dLbl>
              <c:idx val="35"/>
              <c:delete val="1"/>
              <c:extLst>
                <c:ext xmlns:c15="http://schemas.microsoft.com/office/drawing/2012/chart" uri="{CE6537A1-D6FC-4f65-9D91-7224C49458BB}"/>
                <c:ext xmlns:c16="http://schemas.microsoft.com/office/drawing/2014/chart" uri="{C3380CC4-5D6E-409C-BE32-E72D297353CC}">
                  <c16:uniqueId val="{00000023-4C30-40AC-BB43-7BE193279F1A}"/>
                </c:ext>
              </c:extLst>
            </c:dLbl>
            <c:dLbl>
              <c:idx val="36"/>
              <c:delete val="1"/>
              <c:extLst>
                <c:ext xmlns:c15="http://schemas.microsoft.com/office/drawing/2012/chart" uri="{CE6537A1-D6FC-4f65-9D91-7224C49458BB}"/>
                <c:ext xmlns:c16="http://schemas.microsoft.com/office/drawing/2014/chart" uri="{C3380CC4-5D6E-409C-BE32-E72D297353CC}">
                  <c16:uniqueId val="{00000024-4C30-40AC-BB43-7BE193279F1A}"/>
                </c:ext>
              </c:extLst>
            </c:dLbl>
            <c:dLbl>
              <c:idx val="37"/>
              <c:delete val="1"/>
              <c:extLst>
                <c:ext xmlns:c15="http://schemas.microsoft.com/office/drawing/2012/chart" uri="{CE6537A1-D6FC-4f65-9D91-7224C49458BB}"/>
                <c:ext xmlns:c16="http://schemas.microsoft.com/office/drawing/2014/chart" uri="{C3380CC4-5D6E-409C-BE32-E72D297353CC}">
                  <c16:uniqueId val="{00000025-4C30-40AC-BB43-7BE193279F1A}"/>
                </c:ext>
              </c:extLst>
            </c:dLbl>
            <c:dLbl>
              <c:idx val="38"/>
              <c:delete val="1"/>
              <c:extLst>
                <c:ext xmlns:c15="http://schemas.microsoft.com/office/drawing/2012/chart" uri="{CE6537A1-D6FC-4f65-9D91-7224C49458BB}"/>
                <c:ext xmlns:c16="http://schemas.microsoft.com/office/drawing/2014/chart" uri="{C3380CC4-5D6E-409C-BE32-E72D297353CC}">
                  <c16:uniqueId val="{00000026-4C30-40AC-BB43-7BE193279F1A}"/>
                </c:ext>
              </c:extLst>
            </c:dLbl>
            <c:dLbl>
              <c:idx val="39"/>
              <c:delete val="1"/>
              <c:extLst>
                <c:ext xmlns:c15="http://schemas.microsoft.com/office/drawing/2012/chart" uri="{CE6537A1-D6FC-4f65-9D91-7224C49458BB}"/>
                <c:ext xmlns:c16="http://schemas.microsoft.com/office/drawing/2014/chart" uri="{C3380CC4-5D6E-409C-BE32-E72D297353CC}">
                  <c16:uniqueId val="{00000027-4C30-40AC-BB43-7BE193279F1A}"/>
                </c:ext>
              </c:extLst>
            </c:dLbl>
            <c:dLbl>
              <c:idx val="40"/>
              <c:delete val="1"/>
              <c:extLst>
                <c:ext xmlns:c15="http://schemas.microsoft.com/office/drawing/2012/chart" uri="{CE6537A1-D6FC-4f65-9D91-7224C49458BB}"/>
                <c:ext xmlns:c16="http://schemas.microsoft.com/office/drawing/2014/chart" uri="{C3380CC4-5D6E-409C-BE32-E72D297353CC}">
                  <c16:uniqueId val="{00000028-4C30-40AC-BB43-7BE193279F1A}"/>
                </c:ext>
              </c:extLst>
            </c:dLbl>
            <c:dLbl>
              <c:idx val="41"/>
              <c:delete val="1"/>
              <c:extLst>
                <c:ext xmlns:c15="http://schemas.microsoft.com/office/drawing/2012/chart" uri="{CE6537A1-D6FC-4f65-9D91-7224C49458BB}"/>
                <c:ext xmlns:c16="http://schemas.microsoft.com/office/drawing/2014/chart" uri="{C3380CC4-5D6E-409C-BE32-E72D297353CC}">
                  <c16:uniqueId val="{00000029-4C30-40AC-BB43-7BE193279F1A}"/>
                </c:ext>
              </c:extLst>
            </c:dLbl>
            <c:dLbl>
              <c:idx val="42"/>
              <c:delete val="1"/>
              <c:extLst>
                <c:ext xmlns:c15="http://schemas.microsoft.com/office/drawing/2012/chart" uri="{CE6537A1-D6FC-4f65-9D91-7224C49458BB}"/>
                <c:ext xmlns:c16="http://schemas.microsoft.com/office/drawing/2014/chart" uri="{C3380CC4-5D6E-409C-BE32-E72D297353CC}">
                  <c16:uniqueId val="{0000002A-4C30-40AC-BB43-7BE193279F1A}"/>
                </c:ext>
              </c:extLst>
            </c:dLbl>
            <c:dLbl>
              <c:idx val="43"/>
              <c:delete val="1"/>
              <c:extLst>
                <c:ext xmlns:c15="http://schemas.microsoft.com/office/drawing/2012/chart" uri="{CE6537A1-D6FC-4f65-9D91-7224C49458BB}"/>
                <c:ext xmlns:c16="http://schemas.microsoft.com/office/drawing/2014/chart" uri="{C3380CC4-5D6E-409C-BE32-E72D297353CC}">
                  <c16:uniqueId val="{0000002B-4C30-40AC-BB43-7BE193279F1A}"/>
                </c:ext>
              </c:extLst>
            </c:dLbl>
            <c:dLbl>
              <c:idx val="44"/>
              <c:delete val="1"/>
              <c:extLst>
                <c:ext xmlns:c15="http://schemas.microsoft.com/office/drawing/2012/chart" uri="{CE6537A1-D6FC-4f65-9D91-7224C49458BB}"/>
                <c:ext xmlns:c16="http://schemas.microsoft.com/office/drawing/2014/chart" uri="{C3380CC4-5D6E-409C-BE32-E72D297353CC}">
                  <c16:uniqueId val="{0000002C-4C30-40AC-BB43-7BE193279F1A}"/>
                </c:ext>
              </c:extLst>
            </c:dLbl>
            <c:dLbl>
              <c:idx val="45"/>
              <c:delete val="1"/>
              <c:extLst>
                <c:ext xmlns:c15="http://schemas.microsoft.com/office/drawing/2012/chart" uri="{CE6537A1-D6FC-4f65-9D91-7224C49458BB}"/>
                <c:ext xmlns:c16="http://schemas.microsoft.com/office/drawing/2014/chart" uri="{C3380CC4-5D6E-409C-BE32-E72D297353CC}">
                  <c16:uniqueId val="{0000002D-4C30-40AC-BB43-7BE193279F1A}"/>
                </c:ext>
              </c:extLst>
            </c:dLbl>
            <c:dLbl>
              <c:idx val="46"/>
              <c:delete val="1"/>
              <c:extLst>
                <c:ext xmlns:c15="http://schemas.microsoft.com/office/drawing/2012/chart" uri="{CE6537A1-D6FC-4f65-9D91-7224C49458BB}"/>
                <c:ext xmlns:c16="http://schemas.microsoft.com/office/drawing/2014/chart" uri="{C3380CC4-5D6E-409C-BE32-E72D297353CC}">
                  <c16:uniqueId val="{0000002E-4C30-40AC-BB43-7BE193279F1A}"/>
                </c:ext>
              </c:extLst>
            </c:dLbl>
            <c:dLbl>
              <c:idx val="47"/>
              <c:delete val="1"/>
              <c:extLst>
                <c:ext xmlns:c15="http://schemas.microsoft.com/office/drawing/2012/chart" uri="{CE6537A1-D6FC-4f65-9D91-7224C49458BB}"/>
                <c:ext xmlns:c16="http://schemas.microsoft.com/office/drawing/2014/chart" uri="{C3380CC4-5D6E-409C-BE32-E72D297353CC}">
                  <c16:uniqueId val="{0000002F-4C30-40AC-BB43-7BE193279F1A}"/>
                </c:ext>
              </c:extLst>
            </c:dLbl>
            <c:dLbl>
              <c:idx val="48"/>
              <c:layout>
                <c:manualLayout>
                  <c:x val="-5.7207429107895807E-2"/>
                  <c:y val="3.7884929483845475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D9E41676-C622-4387-9C80-16EBED332A35}" type="VALUE">
                      <a:rPr lang="en-US" baseline="0"/>
                      <a:pPr>
                        <a:defRPr/>
                      </a:pPr>
                      <a:t>[ARVO]</a:t>
                    </a:fld>
                    <a:endParaRPr lang="fi-FI"/>
                  </a:p>
                </c:rich>
              </c:tx>
              <c:spPr>
                <a:solidFill>
                  <a:srgbClr val="FFFFFF"/>
                </a:solidFill>
                <a:ln>
                  <a:solidFill>
                    <a:srgbClr val="1F497D"/>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30-4C30-40AC-BB43-7BE193279F1A}"/>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tiedot'!$B$64:$BO$64</c:f>
              <c:numCache>
                <c:formatCode>#,##0</c:formatCode>
                <c:ptCount val="66"/>
                <c:pt idx="0">
                  <c:v>4990</c:v>
                </c:pt>
                <c:pt idx="1">
                  <c:v>4935</c:v>
                </c:pt>
                <c:pt idx="2">
                  <c:v>4885</c:v>
                </c:pt>
                <c:pt idx="3">
                  <c:v>4844</c:v>
                </c:pt>
                <c:pt idx="4">
                  <c:v>4826</c:v>
                </c:pt>
                <c:pt idx="5">
                  <c:v>4793</c:v>
                </c:pt>
                <c:pt idx="6">
                  <c:v>4783</c:v>
                </c:pt>
                <c:pt idx="7">
                  <c:v>4759</c:v>
                </c:pt>
                <c:pt idx="8">
                  <c:v>4739</c:v>
                </c:pt>
                <c:pt idx="9">
                  <c:v>4721</c:v>
                </c:pt>
                <c:pt idx="10">
                  <c:v>4663</c:v>
                </c:pt>
                <c:pt idx="11">
                  <c:v>4612</c:v>
                </c:pt>
                <c:pt idx="12">
                  <c:v>4538</c:v>
                </c:pt>
                <c:pt idx="13">
                  <c:v>4477</c:v>
                </c:pt>
                <c:pt idx="14">
                  <c:v>4415</c:v>
                </c:pt>
                <c:pt idx="15">
                  <c:v>4408</c:v>
                </c:pt>
                <c:pt idx="16">
                  <c:v>4392</c:v>
                </c:pt>
                <c:pt idx="17">
                  <c:v>4347</c:v>
                </c:pt>
                <c:pt idx="18">
                  <c:v>4352</c:v>
                </c:pt>
                <c:pt idx="19">
                  <c:v>4266</c:v>
                </c:pt>
                <c:pt idx="20">
                  <c:v>4226</c:v>
                </c:pt>
                <c:pt idx="21">
                  <c:v>4169</c:v>
                </c:pt>
                <c:pt idx="22">
                  <c:v>4109</c:v>
                </c:pt>
                <c:pt idx="23">
                  <c:v>4006</c:v>
                </c:pt>
                <c:pt idx="24">
                  <c:v>3952</c:v>
                </c:pt>
                <c:pt idx="25">
                  <c:v>3867</c:v>
                </c:pt>
                <c:pt idx="26">
                  <c:v>3816</c:v>
                </c:pt>
                <c:pt idx="27">
                  <c:v>3779</c:v>
                </c:pt>
                <c:pt idx="28">
                  <c:v>3723</c:v>
                </c:pt>
                <c:pt idx="29">
                  <c:v>3707</c:v>
                </c:pt>
                <c:pt idx="30">
                  <c:v>3678</c:v>
                </c:pt>
                <c:pt idx="31">
                  <c:v>3603</c:v>
                </c:pt>
                <c:pt idx="32">
                  <c:v>3592</c:v>
                </c:pt>
                <c:pt idx="33">
                  <c:v>3538</c:v>
                </c:pt>
                <c:pt idx="34">
                  <c:v>3520</c:v>
                </c:pt>
                <c:pt idx="35">
                  <c:v>3475</c:v>
                </c:pt>
                <c:pt idx="36">
                  <c:v>3481</c:v>
                </c:pt>
                <c:pt idx="37">
                  <c:v>3444</c:v>
                </c:pt>
                <c:pt idx="38">
                  <c:v>3426</c:v>
                </c:pt>
                <c:pt idx="39">
                  <c:v>3374</c:v>
                </c:pt>
                <c:pt idx="40">
                  <c:v>3303</c:v>
                </c:pt>
                <c:pt idx="41">
                  <c:v>3288</c:v>
                </c:pt>
                <c:pt idx="42">
                  <c:v>3255</c:v>
                </c:pt>
                <c:pt idx="43">
                  <c:v>3196</c:v>
                </c:pt>
                <c:pt idx="44">
                  <c:v>3121</c:v>
                </c:pt>
                <c:pt idx="45">
                  <c:v>3053</c:v>
                </c:pt>
                <c:pt idx="46">
                  <c:v>3033</c:v>
                </c:pt>
                <c:pt idx="47">
                  <c:v>2964</c:v>
                </c:pt>
                <c:pt idx="48">
                  <c:v>2933</c:v>
                </c:pt>
              </c:numCache>
            </c:numRef>
          </c:val>
          <c:smooth val="0"/>
          <c:extLst>
            <c:ext xmlns:c16="http://schemas.microsoft.com/office/drawing/2014/chart" uri="{C3380CC4-5D6E-409C-BE32-E72D297353CC}">
              <c16:uniqueId val="{00000031-4C30-40AC-BB43-7BE193279F1A}"/>
            </c:ext>
          </c:extLst>
        </c:ser>
        <c:ser>
          <c:idx val="1"/>
          <c:order val="1"/>
          <c:tx>
            <c:strRef>
              <c:f>'Diat 6–30 tiedot'!$A$65</c:f>
              <c:strCache>
                <c:ptCount val="1"/>
                <c:pt idx="0">
                  <c:v>Rautalampi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3.1983479399617203E-2"/>
                  <c:y val="-3.6252051666309869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2-4C30-40AC-BB43-7BE193279F1A}"/>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tiedot'!$B$65:$BO$65</c:f>
              <c:numCache>
                <c:formatCode>General</c:formatCode>
                <c:ptCount val="66"/>
                <c:pt idx="40" formatCode="#,##0">
                  <c:v>3335</c:v>
                </c:pt>
                <c:pt idx="41" formatCode="#,##0">
                  <c:v>3300</c:v>
                </c:pt>
                <c:pt idx="42" formatCode="#,##0">
                  <c:v>3271</c:v>
                </c:pt>
                <c:pt idx="43" formatCode="#,##0">
                  <c:v>3241</c:v>
                </c:pt>
                <c:pt idx="44" formatCode="#,##0">
                  <c:v>3212</c:v>
                </c:pt>
                <c:pt idx="45" formatCode="#,##0">
                  <c:v>3186</c:v>
                </c:pt>
                <c:pt idx="46" formatCode="#,##0">
                  <c:v>3162</c:v>
                </c:pt>
                <c:pt idx="47" formatCode="#,##0">
                  <c:v>3141</c:v>
                </c:pt>
                <c:pt idx="48" formatCode="#,##0">
                  <c:v>3119</c:v>
                </c:pt>
                <c:pt idx="49" formatCode="#,##0">
                  <c:v>3097</c:v>
                </c:pt>
                <c:pt idx="50" formatCode="#,##0">
                  <c:v>3073</c:v>
                </c:pt>
                <c:pt idx="51" formatCode="#,##0">
                  <c:v>3055</c:v>
                </c:pt>
                <c:pt idx="52" formatCode="#,##0">
                  <c:v>3037</c:v>
                </c:pt>
                <c:pt idx="53" formatCode="#,##0">
                  <c:v>3019</c:v>
                </c:pt>
                <c:pt idx="54" formatCode="#,##0">
                  <c:v>3002</c:v>
                </c:pt>
                <c:pt idx="55" formatCode="#,##0">
                  <c:v>2988</c:v>
                </c:pt>
                <c:pt idx="56" formatCode="#,##0">
                  <c:v>2972</c:v>
                </c:pt>
                <c:pt idx="57" formatCode="#,##0">
                  <c:v>2958</c:v>
                </c:pt>
                <c:pt idx="58" formatCode="#,##0">
                  <c:v>2943</c:v>
                </c:pt>
                <c:pt idx="59" formatCode="#,##0">
                  <c:v>2930</c:v>
                </c:pt>
                <c:pt idx="60" formatCode="#,##0">
                  <c:v>2915</c:v>
                </c:pt>
                <c:pt idx="61" formatCode="#,##0">
                  <c:v>2903</c:v>
                </c:pt>
                <c:pt idx="62" formatCode="#,##0">
                  <c:v>2891</c:v>
                </c:pt>
                <c:pt idx="63" formatCode="#,##0">
                  <c:v>2878</c:v>
                </c:pt>
                <c:pt idx="64" formatCode="#,##0">
                  <c:v>2865</c:v>
                </c:pt>
                <c:pt idx="65" formatCode="#,##0">
                  <c:v>2853</c:v>
                </c:pt>
              </c:numCache>
            </c:numRef>
          </c:val>
          <c:smooth val="0"/>
          <c:extLst>
            <c:ext xmlns:c16="http://schemas.microsoft.com/office/drawing/2014/chart" uri="{C3380CC4-5D6E-409C-BE32-E72D297353CC}">
              <c16:uniqueId val="{00000033-4C30-40AC-BB43-7BE193279F1A}"/>
            </c:ext>
          </c:extLst>
        </c:ser>
        <c:ser>
          <c:idx val="2"/>
          <c:order val="2"/>
          <c:tx>
            <c:strRef>
              <c:f>'Diat 6–30 tiedot'!$A$66</c:f>
              <c:strCache>
                <c:ptCount val="1"/>
                <c:pt idx="0">
                  <c:v>Rautalampi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7185957489674742E-2"/>
                  <c:y val="-2.94547919788767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4C30-40AC-BB43-7BE193279F1A}"/>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tiedot'!$B$66:$BO$66</c:f>
              <c:numCache>
                <c:formatCode>General</c:formatCode>
                <c:ptCount val="66"/>
                <c:pt idx="44" formatCode="#,##0">
                  <c:v>3156</c:v>
                </c:pt>
                <c:pt idx="45" formatCode="#,##0">
                  <c:v>3114</c:v>
                </c:pt>
                <c:pt idx="46" formatCode="#,##0">
                  <c:v>3074</c:v>
                </c:pt>
                <c:pt idx="47" formatCode="#,##0">
                  <c:v>3032</c:v>
                </c:pt>
                <c:pt idx="48" formatCode="#,##0">
                  <c:v>2993</c:v>
                </c:pt>
                <c:pt idx="49" formatCode="#,##0">
                  <c:v>2953</c:v>
                </c:pt>
                <c:pt idx="50" formatCode="#,##0">
                  <c:v>2912</c:v>
                </c:pt>
                <c:pt idx="51" formatCode="#,##0">
                  <c:v>2876</c:v>
                </c:pt>
                <c:pt idx="52" formatCode="#,##0">
                  <c:v>2839</c:v>
                </c:pt>
                <c:pt idx="53" formatCode="#,##0">
                  <c:v>2806</c:v>
                </c:pt>
                <c:pt idx="54" formatCode="#,##0">
                  <c:v>2773</c:v>
                </c:pt>
                <c:pt idx="55" formatCode="#,##0">
                  <c:v>2742</c:v>
                </c:pt>
                <c:pt idx="56" formatCode="#,##0">
                  <c:v>2712</c:v>
                </c:pt>
                <c:pt idx="57" formatCode="#,##0">
                  <c:v>2681</c:v>
                </c:pt>
                <c:pt idx="58" formatCode="#,##0">
                  <c:v>2654</c:v>
                </c:pt>
                <c:pt idx="59" formatCode="#,##0">
                  <c:v>2627</c:v>
                </c:pt>
                <c:pt idx="60" formatCode="#,##0">
                  <c:v>2601</c:v>
                </c:pt>
                <c:pt idx="61" formatCode="#,##0">
                  <c:v>2576</c:v>
                </c:pt>
                <c:pt idx="62" formatCode="#,##0">
                  <c:v>2551</c:v>
                </c:pt>
                <c:pt idx="63" formatCode="#,##0">
                  <c:v>2528</c:v>
                </c:pt>
                <c:pt idx="64" formatCode="#,##0">
                  <c:v>2506</c:v>
                </c:pt>
                <c:pt idx="65" formatCode="#,##0">
                  <c:v>2485</c:v>
                </c:pt>
              </c:numCache>
            </c:numRef>
          </c:val>
          <c:smooth val="0"/>
          <c:extLst>
            <c:ext xmlns:c16="http://schemas.microsoft.com/office/drawing/2014/chart" uri="{C3380CC4-5D6E-409C-BE32-E72D297353CC}">
              <c16:uniqueId val="{00000035-4C30-40AC-BB43-7BE193279F1A}"/>
            </c:ext>
          </c:extLst>
        </c:ser>
        <c:ser>
          <c:idx val="3"/>
          <c:order val="3"/>
          <c:tx>
            <c:strRef>
              <c:f>'Diat 6–30 tiedot'!$A$67</c:f>
              <c:strCache>
                <c:ptCount val="1"/>
                <c:pt idx="0">
                  <c:v>Rautalampi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486E-2"/>
                  <c:y val="3.851780489545422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6-4C30-40AC-BB43-7BE193279F1A}"/>
                </c:ext>
              </c:extLst>
            </c:dLbl>
            <c:spPr>
              <a:noFill/>
              <a:ln>
                <a:solidFill>
                  <a:srgbClr val="FF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tiedot'!$B$67:$BO$67</c:f>
              <c:numCache>
                <c:formatCode>General</c:formatCode>
                <c:ptCount val="66"/>
                <c:pt idx="46" formatCode="#,##0">
                  <c:v>3007</c:v>
                </c:pt>
                <c:pt idx="47" formatCode="#,##0">
                  <c:v>2960</c:v>
                </c:pt>
                <c:pt idx="48" formatCode="#,##0">
                  <c:v>2913</c:v>
                </c:pt>
                <c:pt idx="49" formatCode="#,##0">
                  <c:v>2867</c:v>
                </c:pt>
                <c:pt idx="50" formatCode="#,##0">
                  <c:v>2820</c:v>
                </c:pt>
                <c:pt idx="51" formatCode="#,##0">
                  <c:v>2780</c:v>
                </c:pt>
                <c:pt idx="52" formatCode="#,##0">
                  <c:v>2742</c:v>
                </c:pt>
                <c:pt idx="53" formatCode="#,##0">
                  <c:v>2704</c:v>
                </c:pt>
                <c:pt idx="54" formatCode="#,##0">
                  <c:v>2671</c:v>
                </c:pt>
                <c:pt idx="55" formatCode="#,##0">
                  <c:v>2639</c:v>
                </c:pt>
                <c:pt idx="56" formatCode="#,##0">
                  <c:v>2607</c:v>
                </c:pt>
                <c:pt idx="57" formatCode="#,##0">
                  <c:v>2578</c:v>
                </c:pt>
                <c:pt idx="58" formatCode="#,##0">
                  <c:v>2548</c:v>
                </c:pt>
                <c:pt idx="59" formatCode="#,##0">
                  <c:v>2521</c:v>
                </c:pt>
                <c:pt idx="60" formatCode="#,##0">
                  <c:v>2496</c:v>
                </c:pt>
                <c:pt idx="61" formatCode="#,##0">
                  <c:v>2470</c:v>
                </c:pt>
                <c:pt idx="62" formatCode="#,##0">
                  <c:v>2449</c:v>
                </c:pt>
                <c:pt idx="63" formatCode="#,##0">
                  <c:v>2427</c:v>
                </c:pt>
                <c:pt idx="64" formatCode="#,##0">
                  <c:v>2409</c:v>
                </c:pt>
                <c:pt idx="65" formatCode="#,##0">
                  <c:v>2390</c:v>
                </c:pt>
              </c:numCache>
            </c:numRef>
          </c:val>
          <c:smooth val="0"/>
          <c:extLst>
            <c:ext xmlns:c16="http://schemas.microsoft.com/office/drawing/2014/chart" uri="{C3380CC4-5D6E-409C-BE32-E72D297353CC}">
              <c16:uniqueId val="{00000037-4C30-40AC-BB43-7BE193279F1A}"/>
            </c:ext>
          </c:extLst>
        </c:ser>
        <c:ser>
          <c:idx val="4"/>
          <c:order val="4"/>
          <c:tx>
            <c:strRef>
              <c:f>'Diat 6–30 tiedot'!$A$68</c:f>
              <c:strCache>
                <c:ptCount val="1"/>
                <c:pt idx="0">
                  <c:v>Rautalampi ennuste 2024</c:v>
                </c:pt>
              </c:strCache>
            </c:strRef>
          </c:tx>
          <c:spPr>
            <a:ln w="31750" cap="rnd">
              <a:solidFill>
                <a:srgbClr val="7030A0"/>
              </a:solidFill>
              <a:prstDash val="lgDash"/>
              <a:round/>
            </a:ln>
            <a:effectLst>
              <a:outerShdw blurRad="40000" dist="23000" dir="5400000" rotWithShape="0">
                <a:srgbClr val="000000">
                  <a:alpha val="35000"/>
                </a:srgbClr>
              </a:outerShdw>
            </a:effectLst>
          </c:spPr>
          <c:marker>
            <c:symbol val="none"/>
          </c:marker>
          <c:dLbls>
            <c:dLbl>
              <c:idx val="70"/>
              <c:layout>
                <c:manualLayout>
                  <c:x val="-2.8603714553947727E-2"/>
                  <c:y val="-3.5656404220089859E-2"/>
                </c:manualLayout>
              </c:layout>
              <c:tx>
                <c:rich>
                  <a:bodyPr/>
                  <a:lstStyle/>
                  <a:p>
                    <a:fld id="{D94196E0-7CB9-49DC-A86E-232E472BEB4E}" type="VALUE">
                      <a:rPr lang="en-US" baseline="0"/>
                      <a:pPr/>
                      <a:t>[ARVO]</a:t>
                    </a:fld>
                    <a:endParaRPr lang="fi-FI"/>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8-4C30-40AC-BB43-7BE193279F1A}"/>
                </c:ext>
              </c:extLst>
            </c:dLbl>
            <c:spPr>
              <a:solidFill>
                <a:srgbClr val="FFFFFF"/>
              </a:solidFill>
              <a:ln>
                <a:solidFill>
                  <a:srgbClr val="7030A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tiedot'!$B$68:$BT$68</c:f>
              <c:numCache>
                <c:formatCode>General</c:formatCode>
                <c:ptCount val="71"/>
                <c:pt idx="49" formatCode="#,##0">
                  <c:v>2883</c:v>
                </c:pt>
                <c:pt idx="50" formatCode="#,##0">
                  <c:v>2832</c:v>
                </c:pt>
                <c:pt idx="51" formatCode="#,##0">
                  <c:v>2784</c:v>
                </c:pt>
                <c:pt idx="52" formatCode="#,##0">
                  <c:v>2739</c:v>
                </c:pt>
                <c:pt idx="53" formatCode="#,##0">
                  <c:v>2696</c:v>
                </c:pt>
                <c:pt idx="54" formatCode="#,##0">
                  <c:v>2657</c:v>
                </c:pt>
                <c:pt idx="55" formatCode="#,##0">
                  <c:v>2621</c:v>
                </c:pt>
                <c:pt idx="56" formatCode="#,##0">
                  <c:v>2585</c:v>
                </c:pt>
                <c:pt idx="57" formatCode="#,##0">
                  <c:v>2553</c:v>
                </c:pt>
                <c:pt idx="58" formatCode="#,##0">
                  <c:v>2523</c:v>
                </c:pt>
                <c:pt idx="59" formatCode="#,##0">
                  <c:v>2492</c:v>
                </c:pt>
                <c:pt idx="60" formatCode="#,##0">
                  <c:v>2465</c:v>
                </c:pt>
                <c:pt idx="61" formatCode="#,##0">
                  <c:v>2442</c:v>
                </c:pt>
                <c:pt idx="62" formatCode="#,##0">
                  <c:v>2419</c:v>
                </c:pt>
                <c:pt idx="63" formatCode="#,##0">
                  <c:v>2398</c:v>
                </c:pt>
                <c:pt idx="64" formatCode="#,##0">
                  <c:v>2381</c:v>
                </c:pt>
                <c:pt idx="65" formatCode="#,##0">
                  <c:v>2365</c:v>
                </c:pt>
                <c:pt idx="66" formatCode="#,##0">
                  <c:v>2348</c:v>
                </c:pt>
                <c:pt idx="67" formatCode="#,##0">
                  <c:v>2335</c:v>
                </c:pt>
                <c:pt idx="68" formatCode="#,##0">
                  <c:v>2323</c:v>
                </c:pt>
                <c:pt idx="69" formatCode="#,##0">
                  <c:v>2310</c:v>
                </c:pt>
                <c:pt idx="70" formatCode="#,##0">
                  <c:v>2298</c:v>
                </c:pt>
              </c:numCache>
            </c:numRef>
          </c:val>
          <c:smooth val="0"/>
          <c:extLst>
            <c:ext xmlns:c16="http://schemas.microsoft.com/office/drawing/2014/chart" uri="{C3380CC4-5D6E-409C-BE32-E72D297353CC}">
              <c16:uniqueId val="{00000039-4C30-40AC-BB43-7BE193279F1A}"/>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5102372317920791E-2"/>
          <c:y val="0.56525833154927563"/>
          <c:w val="0.34917452757887318"/>
          <c:h val="0.3411679156936609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dirty="0"/>
              <a:t>Tervon väestönkehitys 1975–2023 ja Tilastokeskuksen väestöennusteet</a:t>
            </a:r>
          </a:p>
        </c:rich>
      </c:tx>
      <c:layout>
        <c:manualLayout>
          <c:xMode val="edge"/>
          <c:yMode val="edge"/>
          <c:x val="0.17795028709579935"/>
          <c:y val="2.265753229144365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tiedot'!$A$69</c:f>
              <c:strCache>
                <c:ptCount val="1"/>
                <c:pt idx="0">
                  <c:v>Tervo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48"/>
              <c:layout>
                <c:manualLayout>
                  <c:x val="-4.2905566462336571E-2"/>
                  <c:y val="4.0113454747601092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A12F0191-1A37-4B61-B64F-3E81F1DC7F31}" type="VALUE">
                      <a:rPr lang="en-US" baseline="0"/>
                      <a:pPr>
                        <a:defRPr/>
                      </a:pPr>
                      <a:t>[ARVO]</a:t>
                    </a:fld>
                    <a:endParaRPr lang="fi-FI"/>
                  </a:p>
                </c:rich>
              </c:tx>
              <c:spPr>
                <a:solidFill>
                  <a:srgbClr val="FFFFFF"/>
                </a:solidFill>
                <a:ln>
                  <a:solidFill>
                    <a:srgbClr val="1F497D"/>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0-588D-48B8-B4B3-378BACAD7807}"/>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tiedot'!$B$69:$BO$69</c:f>
              <c:numCache>
                <c:formatCode>#,##0</c:formatCode>
                <c:ptCount val="66"/>
                <c:pt idx="0">
                  <c:v>2574</c:v>
                </c:pt>
                <c:pt idx="1">
                  <c:v>2531</c:v>
                </c:pt>
                <c:pt idx="2">
                  <c:v>2484</c:v>
                </c:pt>
                <c:pt idx="3">
                  <c:v>2473</c:v>
                </c:pt>
                <c:pt idx="4">
                  <c:v>2405</c:v>
                </c:pt>
                <c:pt idx="5">
                  <c:v>2363</c:v>
                </c:pt>
                <c:pt idx="6">
                  <c:v>2357</c:v>
                </c:pt>
                <c:pt idx="7">
                  <c:v>2337</c:v>
                </c:pt>
                <c:pt idx="8">
                  <c:v>2346</c:v>
                </c:pt>
                <c:pt idx="9">
                  <c:v>2363</c:v>
                </c:pt>
                <c:pt idx="10">
                  <c:v>2305</c:v>
                </c:pt>
                <c:pt idx="11">
                  <c:v>2278</c:v>
                </c:pt>
                <c:pt idx="12">
                  <c:v>2263</c:v>
                </c:pt>
                <c:pt idx="13">
                  <c:v>2223</c:v>
                </c:pt>
                <c:pt idx="14">
                  <c:v>2215</c:v>
                </c:pt>
                <c:pt idx="15">
                  <c:v>2232</c:v>
                </c:pt>
                <c:pt idx="16">
                  <c:v>2228</c:v>
                </c:pt>
                <c:pt idx="17">
                  <c:v>2204</c:v>
                </c:pt>
                <c:pt idx="18">
                  <c:v>2192</c:v>
                </c:pt>
                <c:pt idx="19">
                  <c:v>2153</c:v>
                </c:pt>
                <c:pt idx="20">
                  <c:v>2129</c:v>
                </c:pt>
                <c:pt idx="21">
                  <c:v>2120</c:v>
                </c:pt>
                <c:pt idx="22">
                  <c:v>2113</c:v>
                </c:pt>
                <c:pt idx="23">
                  <c:v>2064</c:v>
                </c:pt>
                <c:pt idx="24">
                  <c:v>2010</c:v>
                </c:pt>
                <c:pt idx="25">
                  <c:v>1994</c:v>
                </c:pt>
                <c:pt idx="26">
                  <c:v>1951</c:v>
                </c:pt>
                <c:pt idx="27">
                  <c:v>1925</c:v>
                </c:pt>
                <c:pt idx="28">
                  <c:v>1920</c:v>
                </c:pt>
                <c:pt idx="29">
                  <c:v>1890</c:v>
                </c:pt>
                <c:pt idx="30">
                  <c:v>1835</c:v>
                </c:pt>
                <c:pt idx="31">
                  <c:v>1790</c:v>
                </c:pt>
                <c:pt idx="32">
                  <c:v>1792</c:v>
                </c:pt>
                <c:pt idx="33">
                  <c:v>1750</c:v>
                </c:pt>
                <c:pt idx="34">
                  <c:v>1744</c:v>
                </c:pt>
                <c:pt idx="35">
                  <c:v>1706</c:v>
                </c:pt>
                <c:pt idx="36">
                  <c:v>1700</c:v>
                </c:pt>
                <c:pt idx="37">
                  <c:v>1704</c:v>
                </c:pt>
                <c:pt idx="38">
                  <c:v>1669</c:v>
                </c:pt>
                <c:pt idx="39">
                  <c:v>1627</c:v>
                </c:pt>
                <c:pt idx="40">
                  <c:v>1608</c:v>
                </c:pt>
                <c:pt idx="41">
                  <c:v>1611</c:v>
                </c:pt>
                <c:pt idx="42">
                  <c:v>1585</c:v>
                </c:pt>
                <c:pt idx="43">
                  <c:v>1567</c:v>
                </c:pt>
                <c:pt idx="44">
                  <c:v>1520</c:v>
                </c:pt>
                <c:pt idx="45">
                  <c:v>1503</c:v>
                </c:pt>
                <c:pt idx="46">
                  <c:v>1479</c:v>
                </c:pt>
                <c:pt idx="47">
                  <c:v>1441</c:v>
                </c:pt>
                <c:pt idx="48">
                  <c:v>1412</c:v>
                </c:pt>
              </c:numCache>
            </c:numRef>
          </c:val>
          <c:smooth val="0"/>
          <c:extLst>
            <c:ext xmlns:c16="http://schemas.microsoft.com/office/drawing/2014/chart" uri="{C3380CC4-5D6E-409C-BE32-E72D297353CC}">
              <c16:uniqueId val="{00000001-588D-48B8-B4B3-378BACAD7807}"/>
            </c:ext>
          </c:extLst>
        </c:ser>
        <c:ser>
          <c:idx val="1"/>
          <c:order val="1"/>
          <c:tx>
            <c:strRef>
              <c:f>'Diat 6–30 tiedot'!$A$70</c:f>
              <c:strCache>
                <c:ptCount val="1"/>
                <c:pt idx="0">
                  <c:v>Tervo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8.3157046439004734E-2"/>
                  <c:y val="-4.3049311353742951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2-588D-48B8-B4B3-378BACAD7807}"/>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tiedot'!$B$70:$BO$70</c:f>
              <c:numCache>
                <c:formatCode>General</c:formatCode>
                <c:ptCount val="66"/>
                <c:pt idx="40" formatCode="#,##0">
                  <c:v>1602</c:v>
                </c:pt>
                <c:pt idx="41" formatCode="#,##0">
                  <c:v>1579</c:v>
                </c:pt>
                <c:pt idx="42" formatCode="#,##0">
                  <c:v>1558</c:v>
                </c:pt>
                <c:pt idx="43" formatCode="#,##0">
                  <c:v>1539</c:v>
                </c:pt>
                <c:pt idx="44" formatCode="#,##0">
                  <c:v>1520</c:v>
                </c:pt>
                <c:pt idx="45" formatCode="#,##0">
                  <c:v>1503</c:v>
                </c:pt>
                <c:pt idx="46" formatCode="#,##0">
                  <c:v>1487</c:v>
                </c:pt>
                <c:pt idx="47" formatCode="#,##0">
                  <c:v>1472</c:v>
                </c:pt>
                <c:pt idx="48" formatCode="#,##0">
                  <c:v>1459</c:v>
                </c:pt>
                <c:pt idx="49" formatCode="#,##0">
                  <c:v>1447</c:v>
                </c:pt>
                <c:pt idx="50" formatCode="#,##0">
                  <c:v>1436</c:v>
                </c:pt>
                <c:pt idx="51" formatCode="#,##0">
                  <c:v>1427</c:v>
                </c:pt>
                <c:pt idx="52" formatCode="#,##0">
                  <c:v>1418</c:v>
                </c:pt>
                <c:pt idx="53" formatCode="#,##0">
                  <c:v>1410</c:v>
                </c:pt>
                <c:pt idx="54" formatCode="#,##0">
                  <c:v>1400</c:v>
                </c:pt>
                <c:pt idx="55" formatCode="#,##0">
                  <c:v>1392</c:v>
                </c:pt>
                <c:pt idx="56" formatCode="#,##0">
                  <c:v>1384</c:v>
                </c:pt>
                <c:pt idx="57" formatCode="#,##0">
                  <c:v>1377</c:v>
                </c:pt>
                <c:pt idx="58" formatCode="#,##0">
                  <c:v>1370</c:v>
                </c:pt>
                <c:pt idx="59" formatCode="#,##0">
                  <c:v>1363</c:v>
                </c:pt>
                <c:pt idx="60" formatCode="#,##0">
                  <c:v>1357</c:v>
                </c:pt>
                <c:pt idx="61" formatCode="#,##0">
                  <c:v>1351</c:v>
                </c:pt>
                <c:pt idx="62" formatCode="#,##0">
                  <c:v>1343</c:v>
                </c:pt>
                <c:pt idx="63" formatCode="#,##0">
                  <c:v>1335</c:v>
                </c:pt>
                <c:pt idx="64" formatCode="#,##0">
                  <c:v>1329</c:v>
                </c:pt>
                <c:pt idx="65" formatCode="#,##0">
                  <c:v>1322</c:v>
                </c:pt>
              </c:numCache>
            </c:numRef>
          </c:val>
          <c:smooth val="0"/>
          <c:extLst>
            <c:ext xmlns:c16="http://schemas.microsoft.com/office/drawing/2014/chart" uri="{C3380CC4-5D6E-409C-BE32-E72D297353CC}">
              <c16:uniqueId val="{00000003-588D-48B8-B4B3-378BACAD7807}"/>
            </c:ext>
          </c:extLst>
        </c:ser>
        <c:ser>
          <c:idx val="2"/>
          <c:order val="2"/>
          <c:tx>
            <c:strRef>
              <c:f>'Diat 6–30 tiedot'!$A$71</c:f>
              <c:strCache>
                <c:ptCount val="1"/>
                <c:pt idx="0">
                  <c:v>Tervo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368E-2"/>
                  <c:y val="-7.02383501034753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88D-48B8-B4B3-378BACAD7807}"/>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tiedot'!$B$71:$BO$71</c:f>
              <c:numCache>
                <c:formatCode>General</c:formatCode>
                <c:ptCount val="66"/>
                <c:pt idx="44" formatCode="#,##0">
                  <c:v>1550</c:v>
                </c:pt>
                <c:pt idx="45" formatCode="#,##0">
                  <c:v>1531</c:v>
                </c:pt>
                <c:pt idx="46" formatCode="#,##0">
                  <c:v>1516</c:v>
                </c:pt>
                <c:pt idx="47" formatCode="#,##0">
                  <c:v>1499</c:v>
                </c:pt>
                <c:pt idx="48" formatCode="#,##0">
                  <c:v>1484</c:v>
                </c:pt>
                <c:pt idx="49" formatCode="#,##0">
                  <c:v>1468</c:v>
                </c:pt>
                <c:pt idx="50" formatCode="#,##0">
                  <c:v>1456</c:v>
                </c:pt>
                <c:pt idx="51" formatCode="#,##0">
                  <c:v>1444</c:v>
                </c:pt>
                <c:pt idx="52" formatCode="#,##0">
                  <c:v>1431</c:v>
                </c:pt>
                <c:pt idx="53" formatCode="#,##0">
                  <c:v>1420</c:v>
                </c:pt>
                <c:pt idx="54" formatCode="#,##0">
                  <c:v>1408</c:v>
                </c:pt>
                <c:pt idx="55" formatCode="#,##0">
                  <c:v>1393</c:v>
                </c:pt>
                <c:pt idx="56" formatCode="#,##0">
                  <c:v>1380</c:v>
                </c:pt>
                <c:pt idx="57" formatCode="#,##0">
                  <c:v>1367</c:v>
                </c:pt>
                <c:pt idx="58" formatCode="#,##0">
                  <c:v>1354</c:v>
                </c:pt>
                <c:pt idx="59" formatCode="#,##0">
                  <c:v>1341</c:v>
                </c:pt>
                <c:pt idx="60" formatCode="#,##0">
                  <c:v>1328</c:v>
                </c:pt>
                <c:pt idx="61" formatCode="#,##0">
                  <c:v>1316</c:v>
                </c:pt>
                <c:pt idx="62" formatCode="#,##0">
                  <c:v>1303</c:v>
                </c:pt>
                <c:pt idx="63" formatCode="#,##0">
                  <c:v>1290</c:v>
                </c:pt>
                <c:pt idx="64" formatCode="#,##0">
                  <c:v>1278</c:v>
                </c:pt>
                <c:pt idx="65" formatCode="#,##0">
                  <c:v>1265</c:v>
                </c:pt>
              </c:numCache>
            </c:numRef>
          </c:val>
          <c:smooth val="0"/>
          <c:extLst>
            <c:ext xmlns:c16="http://schemas.microsoft.com/office/drawing/2014/chart" uri="{C3380CC4-5D6E-409C-BE32-E72D297353CC}">
              <c16:uniqueId val="{00000005-588D-48B8-B4B3-378BACAD7807}"/>
            </c:ext>
          </c:extLst>
        </c:ser>
        <c:ser>
          <c:idx val="3"/>
          <c:order val="3"/>
          <c:tx>
            <c:strRef>
              <c:f>'Diat 6–30 tiedot'!$A$72</c:f>
              <c:strCache>
                <c:ptCount val="1"/>
                <c:pt idx="0">
                  <c:v>Tervo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3.0384305429636344E-2"/>
                  <c:y val="3.3986298437165323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6-588D-48B8-B4B3-378BACAD780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tiedot'!$B$72:$BO$72</c:f>
              <c:numCache>
                <c:formatCode>General</c:formatCode>
                <c:ptCount val="66"/>
                <c:pt idx="46" formatCode="#,##0">
                  <c:v>1480</c:v>
                </c:pt>
                <c:pt idx="47" formatCode="#,##0">
                  <c:v>1462</c:v>
                </c:pt>
                <c:pt idx="48" formatCode="#,##0">
                  <c:v>1447</c:v>
                </c:pt>
                <c:pt idx="49" formatCode="#,##0">
                  <c:v>1434</c:v>
                </c:pt>
                <c:pt idx="50" formatCode="#,##0">
                  <c:v>1422</c:v>
                </c:pt>
                <c:pt idx="51" formatCode="#,##0">
                  <c:v>1412</c:v>
                </c:pt>
                <c:pt idx="52" formatCode="#,##0">
                  <c:v>1402</c:v>
                </c:pt>
                <c:pt idx="53" formatCode="#,##0">
                  <c:v>1391</c:v>
                </c:pt>
                <c:pt idx="54" formatCode="#,##0">
                  <c:v>1380</c:v>
                </c:pt>
                <c:pt idx="55" formatCode="#,##0">
                  <c:v>1368</c:v>
                </c:pt>
                <c:pt idx="56" formatCode="#,##0">
                  <c:v>1355</c:v>
                </c:pt>
                <c:pt idx="57" formatCode="#,##0">
                  <c:v>1343</c:v>
                </c:pt>
                <c:pt idx="58" formatCode="#,##0">
                  <c:v>1334</c:v>
                </c:pt>
                <c:pt idx="59" formatCode="#,##0">
                  <c:v>1322</c:v>
                </c:pt>
                <c:pt idx="60" formatCode="#,##0">
                  <c:v>1310</c:v>
                </c:pt>
                <c:pt idx="61" formatCode="#,##0">
                  <c:v>1300</c:v>
                </c:pt>
                <c:pt idx="62" formatCode="#,##0">
                  <c:v>1289</c:v>
                </c:pt>
                <c:pt idx="63" formatCode="#,##0">
                  <c:v>1279</c:v>
                </c:pt>
                <c:pt idx="64" formatCode="#,##0">
                  <c:v>1270</c:v>
                </c:pt>
                <c:pt idx="65" formatCode="#,##0">
                  <c:v>1259</c:v>
                </c:pt>
              </c:numCache>
            </c:numRef>
          </c:val>
          <c:smooth val="0"/>
          <c:extLst>
            <c:ext xmlns:c16="http://schemas.microsoft.com/office/drawing/2014/chart" uri="{C3380CC4-5D6E-409C-BE32-E72D297353CC}">
              <c16:uniqueId val="{00000007-588D-48B8-B4B3-378BACAD7807}"/>
            </c:ext>
          </c:extLst>
        </c:ser>
        <c:ser>
          <c:idx val="4"/>
          <c:order val="4"/>
          <c:tx>
            <c:strRef>
              <c:f>'Diat 6–30 tiedot'!$A$73</c:f>
              <c:strCache>
                <c:ptCount val="1"/>
                <c:pt idx="0">
                  <c:v>Tervo ennuste 2024</c:v>
                </c:pt>
              </c:strCache>
            </c:strRef>
          </c:tx>
          <c:spPr>
            <a:ln w="31750" cap="rnd">
              <a:solidFill>
                <a:srgbClr val="7030A0"/>
              </a:solidFill>
              <a:prstDash val="lgDash"/>
              <a:round/>
            </a:ln>
            <a:effectLst>
              <a:outerShdw blurRad="40000" dist="23000" dir="5400000" rotWithShape="0">
                <a:srgbClr val="000000">
                  <a:alpha val="35000"/>
                </a:srgbClr>
              </a:outerShdw>
            </a:effectLst>
          </c:spPr>
          <c:marker>
            <c:symbol val="none"/>
          </c:marker>
          <c:dLbls>
            <c:dLbl>
              <c:idx val="70"/>
              <c:layout>
                <c:manualLayout>
                  <c:x val="-2.8603710974891047E-2"/>
                  <c:y val="-4.4570505275112401E-2"/>
                </c:manualLayout>
              </c:layout>
              <c:tx>
                <c:rich>
                  <a:bodyPr/>
                  <a:lstStyle/>
                  <a:p>
                    <a:fld id="{DADECF07-6705-4D98-98A8-436004D1E0B1}" type="VALUE">
                      <a:rPr lang="en-US" baseline="0"/>
                      <a:pPr/>
                      <a:t>[ARVO]</a:t>
                    </a:fld>
                    <a:endParaRPr lang="fi-FI"/>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588D-48B8-B4B3-378BACAD7807}"/>
                </c:ext>
              </c:extLst>
            </c:dLbl>
            <c:spPr>
              <a:solidFill>
                <a:srgbClr val="FFFFFF"/>
              </a:solidFill>
              <a:ln>
                <a:solidFill>
                  <a:srgbClr val="7030A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tiedot'!$B$73:$BT$73</c:f>
              <c:numCache>
                <c:formatCode>General</c:formatCode>
                <c:ptCount val="71"/>
                <c:pt idx="49" formatCode="#,##0">
                  <c:v>1382</c:v>
                </c:pt>
                <c:pt idx="50" formatCode="#,##0">
                  <c:v>1357</c:v>
                </c:pt>
                <c:pt idx="51" formatCode="#,##0">
                  <c:v>1333</c:v>
                </c:pt>
                <c:pt idx="52" formatCode="#,##0">
                  <c:v>1310</c:v>
                </c:pt>
                <c:pt idx="53" formatCode="#,##0">
                  <c:v>1289</c:v>
                </c:pt>
                <c:pt idx="54" formatCode="#,##0">
                  <c:v>1267</c:v>
                </c:pt>
                <c:pt idx="55" formatCode="#,##0">
                  <c:v>1246</c:v>
                </c:pt>
                <c:pt idx="56" formatCode="#,##0">
                  <c:v>1227</c:v>
                </c:pt>
                <c:pt idx="57" formatCode="#,##0">
                  <c:v>1208</c:v>
                </c:pt>
                <c:pt idx="58" formatCode="#,##0">
                  <c:v>1189</c:v>
                </c:pt>
                <c:pt idx="59" formatCode="#,##0">
                  <c:v>1172</c:v>
                </c:pt>
                <c:pt idx="60" formatCode="#,##0">
                  <c:v>1156</c:v>
                </c:pt>
                <c:pt idx="61" formatCode="#,##0">
                  <c:v>1141</c:v>
                </c:pt>
                <c:pt idx="62" formatCode="#,##0">
                  <c:v>1128</c:v>
                </c:pt>
                <c:pt idx="63" formatCode="#,##0">
                  <c:v>1115</c:v>
                </c:pt>
                <c:pt idx="64" formatCode="#,##0">
                  <c:v>1104</c:v>
                </c:pt>
                <c:pt idx="65" formatCode="#,##0">
                  <c:v>1093</c:v>
                </c:pt>
                <c:pt idx="66" formatCode="#,##0">
                  <c:v>1083</c:v>
                </c:pt>
                <c:pt idx="67" formatCode="#,##0">
                  <c:v>1074</c:v>
                </c:pt>
                <c:pt idx="68" formatCode="#,##0">
                  <c:v>1065</c:v>
                </c:pt>
                <c:pt idx="69" formatCode="#,##0">
                  <c:v>1055</c:v>
                </c:pt>
                <c:pt idx="70" formatCode="#,##0">
                  <c:v>1050</c:v>
                </c:pt>
              </c:numCache>
            </c:numRef>
          </c:val>
          <c:smooth val="0"/>
          <c:extLst>
            <c:ext xmlns:c16="http://schemas.microsoft.com/office/drawing/2014/chart" uri="{C3380CC4-5D6E-409C-BE32-E72D297353CC}">
              <c16:uniqueId val="{00000009-588D-48B8-B4B3-378BACAD7807}"/>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350319834793995E-2"/>
          <c:y val="0.54486655248697635"/>
          <c:w val="0.28835130762502864"/>
          <c:h val="0.3656816935949727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dirty="0"/>
              <a:t>Vesannon väestönkehitys 1975–2023 ja Tilastokeskuksen väestöennusteet</a:t>
            </a:r>
          </a:p>
        </c:rich>
      </c:tx>
      <c:layout>
        <c:manualLayout>
          <c:xMode val="edge"/>
          <c:yMode val="edge"/>
          <c:x val="0.16835524327591417"/>
          <c:y val="2.265753229144365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84311112831E-2"/>
          <c:y val="8.4036825070387178E-2"/>
          <c:w val="0.89620126926563914"/>
          <c:h val="0.82743256262042386"/>
        </c:manualLayout>
      </c:layout>
      <c:lineChart>
        <c:grouping val="standard"/>
        <c:varyColors val="0"/>
        <c:ser>
          <c:idx val="0"/>
          <c:order val="0"/>
          <c:tx>
            <c:strRef>
              <c:f>'Diat 6–30 tiedot'!$A$74</c:f>
              <c:strCache>
                <c:ptCount val="1"/>
                <c:pt idx="0">
                  <c:v>Vesanto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48"/>
              <c:layout>
                <c:manualLayout>
                  <c:x val="-1.9069143035965231E-2"/>
                  <c:y val="-5.5713141370122142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A55A8CCA-E8F1-45A9-9E1E-8DE1BD18CAB6}" type="VALUE">
                      <a:rPr lang="en-US" baseline="0"/>
                      <a:pPr>
                        <a:defRPr/>
                      </a:pPr>
                      <a:t>[ARVO]</a:t>
                    </a:fld>
                    <a:endParaRPr lang="fi-FI"/>
                  </a:p>
                </c:rich>
              </c:tx>
              <c:spPr>
                <a:solidFill>
                  <a:srgbClr val="FFFFFF"/>
                </a:solidFill>
                <a:ln>
                  <a:solidFill>
                    <a:srgbClr val="003399"/>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0-F3AE-4E6A-AC4F-CE306E95E393}"/>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tiedot'!$B$74:$BO$74</c:f>
              <c:numCache>
                <c:formatCode>#,##0</c:formatCode>
                <c:ptCount val="66"/>
                <c:pt idx="0">
                  <c:v>3819</c:v>
                </c:pt>
                <c:pt idx="1">
                  <c:v>3777</c:v>
                </c:pt>
                <c:pt idx="2">
                  <c:v>3718</c:v>
                </c:pt>
                <c:pt idx="3">
                  <c:v>3677</c:v>
                </c:pt>
                <c:pt idx="4">
                  <c:v>3645</c:v>
                </c:pt>
                <c:pt idx="5">
                  <c:v>3572</c:v>
                </c:pt>
                <c:pt idx="6">
                  <c:v>3539</c:v>
                </c:pt>
                <c:pt idx="7">
                  <c:v>3520</c:v>
                </c:pt>
                <c:pt idx="8">
                  <c:v>3467</c:v>
                </c:pt>
                <c:pt idx="9">
                  <c:v>3439</c:v>
                </c:pt>
                <c:pt idx="10">
                  <c:v>3386</c:v>
                </c:pt>
                <c:pt idx="11">
                  <c:v>3350</c:v>
                </c:pt>
                <c:pt idx="12">
                  <c:v>3328</c:v>
                </c:pt>
                <c:pt idx="13">
                  <c:v>3287</c:v>
                </c:pt>
                <c:pt idx="14">
                  <c:v>3228</c:v>
                </c:pt>
                <c:pt idx="15">
                  <c:v>3245</c:v>
                </c:pt>
                <c:pt idx="16">
                  <c:v>3250</c:v>
                </c:pt>
                <c:pt idx="17">
                  <c:v>3224</c:v>
                </c:pt>
                <c:pt idx="18">
                  <c:v>3175</c:v>
                </c:pt>
                <c:pt idx="19">
                  <c:v>3151</c:v>
                </c:pt>
                <c:pt idx="20">
                  <c:v>3082</c:v>
                </c:pt>
                <c:pt idx="21">
                  <c:v>3015</c:v>
                </c:pt>
                <c:pt idx="22">
                  <c:v>3001</c:v>
                </c:pt>
                <c:pt idx="23">
                  <c:v>2952</c:v>
                </c:pt>
                <c:pt idx="24">
                  <c:v>2865</c:v>
                </c:pt>
                <c:pt idx="25">
                  <c:v>2812</c:v>
                </c:pt>
                <c:pt idx="26">
                  <c:v>2752</c:v>
                </c:pt>
                <c:pt idx="27">
                  <c:v>2697</c:v>
                </c:pt>
                <c:pt idx="28">
                  <c:v>2675</c:v>
                </c:pt>
                <c:pt idx="29">
                  <c:v>2689</c:v>
                </c:pt>
                <c:pt idx="30">
                  <c:v>2583</c:v>
                </c:pt>
                <c:pt idx="31">
                  <c:v>2548</c:v>
                </c:pt>
                <c:pt idx="32">
                  <c:v>2477</c:v>
                </c:pt>
                <c:pt idx="33">
                  <c:v>2437</c:v>
                </c:pt>
                <c:pt idx="34">
                  <c:v>2412</c:v>
                </c:pt>
                <c:pt idx="35">
                  <c:v>2426</c:v>
                </c:pt>
                <c:pt idx="36">
                  <c:v>2390</c:v>
                </c:pt>
                <c:pt idx="37">
                  <c:v>2328</c:v>
                </c:pt>
                <c:pt idx="38">
                  <c:v>2288</c:v>
                </c:pt>
                <c:pt idx="39">
                  <c:v>2244</c:v>
                </c:pt>
                <c:pt idx="40">
                  <c:v>2191</c:v>
                </c:pt>
                <c:pt idx="41">
                  <c:v>2148</c:v>
                </c:pt>
                <c:pt idx="42">
                  <c:v>2094</c:v>
                </c:pt>
                <c:pt idx="43">
                  <c:v>2058</c:v>
                </c:pt>
                <c:pt idx="44">
                  <c:v>2014</c:v>
                </c:pt>
                <c:pt idx="45">
                  <c:v>1972</c:v>
                </c:pt>
                <c:pt idx="46">
                  <c:v>1941</c:v>
                </c:pt>
                <c:pt idx="47">
                  <c:v>1894</c:v>
                </c:pt>
                <c:pt idx="48">
                  <c:v>1895</c:v>
                </c:pt>
              </c:numCache>
            </c:numRef>
          </c:val>
          <c:smooth val="0"/>
          <c:extLst>
            <c:ext xmlns:c16="http://schemas.microsoft.com/office/drawing/2014/chart" uri="{C3380CC4-5D6E-409C-BE32-E72D297353CC}">
              <c16:uniqueId val="{00000001-F3AE-4E6A-AC4F-CE306E95E393}"/>
            </c:ext>
          </c:extLst>
        </c:ser>
        <c:ser>
          <c:idx val="1"/>
          <c:order val="1"/>
          <c:tx>
            <c:strRef>
              <c:f>'Diat 6–30 tiedot'!$A$75</c:f>
              <c:strCache>
                <c:ptCount val="1"/>
                <c:pt idx="0">
                  <c:v>Vesanto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3.1983479399617203E-2"/>
                  <c:y val="-3.6252051666309869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2-F3AE-4E6A-AC4F-CE306E95E393}"/>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tiedot'!$B$75:$BO$75</c:f>
              <c:numCache>
                <c:formatCode>General</c:formatCode>
                <c:ptCount val="66"/>
                <c:pt idx="40" formatCode="#,##0">
                  <c:v>2209</c:v>
                </c:pt>
                <c:pt idx="41" formatCode="#,##0">
                  <c:v>2175</c:v>
                </c:pt>
                <c:pt idx="42" formatCode="#,##0">
                  <c:v>2144</c:v>
                </c:pt>
                <c:pt idx="43" formatCode="#,##0">
                  <c:v>2119</c:v>
                </c:pt>
                <c:pt idx="44" formatCode="#,##0">
                  <c:v>2092</c:v>
                </c:pt>
                <c:pt idx="45" formatCode="#,##0">
                  <c:v>2069</c:v>
                </c:pt>
                <c:pt idx="46" formatCode="#,##0">
                  <c:v>2047</c:v>
                </c:pt>
                <c:pt idx="47" formatCode="#,##0">
                  <c:v>2026</c:v>
                </c:pt>
                <c:pt idx="48" formatCode="#,##0">
                  <c:v>2006</c:v>
                </c:pt>
                <c:pt idx="49" formatCode="#,##0">
                  <c:v>1987</c:v>
                </c:pt>
                <c:pt idx="50" formatCode="#,##0">
                  <c:v>1970</c:v>
                </c:pt>
                <c:pt idx="51" formatCode="#,##0">
                  <c:v>1950</c:v>
                </c:pt>
                <c:pt idx="52" formatCode="#,##0">
                  <c:v>1933</c:v>
                </c:pt>
                <c:pt idx="53" formatCode="#,##0">
                  <c:v>1916</c:v>
                </c:pt>
                <c:pt idx="54" formatCode="#,##0">
                  <c:v>1900</c:v>
                </c:pt>
                <c:pt idx="55" formatCode="#,##0">
                  <c:v>1882</c:v>
                </c:pt>
                <c:pt idx="56" formatCode="#,##0">
                  <c:v>1869</c:v>
                </c:pt>
                <c:pt idx="57" formatCode="#,##0">
                  <c:v>1852</c:v>
                </c:pt>
                <c:pt idx="58" formatCode="#,##0">
                  <c:v>1840</c:v>
                </c:pt>
                <c:pt idx="59" formatCode="#,##0">
                  <c:v>1825</c:v>
                </c:pt>
                <c:pt idx="60" formatCode="#,##0">
                  <c:v>1813</c:v>
                </c:pt>
                <c:pt idx="61" formatCode="#,##0">
                  <c:v>1799</c:v>
                </c:pt>
                <c:pt idx="62" formatCode="#,##0">
                  <c:v>1788</c:v>
                </c:pt>
                <c:pt idx="63" formatCode="#,##0">
                  <c:v>1775</c:v>
                </c:pt>
                <c:pt idx="64" formatCode="#,##0">
                  <c:v>1763</c:v>
                </c:pt>
                <c:pt idx="65" formatCode="#,##0">
                  <c:v>1750</c:v>
                </c:pt>
              </c:numCache>
            </c:numRef>
          </c:val>
          <c:smooth val="0"/>
          <c:extLst>
            <c:ext xmlns:c16="http://schemas.microsoft.com/office/drawing/2014/chart" uri="{C3380CC4-5D6E-409C-BE32-E72D297353CC}">
              <c16:uniqueId val="{00000003-F3AE-4E6A-AC4F-CE306E95E393}"/>
            </c:ext>
          </c:extLst>
        </c:ser>
        <c:ser>
          <c:idx val="2"/>
          <c:order val="2"/>
          <c:tx>
            <c:strRef>
              <c:f>'Diat 6–30 tiedot'!$A$76</c:f>
              <c:strCache>
                <c:ptCount val="1"/>
                <c:pt idx="0">
                  <c:v>Vesanto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604E-2"/>
                  <c:y val="4.53150645828873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3AE-4E6A-AC4F-CE306E95E393}"/>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tiedot'!$B$76:$BO$76</c:f>
              <c:numCache>
                <c:formatCode>General</c:formatCode>
                <c:ptCount val="66"/>
                <c:pt idx="44" formatCode="#,##0">
                  <c:v>2012</c:v>
                </c:pt>
                <c:pt idx="45" formatCode="#,##0">
                  <c:v>1969</c:v>
                </c:pt>
                <c:pt idx="46" formatCode="#,##0">
                  <c:v>1926</c:v>
                </c:pt>
                <c:pt idx="47" formatCode="#,##0">
                  <c:v>1884</c:v>
                </c:pt>
                <c:pt idx="48" formatCode="#,##0">
                  <c:v>1846</c:v>
                </c:pt>
                <c:pt idx="49" formatCode="#,##0">
                  <c:v>1811</c:v>
                </c:pt>
                <c:pt idx="50" formatCode="#,##0">
                  <c:v>1775</c:v>
                </c:pt>
                <c:pt idx="51" formatCode="#,##0">
                  <c:v>1743</c:v>
                </c:pt>
                <c:pt idx="52" formatCode="#,##0">
                  <c:v>1710</c:v>
                </c:pt>
                <c:pt idx="53" formatCode="#,##0">
                  <c:v>1679</c:v>
                </c:pt>
                <c:pt idx="54" formatCode="#,##0">
                  <c:v>1650</c:v>
                </c:pt>
                <c:pt idx="55" formatCode="#,##0">
                  <c:v>1621</c:v>
                </c:pt>
                <c:pt idx="56" formatCode="#,##0">
                  <c:v>1594</c:v>
                </c:pt>
                <c:pt idx="57" formatCode="#,##0">
                  <c:v>1568</c:v>
                </c:pt>
                <c:pt idx="58" formatCode="#,##0">
                  <c:v>1544</c:v>
                </c:pt>
                <c:pt idx="59" formatCode="#,##0">
                  <c:v>1521</c:v>
                </c:pt>
                <c:pt idx="60" formatCode="#,##0">
                  <c:v>1498</c:v>
                </c:pt>
                <c:pt idx="61" formatCode="#,##0">
                  <c:v>1475</c:v>
                </c:pt>
                <c:pt idx="62" formatCode="#,##0">
                  <c:v>1454</c:v>
                </c:pt>
                <c:pt idx="63" formatCode="#,##0">
                  <c:v>1434</c:v>
                </c:pt>
                <c:pt idx="64" formatCode="#,##0">
                  <c:v>1414</c:v>
                </c:pt>
                <c:pt idx="65" formatCode="#,##0">
                  <c:v>1395</c:v>
                </c:pt>
              </c:numCache>
            </c:numRef>
          </c:val>
          <c:smooth val="0"/>
          <c:extLst>
            <c:ext xmlns:c16="http://schemas.microsoft.com/office/drawing/2014/chart" uri="{C3380CC4-5D6E-409C-BE32-E72D297353CC}">
              <c16:uniqueId val="{00000005-F3AE-4E6A-AC4F-CE306E95E393}"/>
            </c:ext>
          </c:extLst>
        </c:ser>
        <c:ser>
          <c:idx val="3"/>
          <c:order val="3"/>
          <c:tx>
            <c:strRef>
              <c:f>'Diat 6–30 tiedot'!$A$77</c:f>
              <c:strCache>
                <c:ptCount val="1"/>
                <c:pt idx="0">
                  <c:v>Vesanto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2.0789261609751301E-2"/>
                  <c:y val="-3.3986298437165489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6-F3AE-4E6A-AC4F-CE306E95E39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tiedot'!$B$77:$BO$77</c:f>
              <c:numCache>
                <c:formatCode>General</c:formatCode>
                <c:ptCount val="66"/>
                <c:pt idx="46" formatCode="#,##0">
                  <c:v>1925</c:v>
                </c:pt>
                <c:pt idx="47" formatCode="#,##0">
                  <c:v>1885</c:v>
                </c:pt>
                <c:pt idx="48" formatCode="#,##0">
                  <c:v>1847</c:v>
                </c:pt>
                <c:pt idx="49" formatCode="#,##0">
                  <c:v>1813</c:v>
                </c:pt>
                <c:pt idx="50" formatCode="#,##0">
                  <c:v>1780</c:v>
                </c:pt>
                <c:pt idx="51" formatCode="#,##0">
                  <c:v>1748</c:v>
                </c:pt>
                <c:pt idx="52" formatCode="#,##0">
                  <c:v>1718</c:v>
                </c:pt>
                <c:pt idx="53" formatCode="#,##0">
                  <c:v>1689</c:v>
                </c:pt>
                <c:pt idx="54" formatCode="#,##0">
                  <c:v>1662</c:v>
                </c:pt>
                <c:pt idx="55" formatCode="#,##0">
                  <c:v>1636</c:v>
                </c:pt>
                <c:pt idx="56" formatCode="#,##0">
                  <c:v>1611</c:v>
                </c:pt>
                <c:pt idx="57" formatCode="#,##0">
                  <c:v>1588</c:v>
                </c:pt>
                <c:pt idx="58" formatCode="#,##0">
                  <c:v>1567</c:v>
                </c:pt>
                <c:pt idx="59" formatCode="#,##0">
                  <c:v>1545</c:v>
                </c:pt>
                <c:pt idx="60" formatCode="#,##0">
                  <c:v>1525</c:v>
                </c:pt>
                <c:pt idx="61" formatCode="#,##0">
                  <c:v>1506</c:v>
                </c:pt>
                <c:pt idx="62" formatCode="#,##0">
                  <c:v>1487</c:v>
                </c:pt>
                <c:pt idx="63" formatCode="#,##0">
                  <c:v>1470</c:v>
                </c:pt>
                <c:pt idx="64" formatCode="#,##0">
                  <c:v>1452</c:v>
                </c:pt>
                <c:pt idx="65" formatCode="#,##0">
                  <c:v>1435</c:v>
                </c:pt>
              </c:numCache>
            </c:numRef>
          </c:val>
          <c:smooth val="0"/>
          <c:extLst>
            <c:ext xmlns:c16="http://schemas.microsoft.com/office/drawing/2014/chart" uri="{C3380CC4-5D6E-409C-BE32-E72D297353CC}">
              <c16:uniqueId val="{00000007-F3AE-4E6A-AC4F-CE306E95E393}"/>
            </c:ext>
          </c:extLst>
        </c:ser>
        <c:ser>
          <c:idx val="4"/>
          <c:order val="4"/>
          <c:tx>
            <c:strRef>
              <c:f>'Diat 6–30 tiedot'!$A$78</c:f>
              <c:strCache>
                <c:ptCount val="1"/>
                <c:pt idx="0">
                  <c:v>Vesanto ennuste 2024</c:v>
                </c:pt>
              </c:strCache>
            </c:strRef>
          </c:tx>
          <c:spPr>
            <a:ln w="31750" cap="rnd">
              <a:solidFill>
                <a:srgbClr val="7030A0"/>
              </a:solidFill>
              <a:prstDash val="lgDash"/>
              <a:round/>
            </a:ln>
            <a:effectLst>
              <a:outerShdw blurRad="40000" dist="23000" dir="5400000" rotWithShape="0">
                <a:srgbClr val="000000">
                  <a:alpha val="35000"/>
                </a:srgbClr>
              </a:outerShdw>
            </a:effectLst>
          </c:spPr>
          <c:marker>
            <c:symbol val="none"/>
          </c:marker>
          <c:dLbls>
            <c:dLbl>
              <c:idx val="70"/>
              <c:layout>
                <c:manualLayout>
                  <c:x val="-2.8603714553947727E-2"/>
                  <c:y val="-5.1256090060512446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BC985091-0899-4449-92EA-54D8F2FB9E66}" type="VALUE">
                      <a:rPr lang="en-US" baseline="0"/>
                      <a:pPr>
                        <a:defRPr/>
                      </a:pPr>
                      <a:t>[ARVO]</a:t>
                    </a:fld>
                    <a:endParaRPr lang="fi-FI"/>
                  </a:p>
                </c:rich>
              </c:tx>
              <c:spPr>
                <a:solidFill>
                  <a:srgbClr val="FFFFFF"/>
                </a:solidFill>
                <a:ln>
                  <a:solidFill>
                    <a:srgbClr val="7030A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8-F3AE-4E6A-AC4F-CE306E95E393}"/>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tiedot'!$B$78:$BT$78</c:f>
              <c:numCache>
                <c:formatCode>General</c:formatCode>
                <c:ptCount val="71"/>
                <c:pt idx="49" formatCode="#,##0">
                  <c:v>1866</c:v>
                </c:pt>
                <c:pt idx="50" formatCode="#,##0">
                  <c:v>1840</c:v>
                </c:pt>
                <c:pt idx="51" formatCode="#,##0">
                  <c:v>1814</c:v>
                </c:pt>
                <c:pt idx="52" formatCode="#,##0">
                  <c:v>1788</c:v>
                </c:pt>
                <c:pt idx="53" formatCode="#,##0">
                  <c:v>1764</c:v>
                </c:pt>
                <c:pt idx="54" formatCode="#,##0">
                  <c:v>1744</c:v>
                </c:pt>
                <c:pt idx="55" formatCode="#,##0">
                  <c:v>1721</c:v>
                </c:pt>
                <c:pt idx="56" formatCode="#,##0">
                  <c:v>1703</c:v>
                </c:pt>
                <c:pt idx="57" formatCode="#,##0">
                  <c:v>1684</c:v>
                </c:pt>
                <c:pt idx="58" formatCode="#,##0">
                  <c:v>1668</c:v>
                </c:pt>
                <c:pt idx="59" formatCode="#,##0">
                  <c:v>1650</c:v>
                </c:pt>
                <c:pt idx="60" formatCode="#,##0">
                  <c:v>1635</c:v>
                </c:pt>
                <c:pt idx="61" formatCode="#,##0">
                  <c:v>1620</c:v>
                </c:pt>
                <c:pt idx="62" formatCode="#,##0">
                  <c:v>1607</c:v>
                </c:pt>
                <c:pt idx="63" formatCode="#,##0">
                  <c:v>1595</c:v>
                </c:pt>
                <c:pt idx="64" formatCode="#,##0">
                  <c:v>1583</c:v>
                </c:pt>
                <c:pt idx="65" formatCode="#,##0">
                  <c:v>1574</c:v>
                </c:pt>
                <c:pt idx="66" formatCode="#,##0">
                  <c:v>1562</c:v>
                </c:pt>
                <c:pt idx="67" formatCode="#,##0">
                  <c:v>1553</c:v>
                </c:pt>
                <c:pt idx="68" formatCode="#,##0">
                  <c:v>1544</c:v>
                </c:pt>
                <c:pt idx="69" formatCode="#,##0">
                  <c:v>1534</c:v>
                </c:pt>
                <c:pt idx="70" formatCode="#,##0">
                  <c:v>1526</c:v>
                </c:pt>
              </c:numCache>
            </c:numRef>
          </c:val>
          <c:smooth val="0"/>
          <c:extLst>
            <c:ext xmlns:c16="http://schemas.microsoft.com/office/drawing/2014/chart" uri="{C3380CC4-5D6E-409C-BE32-E72D297353CC}">
              <c16:uniqueId val="{00000009-F3AE-4E6A-AC4F-CE306E95E393}"/>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5102372317920791E-2"/>
          <c:y val="0.58364490286172521"/>
          <c:w val="0.25563299586984989"/>
          <c:h val="0.3196570878082976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dirty="0"/>
              <a:t>Sisä-Savon</a:t>
            </a:r>
            <a:r>
              <a:rPr lang="fi-FI" sz="1400" baseline="0" dirty="0"/>
              <a:t> seudu</a:t>
            </a:r>
            <a:r>
              <a:rPr lang="fi-FI" sz="1400" dirty="0"/>
              <a:t>n väestönkehitys 1975–2023 ja Tilastokeskuksen väestöennusteet</a:t>
            </a:r>
          </a:p>
        </c:rich>
      </c:tx>
      <c:layout>
        <c:manualLayout>
          <c:xMode val="edge"/>
          <c:yMode val="edge"/>
          <c:x val="0.14916515563614388"/>
          <c:y val="2.265753229144365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tiedot'!$A$79</c:f>
              <c:strCache>
                <c:ptCount val="1"/>
                <c:pt idx="0">
                  <c:v>Sisä-Savon seutukunta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42EF-4DFD-965F-F59725C64634}"/>
                </c:ext>
              </c:extLst>
            </c:dLbl>
            <c:dLbl>
              <c:idx val="1"/>
              <c:delete val="1"/>
              <c:extLst>
                <c:ext xmlns:c15="http://schemas.microsoft.com/office/drawing/2012/chart" uri="{CE6537A1-D6FC-4f65-9D91-7224C49458BB}"/>
                <c:ext xmlns:c16="http://schemas.microsoft.com/office/drawing/2014/chart" uri="{C3380CC4-5D6E-409C-BE32-E72D297353CC}">
                  <c16:uniqueId val="{00000001-42EF-4DFD-965F-F59725C64634}"/>
                </c:ext>
              </c:extLst>
            </c:dLbl>
            <c:dLbl>
              <c:idx val="2"/>
              <c:delete val="1"/>
              <c:extLst>
                <c:ext xmlns:c15="http://schemas.microsoft.com/office/drawing/2012/chart" uri="{CE6537A1-D6FC-4f65-9D91-7224C49458BB}"/>
                <c:ext xmlns:c16="http://schemas.microsoft.com/office/drawing/2014/chart" uri="{C3380CC4-5D6E-409C-BE32-E72D297353CC}">
                  <c16:uniqueId val="{00000002-42EF-4DFD-965F-F59725C64634}"/>
                </c:ext>
              </c:extLst>
            </c:dLbl>
            <c:dLbl>
              <c:idx val="3"/>
              <c:delete val="1"/>
              <c:extLst>
                <c:ext xmlns:c15="http://schemas.microsoft.com/office/drawing/2012/chart" uri="{CE6537A1-D6FC-4f65-9D91-7224C49458BB}"/>
                <c:ext xmlns:c16="http://schemas.microsoft.com/office/drawing/2014/chart" uri="{C3380CC4-5D6E-409C-BE32-E72D297353CC}">
                  <c16:uniqueId val="{00000003-42EF-4DFD-965F-F59725C64634}"/>
                </c:ext>
              </c:extLst>
            </c:dLbl>
            <c:dLbl>
              <c:idx val="4"/>
              <c:delete val="1"/>
              <c:extLst>
                <c:ext xmlns:c15="http://schemas.microsoft.com/office/drawing/2012/chart" uri="{CE6537A1-D6FC-4f65-9D91-7224C49458BB}"/>
                <c:ext xmlns:c16="http://schemas.microsoft.com/office/drawing/2014/chart" uri="{C3380CC4-5D6E-409C-BE32-E72D297353CC}">
                  <c16:uniqueId val="{00000004-42EF-4DFD-965F-F59725C64634}"/>
                </c:ext>
              </c:extLst>
            </c:dLbl>
            <c:dLbl>
              <c:idx val="5"/>
              <c:delete val="1"/>
              <c:extLst>
                <c:ext xmlns:c15="http://schemas.microsoft.com/office/drawing/2012/chart" uri="{CE6537A1-D6FC-4f65-9D91-7224C49458BB}"/>
                <c:ext xmlns:c16="http://schemas.microsoft.com/office/drawing/2014/chart" uri="{C3380CC4-5D6E-409C-BE32-E72D297353CC}">
                  <c16:uniqueId val="{00000005-42EF-4DFD-965F-F59725C64634}"/>
                </c:ext>
              </c:extLst>
            </c:dLbl>
            <c:dLbl>
              <c:idx val="6"/>
              <c:delete val="1"/>
              <c:extLst>
                <c:ext xmlns:c15="http://schemas.microsoft.com/office/drawing/2012/chart" uri="{CE6537A1-D6FC-4f65-9D91-7224C49458BB}"/>
                <c:ext xmlns:c16="http://schemas.microsoft.com/office/drawing/2014/chart" uri="{C3380CC4-5D6E-409C-BE32-E72D297353CC}">
                  <c16:uniqueId val="{00000006-42EF-4DFD-965F-F59725C64634}"/>
                </c:ext>
              </c:extLst>
            </c:dLbl>
            <c:dLbl>
              <c:idx val="7"/>
              <c:delete val="1"/>
              <c:extLst>
                <c:ext xmlns:c15="http://schemas.microsoft.com/office/drawing/2012/chart" uri="{CE6537A1-D6FC-4f65-9D91-7224C49458BB}"/>
                <c:ext xmlns:c16="http://schemas.microsoft.com/office/drawing/2014/chart" uri="{C3380CC4-5D6E-409C-BE32-E72D297353CC}">
                  <c16:uniqueId val="{00000007-42EF-4DFD-965F-F59725C64634}"/>
                </c:ext>
              </c:extLst>
            </c:dLbl>
            <c:dLbl>
              <c:idx val="8"/>
              <c:delete val="1"/>
              <c:extLst>
                <c:ext xmlns:c15="http://schemas.microsoft.com/office/drawing/2012/chart" uri="{CE6537A1-D6FC-4f65-9D91-7224C49458BB}"/>
                <c:ext xmlns:c16="http://schemas.microsoft.com/office/drawing/2014/chart" uri="{C3380CC4-5D6E-409C-BE32-E72D297353CC}">
                  <c16:uniqueId val="{00000008-42EF-4DFD-965F-F59725C64634}"/>
                </c:ext>
              </c:extLst>
            </c:dLbl>
            <c:dLbl>
              <c:idx val="9"/>
              <c:delete val="1"/>
              <c:extLst>
                <c:ext xmlns:c15="http://schemas.microsoft.com/office/drawing/2012/chart" uri="{CE6537A1-D6FC-4f65-9D91-7224C49458BB}"/>
                <c:ext xmlns:c16="http://schemas.microsoft.com/office/drawing/2014/chart" uri="{C3380CC4-5D6E-409C-BE32-E72D297353CC}">
                  <c16:uniqueId val="{00000009-42EF-4DFD-965F-F59725C64634}"/>
                </c:ext>
              </c:extLst>
            </c:dLbl>
            <c:dLbl>
              <c:idx val="10"/>
              <c:delete val="1"/>
              <c:extLst>
                <c:ext xmlns:c15="http://schemas.microsoft.com/office/drawing/2012/chart" uri="{CE6537A1-D6FC-4f65-9D91-7224C49458BB}"/>
                <c:ext xmlns:c16="http://schemas.microsoft.com/office/drawing/2014/chart" uri="{C3380CC4-5D6E-409C-BE32-E72D297353CC}">
                  <c16:uniqueId val="{0000000A-42EF-4DFD-965F-F59725C64634}"/>
                </c:ext>
              </c:extLst>
            </c:dLbl>
            <c:dLbl>
              <c:idx val="11"/>
              <c:delete val="1"/>
              <c:extLst>
                <c:ext xmlns:c15="http://schemas.microsoft.com/office/drawing/2012/chart" uri="{CE6537A1-D6FC-4f65-9D91-7224C49458BB}"/>
                <c:ext xmlns:c16="http://schemas.microsoft.com/office/drawing/2014/chart" uri="{C3380CC4-5D6E-409C-BE32-E72D297353CC}">
                  <c16:uniqueId val="{0000000B-42EF-4DFD-965F-F59725C64634}"/>
                </c:ext>
              </c:extLst>
            </c:dLbl>
            <c:dLbl>
              <c:idx val="12"/>
              <c:delete val="1"/>
              <c:extLst>
                <c:ext xmlns:c15="http://schemas.microsoft.com/office/drawing/2012/chart" uri="{CE6537A1-D6FC-4f65-9D91-7224C49458BB}"/>
                <c:ext xmlns:c16="http://schemas.microsoft.com/office/drawing/2014/chart" uri="{C3380CC4-5D6E-409C-BE32-E72D297353CC}">
                  <c16:uniqueId val="{0000000C-42EF-4DFD-965F-F59725C64634}"/>
                </c:ext>
              </c:extLst>
            </c:dLbl>
            <c:dLbl>
              <c:idx val="13"/>
              <c:delete val="1"/>
              <c:extLst>
                <c:ext xmlns:c15="http://schemas.microsoft.com/office/drawing/2012/chart" uri="{CE6537A1-D6FC-4f65-9D91-7224C49458BB}"/>
                <c:ext xmlns:c16="http://schemas.microsoft.com/office/drawing/2014/chart" uri="{C3380CC4-5D6E-409C-BE32-E72D297353CC}">
                  <c16:uniqueId val="{0000000D-42EF-4DFD-965F-F59725C64634}"/>
                </c:ext>
              </c:extLst>
            </c:dLbl>
            <c:dLbl>
              <c:idx val="14"/>
              <c:delete val="1"/>
              <c:extLst>
                <c:ext xmlns:c15="http://schemas.microsoft.com/office/drawing/2012/chart" uri="{CE6537A1-D6FC-4f65-9D91-7224C49458BB}"/>
                <c:ext xmlns:c16="http://schemas.microsoft.com/office/drawing/2014/chart" uri="{C3380CC4-5D6E-409C-BE32-E72D297353CC}">
                  <c16:uniqueId val="{0000000E-42EF-4DFD-965F-F59725C64634}"/>
                </c:ext>
              </c:extLst>
            </c:dLbl>
            <c:dLbl>
              <c:idx val="15"/>
              <c:delete val="1"/>
              <c:extLst>
                <c:ext xmlns:c15="http://schemas.microsoft.com/office/drawing/2012/chart" uri="{CE6537A1-D6FC-4f65-9D91-7224C49458BB}"/>
                <c:ext xmlns:c16="http://schemas.microsoft.com/office/drawing/2014/chart" uri="{C3380CC4-5D6E-409C-BE32-E72D297353CC}">
                  <c16:uniqueId val="{0000000F-42EF-4DFD-965F-F59725C64634}"/>
                </c:ext>
              </c:extLst>
            </c:dLbl>
            <c:dLbl>
              <c:idx val="16"/>
              <c:delete val="1"/>
              <c:extLst>
                <c:ext xmlns:c15="http://schemas.microsoft.com/office/drawing/2012/chart" uri="{CE6537A1-D6FC-4f65-9D91-7224C49458BB}"/>
                <c:ext xmlns:c16="http://schemas.microsoft.com/office/drawing/2014/chart" uri="{C3380CC4-5D6E-409C-BE32-E72D297353CC}">
                  <c16:uniqueId val="{00000010-42EF-4DFD-965F-F59725C64634}"/>
                </c:ext>
              </c:extLst>
            </c:dLbl>
            <c:dLbl>
              <c:idx val="17"/>
              <c:delete val="1"/>
              <c:extLst>
                <c:ext xmlns:c15="http://schemas.microsoft.com/office/drawing/2012/chart" uri="{CE6537A1-D6FC-4f65-9D91-7224C49458BB}"/>
                <c:ext xmlns:c16="http://schemas.microsoft.com/office/drawing/2014/chart" uri="{C3380CC4-5D6E-409C-BE32-E72D297353CC}">
                  <c16:uniqueId val="{00000011-42EF-4DFD-965F-F59725C64634}"/>
                </c:ext>
              </c:extLst>
            </c:dLbl>
            <c:dLbl>
              <c:idx val="18"/>
              <c:delete val="1"/>
              <c:extLst>
                <c:ext xmlns:c15="http://schemas.microsoft.com/office/drawing/2012/chart" uri="{CE6537A1-D6FC-4f65-9D91-7224C49458BB}"/>
                <c:ext xmlns:c16="http://schemas.microsoft.com/office/drawing/2014/chart" uri="{C3380CC4-5D6E-409C-BE32-E72D297353CC}">
                  <c16:uniqueId val="{00000012-42EF-4DFD-965F-F59725C64634}"/>
                </c:ext>
              </c:extLst>
            </c:dLbl>
            <c:dLbl>
              <c:idx val="19"/>
              <c:delete val="1"/>
              <c:extLst>
                <c:ext xmlns:c15="http://schemas.microsoft.com/office/drawing/2012/chart" uri="{CE6537A1-D6FC-4f65-9D91-7224C49458BB}"/>
                <c:ext xmlns:c16="http://schemas.microsoft.com/office/drawing/2014/chart" uri="{C3380CC4-5D6E-409C-BE32-E72D297353CC}">
                  <c16:uniqueId val="{00000013-42EF-4DFD-965F-F59725C64634}"/>
                </c:ext>
              </c:extLst>
            </c:dLbl>
            <c:dLbl>
              <c:idx val="20"/>
              <c:delete val="1"/>
              <c:extLst>
                <c:ext xmlns:c15="http://schemas.microsoft.com/office/drawing/2012/chart" uri="{CE6537A1-D6FC-4f65-9D91-7224C49458BB}"/>
                <c:ext xmlns:c16="http://schemas.microsoft.com/office/drawing/2014/chart" uri="{C3380CC4-5D6E-409C-BE32-E72D297353CC}">
                  <c16:uniqueId val="{00000014-42EF-4DFD-965F-F59725C64634}"/>
                </c:ext>
              </c:extLst>
            </c:dLbl>
            <c:dLbl>
              <c:idx val="21"/>
              <c:delete val="1"/>
              <c:extLst>
                <c:ext xmlns:c15="http://schemas.microsoft.com/office/drawing/2012/chart" uri="{CE6537A1-D6FC-4f65-9D91-7224C49458BB}"/>
                <c:ext xmlns:c16="http://schemas.microsoft.com/office/drawing/2014/chart" uri="{C3380CC4-5D6E-409C-BE32-E72D297353CC}">
                  <c16:uniqueId val="{00000015-42EF-4DFD-965F-F59725C64634}"/>
                </c:ext>
              </c:extLst>
            </c:dLbl>
            <c:dLbl>
              <c:idx val="22"/>
              <c:delete val="1"/>
              <c:extLst>
                <c:ext xmlns:c15="http://schemas.microsoft.com/office/drawing/2012/chart" uri="{CE6537A1-D6FC-4f65-9D91-7224C49458BB}"/>
                <c:ext xmlns:c16="http://schemas.microsoft.com/office/drawing/2014/chart" uri="{C3380CC4-5D6E-409C-BE32-E72D297353CC}">
                  <c16:uniqueId val="{00000016-42EF-4DFD-965F-F59725C64634}"/>
                </c:ext>
              </c:extLst>
            </c:dLbl>
            <c:dLbl>
              <c:idx val="23"/>
              <c:delete val="1"/>
              <c:extLst>
                <c:ext xmlns:c15="http://schemas.microsoft.com/office/drawing/2012/chart" uri="{CE6537A1-D6FC-4f65-9D91-7224C49458BB}"/>
                <c:ext xmlns:c16="http://schemas.microsoft.com/office/drawing/2014/chart" uri="{C3380CC4-5D6E-409C-BE32-E72D297353CC}">
                  <c16:uniqueId val="{00000017-42EF-4DFD-965F-F59725C64634}"/>
                </c:ext>
              </c:extLst>
            </c:dLbl>
            <c:dLbl>
              <c:idx val="24"/>
              <c:delete val="1"/>
              <c:extLst>
                <c:ext xmlns:c15="http://schemas.microsoft.com/office/drawing/2012/chart" uri="{CE6537A1-D6FC-4f65-9D91-7224C49458BB}"/>
                <c:ext xmlns:c16="http://schemas.microsoft.com/office/drawing/2014/chart" uri="{C3380CC4-5D6E-409C-BE32-E72D297353CC}">
                  <c16:uniqueId val="{00000018-42EF-4DFD-965F-F59725C64634}"/>
                </c:ext>
              </c:extLst>
            </c:dLbl>
            <c:dLbl>
              <c:idx val="25"/>
              <c:delete val="1"/>
              <c:extLst>
                <c:ext xmlns:c15="http://schemas.microsoft.com/office/drawing/2012/chart" uri="{CE6537A1-D6FC-4f65-9D91-7224C49458BB}"/>
                <c:ext xmlns:c16="http://schemas.microsoft.com/office/drawing/2014/chart" uri="{C3380CC4-5D6E-409C-BE32-E72D297353CC}">
                  <c16:uniqueId val="{00000019-42EF-4DFD-965F-F59725C64634}"/>
                </c:ext>
              </c:extLst>
            </c:dLbl>
            <c:dLbl>
              <c:idx val="26"/>
              <c:delete val="1"/>
              <c:extLst>
                <c:ext xmlns:c15="http://schemas.microsoft.com/office/drawing/2012/chart" uri="{CE6537A1-D6FC-4f65-9D91-7224C49458BB}"/>
                <c:ext xmlns:c16="http://schemas.microsoft.com/office/drawing/2014/chart" uri="{C3380CC4-5D6E-409C-BE32-E72D297353CC}">
                  <c16:uniqueId val="{0000001A-42EF-4DFD-965F-F59725C64634}"/>
                </c:ext>
              </c:extLst>
            </c:dLbl>
            <c:dLbl>
              <c:idx val="27"/>
              <c:delete val="1"/>
              <c:extLst>
                <c:ext xmlns:c15="http://schemas.microsoft.com/office/drawing/2012/chart" uri="{CE6537A1-D6FC-4f65-9D91-7224C49458BB}"/>
                <c:ext xmlns:c16="http://schemas.microsoft.com/office/drawing/2014/chart" uri="{C3380CC4-5D6E-409C-BE32-E72D297353CC}">
                  <c16:uniqueId val="{0000001B-42EF-4DFD-965F-F59725C64634}"/>
                </c:ext>
              </c:extLst>
            </c:dLbl>
            <c:dLbl>
              <c:idx val="28"/>
              <c:delete val="1"/>
              <c:extLst>
                <c:ext xmlns:c15="http://schemas.microsoft.com/office/drawing/2012/chart" uri="{CE6537A1-D6FC-4f65-9D91-7224C49458BB}"/>
                <c:ext xmlns:c16="http://schemas.microsoft.com/office/drawing/2014/chart" uri="{C3380CC4-5D6E-409C-BE32-E72D297353CC}">
                  <c16:uniqueId val="{0000001C-42EF-4DFD-965F-F59725C64634}"/>
                </c:ext>
              </c:extLst>
            </c:dLbl>
            <c:dLbl>
              <c:idx val="29"/>
              <c:delete val="1"/>
              <c:extLst>
                <c:ext xmlns:c15="http://schemas.microsoft.com/office/drawing/2012/chart" uri="{CE6537A1-D6FC-4f65-9D91-7224C49458BB}"/>
                <c:ext xmlns:c16="http://schemas.microsoft.com/office/drawing/2014/chart" uri="{C3380CC4-5D6E-409C-BE32-E72D297353CC}">
                  <c16:uniqueId val="{0000001D-42EF-4DFD-965F-F59725C64634}"/>
                </c:ext>
              </c:extLst>
            </c:dLbl>
            <c:dLbl>
              <c:idx val="30"/>
              <c:delete val="1"/>
              <c:extLst>
                <c:ext xmlns:c15="http://schemas.microsoft.com/office/drawing/2012/chart" uri="{CE6537A1-D6FC-4f65-9D91-7224C49458BB}"/>
                <c:ext xmlns:c16="http://schemas.microsoft.com/office/drawing/2014/chart" uri="{C3380CC4-5D6E-409C-BE32-E72D297353CC}">
                  <c16:uniqueId val="{0000001E-42EF-4DFD-965F-F59725C64634}"/>
                </c:ext>
              </c:extLst>
            </c:dLbl>
            <c:dLbl>
              <c:idx val="31"/>
              <c:delete val="1"/>
              <c:extLst>
                <c:ext xmlns:c15="http://schemas.microsoft.com/office/drawing/2012/chart" uri="{CE6537A1-D6FC-4f65-9D91-7224C49458BB}"/>
                <c:ext xmlns:c16="http://schemas.microsoft.com/office/drawing/2014/chart" uri="{C3380CC4-5D6E-409C-BE32-E72D297353CC}">
                  <c16:uniqueId val="{0000001F-42EF-4DFD-965F-F59725C64634}"/>
                </c:ext>
              </c:extLst>
            </c:dLbl>
            <c:dLbl>
              <c:idx val="32"/>
              <c:delete val="1"/>
              <c:extLst>
                <c:ext xmlns:c15="http://schemas.microsoft.com/office/drawing/2012/chart" uri="{CE6537A1-D6FC-4f65-9D91-7224C49458BB}"/>
                <c:ext xmlns:c16="http://schemas.microsoft.com/office/drawing/2014/chart" uri="{C3380CC4-5D6E-409C-BE32-E72D297353CC}">
                  <c16:uniqueId val="{00000020-42EF-4DFD-965F-F59725C64634}"/>
                </c:ext>
              </c:extLst>
            </c:dLbl>
            <c:dLbl>
              <c:idx val="33"/>
              <c:delete val="1"/>
              <c:extLst>
                <c:ext xmlns:c15="http://schemas.microsoft.com/office/drawing/2012/chart" uri="{CE6537A1-D6FC-4f65-9D91-7224C49458BB}"/>
                <c:ext xmlns:c16="http://schemas.microsoft.com/office/drawing/2014/chart" uri="{C3380CC4-5D6E-409C-BE32-E72D297353CC}">
                  <c16:uniqueId val="{00000021-42EF-4DFD-965F-F59725C64634}"/>
                </c:ext>
              </c:extLst>
            </c:dLbl>
            <c:dLbl>
              <c:idx val="34"/>
              <c:delete val="1"/>
              <c:extLst>
                <c:ext xmlns:c15="http://schemas.microsoft.com/office/drawing/2012/chart" uri="{CE6537A1-D6FC-4f65-9D91-7224C49458BB}"/>
                <c:ext xmlns:c16="http://schemas.microsoft.com/office/drawing/2014/chart" uri="{C3380CC4-5D6E-409C-BE32-E72D297353CC}">
                  <c16:uniqueId val="{00000022-42EF-4DFD-965F-F59725C64634}"/>
                </c:ext>
              </c:extLst>
            </c:dLbl>
            <c:dLbl>
              <c:idx val="35"/>
              <c:delete val="1"/>
              <c:extLst>
                <c:ext xmlns:c15="http://schemas.microsoft.com/office/drawing/2012/chart" uri="{CE6537A1-D6FC-4f65-9D91-7224C49458BB}"/>
                <c:ext xmlns:c16="http://schemas.microsoft.com/office/drawing/2014/chart" uri="{C3380CC4-5D6E-409C-BE32-E72D297353CC}">
                  <c16:uniqueId val="{00000023-42EF-4DFD-965F-F59725C64634}"/>
                </c:ext>
              </c:extLst>
            </c:dLbl>
            <c:dLbl>
              <c:idx val="36"/>
              <c:delete val="1"/>
              <c:extLst>
                <c:ext xmlns:c15="http://schemas.microsoft.com/office/drawing/2012/chart" uri="{CE6537A1-D6FC-4f65-9D91-7224C49458BB}"/>
                <c:ext xmlns:c16="http://schemas.microsoft.com/office/drawing/2014/chart" uri="{C3380CC4-5D6E-409C-BE32-E72D297353CC}">
                  <c16:uniqueId val="{00000024-42EF-4DFD-965F-F59725C64634}"/>
                </c:ext>
              </c:extLst>
            </c:dLbl>
            <c:dLbl>
              <c:idx val="37"/>
              <c:delete val="1"/>
              <c:extLst>
                <c:ext xmlns:c15="http://schemas.microsoft.com/office/drawing/2012/chart" uri="{CE6537A1-D6FC-4f65-9D91-7224C49458BB}"/>
                <c:ext xmlns:c16="http://schemas.microsoft.com/office/drawing/2014/chart" uri="{C3380CC4-5D6E-409C-BE32-E72D297353CC}">
                  <c16:uniqueId val="{00000025-42EF-4DFD-965F-F59725C64634}"/>
                </c:ext>
              </c:extLst>
            </c:dLbl>
            <c:dLbl>
              <c:idx val="38"/>
              <c:delete val="1"/>
              <c:extLst>
                <c:ext xmlns:c15="http://schemas.microsoft.com/office/drawing/2012/chart" uri="{CE6537A1-D6FC-4f65-9D91-7224C49458BB}"/>
                <c:ext xmlns:c16="http://schemas.microsoft.com/office/drawing/2014/chart" uri="{C3380CC4-5D6E-409C-BE32-E72D297353CC}">
                  <c16:uniqueId val="{00000026-42EF-4DFD-965F-F59725C64634}"/>
                </c:ext>
              </c:extLst>
            </c:dLbl>
            <c:dLbl>
              <c:idx val="39"/>
              <c:delete val="1"/>
              <c:extLst>
                <c:ext xmlns:c15="http://schemas.microsoft.com/office/drawing/2012/chart" uri="{CE6537A1-D6FC-4f65-9D91-7224C49458BB}"/>
                <c:ext xmlns:c16="http://schemas.microsoft.com/office/drawing/2014/chart" uri="{C3380CC4-5D6E-409C-BE32-E72D297353CC}">
                  <c16:uniqueId val="{00000027-42EF-4DFD-965F-F59725C64634}"/>
                </c:ext>
              </c:extLst>
            </c:dLbl>
            <c:dLbl>
              <c:idx val="40"/>
              <c:delete val="1"/>
              <c:extLst>
                <c:ext xmlns:c15="http://schemas.microsoft.com/office/drawing/2012/chart" uri="{CE6537A1-D6FC-4f65-9D91-7224C49458BB}"/>
                <c:ext xmlns:c16="http://schemas.microsoft.com/office/drawing/2014/chart" uri="{C3380CC4-5D6E-409C-BE32-E72D297353CC}">
                  <c16:uniqueId val="{00000028-42EF-4DFD-965F-F59725C64634}"/>
                </c:ext>
              </c:extLst>
            </c:dLbl>
            <c:dLbl>
              <c:idx val="41"/>
              <c:delete val="1"/>
              <c:extLst>
                <c:ext xmlns:c15="http://schemas.microsoft.com/office/drawing/2012/chart" uri="{CE6537A1-D6FC-4f65-9D91-7224C49458BB}"/>
                <c:ext xmlns:c16="http://schemas.microsoft.com/office/drawing/2014/chart" uri="{C3380CC4-5D6E-409C-BE32-E72D297353CC}">
                  <c16:uniqueId val="{00000029-42EF-4DFD-965F-F59725C64634}"/>
                </c:ext>
              </c:extLst>
            </c:dLbl>
            <c:dLbl>
              <c:idx val="42"/>
              <c:delete val="1"/>
              <c:extLst>
                <c:ext xmlns:c15="http://schemas.microsoft.com/office/drawing/2012/chart" uri="{CE6537A1-D6FC-4f65-9D91-7224C49458BB}"/>
                <c:ext xmlns:c16="http://schemas.microsoft.com/office/drawing/2014/chart" uri="{C3380CC4-5D6E-409C-BE32-E72D297353CC}">
                  <c16:uniqueId val="{0000002A-42EF-4DFD-965F-F59725C64634}"/>
                </c:ext>
              </c:extLst>
            </c:dLbl>
            <c:dLbl>
              <c:idx val="43"/>
              <c:delete val="1"/>
              <c:extLst>
                <c:ext xmlns:c15="http://schemas.microsoft.com/office/drawing/2012/chart" uri="{CE6537A1-D6FC-4f65-9D91-7224C49458BB}"/>
                <c:ext xmlns:c16="http://schemas.microsoft.com/office/drawing/2014/chart" uri="{C3380CC4-5D6E-409C-BE32-E72D297353CC}">
                  <c16:uniqueId val="{0000002B-42EF-4DFD-965F-F59725C64634}"/>
                </c:ext>
              </c:extLst>
            </c:dLbl>
            <c:dLbl>
              <c:idx val="44"/>
              <c:delete val="1"/>
              <c:extLst>
                <c:ext xmlns:c15="http://schemas.microsoft.com/office/drawing/2012/chart" uri="{CE6537A1-D6FC-4f65-9D91-7224C49458BB}"/>
                <c:ext xmlns:c16="http://schemas.microsoft.com/office/drawing/2014/chart" uri="{C3380CC4-5D6E-409C-BE32-E72D297353CC}">
                  <c16:uniqueId val="{0000002C-42EF-4DFD-965F-F59725C64634}"/>
                </c:ext>
              </c:extLst>
            </c:dLbl>
            <c:dLbl>
              <c:idx val="45"/>
              <c:delete val="1"/>
              <c:extLst>
                <c:ext xmlns:c15="http://schemas.microsoft.com/office/drawing/2012/chart" uri="{CE6537A1-D6FC-4f65-9D91-7224C49458BB}"/>
                <c:ext xmlns:c16="http://schemas.microsoft.com/office/drawing/2014/chart" uri="{C3380CC4-5D6E-409C-BE32-E72D297353CC}">
                  <c16:uniqueId val="{0000002D-42EF-4DFD-965F-F59725C64634}"/>
                </c:ext>
              </c:extLst>
            </c:dLbl>
            <c:dLbl>
              <c:idx val="46"/>
              <c:delete val="1"/>
              <c:extLst>
                <c:ext xmlns:c15="http://schemas.microsoft.com/office/drawing/2012/chart" uri="{CE6537A1-D6FC-4f65-9D91-7224C49458BB}"/>
                <c:ext xmlns:c16="http://schemas.microsoft.com/office/drawing/2014/chart" uri="{C3380CC4-5D6E-409C-BE32-E72D297353CC}">
                  <c16:uniqueId val="{0000002E-42EF-4DFD-965F-F59725C64634}"/>
                </c:ext>
              </c:extLst>
            </c:dLbl>
            <c:dLbl>
              <c:idx val="47"/>
              <c:delete val="1"/>
              <c:extLst>
                <c:ext xmlns:c15="http://schemas.microsoft.com/office/drawing/2012/chart" uri="{CE6537A1-D6FC-4f65-9D91-7224C49458BB}"/>
                <c:ext xmlns:c16="http://schemas.microsoft.com/office/drawing/2014/chart" uri="{C3380CC4-5D6E-409C-BE32-E72D297353CC}">
                  <c16:uniqueId val="{0000002F-42EF-4DFD-965F-F59725C64634}"/>
                </c:ext>
              </c:extLst>
            </c:dLbl>
            <c:dLbl>
              <c:idx val="48"/>
              <c:layout>
                <c:manualLayout>
                  <c:x val="-3.972737635401534E-2"/>
                  <c:y val="3.7884936131683054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33B27B70-DD53-4F42-993E-52825E4539AA}" type="VALUE">
                      <a:rPr lang="en-US" baseline="0"/>
                      <a:pPr>
                        <a:defRPr/>
                      </a:pPr>
                      <a:t>[ARVO]</a:t>
                    </a:fld>
                    <a:endParaRPr lang="fi-FI"/>
                  </a:p>
                </c:rich>
              </c:tx>
              <c:spPr>
                <a:solidFill>
                  <a:srgbClr val="FFFFFF"/>
                </a:solidFill>
                <a:ln>
                  <a:solidFill>
                    <a:srgbClr val="003399"/>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30-42EF-4DFD-965F-F59725C64634}"/>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tiedot'!$B$79:$BO$79</c:f>
              <c:numCache>
                <c:formatCode>#,##0</c:formatCode>
                <c:ptCount val="66"/>
                <c:pt idx="0">
                  <c:v>20702</c:v>
                </c:pt>
                <c:pt idx="1">
                  <c:v>20473</c:v>
                </c:pt>
                <c:pt idx="2">
                  <c:v>20224</c:v>
                </c:pt>
                <c:pt idx="3">
                  <c:v>20169</c:v>
                </c:pt>
                <c:pt idx="4">
                  <c:v>19992</c:v>
                </c:pt>
                <c:pt idx="5">
                  <c:v>19838</c:v>
                </c:pt>
                <c:pt idx="6">
                  <c:v>19755</c:v>
                </c:pt>
                <c:pt idx="7">
                  <c:v>19704</c:v>
                </c:pt>
                <c:pt idx="8">
                  <c:v>19615</c:v>
                </c:pt>
                <c:pt idx="9">
                  <c:v>19537</c:v>
                </c:pt>
                <c:pt idx="10">
                  <c:v>19335</c:v>
                </c:pt>
                <c:pt idx="11">
                  <c:v>19161</c:v>
                </c:pt>
                <c:pt idx="12">
                  <c:v>18992</c:v>
                </c:pt>
                <c:pt idx="13">
                  <c:v>18783</c:v>
                </c:pt>
                <c:pt idx="14">
                  <c:v>18623</c:v>
                </c:pt>
                <c:pt idx="15">
                  <c:v>18566</c:v>
                </c:pt>
                <c:pt idx="16">
                  <c:v>18588</c:v>
                </c:pt>
                <c:pt idx="17">
                  <c:v>18479</c:v>
                </c:pt>
                <c:pt idx="18">
                  <c:v>18375</c:v>
                </c:pt>
                <c:pt idx="19">
                  <c:v>18233</c:v>
                </c:pt>
                <c:pt idx="20">
                  <c:v>17997</c:v>
                </c:pt>
                <c:pt idx="21">
                  <c:v>17808</c:v>
                </c:pt>
                <c:pt idx="22">
                  <c:v>17613</c:v>
                </c:pt>
                <c:pt idx="23">
                  <c:v>17319</c:v>
                </c:pt>
                <c:pt idx="24">
                  <c:v>17030</c:v>
                </c:pt>
                <c:pt idx="25">
                  <c:v>16721</c:v>
                </c:pt>
                <c:pt idx="26">
                  <c:v>16511</c:v>
                </c:pt>
                <c:pt idx="27">
                  <c:v>16287</c:v>
                </c:pt>
                <c:pt idx="28">
                  <c:v>16105</c:v>
                </c:pt>
                <c:pt idx="29">
                  <c:v>16122</c:v>
                </c:pt>
                <c:pt idx="30">
                  <c:v>15862</c:v>
                </c:pt>
                <c:pt idx="31">
                  <c:v>15682</c:v>
                </c:pt>
                <c:pt idx="32">
                  <c:v>15539</c:v>
                </c:pt>
                <c:pt idx="33">
                  <c:v>15332</c:v>
                </c:pt>
                <c:pt idx="34">
                  <c:v>15287</c:v>
                </c:pt>
                <c:pt idx="35">
                  <c:v>15205</c:v>
                </c:pt>
                <c:pt idx="36">
                  <c:v>15148</c:v>
                </c:pt>
                <c:pt idx="37">
                  <c:v>14972</c:v>
                </c:pt>
                <c:pt idx="38">
                  <c:v>14839</c:v>
                </c:pt>
                <c:pt idx="39">
                  <c:v>14664</c:v>
                </c:pt>
                <c:pt idx="40">
                  <c:v>14492</c:v>
                </c:pt>
                <c:pt idx="41">
                  <c:v>14359</c:v>
                </c:pt>
                <c:pt idx="42">
                  <c:v>14200</c:v>
                </c:pt>
                <c:pt idx="43">
                  <c:v>13966</c:v>
                </c:pt>
                <c:pt idx="44">
                  <c:v>13719</c:v>
                </c:pt>
                <c:pt idx="45">
                  <c:v>13459</c:v>
                </c:pt>
                <c:pt idx="46">
                  <c:v>13344</c:v>
                </c:pt>
                <c:pt idx="47">
                  <c:v>13062</c:v>
                </c:pt>
                <c:pt idx="48">
                  <c:v>12948</c:v>
                </c:pt>
              </c:numCache>
            </c:numRef>
          </c:val>
          <c:smooth val="0"/>
          <c:extLst>
            <c:ext xmlns:c16="http://schemas.microsoft.com/office/drawing/2014/chart" uri="{C3380CC4-5D6E-409C-BE32-E72D297353CC}">
              <c16:uniqueId val="{00000031-42EF-4DFD-965F-F59725C64634}"/>
            </c:ext>
          </c:extLst>
        </c:ser>
        <c:ser>
          <c:idx val="1"/>
          <c:order val="1"/>
          <c:tx>
            <c:strRef>
              <c:f>'Diat 6–30 tiedot'!$A$80</c:f>
              <c:strCache>
                <c:ptCount val="1"/>
                <c:pt idx="0">
                  <c:v>Sisä-Savon seutukunta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3.1983479399617203E-2"/>
                  <c:y val="-3.6252051666309869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2-42EF-4DFD-965F-F59725C64634}"/>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tiedot'!$B$80:$BO$80</c:f>
              <c:numCache>
                <c:formatCode>General</c:formatCode>
                <c:ptCount val="66"/>
                <c:pt idx="40" formatCode="#,##0">
                  <c:v>14527</c:v>
                </c:pt>
                <c:pt idx="41" formatCode="#,##0">
                  <c:v>14401</c:v>
                </c:pt>
                <c:pt idx="42" formatCode="#,##0">
                  <c:v>14292</c:v>
                </c:pt>
                <c:pt idx="43" formatCode="#,##0">
                  <c:v>14191</c:v>
                </c:pt>
                <c:pt idx="44" formatCode="#,##0">
                  <c:v>14091</c:v>
                </c:pt>
                <c:pt idx="45" formatCode="#,##0">
                  <c:v>14002</c:v>
                </c:pt>
                <c:pt idx="46" formatCode="#,##0">
                  <c:v>13920</c:v>
                </c:pt>
                <c:pt idx="47" formatCode="#,##0">
                  <c:v>13842</c:v>
                </c:pt>
                <c:pt idx="48" formatCode="#,##0">
                  <c:v>13766</c:v>
                </c:pt>
                <c:pt idx="49" formatCode="#,##0">
                  <c:v>13696</c:v>
                </c:pt>
                <c:pt idx="50" formatCode="#,##0">
                  <c:v>13628</c:v>
                </c:pt>
                <c:pt idx="51" formatCode="#,##0">
                  <c:v>13568</c:v>
                </c:pt>
                <c:pt idx="52" formatCode="#,##0">
                  <c:v>13510</c:v>
                </c:pt>
                <c:pt idx="53" formatCode="#,##0">
                  <c:v>13452</c:v>
                </c:pt>
                <c:pt idx="54" formatCode="#,##0">
                  <c:v>13396</c:v>
                </c:pt>
                <c:pt idx="55" formatCode="#,##0">
                  <c:v>13343</c:v>
                </c:pt>
                <c:pt idx="56" formatCode="#,##0">
                  <c:v>13292</c:v>
                </c:pt>
                <c:pt idx="57" formatCode="#,##0">
                  <c:v>13241</c:v>
                </c:pt>
                <c:pt idx="58" formatCode="#,##0">
                  <c:v>13191</c:v>
                </c:pt>
                <c:pt idx="59" formatCode="#,##0">
                  <c:v>13140</c:v>
                </c:pt>
                <c:pt idx="60" formatCode="#,##0">
                  <c:v>13092</c:v>
                </c:pt>
                <c:pt idx="61" formatCode="#,##0">
                  <c:v>13045</c:v>
                </c:pt>
                <c:pt idx="62" formatCode="#,##0">
                  <c:v>12998</c:v>
                </c:pt>
                <c:pt idx="63" formatCode="#,##0">
                  <c:v>12949</c:v>
                </c:pt>
                <c:pt idx="64" formatCode="#,##0">
                  <c:v>12900</c:v>
                </c:pt>
                <c:pt idx="65" formatCode="#,##0">
                  <c:v>12852</c:v>
                </c:pt>
              </c:numCache>
            </c:numRef>
          </c:val>
          <c:smooth val="0"/>
          <c:extLst>
            <c:ext xmlns:c16="http://schemas.microsoft.com/office/drawing/2014/chart" uri="{C3380CC4-5D6E-409C-BE32-E72D297353CC}">
              <c16:uniqueId val="{00000033-42EF-4DFD-965F-F59725C64634}"/>
            </c:ext>
          </c:extLst>
        </c:ser>
        <c:ser>
          <c:idx val="2"/>
          <c:order val="2"/>
          <c:tx>
            <c:strRef>
              <c:f>'Diat 6–30 tiedot'!$A$81</c:f>
              <c:strCache>
                <c:ptCount val="1"/>
                <c:pt idx="0">
                  <c:v>Sisä-Savon seutukunta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486E-2"/>
                  <c:y val="-3.6252051666309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42EF-4DFD-965F-F59725C64634}"/>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tiedot'!$B$81:$BO$81</c:f>
              <c:numCache>
                <c:formatCode>General</c:formatCode>
                <c:ptCount val="66"/>
                <c:pt idx="44" formatCode="#,##0">
                  <c:v>13790</c:v>
                </c:pt>
                <c:pt idx="45" formatCode="#,##0">
                  <c:v>13618</c:v>
                </c:pt>
                <c:pt idx="46" formatCode="#,##0">
                  <c:v>13453</c:v>
                </c:pt>
                <c:pt idx="47" formatCode="#,##0">
                  <c:v>13289</c:v>
                </c:pt>
                <c:pt idx="48" formatCode="#,##0">
                  <c:v>13133</c:v>
                </c:pt>
                <c:pt idx="49" formatCode="#,##0">
                  <c:v>12983</c:v>
                </c:pt>
                <c:pt idx="50" formatCode="#,##0">
                  <c:v>12836</c:v>
                </c:pt>
                <c:pt idx="51" formatCode="#,##0">
                  <c:v>12701</c:v>
                </c:pt>
                <c:pt idx="52" formatCode="#,##0">
                  <c:v>12564</c:v>
                </c:pt>
                <c:pt idx="53" formatCode="#,##0">
                  <c:v>12435</c:v>
                </c:pt>
                <c:pt idx="54" formatCode="#,##0">
                  <c:v>12312</c:v>
                </c:pt>
                <c:pt idx="55" formatCode="#,##0">
                  <c:v>12187</c:v>
                </c:pt>
                <c:pt idx="56" formatCode="#,##0">
                  <c:v>12067</c:v>
                </c:pt>
                <c:pt idx="57" formatCode="#,##0">
                  <c:v>11946</c:v>
                </c:pt>
                <c:pt idx="58" formatCode="#,##0">
                  <c:v>11831</c:v>
                </c:pt>
                <c:pt idx="59" formatCode="#,##0">
                  <c:v>11716</c:v>
                </c:pt>
                <c:pt idx="60" formatCode="#,##0">
                  <c:v>11602</c:v>
                </c:pt>
                <c:pt idx="61" formatCode="#,##0">
                  <c:v>11494</c:v>
                </c:pt>
                <c:pt idx="62" formatCode="#,##0">
                  <c:v>11390</c:v>
                </c:pt>
                <c:pt idx="63" formatCode="#,##0">
                  <c:v>11290</c:v>
                </c:pt>
                <c:pt idx="64" formatCode="#,##0">
                  <c:v>11191</c:v>
                </c:pt>
                <c:pt idx="65" formatCode="#,##0">
                  <c:v>11097</c:v>
                </c:pt>
              </c:numCache>
            </c:numRef>
          </c:val>
          <c:smooth val="0"/>
          <c:extLst>
            <c:ext xmlns:c16="http://schemas.microsoft.com/office/drawing/2014/chart" uri="{C3380CC4-5D6E-409C-BE32-E72D297353CC}">
              <c16:uniqueId val="{00000035-42EF-4DFD-965F-F59725C64634}"/>
            </c:ext>
          </c:extLst>
        </c:ser>
        <c:ser>
          <c:idx val="3"/>
          <c:order val="3"/>
          <c:tx>
            <c:strRef>
              <c:f>'Diat 6–30 tiedot'!$A$82</c:f>
              <c:strCache>
                <c:ptCount val="1"/>
                <c:pt idx="0">
                  <c:v>Sisä-Savon seutukunta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2.7185957489674624E-2"/>
                  <c:y val="3.6252051666309772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6-42EF-4DFD-965F-F59725C6463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tiedot'!$B$82:$BO$82</c:f>
              <c:numCache>
                <c:formatCode>General</c:formatCode>
                <c:ptCount val="66"/>
                <c:pt idx="46" formatCode="#,##0">
                  <c:v>13239</c:v>
                </c:pt>
                <c:pt idx="47" formatCode="#,##0">
                  <c:v>13038</c:v>
                </c:pt>
                <c:pt idx="48" formatCode="#,##0">
                  <c:v>12850</c:v>
                </c:pt>
                <c:pt idx="49" formatCode="#,##0">
                  <c:v>12678</c:v>
                </c:pt>
                <c:pt idx="50" formatCode="#,##0">
                  <c:v>12510</c:v>
                </c:pt>
                <c:pt idx="51" formatCode="#,##0">
                  <c:v>12356</c:v>
                </c:pt>
                <c:pt idx="52" formatCode="#,##0">
                  <c:v>12211</c:v>
                </c:pt>
                <c:pt idx="53" formatCode="#,##0">
                  <c:v>12065</c:v>
                </c:pt>
                <c:pt idx="54" formatCode="#,##0">
                  <c:v>11930</c:v>
                </c:pt>
                <c:pt idx="55" formatCode="#,##0">
                  <c:v>11801</c:v>
                </c:pt>
                <c:pt idx="56" formatCode="#,##0">
                  <c:v>11671</c:v>
                </c:pt>
                <c:pt idx="57" formatCode="#,##0">
                  <c:v>11548</c:v>
                </c:pt>
                <c:pt idx="58" formatCode="#,##0">
                  <c:v>11430</c:v>
                </c:pt>
                <c:pt idx="59" formatCode="#,##0">
                  <c:v>11311</c:v>
                </c:pt>
                <c:pt idx="60" formatCode="#,##0">
                  <c:v>11199</c:v>
                </c:pt>
                <c:pt idx="61" formatCode="#,##0">
                  <c:v>11096</c:v>
                </c:pt>
                <c:pt idx="62" formatCode="#,##0">
                  <c:v>10995</c:v>
                </c:pt>
                <c:pt idx="63" formatCode="#,##0">
                  <c:v>10903</c:v>
                </c:pt>
                <c:pt idx="64" formatCode="#,##0">
                  <c:v>10815</c:v>
                </c:pt>
                <c:pt idx="65" formatCode="#,##0">
                  <c:v>10726</c:v>
                </c:pt>
              </c:numCache>
            </c:numRef>
          </c:val>
          <c:smooth val="0"/>
          <c:extLst>
            <c:ext xmlns:c16="http://schemas.microsoft.com/office/drawing/2014/chart" uri="{C3380CC4-5D6E-409C-BE32-E72D297353CC}">
              <c16:uniqueId val="{00000037-42EF-4DFD-965F-F59725C64634}"/>
            </c:ext>
          </c:extLst>
        </c:ser>
        <c:ser>
          <c:idx val="4"/>
          <c:order val="4"/>
          <c:tx>
            <c:strRef>
              <c:f>'Diat 6–30 tiedot'!$A$83</c:f>
              <c:strCache>
                <c:ptCount val="1"/>
                <c:pt idx="0">
                  <c:v>Sisä-Savon seutukunta ennuste 2024</c:v>
                </c:pt>
              </c:strCache>
            </c:strRef>
          </c:tx>
          <c:spPr>
            <a:ln w="31750" cap="rnd">
              <a:solidFill>
                <a:srgbClr val="7030A0"/>
              </a:solidFill>
              <a:prstDash val="lgDash"/>
              <a:round/>
            </a:ln>
            <a:effectLst>
              <a:outerShdw blurRad="40000" dist="23000" dir="5400000" rotWithShape="0">
                <a:srgbClr val="000000">
                  <a:alpha val="35000"/>
                </a:srgbClr>
              </a:outerShdw>
            </a:effectLst>
          </c:spPr>
          <c:marker>
            <c:symbol val="none"/>
          </c:marker>
          <c:dLbls>
            <c:dLbl>
              <c:idx val="70"/>
              <c:layout>
                <c:manualLayout>
                  <c:x val="-2.7014615920730432E-2"/>
                  <c:y val="-2.6742307857658628E-2"/>
                </c:manualLayout>
              </c:layout>
              <c:tx>
                <c:rich>
                  <a:bodyPr/>
                  <a:lstStyle/>
                  <a:p>
                    <a:fld id="{2837AA74-E7D2-4782-AC72-C9FFD1F00B18}" type="VALUE">
                      <a:rPr lang="en-US" baseline="0"/>
                      <a:pPr/>
                      <a:t>[ARVO]</a:t>
                    </a:fld>
                    <a:endParaRPr lang="fi-FI"/>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8-42EF-4DFD-965F-F59725C64634}"/>
                </c:ext>
              </c:extLst>
            </c:dLbl>
            <c:spPr>
              <a:solidFill>
                <a:srgbClr val="FFFFFF"/>
              </a:solidFill>
              <a:ln>
                <a:solidFill>
                  <a:srgbClr val="7030A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tiedot'!$B$83:$BT$83</c:f>
              <c:numCache>
                <c:formatCode>General</c:formatCode>
                <c:ptCount val="71"/>
                <c:pt idx="49" formatCode="#,##0">
                  <c:v>12750</c:v>
                </c:pt>
                <c:pt idx="50" formatCode="#,##0">
                  <c:v>12565</c:v>
                </c:pt>
                <c:pt idx="51" formatCode="#,##0">
                  <c:v>12387</c:v>
                </c:pt>
                <c:pt idx="52" formatCode="#,##0">
                  <c:v>12214</c:v>
                </c:pt>
                <c:pt idx="53" formatCode="#,##0">
                  <c:v>12052</c:v>
                </c:pt>
                <c:pt idx="54" formatCode="#,##0">
                  <c:v>11899</c:v>
                </c:pt>
                <c:pt idx="55" formatCode="#,##0">
                  <c:v>11752</c:v>
                </c:pt>
                <c:pt idx="56" formatCode="#,##0">
                  <c:v>11615</c:v>
                </c:pt>
                <c:pt idx="57" formatCode="#,##0">
                  <c:v>11482</c:v>
                </c:pt>
                <c:pt idx="58" formatCode="#,##0">
                  <c:v>11356</c:v>
                </c:pt>
                <c:pt idx="59" formatCode="#,##0">
                  <c:v>11232</c:v>
                </c:pt>
                <c:pt idx="60" formatCode="#,##0">
                  <c:v>11118</c:v>
                </c:pt>
                <c:pt idx="61" formatCode="#,##0">
                  <c:v>11015</c:v>
                </c:pt>
                <c:pt idx="62" formatCode="#,##0">
                  <c:v>10922</c:v>
                </c:pt>
                <c:pt idx="63" formatCode="#,##0">
                  <c:v>10835</c:v>
                </c:pt>
                <c:pt idx="64" formatCode="#,##0">
                  <c:v>10757</c:v>
                </c:pt>
                <c:pt idx="65" formatCode="#,##0">
                  <c:v>10684</c:v>
                </c:pt>
                <c:pt idx="66" formatCode="#,##0">
                  <c:v>10611</c:v>
                </c:pt>
                <c:pt idx="67" formatCode="#,##0">
                  <c:v>10550</c:v>
                </c:pt>
                <c:pt idx="68" formatCode="#,##0">
                  <c:v>10489</c:v>
                </c:pt>
                <c:pt idx="69" formatCode="#,##0">
                  <c:v>10431</c:v>
                </c:pt>
                <c:pt idx="70" formatCode="#,##0">
                  <c:v>10380</c:v>
                </c:pt>
              </c:numCache>
            </c:numRef>
          </c:val>
          <c:smooth val="0"/>
          <c:extLst>
            <c:ext xmlns:c16="http://schemas.microsoft.com/office/drawing/2014/chart" uri="{C3380CC4-5D6E-409C-BE32-E72D297353CC}">
              <c16:uniqueId val="{00000039-42EF-4DFD-965F-F59725C64634}"/>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350319834793995E-2"/>
          <c:y val="0.53821824987036826"/>
          <c:w val="0.37237269567845271"/>
          <c:h val="0.3673124419289205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dirty="0"/>
              <a:t>Kaavin väestönkehitys 1975–2023 ja Tilastokeskuksen väestöennusteet</a:t>
            </a:r>
          </a:p>
        </c:rich>
      </c:tx>
      <c:layout>
        <c:manualLayout>
          <c:xMode val="edge"/>
          <c:yMode val="edge"/>
          <c:x val="0.17315276518585676"/>
          <c:y val="2.265753229144365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tiedot'!$A$84</c:f>
              <c:strCache>
                <c:ptCount val="1"/>
                <c:pt idx="0">
                  <c:v>Kaavi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B4F0-404D-ABEF-A5EA28FA3065}"/>
                </c:ext>
              </c:extLst>
            </c:dLbl>
            <c:dLbl>
              <c:idx val="1"/>
              <c:delete val="1"/>
              <c:extLst>
                <c:ext xmlns:c15="http://schemas.microsoft.com/office/drawing/2012/chart" uri="{CE6537A1-D6FC-4f65-9D91-7224C49458BB}"/>
                <c:ext xmlns:c16="http://schemas.microsoft.com/office/drawing/2014/chart" uri="{C3380CC4-5D6E-409C-BE32-E72D297353CC}">
                  <c16:uniqueId val="{00000001-B4F0-404D-ABEF-A5EA28FA3065}"/>
                </c:ext>
              </c:extLst>
            </c:dLbl>
            <c:dLbl>
              <c:idx val="2"/>
              <c:delete val="1"/>
              <c:extLst>
                <c:ext xmlns:c15="http://schemas.microsoft.com/office/drawing/2012/chart" uri="{CE6537A1-D6FC-4f65-9D91-7224C49458BB}"/>
                <c:ext xmlns:c16="http://schemas.microsoft.com/office/drawing/2014/chart" uri="{C3380CC4-5D6E-409C-BE32-E72D297353CC}">
                  <c16:uniqueId val="{00000002-B4F0-404D-ABEF-A5EA28FA3065}"/>
                </c:ext>
              </c:extLst>
            </c:dLbl>
            <c:dLbl>
              <c:idx val="3"/>
              <c:delete val="1"/>
              <c:extLst>
                <c:ext xmlns:c15="http://schemas.microsoft.com/office/drawing/2012/chart" uri="{CE6537A1-D6FC-4f65-9D91-7224C49458BB}"/>
                <c:ext xmlns:c16="http://schemas.microsoft.com/office/drawing/2014/chart" uri="{C3380CC4-5D6E-409C-BE32-E72D297353CC}">
                  <c16:uniqueId val="{00000003-B4F0-404D-ABEF-A5EA28FA3065}"/>
                </c:ext>
              </c:extLst>
            </c:dLbl>
            <c:dLbl>
              <c:idx val="4"/>
              <c:delete val="1"/>
              <c:extLst>
                <c:ext xmlns:c15="http://schemas.microsoft.com/office/drawing/2012/chart" uri="{CE6537A1-D6FC-4f65-9D91-7224C49458BB}"/>
                <c:ext xmlns:c16="http://schemas.microsoft.com/office/drawing/2014/chart" uri="{C3380CC4-5D6E-409C-BE32-E72D297353CC}">
                  <c16:uniqueId val="{00000004-B4F0-404D-ABEF-A5EA28FA3065}"/>
                </c:ext>
              </c:extLst>
            </c:dLbl>
            <c:dLbl>
              <c:idx val="5"/>
              <c:delete val="1"/>
              <c:extLst>
                <c:ext xmlns:c15="http://schemas.microsoft.com/office/drawing/2012/chart" uri="{CE6537A1-D6FC-4f65-9D91-7224C49458BB}"/>
                <c:ext xmlns:c16="http://schemas.microsoft.com/office/drawing/2014/chart" uri="{C3380CC4-5D6E-409C-BE32-E72D297353CC}">
                  <c16:uniqueId val="{00000005-B4F0-404D-ABEF-A5EA28FA3065}"/>
                </c:ext>
              </c:extLst>
            </c:dLbl>
            <c:dLbl>
              <c:idx val="6"/>
              <c:delete val="1"/>
              <c:extLst>
                <c:ext xmlns:c15="http://schemas.microsoft.com/office/drawing/2012/chart" uri="{CE6537A1-D6FC-4f65-9D91-7224C49458BB}"/>
                <c:ext xmlns:c16="http://schemas.microsoft.com/office/drawing/2014/chart" uri="{C3380CC4-5D6E-409C-BE32-E72D297353CC}">
                  <c16:uniqueId val="{00000006-B4F0-404D-ABEF-A5EA28FA3065}"/>
                </c:ext>
              </c:extLst>
            </c:dLbl>
            <c:dLbl>
              <c:idx val="7"/>
              <c:delete val="1"/>
              <c:extLst>
                <c:ext xmlns:c15="http://schemas.microsoft.com/office/drawing/2012/chart" uri="{CE6537A1-D6FC-4f65-9D91-7224C49458BB}"/>
                <c:ext xmlns:c16="http://schemas.microsoft.com/office/drawing/2014/chart" uri="{C3380CC4-5D6E-409C-BE32-E72D297353CC}">
                  <c16:uniqueId val="{00000007-B4F0-404D-ABEF-A5EA28FA3065}"/>
                </c:ext>
              </c:extLst>
            </c:dLbl>
            <c:dLbl>
              <c:idx val="8"/>
              <c:delete val="1"/>
              <c:extLst>
                <c:ext xmlns:c15="http://schemas.microsoft.com/office/drawing/2012/chart" uri="{CE6537A1-D6FC-4f65-9D91-7224C49458BB}"/>
                <c:ext xmlns:c16="http://schemas.microsoft.com/office/drawing/2014/chart" uri="{C3380CC4-5D6E-409C-BE32-E72D297353CC}">
                  <c16:uniqueId val="{00000008-B4F0-404D-ABEF-A5EA28FA3065}"/>
                </c:ext>
              </c:extLst>
            </c:dLbl>
            <c:dLbl>
              <c:idx val="9"/>
              <c:delete val="1"/>
              <c:extLst>
                <c:ext xmlns:c15="http://schemas.microsoft.com/office/drawing/2012/chart" uri="{CE6537A1-D6FC-4f65-9D91-7224C49458BB}"/>
                <c:ext xmlns:c16="http://schemas.microsoft.com/office/drawing/2014/chart" uri="{C3380CC4-5D6E-409C-BE32-E72D297353CC}">
                  <c16:uniqueId val="{00000009-B4F0-404D-ABEF-A5EA28FA3065}"/>
                </c:ext>
              </c:extLst>
            </c:dLbl>
            <c:dLbl>
              <c:idx val="10"/>
              <c:delete val="1"/>
              <c:extLst>
                <c:ext xmlns:c15="http://schemas.microsoft.com/office/drawing/2012/chart" uri="{CE6537A1-D6FC-4f65-9D91-7224C49458BB}"/>
                <c:ext xmlns:c16="http://schemas.microsoft.com/office/drawing/2014/chart" uri="{C3380CC4-5D6E-409C-BE32-E72D297353CC}">
                  <c16:uniqueId val="{0000000A-B4F0-404D-ABEF-A5EA28FA3065}"/>
                </c:ext>
              </c:extLst>
            </c:dLbl>
            <c:dLbl>
              <c:idx val="11"/>
              <c:delete val="1"/>
              <c:extLst>
                <c:ext xmlns:c15="http://schemas.microsoft.com/office/drawing/2012/chart" uri="{CE6537A1-D6FC-4f65-9D91-7224C49458BB}"/>
                <c:ext xmlns:c16="http://schemas.microsoft.com/office/drawing/2014/chart" uri="{C3380CC4-5D6E-409C-BE32-E72D297353CC}">
                  <c16:uniqueId val="{0000000B-B4F0-404D-ABEF-A5EA28FA3065}"/>
                </c:ext>
              </c:extLst>
            </c:dLbl>
            <c:dLbl>
              <c:idx val="12"/>
              <c:delete val="1"/>
              <c:extLst>
                <c:ext xmlns:c15="http://schemas.microsoft.com/office/drawing/2012/chart" uri="{CE6537A1-D6FC-4f65-9D91-7224C49458BB}"/>
                <c:ext xmlns:c16="http://schemas.microsoft.com/office/drawing/2014/chart" uri="{C3380CC4-5D6E-409C-BE32-E72D297353CC}">
                  <c16:uniqueId val="{0000000C-B4F0-404D-ABEF-A5EA28FA3065}"/>
                </c:ext>
              </c:extLst>
            </c:dLbl>
            <c:dLbl>
              <c:idx val="13"/>
              <c:delete val="1"/>
              <c:extLst>
                <c:ext xmlns:c15="http://schemas.microsoft.com/office/drawing/2012/chart" uri="{CE6537A1-D6FC-4f65-9D91-7224C49458BB}"/>
                <c:ext xmlns:c16="http://schemas.microsoft.com/office/drawing/2014/chart" uri="{C3380CC4-5D6E-409C-BE32-E72D297353CC}">
                  <c16:uniqueId val="{0000000D-B4F0-404D-ABEF-A5EA28FA3065}"/>
                </c:ext>
              </c:extLst>
            </c:dLbl>
            <c:dLbl>
              <c:idx val="14"/>
              <c:delete val="1"/>
              <c:extLst>
                <c:ext xmlns:c15="http://schemas.microsoft.com/office/drawing/2012/chart" uri="{CE6537A1-D6FC-4f65-9D91-7224C49458BB}"/>
                <c:ext xmlns:c16="http://schemas.microsoft.com/office/drawing/2014/chart" uri="{C3380CC4-5D6E-409C-BE32-E72D297353CC}">
                  <c16:uniqueId val="{0000000E-B4F0-404D-ABEF-A5EA28FA3065}"/>
                </c:ext>
              </c:extLst>
            </c:dLbl>
            <c:dLbl>
              <c:idx val="15"/>
              <c:delete val="1"/>
              <c:extLst>
                <c:ext xmlns:c15="http://schemas.microsoft.com/office/drawing/2012/chart" uri="{CE6537A1-D6FC-4f65-9D91-7224C49458BB}"/>
                <c:ext xmlns:c16="http://schemas.microsoft.com/office/drawing/2014/chart" uri="{C3380CC4-5D6E-409C-BE32-E72D297353CC}">
                  <c16:uniqueId val="{0000000F-B4F0-404D-ABEF-A5EA28FA3065}"/>
                </c:ext>
              </c:extLst>
            </c:dLbl>
            <c:dLbl>
              <c:idx val="16"/>
              <c:delete val="1"/>
              <c:extLst>
                <c:ext xmlns:c15="http://schemas.microsoft.com/office/drawing/2012/chart" uri="{CE6537A1-D6FC-4f65-9D91-7224C49458BB}"/>
                <c:ext xmlns:c16="http://schemas.microsoft.com/office/drawing/2014/chart" uri="{C3380CC4-5D6E-409C-BE32-E72D297353CC}">
                  <c16:uniqueId val="{00000010-B4F0-404D-ABEF-A5EA28FA3065}"/>
                </c:ext>
              </c:extLst>
            </c:dLbl>
            <c:dLbl>
              <c:idx val="17"/>
              <c:delete val="1"/>
              <c:extLst>
                <c:ext xmlns:c15="http://schemas.microsoft.com/office/drawing/2012/chart" uri="{CE6537A1-D6FC-4f65-9D91-7224C49458BB}"/>
                <c:ext xmlns:c16="http://schemas.microsoft.com/office/drawing/2014/chart" uri="{C3380CC4-5D6E-409C-BE32-E72D297353CC}">
                  <c16:uniqueId val="{00000011-B4F0-404D-ABEF-A5EA28FA3065}"/>
                </c:ext>
              </c:extLst>
            </c:dLbl>
            <c:dLbl>
              <c:idx val="18"/>
              <c:delete val="1"/>
              <c:extLst>
                <c:ext xmlns:c15="http://schemas.microsoft.com/office/drawing/2012/chart" uri="{CE6537A1-D6FC-4f65-9D91-7224C49458BB}"/>
                <c:ext xmlns:c16="http://schemas.microsoft.com/office/drawing/2014/chart" uri="{C3380CC4-5D6E-409C-BE32-E72D297353CC}">
                  <c16:uniqueId val="{00000012-B4F0-404D-ABEF-A5EA28FA3065}"/>
                </c:ext>
              </c:extLst>
            </c:dLbl>
            <c:dLbl>
              <c:idx val="19"/>
              <c:delete val="1"/>
              <c:extLst>
                <c:ext xmlns:c15="http://schemas.microsoft.com/office/drawing/2012/chart" uri="{CE6537A1-D6FC-4f65-9D91-7224C49458BB}"/>
                <c:ext xmlns:c16="http://schemas.microsoft.com/office/drawing/2014/chart" uri="{C3380CC4-5D6E-409C-BE32-E72D297353CC}">
                  <c16:uniqueId val="{00000013-B4F0-404D-ABEF-A5EA28FA3065}"/>
                </c:ext>
              </c:extLst>
            </c:dLbl>
            <c:dLbl>
              <c:idx val="20"/>
              <c:delete val="1"/>
              <c:extLst>
                <c:ext xmlns:c15="http://schemas.microsoft.com/office/drawing/2012/chart" uri="{CE6537A1-D6FC-4f65-9D91-7224C49458BB}"/>
                <c:ext xmlns:c16="http://schemas.microsoft.com/office/drawing/2014/chart" uri="{C3380CC4-5D6E-409C-BE32-E72D297353CC}">
                  <c16:uniqueId val="{00000014-B4F0-404D-ABEF-A5EA28FA3065}"/>
                </c:ext>
              </c:extLst>
            </c:dLbl>
            <c:dLbl>
              <c:idx val="21"/>
              <c:delete val="1"/>
              <c:extLst>
                <c:ext xmlns:c15="http://schemas.microsoft.com/office/drawing/2012/chart" uri="{CE6537A1-D6FC-4f65-9D91-7224C49458BB}"/>
                <c:ext xmlns:c16="http://schemas.microsoft.com/office/drawing/2014/chart" uri="{C3380CC4-5D6E-409C-BE32-E72D297353CC}">
                  <c16:uniqueId val="{00000015-B4F0-404D-ABEF-A5EA28FA3065}"/>
                </c:ext>
              </c:extLst>
            </c:dLbl>
            <c:dLbl>
              <c:idx val="22"/>
              <c:delete val="1"/>
              <c:extLst>
                <c:ext xmlns:c15="http://schemas.microsoft.com/office/drawing/2012/chart" uri="{CE6537A1-D6FC-4f65-9D91-7224C49458BB}"/>
                <c:ext xmlns:c16="http://schemas.microsoft.com/office/drawing/2014/chart" uri="{C3380CC4-5D6E-409C-BE32-E72D297353CC}">
                  <c16:uniqueId val="{00000016-B4F0-404D-ABEF-A5EA28FA3065}"/>
                </c:ext>
              </c:extLst>
            </c:dLbl>
            <c:dLbl>
              <c:idx val="23"/>
              <c:delete val="1"/>
              <c:extLst>
                <c:ext xmlns:c15="http://schemas.microsoft.com/office/drawing/2012/chart" uri="{CE6537A1-D6FC-4f65-9D91-7224C49458BB}"/>
                <c:ext xmlns:c16="http://schemas.microsoft.com/office/drawing/2014/chart" uri="{C3380CC4-5D6E-409C-BE32-E72D297353CC}">
                  <c16:uniqueId val="{00000017-B4F0-404D-ABEF-A5EA28FA3065}"/>
                </c:ext>
              </c:extLst>
            </c:dLbl>
            <c:dLbl>
              <c:idx val="24"/>
              <c:delete val="1"/>
              <c:extLst>
                <c:ext xmlns:c15="http://schemas.microsoft.com/office/drawing/2012/chart" uri="{CE6537A1-D6FC-4f65-9D91-7224C49458BB}"/>
                <c:ext xmlns:c16="http://schemas.microsoft.com/office/drawing/2014/chart" uri="{C3380CC4-5D6E-409C-BE32-E72D297353CC}">
                  <c16:uniqueId val="{00000018-B4F0-404D-ABEF-A5EA28FA3065}"/>
                </c:ext>
              </c:extLst>
            </c:dLbl>
            <c:dLbl>
              <c:idx val="25"/>
              <c:delete val="1"/>
              <c:extLst>
                <c:ext xmlns:c15="http://schemas.microsoft.com/office/drawing/2012/chart" uri="{CE6537A1-D6FC-4f65-9D91-7224C49458BB}"/>
                <c:ext xmlns:c16="http://schemas.microsoft.com/office/drawing/2014/chart" uri="{C3380CC4-5D6E-409C-BE32-E72D297353CC}">
                  <c16:uniqueId val="{00000019-B4F0-404D-ABEF-A5EA28FA3065}"/>
                </c:ext>
              </c:extLst>
            </c:dLbl>
            <c:dLbl>
              <c:idx val="26"/>
              <c:delete val="1"/>
              <c:extLst>
                <c:ext xmlns:c15="http://schemas.microsoft.com/office/drawing/2012/chart" uri="{CE6537A1-D6FC-4f65-9D91-7224C49458BB}"/>
                <c:ext xmlns:c16="http://schemas.microsoft.com/office/drawing/2014/chart" uri="{C3380CC4-5D6E-409C-BE32-E72D297353CC}">
                  <c16:uniqueId val="{0000001A-B4F0-404D-ABEF-A5EA28FA3065}"/>
                </c:ext>
              </c:extLst>
            </c:dLbl>
            <c:dLbl>
              <c:idx val="27"/>
              <c:delete val="1"/>
              <c:extLst>
                <c:ext xmlns:c15="http://schemas.microsoft.com/office/drawing/2012/chart" uri="{CE6537A1-D6FC-4f65-9D91-7224C49458BB}"/>
                <c:ext xmlns:c16="http://schemas.microsoft.com/office/drawing/2014/chart" uri="{C3380CC4-5D6E-409C-BE32-E72D297353CC}">
                  <c16:uniqueId val="{0000001B-B4F0-404D-ABEF-A5EA28FA3065}"/>
                </c:ext>
              </c:extLst>
            </c:dLbl>
            <c:dLbl>
              <c:idx val="28"/>
              <c:delete val="1"/>
              <c:extLst>
                <c:ext xmlns:c15="http://schemas.microsoft.com/office/drawing/2012/chart" uri="{CE6537A1-D6FC-4f65-9D91-7224C49458BB}"/>
                <c:ext xmlns:c16="http://schemas.microsoft.com/office/drawing/2014/chart" uri="{C3380CC4-5D6E-409C-BE32-E72D297353CC}">
                  <c16:uniqueId val="{0000001C-B4F0-404D-ABEF-A5EA28FA3065}"/>
                </c:ext>
              </c:extLst>
            </c:dLbl>
            <c:dLbl>
              <c:idx val="29"/>
              <c:delete val="1"/>
              <c:extLst>
                <c:ext xmlns:c15="http://schemas.microsoft.com/office/drawing/2012/chart" uri="{CE6537A1-D6FC-4f65-9D91-7224C49458BB}"/>
                <c:ext xmlns:c16="http://schemas.microsoft.com/office/drawing/2014/chart" uri="{C3380CC4-5D6E-409C-BE32-E72D297353CC}">
                  <c16:uniqueId val="{0000001D-B4F0-404D-ABEF-A5EA28FA3065}"/>
                </c:ext>
              </c:extLst>
            </c:dLbl>
            <c:dLbl>
              <c:idx val="30"/>
              <c:delete val="1"/>
              <c:extLst>
                <c:ext xmlns:c15="http://schemas.microsoft.com/office/drawing/2012/chart" uri="{CE6537A1-D6FC-4f65-9D91-7224C49458BB}"/>
                <c:ext xmlns:c16="http://schemas.microsoft.com/office/drawing/2014/chart" uri="{C3380CC4-5D6E-409C-BE32-E72D297353CC}">
                  <c16:uniqueId val="{0000001E-B4F0-404D-ABEF-A5EA28FA3065}"/>
                </c:ext>
              </c:extLst>
            </c:dLbl>
            <c:dLbl>
              <c:idx val="31"/>
              <c:delete val="1"/>
              <c:extLst>
                <c:ext xmlns:c15="http://schemas.microsoft.com/office/drawing/2012/chart" uri="{CE6537A1-D6FC-4f65-9D91-7224C49458BB}"/>
                <c:ext xmlns:c16="http://schemas.microsoft.com/office/drawing/2014/chart" uri="{C3380CC4-5D6E-409C-BE32-E72D297353CC}">
                  <c16:uniqueId val="{0000001F-B4F0-404D-ABEF-A5EA28FA3065}"/>
                </c:ext>
              </c:extLst>
            </c:dLbl>
            <c:dLbl>
              <c:idx val="32"/>
              <c:delete val="1"/>
              <c:extLst>
                <c:ext xmlns:c15="http://schemas.microsoft.com/office/drawing/2012/chart" uri="{CE6537A1-D6FC-4f65-9D91-7224C49458BB}"/>
                <c:ext xmlns:c16="http://schemas.microsoft.com/office/drawing/2014/chart" uri="{C3380CC4-5D6E-409C-BE32-E72D297353CC}">
                  <c16:uniqueId val="{00000020-B4F0-404D-ABEF-A5EA28FA3065}"/>
                </c:ext>
              </c:extLst>
            </c:dLbl>
            <c:dLbl>
              <c:idx val="33"/>
              <c:delete val="1"/>
              <c:extLst>
                <c:ext xmlns:c15="http://schemas.microsoft.com/office/drawing/2012/chart" uri="{CE6537A1-D6FC-4f65-9D91-7224C49458BB}"/>
                <c:ext xmlns:c16="http://schemas.microsoft.com/office/drawing/2014/chart" uri="{C3380CC4-5D6E-409C-BE32-E72D297353CC}">
                  <c16:uniqueId val="{00000021-B4F0-404D-ABEF-A5EA28FA3065}"/>
                </c:ext>
              </c:extLst>
            </c:dLbl>
            <c:dLbl>
              <c:idx val="34"/>
              <c:delete val="1"/>
              <c:extLst>
                <c:ext xmlns:c15="http://schemas.microsoft.com/office/drawing/2012/chart" uri="{CE6537A1-D6FC-4f65-9D91-7224C49458BB}"/>
                <c:ext xmlns:c16="http://schemas.microsoft.com/office/drawing/2014/chart" uri="{C3380CC4-5D6E-409C-BE32-E72D297353CC}">
                  <c16:uniqueId val="{00000022-B4F0-404D-ABEF-A5EA28FA3065}"/>
                </c:ext>
              </c:extLst>
            </c:dLbl>
            <c:dLbl>
              <c:idx val="35"/>
              <c:delete val="1"/>
              <c:extLst>
                <c:ext xmlns:c15="http://schemas.microsoft.com/office/drawing/2012/chart" uri="{CE6537A1-D6FC-4f65-9D91-7224C49458BB}"/>
                <c:ext xmlns:c16="http://schemas.microsoft.com/office/drawing/2014/chart" uri="{C3380CC4-5D6E-409C-BE32-E72D297353CC}">
                  <c16:uniqueId val="{00000023-B4F0-404D-ABEF-A5EA28FA3065}"/>
                </c:ext>
              </c:extLst>
            </c:dLbl>
            <c:dLbl>
              <c:idx val="36"/>
              <c:delete val="1"/>
              <c:extLst>
                <c:ext xmlns:c15="http://schemas.microsoft.com/office/drawing/2012/chart" uri="{CE6537A1-D6FC-4f65-9D91-7224C49458BB}"/>
                <c:ext xmlns:c16="http://schemas.microsoft.com/office/drawing/2014/chart" uri="{C3380CC4-5D6E-409C-BE32-E72D297353CC}">
                  <c16:uniqueId val="{00000024-B4F0-404D-ABEF-A5EA28FA3065}"/>
                </c:ext>
              </c:extLst>
            </c:dLbl>
            <c:dLbl>
              <c:idx val="37"/>
              <c:delete val="1"/>
              <c:extLst>
                <c:ext xmlns:c15="http://schemas.microsoft.com/office/drawing/2012/chart" uri="{CE6537A1-D6FC-4f65-9D91-7224C49458BB}"/>
                <c:ext xmlns:c16="http://schemas.microsoft.com/office/drawing/2014/chart" uri="{C3380CC4-5D6E-409C-BE32-E72D297353CC}">
                  <c16:uniqueId val="{00000025-B4F0-404D-ABEF-A5EA28FA3065}"/>
                </c:ext>
              </c:extLst>
            </c:dLbl>
            <c:dLbl>
              <c:idx val="38"/>
              <c:delete val="1"/>
              <c:extLst>
                <c:ext xmlns:c15="http://schemas.microsoft.com/office/drawing/2012/chart" uri="{CE6537A1-D6FC-4f65-9D91-7224C49458BB}"/>
                <c:ext xmlns:c16="http://schemas.microsoft.com/office/drawing/2014/chart" uri="{C3380CC4-5D6E-409C-BE32-E72D297353CC}">
                  <c16:uniqueId val="{00000026-B4F0-404D-ABEF-A5EA28FA3065}"/>
                </c:ext>
              </c:extLst>
            </c:dLbl>
            <c:dLbl>
              <c:idx val="39"/>
              <c:delete val="1"/>
              <c:extLst>
                <c:ext xmlns:c15="http://schemas.microsoft.com/office/drawing/2012/chart" uri="{CE6537A1-D6FC-4f65-9D91-7224C49458BB}"/>
                <c:ext xmlns:c16="http://schemas.microsoft.com/office/drawing/2014/chart" uri="{C3380CC4-5D6E-409C-BE32-E72D297353CC}">
                  <c16:uniqueId val="{00000027-B4F0-404D-ABEF-A5EA28FA3065}"/>
                </c:ext>
              </c:extLst>
            </c:dLbl>
            <c:dLbl>
              <c:idx val="40"/>
              <c:delete val="1"/>
              <c:extLst>
                <c:ext xmlns:c15="http://schemas.microsoft.com/office/drawing/2012/chart" uri="{CE6537A1-D6FC-4f65-9D91-7224C49458BB}"/>
                <c:ext xmlns:c16="http://schemas.microsoft.com/office/drawing/2014/chart" uri="{C3380CC4-5D6E-409C-BE32-E72D297353CC}">
                  <c16:uniqueId val="{00000028-B4F0-404D-ABEF-A5EA28FA3065}"/>
                </c:ext>
              </c:extLst>
            </c:dLbl>
            <c:dLbl>
              <c:idx val="41"/>
              <c:delete val="1"/>
              <c:extLst>
                <c:ext xmlns:c15="http://schemas.microsoft.com/office/drawing/2012/chart" uri="{CE6537A1-D6FC-4f65-9D91-7224C49458BB}"/>
                <c:ext xmlns:c16="http://schemas.microsoft.com/office/drawing/2014/chart" uri="{C3380CC4-5D6E-409C-BE32-E72D297353CC}">
                  <c16:uniqueId val="{00000029-B4F0-404D-ABEF-A5EA28FA3065}"/>
                </c:ext>
              </c:extLst>
            </c:dLbl>
            <c:dLbl>
              <c:idx val="42"/>
              <c:delete val="1"/>
              <c:extLst>
                <c:ext xmlns:c15="http://schemas.microsoft.com/office/drawing/2012/chart" uri="{CE6537A1-D6FC-4f65-9D91-7224C49458BB}"/>
                <c:ext xmlns:c16="http://schemas.microsoft.com/office/drawing/2014/chart" uri="{C3380CC4-5D6E-409C-BE32-E72D297353CC}">
                  <c16:uniqueId val="{0000002A-B4F0-404D-ABEF-A5EA28FA3065}"/>
                </c:ext>
              </c:extLst>
            </c:dLbl>
            <c:dLbl>
              <c:idx val="43"/>
              <c:delete val="1"/>
              <c:extLst>
                <c:ext xmlns:c15="http://schemas.microsoft.com/office/drawing/2012/chart" uri="{CE6537A1-D6FC-4f65-9D91-7224C49458BB}"/>
                <c:ext xmlns:c16="http://schemas.microsoft.com/office/drawing/2014/chart" uri="{C3380CC4-5D6E-409C-BE32-E72D297353CC}">
                  <c16:uniqueId val="{0000002B-B4F0-404D-ABEF-A5EA28FA3065}"/>
                </c:ext>
              </c:extLst>
            </c:dLbl>
            <c:dLbl>
              <c:idx val="44"/>
              <c:delete val="1"/>
              <c:extLst>
                <c:ext xmlns:c15="http://schemas.microsoft.com/office/drawing/2012/chart" uri="{CE6537A1-D6FC-4f65-9D91-7224C49458BB}"/>
                <c:ext xmlns:c16="http://schemas.microsoft.com/office/drawing/2014/chart" uri="{C3380CC4-5D6E-409C-BE32-E72D297353CC}">
                  <c16:uniqueId val="{0000002C-B4F0-404D-ABEF-A5EA28FA3065}"/>
                </c:ext>
              </c:extLst>
            </c:dLbl>
            <c:dLbl>
              <c:idx val="45"/>
              <c:delete val="1"/>
              <c:extLst>
                <c:ext xmlns:c15="http://schemas.microsoft.com/office/drawing/2012/chart" uri="{CE6537A1-D6FC-4f65-9D91-7224C49458BB}"/>
                <c:ext xmlns:c16="http://schemas.microsoft.com/office/drawing/2014/chart" uri="{C3380CC4-5D6E-409C-BE32-E72D297353CC}">
                  <c16:uniqueId val="{0000002D-B4F0-404D-ABEF-A5EA28FA3065}"/>
                </c:ext>
              </c:extLst>
            </c:dLbl>
            <c:dLbl>
              <c:idx val="46"/>
              <c:delete val="1"/>
              <c:extLst>
                <c:ext xmlns:c15="http://schemas.microsoft.com/office/drawing/2012/chart" uri="{CE6537A1-D6FC-4f65-9D91-7224C49458BB}"/>
                <c:ext xmlns:c16="http://schemas.microsoft.com/office/drawing/2014/chart" uri="{C3380CC4-5D6E-409C-BE32-E72D297353CC}">
                  <c16:uniqueId val="{0000002E-B4F0-404D-ABEF-A5EA28FA3065}"/>
                </c:ext>
              </c:extLst>
            </c:dLbl>
            <c:dLbl>
              <c:idx val="47"/>
              <c:delete val="1"/>
              <c:extLst>
                <c:ext xmlns:c15="http://schemas.microsoft.com/office/drawing/2012/chart" uri="{CE6537A1-D6FC-4f65-9D91-7224C49458BB}"/>
                <c:ext xmlns:c16="http://schemas.microsoft.com/office/drawing/2014/chart" uri="{C3380CC4-5D6E-409C-BE32-E72D297353CC}">
                  <c16:uniqueId val="{0000002F-B4F0-404D-ABEF-A5EA28FA3065}"/>
                </c:ext>
              </c:extLst>
            </c:dLbl>
            <c:dLbl>
              <c:idx val="48"/>
              <c:layout>
                <c:manualLayout>
                  <c:x val="-3.8138286071930462E-2"/>
                  <c:y val="4.6799030538867935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B81B6A45-091D-43C9-8C4E-A6BACF634876}" type="VALUE">
                      <a:rPr lang="en-US" baseline="0"/>
                      <a:pPr>
                        <a:defRPr/>
                      </a:pPr>
                      <a:t>[ARVO]</a:t>
                    </a:fld>
                    <a:endParaRPr lang="fi-FI"/>
                  </a:p>
                </c:rich>
              </c:tx>
              <c:spPr>
                <a:solidFill>
                  <a:srgbClr val="FFFFFF"/>
                </a:solidFill>
                <a:ln>
                  <a:solidFill>
                    <a:srgbClr val="003399"/>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30-B4F0-404D-ABEF-A5EA28FA3065}"/>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tiedot'!$B$84:$BO$84</c:f>
              <c:numCache>
                <c:formatCode>#,##0</c:formatCode>
                <c:ptCount val="66"/>
                <c:pt idx="0">
                  <c:v>5066</c:v>
                </c:pt>
                <c:pt idx="1">
                  <c:v>5033</c:v>
                </c:pt>
                <c:pt idx="2">
                  <c:v>4984</c:v>
                </c:pt>
                <c:pt idx="3">
                  <c:v>4952</c:v>
                </c:pt>
                <c:pt idx="4">
                  <c:v>4876</c:v>
                </c:pt>
                <c:pt idx="5">
                  <c:v>4763</c:v>
                </c:pt>
                <c:pt idx="6">
                  <c:v>4723</c:v>
                </c:pt>
                <c:pt idx="7">
                  <c:v>4622</c:v>
                </c:pt>
                <c:pt idx="8">
                  <c:v>4578</c:v>
                </c:pt>
                <c:pt idx="9">
                  <c:v>4512</c:v>
                </c:pt>
                <c:pt idx="10">
                  <c:v>4391</c:v>
                </c:pt>
                <c:pt idx="11">
                  <c:v>4338</c:v>
                </c:pt>
                <c:pt idx="12">
                  <c:v>4273</c:v>
                </c:pt>
                <c:pt idx="13">
                  <c:v>4271</c:v>
                </c:pt>
                <c:pt idx="14">
                  <c:v>4261</c:v>
                </c:pt>
                <c:pt idx="15">
                  <c:v>4230</c:v>
                </c:pt>
                <c:pt idx="16">
                  <c:v>4222</c:v>
                </c:pt>
                <c:pt idx="17">
                  <c:v>4223</c:v>
                </c:pt>
                <c:pt idx="18">
                  <c:v>4197</c:v>
                </c:pt>
                <c:pt idx="19">
                  <c:v>4146</c:v>
                </c:pt>
                <c:pt idx="20">
                  <c:v>4085</c:v>
                </c:pt>
                <c:pt idx="21">
                  <c:v>4054</c:v>
                </c:pt>
                <c:pt idx="22">
                  <c:v>4007</c:v>
                </c:pt>
                <c:pt idx="23">
                  <c:v>3932</c:v>
                </c:pt>
                <c:pt idx="24">
                  <c:v>3866</c:v>
                </c:pt>
                <c:pt idx="25">
                  <c:v>3776</c:v>
                </c:pt>
                <c:pt idx="26">
                  <c:v>3700</c:v>
                </c:pt>
                <c:pt idx="27">
                  <c:v>3660</c:v>
                </c:pt>
                <c:pt idx="28">
                  <c:v>3651</c:v>
                </c:pt>
                <c:pt idx="29">
                  <c:v>3630</c:v>
                </c:pt>
                <c:pt idx="30">
                  <c:v>3596</c:v>
                </c:pt>
                <c:pt idx="31">
                  <c:v>3552</c:v>
                </c:pt>
                <c:pt idx="32">
                  <c:v>3490</c:v>
                </c:pt>
                <c:pt idx="33">
                  <c:v>3457</c:v>
                </c:pt>
                <c:pt idx="34">
                  <c:v>3429</c:v>
                </c:pt>
                <c:pt idx="35">
                  <c:v>3377</c:v>
                </c:pt>
                <c:pt idx="36">
                  <c:v>3385</c:v>
                </c:pt>
                <c:pt idx="37">
                  <c:v>3315</c:v>
                </c:pt>
                <c:pt idx="38">
                  <c:v>3261</c:v>
                </c:pt>
                <c:pt idx="39">
                  <c:v>3214</c:v>
                </c:pt>
                <c:pt idx="40">
                  <c:v>3194</c:v>
                </c:pt>
                <c:pt idx="41">
                  <c:v>3154</c:v>
                </c:pt>
                <c:pt idx="42">
                  <c:v>3048</c:v>
                </c:pt>
                <c:pt idx="43">
                  <c:v>2990</c:v>
                </c:pt>
                <c:pt idx="44">
                  <c:v>2893</c:v>
                </c:pt>
                <c:pt idx="45">
                  <c:v>2807</c:v>
                </c:pt>
                <c:pt idx="46">
                  <c:v>2778</c:v>
                </c:pt>
                <c:pt idx="47">
                  <c:v>2689</c:v>
                </c:pt>
                <c:pt idx="48">
                  <c:v>2628</c:v>
                </c:pt>
              </c:numCache>
            </c:numRef>
          </c:val>
          <c:smooth val="0"/>
          <c:extLst>
            <c:ext xmlns:c16="http://schemas.microsoft.com/office/drawing/2014/chart" uri="{C3380CC4-5D6E-409C-BE32-E72D297353CC}">
              <c16:uniqueId val="{00000031-B4F0-404D-ABEF-A5EA28FA3065}"/>
            </c:ext>
          </c:extLst>
        </c:ser>
        <c:ser>
          <c:idx val="1"/>
          <c:order val="1"/>
          <c:tx>
            <c:strRef>
              <c:f>'Diat 6–30 tiedot'!$A$85</c:f>
              <c:strCache>
                <c:ptCount val="1"/>
                <c:pt idx="0">
                  <c:v>Kaavi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3.1983479399617203E-2"/>
                  <c:y val="-3.6252051666309869E-2"/>
                </c:manualLayout>
              </c:layout>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2-B4F0-404D-ABEF-A5EA28FA3065}"/>
                </c:ext>
              </c:extLst>
            </c:dLbl>
            <c:spPr>
              <a:noFill/>
              <a:ln>
                <a:solidFill>
                  <a:schemeClr val="tx2"/>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tiedot'!$B$85:$BO$85</c:f>
              <c:numCache>
                <c:formatCode>General</c:formatCode>
                <c:ptCount val="66"/>
                <c:pt idx="40" formatCode="#,##0">
                  <c:v>3171</c:v>
                </c:pt>
                <c:pt idx="41" formatCode="#,##0">
                  <c:v>3133</c:v>
                </c:pt>
                <c:pt idx="42" formatCode="#,##0">
                  <c:v>3095</c:v>
                </c:pt>
                <c:pt idx="43" formatCode="#,##0">
                  <c:v>3062</c:v>
                </c:pt>
                <c:pt idx="44" formatCode="#,##0">
                  <c:v>3029</c:v>
                </c:pt>
                <c:pt idx="45" formatCode="#,##0">
                  <c:v>3001</c:v>
                </c:pt>
                <c:pt idx="46" formatCode="#,##0">
                  <c:v>2972</c:v>
                </c:pt>
                <c:pt idx="47" formatCode="#,##0">
                  <c:v>2946</c:v>
                </c:pt>
                <c:pt idx="48" formatCode="#,##0">
                  <c:v>2921</c:v>
                </c:pt>
                <c:pt idx="49" formatCode="#,##0">
                  <c:v>2896</c:v>
                </c:pt>
                <c:pt idx="50" formatCode="#,##0">
                  <c:v>2874</c:v>
                </c:pt>
                <c:pt idx="51" formatCode="#,##0">
                  <c:v>2853</c:v>
                </c:pt>
                <c:pt idx="52" formatCode="#,##0">
                  <c:v>2834</c:v>
                </c:pt>
                <c:pt idx="53" formatCode="#,##0">
                  <c:v>2814</c:v>
                </c:pt>
                <c:pt idx="54" formatCode="#,##0">
                  <c:v>2796</c:v>
                </c:pt>
                <c:pt idx="55" formatCode="#,##0">
                  <c:v>2778</c:v>
                </c:pt>
                <c:pt idx="56" formatCode="#,##0">
                  <c:v>2760</c:v>
                </c:pt>
                <c:pt idx="57" formatCode="#,##0">
                  <c:v>2744</c:v>
                </c:pt>
                <c:pt idx="58" formatCode="#,##0">
                  <c:v>2727</c:v>
                </c:pt>
                <c:pt idx="59" formatCode="#,##0">
                  <c:v>2711</c:v>
                </c:pt>
                <c:pt idx="60" formatCode="#,##0">
                  <c:v>2695</c:v>
                </c:pt>
                <c:pt idx="61" formatCode="#,##0">
                  <c:v>2680</c:v>
                </c:pt>
                <c:pt idx="62" formatCode="#,##0">
                  <c:v>2664</c:v>
                </c:pt>
                <c:pt idx="63" formatCode="#,##0">
                  <c:v>2649</c:v>
                </c:pt>
                <c:pt idx="64" formatCode="#,##0">
                  <c:v>2635</c:v>
                </c:pt>
                <c:pt idx="65" formatCode="#,##0">
                  <c:v>2622</c:v>
                </c:pt>
              </c:numCache>
            </c:numRef>
          </c:val>
          <c:smooth val="0"/>
          <c:extLst>
            <c:ext xmlns:c16="http://schemas.microsoft.com/office/drawing/2014/chart" uri="{C3380CC4-5D6E-409C-BE32-E72D297353CC}">
              <c16:uniqueId val="{00000033-B4F0-404D-ABEF-A5EA28FA3065}"/>
            </c:ext>
          </c:extLst>
        </c:ser>
        <c:ser>
          <c:idx val="2"/>
          <c:order val="2"/>
          <c:tx>
            <c:strRef>
              <c:f>'Diat 6–30 tiedot'!$A$86</c:f>
              <c:strCache>
                <c:ptCount val="1"/>
                <c:pt idx="0">
                  <c:v>Kaavi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368E-2"/>
                  <c:y val="-3.85178048954541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B4F0-404D-ABEF-A5EA28FA3065}"/>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tiedot'!$B$86:$BO$86</c:f>
              <c:numCache>
                <c:formatCode>General</c:formatCode>
                <c:ptCount val="66"/>
                <c:pt idx="44" formatCode="#,##0">
                  <c:v>2930</c:v>
                </c:pt>
                <c:pt idx="45" formatCode="#,##0">
                  <c:v>2873</c:v>
                </c:pt>
                <c:pt idx="46" formatCode="#,##0">
                  <c:v>2817</c:v>
                </c:pt>
                <c:pt idx="47" formatCode="#,##0">
                  <c:v>2766</c:v>
                </c:pt>
                <c:pt idx="48" formatCode="#,##0">
                  <c:v>2715</c:v>
                </c:pt>
                <c:pt idx="49" formatCode="#,##0">
                  <c:v>2668</c:v>
                </c:pt>
                <c:pt idx="50" formatCode="#,##0">
                  <c:v>2624</c:v>
                </c:pt>
                <c:pt idx="51" formatCode="#,##0">
                  <c:v>2582</c:v>
                </c:pt>
                <c:pt idx="52" formatCode="#,##0">
                  <c:v>2545</c:v>
                </c:pt>
                <c:pt idx="53" formatCode="#,##0">
                  <c:v>2506</c:v>
                </c:pt>
                <c:pt idx="54" formatCode="#,##0">
                  <c:v>2471</c:v>
                </c:pt>
                <c:pt idx="55" formatCode="#,##0">
                  <c:v>2435</c:v>
                </c:pt>
                <c:pt idx="56" formatCode="#,##0">
                  <c:v>2402</c:v>
                </c:pt>
                <c:pt idx="57" formatCode="#,##0">
                  <c:v>2370</c:v>
                </c:pt>
                <c:pt idx="58" formatCode="#,##0">
                  <c:v>2339</c:v>
                </c:pt>
                <c:pt idx="59" formatCode="#,##0">
                  <c:v>2308</c:v>
                </c:pt>
                <c:pt idx="60" formatCode="#,##0">
                  <c:v>2279</c:v>
                </c:pt>
                <c:pt idx="61" formatCode="#,##0">
                  <c:v>2252</c:v>
                </c:pt>
                <c:pt idx="62" formatCode="#,##0">
                  <c:v>2226</c:v>
                </c:pt>
                <c:pt idx="63" formatCode="#,##0">
                  <c:v>2201</c:v>
                </c:pt>
                <c:pt idx="64" formatCode="#,##0">
                  <c:v>2178</c:v>
                </c:pt>
                <c:pt idx="65" formatCode="#,##0">
                  <c:v>2153</c:v>
                </c:pt>
              </c:numCache>
            </c:numRef>
          </c:val>
          <c:smooth val="0"/>
          <c:extLst>
            <c:ext xmlns:c16="http://schemas.microsoft.com/office/drawing/2014/chart" uri="{C3380CC4-5D6E-409C-BE32-E72D297353CC}">
              <c16:uniqueId val="{00000035-B4F0-404D-ABEF-A5EA28FA3065}"/>
            </c:ext>
          </c:extLst>
        </c:ser>
        <c:ser>
          <c:idx val="3"/>
          <c:order val="3"/>
          <c:tx>
            <c:strRef>
              <c:f>'Diat 6–30 tiedot'!$A$87</c:f>
              <c:strCache>
                <c:ptCount val="1"/>
                <c:pt idx="0">
                  <c:v>Kaavi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7.8047099532042724E-2"/>
                  <c:y val="3.175771332952905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6-B4F0-404D-ABEF-A5EA28FA3065}"/>
                </c:ext>
              </c:extLst>
            </c:dLbl>
            <c:spPr>
              <a:noFill/>
              <a:ln>
                <a:solidFill>
                  <a:srgbClr val="FF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tiedot'!$B$87:$BO$87</c:f>
              <c:numCache>
                <c:formatCode>General</c:formatCode>
                <c:ptCount val="66"/>
                <c:pt idx="46" formatCode="#,##0">
                  <c:v>2740</c:v>
                </c:pt>
                <c:pt idx="47" formatCode="#,##0">
                  <c:v>2678</c:v>
                </c:pt>
                <c:pt idx="48" formatCode="#,##0">
                  <c:v>2622</c:v>
                </c:pt>
                <c:pt idx="49" formatCode="#,##0">
                  <c:v>2573</c:v>
                </c:pt>
                <c:pt idx="50" formatCode="#,##0">
                  <c:v>2529</c:v>
                </c:pt>
                <c:pt idx="51" formatCode="#,##0">
                  <c:v>2489</c:v>
                </c:pt>
                <c:pt idx="52" formatCode="#,##0">
                  <c:v>2451</c:v>
                </c:pt>
                <c:pt idx="53" formatCode="#,##0">
                  <c:v>2413</c:v>
                </c:pt>
                <c:pt idx="54" formatCode="#,##0">
                  <c:v>2380</c:v>
                </c:pt>
                <c:pt idx="55" formatCode="#,##0">
                  <c:v>2347</c:v>
                </c:pt>
                <c:pt idx="56" formatCode="#,##0">
                  <c:v>2315</c:v>
                </c:pt>
                <c:pt idx="57" formatCode="#,##0">
                  <c:v>2284</c:v>
                </c:pt>
                <c:pt idx="58" formatCode="#,##0">
                  <c:v>2256</c:v>
                </c:pt>
                <c:pt idx="59" formatCode="#,##0">
                  <c:v>2229</c:v>
                </c:pt>
                <c:pt idx="60" formatCode="#,##0">
                  <c:v>2204</c:v>
                </c:pt>
                <c:pt idx="61" formatCode="#,##0">
                  <c:v>2185</c:v>
                </c:pt>
                <c:pt idx="62" formatCode="#,##0">
                  <c:v>2164</c:v>
                </c:pt>
                <c:pt idx="63" formatCode="#,##0">
                  <c:v>2143</c:v>
                </c:pt>
                <c:pt idx="64" formatCode="#,##0">
                  <c:v>2124</c:v>
                </c:pt>
                <c:pt idx="65" formatCode="#,##0">
                  <c:v>2105</c:v>
                </c:pt>
              </c:numCache>
            </c:numRef>
          </c:val>
          <c:smooth val="0"/>
          <c:extLst>
            <c:ext xmlns:c16="http://schemas.microsoft.com/office/drawing/2014/chart" uri="{C3380CC4-5D6E-409C-BE32-E72D297353CC}">
              <c16:uniqueId val="{00000037-B4F0-404D-ABEF-A5EA28FA3065}"/>
            </c:ext>
          </c:extLst>
        </c:ser>
        <c:ser>
          <c:idx val="4"/>
          <c:order val="4"/>
          <c:tx>
            <c:strRef>
              <c:f>'Diat 6–30 tiedot'!$A$88</c:f>
              <c:strCache>
                <c:ptCount val="1"/>
                <c:pt idx="0">
                  <c:v>Kaavi ennuste 2024</c:v>
                </c:pt>
              </c:strCache>
            </c:strRef>
          </c:tx>
          <c:spPr>
            <a:ln w="31750" cap="rnd">
              <a:solidFill>
                <a:srgbClr val="7030A0"/>
              </a:solidFill>
              <a:prstDash val="lgDash"/>
              <a:round/>
            </a:ln>
            <a:effectLst>
              <a:outerShdw blurRad="40000" dist="23000" dir="5400000" rotWithShape="0">
                <a:srgbClr val="000000">
                  <a:alpha val="35000"/>
                </a:srgbClr>
              </a:outerShdw>
            </a:effectLst>
          </c:spPr>
          <c:marker>
            <c:symbol val="none"/>
          </c:marker>
          <c:dLbls>
            <c:dLbl>
              <c:idx val="65"/>
              <c:layout>
                <c:manualLayout>
                  <c:x val="-3.0192809806944946E-2"/>
                  <c:y val="4.0113454747601168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54B57402-4930-48EC-A159-08E43946E998}" type="VALUE">
                      <a:rPr lang="en-US" baseline="0"/>
                      <a:pPr>
                        <a:defRPr/>
                      </a:pPr>
                      <a:t>[ARVO]</a:t>
                    </a:fld>
                    <a:endParaRPr lang="fi-FI"/>
                  </a:p>
                </c:rich>
              </c:tx>
              <c:spPr>
                <a:solidFill>
                  <a:srgbClr val="FFFFFF"/>
                </a:solidFill>
                <a:ln>
                  <a:solidFill>
                    <a:srgbClr val="7030A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38-B4F0-404D-ABEF-A5EA28FA3065}"/>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tiedot'!$B$88:$BO$88</c:f>
              <c:numCache>
                <c:formatCode>General</c:formatCode>
                <c:ptCount val="66"/>
                <c:pt idx="49" formatCode="#,##0">
                  <c:v>2561</c:v>
                </c:pt>
                <c:pt idx="50" formatCode="#,##0">
                  <c:v>2505</c:v>
                </c:pt>
                <c:pt idx="51" formatCode="#,##0">
                  <c:v>2451</c:v>
                </c:pt>
                <c:pt idx="52" formatCode="#,##0">
                  <c:v>2402</c:v>
                </c:pt>
                <c:pt idx="53" formatCode="#,##0">
                  <c:v>2356</c:v>
                </c:pt>
                <c:pt idx="54" formatCode="#,##0">
                  <c:v>2312</c:v>
                </c:pt>
                <c:pt idx="55" formatCode="#,##0">
                  <c:v>2273</c:v>
                </c:pt>
                <c:pt idx="56" formatCode="#,##0">
                  <c:v>2235</c:v>
                </c:pt>
                <c:pt idx="57" formatCode="#,##0">
                  <c:v>2202</c:v>
                </c:pt>
                <c:pt idx="58" formatCode="#,##0">
                  <c:v>2172</c:v>
                </c:pt>
                <c:pt idx="59" formatCode="#,##0">
                  <c:v>2142</c:v>
                </c:pt>
                <c:pt idx="60" formatCode="#,##0">
                  <c:v>2118</c:v>
                </c:pt>
                <c:pt idx="61" formatCode="#,##0">
                  <c:v>2094</c:v>
                </c:pt>
                <c:pt idx="62" formatCode="#,##0">
                  <c:v>2073</c:v>
                </c:pt>
                <c:pt idx="63" formatCode="#,##0">
                  <c:v>2055</c:v>
                </c:pt>
                <c:pt idx="64" formatCode="#,##0">
                  <c:v>2038</c:v>
                </c:pt>
                <c:pt idx="65" formatCode="#,##0">
                  <c:v>2023</c:v>
                </c:pt>
              </c:numCache>
            </c:numRef>
          </c:val>
          <c:smooth val="0"/>
          <c:extLst>
            <c:ext xmlns:c16="http://schemas.microsoft.com/office/drawing/2014/chart" uri="{C3380CC4-5D6E-409C-BE32-E72D297353CC}">
              <c16:uniqueId val="{00000039-B4F0-404D-ABEF-A5EA28FA3065}"/>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1904024377959068E-2"/>
          <c:y val="0.55166381217440952"/>
          <c:w val="0.28506191653145802"/>
          <c:h val="0.3612246430674614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dirty="0"/>
              <a:t>Rautavaaran väestönkehitys 1975–2023 ja Tilastokeskuksen väestöennusteet</a:t>
            </a:r>
          </a:p>
        </c:rich>
      </c:tx>
      <c:layout>
        <c:manualLayout>
          <c:xMode val="edge"/>
          <c:yMode val="edge"/>
          <c:x val="0.16835524327591417"/>
          <c:y val="2.265753229144365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tiedot'!$A$89</c:f>
              <c:strCache>
                <c:ptCount val="1"/>
                <c:pt idx="0">
                  <c:v>Rautavaara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48"/>
              <c:layout>
                <c:manualLayout>
                  <c:x val="-4.1316471408175959E-2"/>
                  <c:y val="4.4570505275112242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40DC496A-1D2E-4670-98F7-DEE523B53E92}" type="VALUE">
                      <a:rPr lang="en-US" baseline="0"/>
                      <a:pPr>
                        <a:defRPr/>
                      </a:pPr>
                      <a:t>[ARVO]</a:t>
                    </a:fld>
                    <a:endParaRPr lang="fi-FI"/>
                  </a:p>
                </c:rich>
              </c:tx>
              <c:spPr>
                <a:solidFill>
                  <a:srgbClr val="FFFFFF"/>
                </a:solidFill>
                <a:ln>
                  <a:solidFill>
                    <a:srgbClr val="003399"/>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0-DC90-4B2E-A7A6-B8ADF9EAFB62}"/>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tiedot'!$B$89:$BO$89</c:f>
              <c:numCache>
                <c:formatCode>#,##0</c:formatCode>
                <c:ptCount val="66"/>
                <c:pt idx="0">
                  <c:v>3812</c:v>
                </c:pt>
                <c:pt idx="1">
                  <c:v>3694</c:v>
                </c:pt>
                <c:pt idx="2">
                  <c:v>3613</c:v>
                </c:pt>
                <c:pt idx="3">
                  <c:v>3603</c:v>
                </c:pt>
                <c:pt idx="4">
                  <c:v>3556</c:v>
                </c:pt>
                <c:pt idx="5">
                  <c:v>3468</c:v>
                </c:pt>
                <c:pt idx="6">
                  <c:v>3391</c:v>
                </c:pt>
                <c:pt idx="7">
                  <c:v>3378</c:v>
                </c:pt>
                <c:pt idx="8">
                  <c:v>3323</c:v>
                </c:pt>
                <c:pt idx="9">
                  <c:v>3260</c:v>
                </c:pt>
                <c:pt idx="10">
                  <c:v>3196</c:v>
                </c:pt>
                <c:pt idx="11">
                  <c:v>3128</c:v>
                </c:pt>
                <c:pt idx="12">
                  <c:v>3091</c:v>
                </c:pt>
                <c:pt idx="13">
                  <c:v>3056</c:v>
                </c:pt>
                <c:pt idx="14">
                  <c:v>3002</c:v>
                </c:pt>
                <c:pt idx="15">
                  <c:v>2977</c:v>
                </c:pt>
                <c:pt idx="16">
                  <c:v>2928</c:v>
                </c:pt>
                <c:pt idx="17">
                  <c:v>2908</c:v>
                </c:pt>
                <c:pt idx="18">
                  <c:v>2876</c:v>
                </c:pt>
                <c:pt idx="19">
                  <c:v>2826</c:v>
                </c:pt>
                <c:pt idx="20">
                  <c:v>2779</c:v>
                </c:pt>
                <c:pt idx="21">
                  <c:v>2705</c:v>
                </c:pt>
                <c:pt idx="22">
                  <c:v>2632</c:v>
                </c:pt>
                <c:pt idx="23">
                  <c:v>2558</c:v>
                </c:pt>
                <c:pt idx="24">
                  <c:v>2469</c:v>
                </c:pt>
                <c:pt idx="25">
                  <c:v>2377</c:v>
                </c:pt>
                <c:pt idx="26">
                  <c:v>2301</c:v>
                </c:pt>
                <c:pt idx="27">
                  <c:v>2240</c:v>
                </c:pt>
                <c:pt idx="28">
                  <c:v>2182</c:v>
                </c:pt>
                <c:pt idx="29">
                  <c:v>2137</c:v>
                </c:pt>
                <c:pt idx="30">
                  <c:v>2090</c:v>
                </c:pt>
                <c:pt idx="31">
                  <c:v>2061</c:v>
                </c:pt>
                <c:pt idx="32">
                  <c:v>1988</c:v>
                </c:pt>
                <c:pt idx="33">
                  <c:v>1949</c:v>
                </c:pt>
                <c:pt idx="34">
                  <c:v>1918</c:v>
                </c:pt>
                <c:pt idx="35">
                  <c:v>1872</c:v>
                </c:pt>
                <c:pt idx="36">
                  <c:v>1848</c:v>
                </c:pt>
                <c:pt idx="37">
                  <c:v>1813</c:v>
                </c:pt>
                <c:pt idx="38">
                  <c:v>1784</c:v>
                </c:pt>
                <c:pt idx="39">
                  <c:v>1768</c:v>
                </c:pt>
                <c:pt idx="40">
                  <c:v>1737</c:v>
                </c:pt>
                <c:pt idx="41">
                  <c:v>1723</c:v>
                </c:pt>
                <c:pt idx="42">
                  <c:v>1698</c:v>
                </c:pt>
                <c:pt idx="43">
                  <c:v>1651</c:v>
                </c:pt>
                <c:pt idx="44">
                  <c:v>1602</c:v>
                </c:pt>
                <c:pt idx="45">
                  <c:v>1561</c:v>
                </c:pt>
                <c:pt idx="46">
                  <c:v>1513</c:v>
                </c:pt>
                <c:pt idx="47">
                  <c:v>1477</c:v>
                </c:pt>
                <c:pt idx="48">
                  <c:v>1424</c:v>
                </c:pt>
              </c:numCache>
            </c:numRef>
          </c:val>
          <c:smooth val="0"/>
          <c:extLst>
            <c:ext xmlns:c16="http://schemas.microsoft.com/office/drawing/2014/chart" uri="{C3380CC4-5D6E-409C-BE32-E72D297353CC}">
              <c16:uniqueId val="{00000001-DC90-4B2E-A7A6-B8ADF9EAFB62}"/>
            </c:ext>
          </c:extLst>
        </c:ser>
        <c:ser>
          <c:idx val="1"/>
          <c:order val="1"/>
          <c:tx>
            <c:strRef>
              <c:f>'Diat 6–30 tiedot'!$A$90</c:f>
              <c:strCache>
                <c:ptCount val="1"/>
                <c:pt idx="0">
                  <c:v>Rautavaara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3.1983479399617203E-2"/>
                  <c:y val="-7.7035609790908524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2-DC90-4B2E-A7A6-B8ADF9EAFB62}"/>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tiedot'!$B$90:$BO$90</c:f>
              <c:numCache>
                <c:formatCode>General</c:formatCode>
                <c:ptCount val="66"/>
                <c:pt idx="40" formatCode="#,##0">
                  <c:v>1739</c:v>
                </c:pt>
                <c:pt idx="41" formatCode="#,##0">
                  <c:v>1712</c:v>
                </c:pt>
                <c:pt idx="42" formatCode="#,##0">
                  <c:v>1685</c:v>
                </c:pt>
                <c:pt idx="43" formatCode="#,##0">
                  <c:v>1661</c:v>
                </c:pt>
                <c:pt idx="44" formatCode="#,##0">
                  <c:v>1635</c:v>
                </c:pt>
                <c:pt idx="45" formatCode="#,##0">
                  <c:v>1610</c:v>
                </c:pt>
                <c:pt idx="46" formatCode="#,##0">
                  <c:v>1587</c:v>
                </c:pt>
                <c:pt idx="47" formatCode="#,##0">
                  <c:v>1565</c:v>
                </c:pt>
                <c:pt idx="48" formatCode="#,##0">
                  <c:v>1544</c:v>
                </c:pt>
                <c:pt idx="49" formatCode="#,##0">
                  <c:v>1523</c:v>
                </c:pt>
                <c:pt idx="50" formatCode="#,##0">
                  <c:v>1503</c:v>
                </c:pt>
                <c:pt idx="51" formatCode="#,##0">
                  <c:v>1483</c:v>
                </c:pt>
                <c:pt idx="52" formatCode="#,##0">
                  <c:v>1465</c:v>
                </c:pt>
                <c:pt idx="53" formatCode="#,##0">
                  <c:v>1445</c:v>
                </c:pt>
                <c:pt idx="54" formatCode="#,##0">
                  <c:v>1427</c:v>
                </c:pt>
                <c:pt idx="55" formatCode="#,##0">
                  <c:v>1411</c:v>
                </c:pt>
                <c:pt idx="56" formatCode="#,##0">
                  <c:v>1397</c:v>
                </c:pt>
                <c:pt idx="57" formatCode="#,##0">
                  <c:v>1381</c:v>
                </c:pt>
                <c:pt idx="58" formatCode="#,##0">
                  <c:v>1367</c:v>
                </c:pt>
                <c:pt idx="59" formatCode="#,##0">
                  <c:v>1355</c:v>
                </c:pt>
                <c:pt idx="60" formatCode="#,##0">
                  <c:v>1342</c:v>
                </c:pt>
                <c:pt idx="61" formatCode="#,##0">
                  <c:v>1330</c:v>
                </c:pt>
                <c:pt idx="62" formatCode="#,##0">
                  <c:v>1320</c:v>
                </c:pt>
                <c:pt idx="63" formatCode="#,##0">
                  <c:v>1308</c:v>
                </c:pt>
                <c:pt idx="64" formatCode="#,##0">
                  <c:v>1298</c:v>
                </c:pt>
                <c:pt idx="65" formatCode="#,##0">
                  <c:v>1289</c:v>
                </c:pt>
              </c:numCache>
            </c:numRef>
          </c:val>
          <c:smooth val="0"/>
          <c:extLst>
            <c:ext xmlns:c16="http://schemas.microsoft.com/office/drawing/2014/chart" uri="{C3380CC4-5D6E-409C-BE32-E72D297353CC}">
              <c16:uniqueId val="{00000003-DC90-4B2E-A7A6-B8ADF9EAFB62}"/>
            </c:ext>
          </c:extLst>
        </c:ser>
        <c:ser>
          <c:idx val="2"/>
          <c:order val="2"/>
          <c:tx>
            <c:strRef>
              <c:f>'Diat 6–30 tiedot'!$A$91</c:f>
              <c:strCache>
                <c:ptCount val="1"/>
                <c:pt idx="0">
                  <c:v>Rautavaara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368E-2"/>
                  <c:y val="-4.5315064582887317E-2"/>
                </c:manualLayout>
              </c:layout>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4-DC90-4B2E-A7A6-B8ADF9EAFB62}"/>
                </c:ext>
              </c:extLst>
            </c:dLbl>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tiedot'!$B$91:$BO$91</c:f>
              <c:numCache>
                <c:formatCode>General</c:formatCode>
                <c:ptCount val="66"/>
                <c:pt idx="44" formatCode="#,##0">
                  <c:v>1626</c:v>
                </c:pt>
                <c:pt idx="45" formatCode="#,##0">
                  <c:v>1602</c:v>
                </c:pt>
                <c:pt idx="46" formatCode="#,##0">
                  <c:v>1577</c:v>
                </c:pt>
                <c:pt idx="47" formatCode="#,##0">
                  <c:v>1556</c:v>
                </c:pt>
                <c:pt idx="48" formatCode="#,##0">
                  <c:v>1533</c:v>
                </c:pt>
                <c:pt idx="49" formatCode="#,##0">
                  <c:v>1512</c:v>
                </c:pt>
                <c:pt idx="50" formatCode="#,##0">
                  <c:v>1490</c:v>
                </c:pt>
                <c:pt idx="51" formatCode="#,##0">
                  <c:v>1469</c:v>
                </c:pt>
                <c:pt idx="52" formatCode="#,##0">
                  <c:v>1450</c:v>
                </c:pt>
                <c:pt idx="53" formatCode="#,##0">
                  <c:v>1430</c:v>
                </c:pt>
                <c:pt idx="54" formatCode="#,##0">
                  <c:v>1413</c:v>
                </c:pt>
                <c:pt idx="55" formatCode="#,##0">
                  <c:v>1395</c:v>
                </c:pt>
                <c:pt idx="56" formatCode="#,##0">
                  <c:v>1378</c:v>
                </c:pt>
                <c:pt idx="57" formatCode="#,##0">
                  <c:v>1362</c:v>
                </c:pt>
                <c:pt idx="58" formatCode="#,##0">
                  <c:v>1345</c:v>
                </c:pt>
                <c:pt idx="59" formatCode="#,##0">
                  <c:v>1332</c:v>
                </c:pt>
                <c:pt idx="60" formatCode="#,##0">
                  <c:v>1317</c:v>
                </c:pt>
                <c:pt idx="61" formatCode="#,##0">
                  <c:v>1304</c:v>
                </c:pt>
                <c:pt idx="62" formatCode="#,##0">
                  <c:v>1292</c:v>
                </c:pt>
                <c:pt idx="63" formatCode="#,##0">
                  <c:v>1278</c:v>
                </c:pt>
                <c:pt idx="64" formatCode="#,##0">
                  <c:v>1266</c:v>
                </c:pt>
                <c:pt idx="65" formatCode="#,##0">
                  <c:v>1255</c:v>
                </c:pt>
              </c:numCache>
            </c:numRef>
          </c:val>
          <c:smooth val="0"/>
          <c:extLst>
            <c:ext xmlns:c16="http://schemas.microsoft.com/office/drawing/2014/chart" uri="{C3380CC4-5D6E-409C-BE32-E72D297353CC}">
              <c16:uniqueId val="{00000005-DC90-4B2E-A7A6-B8ADF9EAFB62}"/>
            </c:ext>
          </c:extLst>
        </c:ser>
        <c:ser>
          <c:idx val="3"/>
          <c:order val="3"/>
          <c:tx>
            <c:strRef>
              <c:f>'Diat 6–30 tiedot'!$A$92</c:f>
              <c:strCache>
                <c:ptCount val="1"/>
                <c:pt idx="0">
                  <c:v>Rautavaara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368E-2"/>
                  <c:y val="4.0783558124598586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6-DC90-4B2E-A7A6-B8ADF9EAFB62}"/>
                </c:ext>
              </c:extLst>
            </c:dLbl>
            <c:spPr>
              <a:solidFill>
                <a:srgbClr val="FFFFFF"/>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tiedot'!$B$92:$BO$92</c:f>
              <c:numCache>
                <c:formatCode>General</c:formatCode>
                <c:ptCount val="66"/>
                <c:pt idx="46" formatCode="#,##0">
                  <c:v>1527</c:v>
                </c:pt>
                <c:pt idx="47" formatCode="#,##0">
                  <c:v>1496</c:v>
                </c:pt>
                <c:pt idx="48" formatCode="#,##0">
                  <c:v>1465</c:v>
                </c:pt>
                <c:pt idx="49" formatCode="#,##0">
                  <c:v>1435</c:v>
                </c:pt>
                <c:pt idx="50" formatCode="#,##0">
                  <c:v>1408</c:v>
                </c:pt>
                <c:pt idx="51" formatCode="#,##0">
                  <c:v>1381</c:v>
                </c:pt>
                <c:pt idx="52" formatCode="#,##0">
                  <c:v>1355</c:v>
                </c:pt>
                <c:pt idx="53" formatCode="#,##0">
                  <c:v>1331</c:v>
                </c:pt>
                <c:pt idx="54" formatCode="#,##0">
                  <c:v>1309</c:v>
                </c:pt>
                <c:pt idx="55" formatCode="#,##0">
                  <c:v>1287</c:v>
                </c:pt>
                <c:pt idx="56" formatCode="#,##0">
                  <c:v>1266</c:v>
                </c:pt>
                <c:pt idx="57" formatCode="#,##0">
                  <c:v>1249</c:v>
                </c:pt>
                <c:pt idx="58" formatCode="#,##0">
                  <c:v>1232</c:v>
                </c:pt>
                <c:pt idx="59" formatCode="#,##0">
                  <c:v>1216</c:v>
                </c:pt>
                <c:pt idx="60" formatCode="#,##0">
                  <c:v>1202</c:v>
                </c:pt>
                <c:pt idx="61" formatCode="#,##0">
                  <c:v>1186</c:v>
                </c:pt>
                <c:pt idx="62" formatCode="#,##0">
                  <c:v>1173</c:v>
                </c:pt>
                <c:pt idx="63" formatCode="#,##0">
                  <c:v>1161</c:v>
                </c:pt>
                <c:pt idx="64" formatCode="#,##0">
                  <c:v>1149</c:v>
                </c:pt>
                <c:pt idx="65" formatCode="#,##0">
                  <c:v>1137</c:v>
                </c:pt>
              </c:numCache>
            </c:numRef>
          </c:val>
          <c:smooth val="0"/>
          <c:extLst>
            <c:ext xmlns:c16="http://schemas.microsoft.com/office/drawing/2014/chart" uri="{C3380CC4-5D6E-409C-BE32-E72D297353CC}">
              <c16:uniqueId val="{00000007-DC90-4B2E-A7A6-B8ADF9EAFB62}"/>
            </c:ext>
          </c:extLst>
        </c:ser>
        <c:ser>
          <c:idx val="4"/>
          <c:order val="4"/>
          <c:tx>
            <c:strRef>
              <c:f>'Diat 6–30 tiedot'!$A$93</c:f>
              <c:strCache>
                <c:ptCount val="1"/>
                <c:pt idx="0">
                  <c:v>Rautavaara ennuste 2024</c:v>
                </c:pt>
              </c:strCache>
            </c:strRef>
          </c:tx>
          <c:spPr>
            <a:ln w="31750" cap="rnd">
              <a:solidFill>
                <a:srgbClr val="7030A0"/>
              </a:solidFill>
              <a:prstDash val="lgDash"/>
              <a:round/>
            </a:ln>
            <a:effectLst>
              <a:outerShdw blurRad="40000" dist="23000" dir="5400000" rotWithShape="0">
                <a:srgbClr val="000000">
                  <a:alpha val="35000"/>
                </a:srgbClr>
              </a:outerShdw>
            </a:effectLst>
          </c:spPr>
          <c:marker>
            <c:symbol val="none"/>
          </c:marker>
          <c:dLbls>
            <c:dLbl>
              <c:idx val="70"/>
              <c:layout>
                <c:manualLayout>
                  <c:x val="-3.4960091191533621E-2"/>
                  <c:y val="-2.8970828428823009E-2"/>
                </c:manualLayout>
              </c:layout>
              <c:tx>
                <c:rich>
                  <a:bodyPr/>
                  <a:lstStyle/>
                  <a:p>
                    <a:fld id="{F43DC6AD-9595-4AF2-93C8-CF55B8B39C99}" type="VALUE">
                      <a:rPr lang="en-US" baseline="0"/>
                      <a:pPr/>
                      <a:t>[ARVO]</a:t>
                    </a:fld>
                    <a:endParaRPr lang="fi-FI"/>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DC90-4B2E-A7A6-B8ADF9EAFB62}"/>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tiedot'!$B$93:$BT$93</c:f>
              <c:numCache>
                <c:formatCode>General</c:formatCode>
                <c:ptCount val="71"/>
                <c:pt idx="49" formatCode="#,##0">
                  <c:v>1383</c:v>
                </c:pt>
                <c:pt idx="50" formatCode="#,##0">
                  <c:v>1348</c:v>
                </c:pt>
                <c:pt idx="51" formatCode="#,##0">
                  <c:v>1314</c:v>
                </c:pt>
                <c:pt idx="52" formatCode="#,##0">
                  <c:v>1283</c:v>
                </c:pt>
                <c:pt idx="53" formatCode="#,##0">
                  <c:v>1252</c:v>
                </c:pt>
                <c:pt idx="54" formatCode="#,##0">
                  <c:v>1224</c:v>
                </c:pt>
                <c:pt idx="55" formatCode="#,##0">
                  <c:v>1196</c:v>
                </c:pt>
                <c:pt idx="56" formatCode="#,##0">
                  <c:v>1172</c:v>
                </c:pt>
                <c:pt idx="57" formatCode="#,##0">
                  <c:v>1149</c:v>
                </c:pt>
                <c:pt idx="58" formatCode="#,##0">
                  <c:v>1130</c:v>
                </c:pt>
                <c:pt idx="59" formatCode="#,##0">
                  <c:v>1111</c:v>
                </c:pt>
                <c:pt idx="60" formatCode="#,##0">
                  <c:v>1092</c:v>
                </c:pt>
                <c:pt idx="61" formatCode="#,##0">
                  <c:v>1076</c:v>
                </c:pt>
                <c:pt idx="62" formatCode="#,##0">
                  <c:v>1063</c:v>
                </c:pt>
                <c:pt idx="63" formatCode="#,##0">
                  <c:v>1049</c:v>
                </c:pt>
                <c:pt idx="64" formatCode="#,##0">
                  <c:v>1037</c:v>
                </c:pt>
                <c:pt idx="65" formatCode="#,##0">
                  <c:v>1026</c:v>
                </c:pt>
                <c:pt idx="66" formatCode="#,##0">
                  <c:v>1015</c:v>
                </c:pt>
                <c:pt idx="67" formatCode="#,##0">
                  <c:v>1006</c:v>
                </c:pt>
                <c:pt idx="68" formatCode="#,##0">
                  <c:v>997</c:v>
                </c:pt>
                <c:pt idx="69" formatCode="#,##0">
                  <c:v>990</c:v>
                </c:pt>
                <c:pt idx="70" formatCode="#,##0">
                  <c:v>982</c:v>
                </c:pt>
              </c:numCache>
            </c:numRef>
          </c:val>
          <c:smooth val="0"/>
          <c:extLst>
            <c:ext xmlns:c16="http://schemas.microsoft.com/office/drawing/2014/chart" uri="{C3380CC4-5D6E-409C-BE32-E72D297353CC}">
              <c16:uniqueId val="{00000009-DC90-4B2E-A7A6-B8ADF9EAFB62}"/>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1904024377959068E-2"/>
          <c:y val="0.54486655248697635"/>
          <c:w val="0.32087232559681783"/>
          <c:h val="0.363453168331217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dirty="0"/>
              <a:t>Kuopion väestönkehitys 1975–2023 ja Tilastokeskuksen väestöennusteet</a:t>
            </a:r>
          </a:p>
        </c:rich>
      </c:tx>
      <c:layout>
        <c:manualLayout>
          <c:xMode val="edge"/>
          <c:yMode val="edge"/>
          <c:x val="0.16835524327591417"/>
          <c:y val="2.039177906229929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tiedot'!$A$4</c:f>
              <c:strCache>
                <c:ptCount val="1"/>
                <c:pt idx="0">
                  <c:v>Kuopio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48"/>
              <c:layout>
                <c:manualLayout>
                  <c:x val="-1.919008763977044E-2"/>
                  <c:y val="-4.9846571041176048E-2"/>
                </c:manualLayout>
              </c:layout>
              <c:tx>
                <c:rich>
                  <a:bodyPr/>
                  <a:lstStyle/>
                  <a:p>
                    <a:fld id="{AA5AE1B0-F6B0-423B-A662-7F498BF47F70}" type="VALUE">
                      <a:rPr lang="en-US" baseline="0"/>
                      <a:pPr/>
                      <a:t>[ARVO]</a:t>
                    </a:fld>
                    <a:endParaRPr lang="fi-FI"/>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669-4215-8471-10F16AADAE4B}"/>
                </c:ext>
              </c:extLst>
            </c:dLbl>
            <c:spPr>
              <a:solidFill>
                <a:srgbClr val="FFFFFF"/>
              </a:solidFill>
              <a:ln>
                <a:solidFill>
                  <a:srgbClr val="003399"/>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tiedot'!$B$4:$BO$4</c:f>
              <c:numCache>
                <c:formatCode>#,##0</c:formatCode>
                <c:ptCount val="66"/>
                <c:pt idx="0">
                  <c:v>98002</c:v>
                </c:pt>
                <c:pt idx="1">
                  <c:v>98310</c:v>
                </c:pt>
                <c:pt idx="2">
                  <c:v>99054</c:v>
                </c:pt>
                <c:pt idx="3">
                  <c:v>99042</c:v>
                </c:pt>
                <c:pt idx="4">
                  <c:v>99160</c:v>
                </c:pt>
                <c:pt idx="5">
                  <c:v>99687</c:v>
                </c:pt>
                <c:pt idx="6">
                  <c:v>100178</c:v>
                </c:pt>
                <c:pt idx="7">
                  <c:v>100878</c:v>
                </c:pt>
                <c:pt idx="8">
                  <c:v>101529</c:v>
                </c:pt>
                <c:pt idx="9">
                  <c:v>102151</c:v>
                </c:pt>
                <c:pt idx="10">
                  <c:v>102686</c:v>
                </c:pt>
                <c:pt idx="11">
                  <c:v>102977</c:v>
                </c:pt>
                <c:pt idx="12">
                  <c:v>103245</c:v>
                </c:pt>
                <c:pt idx="13">
                  <c:v>103745</c:v>
                </c:pt>
                <c:pt idx="14">
                  <c:v>104118</c:v>
                </c:pt>
                <c:pt idx="15">
                  <c:v>104675</c:v>
                </c:pt>
                <c:pt idx="16">
                  <c:v>105619</c:v>
                </c:pt>
                <c:pt idx="17">
                  <c:v>106445</c:v>
                </c:pt>
                <c:pt idx="18">
                  <c:v>107032</c:v>
                </c:pt>
                <c:pt idx="19">
                  <c:v>107654</c:v>
                </c:pt>
                <c:pt idx="20">
                  <c:v>108199</c:v>
                </c:pt>
                <c:pt idx="21">
                  <c:v>108492</c:v>
                </c:pt>
                <c:pt idx="22">
                  <c:v>108854</c:v>
                </c:pt>
                <c:pt idx="23">
                  <c:v>108915</c:v>
                </c:pt>
                <c:pt idx="24">
                  <c:v>108976</c:v>
                </c:pt>
                <c:pt idx="25">
                  <c:v>108890</c:v>
                </c:pt>
                <c:pt idx="26">
                  <c:v>109338</c:v>
                </c:pt>
                <c:pt idx="27">
                  <c:v>109539</c:v>
                </c:pt>
                <c:pt idx="28">
                  <c:v>109849</c:v>
                </c:pt>
                <c:pt idx="29">
                  <c:v>110025</c:v>
                </c:pt>
                <c:pt idx="30">
                  <c:v>110208</c:v>
                </c:pt>
                <c:pt idx="31">
                  <c:v>110417</c:v>
                </c:pt>
                <c:pt idx="32">
                  <c:v>110713</c:v>
                </c:pt>
                <c:pt idx="33">
                  <c:v>111218</c:v>
                </c:pt>
                <c:pt idx="34">
                  <c:v>111799</c:v>
                </c:pt>
                <c:pt idx="35">
                  <c:v>112336</c:v>
                </c:pt>
                <c:pt idx="36">
                  <c:v>112919</c:v>
                </c:pt>
                <c:pt idx="37">
                  <c:v>114055</c:v>
                </c:pt>
                <c:pt idx="38">
                  <c:v>115108</c:v>
                </c:pt>
                <c:pt idx="39">
                  <c:v>116171</c:v>
                </c:pt>
                <c:pt idx="40">
                  <c:v>116921</c:v>
                </c:pt>
                <c:pt idx="41">
                  <c:v>117740</c:v>
                </c:pt>
                <c:pt idx="42">
                  <c:v>118209</c:v>
                </c:pt>
                <c:pt idx="43">
                  <c:v>118664</c:v>
                </c:pt>
                <c:pt idx="44">
                  <c:v>119282</c:v>
                </c:pt>
                <c:pt idx="45">
                  <c:v>120210</c:v>
                </c:pt>
                <c:pt idx="46">
                  <c:v>121543</c:v>
                </c:pt>
                <c:pt idx="47">
                  <c:v>122594</c:v>
                </c:pt>
                <c:pt idx="48">
                  <c:v>124021</c:v>
                </c:pt>
              </c:numCache>
            </c:numRef>
          </c:val>
          <c:smooth val="0"/>
          <c:extLst>
            <c:ext xmlns:c16="http://schemas.microsoft.com/office/drawing/2014/chart" uri="{C3380CC4-5D6E-409C-BE32-E72D297353CC}">
              <c16:uniqueId val="{00000001-F669-4215-8471-10F16AADAE4B}"/>
            </c:ext>
          </c:extLst>
        </c:ser>
        <c:ser>
          <c:idx val="1"/>
          <c:order val="1"/>
          <c:tx>
            <c:strRef>
              <c:f>'Diat 6–30 tiedot'!$A$5</c:f>
              <c:strCache>
                <c:ptCount val="1"/>
                <c:pt idx="0">
                  <c:v>Kuopio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3.1983479399617203E-2"/>
                  <c:y val="-3.6252051666309869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2-F669-4215-8471-10F16AADAE4B}"/>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tiedot'!$B$5:$BO$5</c:f>
              <c:numCache>
                <c:formatCode>General</c:formatCode>
                <c:ptCount val="66"/>
                <c:pt idx="40" formatCode="#,##0">
                  <c:v>117064</c:v>
                </c:pt>
                <c:pt idx="41" formatCode="#,##0">
                  <c:v>117938</c:v>
                </c:pt>
                <c:pt idx="42" formatCode="#,##0">
                  <c:v>118758</c:v>
                </c:pt>
                <c:pt idx="43" formatCode="#,##0">
                  <c:v>119539</c:v>
                </c:pt>
                <c:pt idx="44" formatCode="#,##0">
                  <c:v>120282</c:v>
                </c:pt>
                <c:pt idx="45" formatCode="#,##0">
                  <c:v>121001</c:v>
                </c:pt>
                <c:pt idx="46" formatCode="#,##0">
                  <c:v>121694</c:v>
                </c:pt>
                <c:pt idx="47" formatCode="#,##0">
                  <c:v>122369</c:v>
                </c:pt>
                <c:pt idx="48" formatCode="#,##0">
                  <c:v>123023</c:v>
                </c:pt>
                <c:pt idx="49" formatCode="#,##0">
                  <c:v>123660</c:v>
                </c:pt>
                <c:pt idx="50" formatCode="#,##0">
                  <c:v>124280</c:v>
                </c:pt>
                <c:pt idx="51" formatCode="#,##0">
                  <c:v>124883</c:v>
                </c:pt>
                <c:pt idx="52" formatCode="#,##0">
                  <c:v>125465</c:v>
                </c:pt>
                <c:pt idx="53" formatCode="#,##0">
                  <c:v>126027</c:v>
                </c:pt>
                <c:pt idx="54" formatCode="#,##0">
                  <c:v>126565</c:v>
                </c:pt>
                <c:pt idx="55" formatCode="#,##0">
                  <c:v>127067</c:v>
                </c:pt>
                <c:pt idx="56" formatCode="#,##0">
                  <c:v>127535</c:v>
                </c:pt>
                <c:pt idx="57" formatCode="#,##0">
                  <c:v>127961</c:v>
                </c:pt>
                <c:pt idx="58" formatCode="#,##0">
                  <c:v>128348</c:v>
                </c:pt>
                <c:pt idx="59" formatCode="#,##0">
                  <c:v>128697</c:v>
                </c:pt>
                <c:pt idx="60" formatCode="#,##0">
                  <c:v>129011</c:v>
                </c:pt>
                <c:pt idx="61" formatCode="#,##0">
                  <c:v>129294</c:v>
                </c:pt>
                <c:pt idx="62" formatCode="#,##0">
                  <c:v>129548</c:v>
                </c:pt>
                <c:pt idx="63" formatCode="#,##0">
                  <c:v>129777</c:v>
                </c:pt>
                <c:pt idx="64" formatCode="#,##0">
                  <c:v>129981</c:v>
                </c:pt>
                <c:pt idx="65" formatCode="#,##0">
                  <c:v>130164</c:v>
                </c:pt>
              </c:numCache>
            </c:numRef>
          </c:val>
          <c:smooth val="0"/>
          <c:extLst>
            <c:ext xmlns:c16="http://schemas.microsoft.com/office/drawing/2014/chart" uri="{C3380CC4-5D6E-409C-BE32-E72D297353CC}">
              <c16:uniqueId val="{00000003-F669-4215-8471-10F16AADAE4B}"/>
            </c:ext>
          </c:extLst>
        </c:ser>
        <c:ser>
          <c:idx val="2"/>
          <c:order val="2"/>
          <c:tx>
            <c:strRef>
              <c:f>'Diat 6–30 tiedot'!$A$6</c:f>
              <c:strCache>
                <c:ptCount val="1"/>
                <c:pt idx="0">
                  <c:v>Kuopio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3.9979349249521505E-2"/>
                  <c:y val="8.38328694783414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669-4215-8471-10F16AADAE4B}"/>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tiedot'!$B$6:$BO$6</c:f>
              <c:numCache>
                <c:formatCode>General</c:formatCode>
                <c:ptCount val="66"/>
                <c:pt idx="44" formatCode="#,##0">
                  <c:v>119097</c:v>
                </c:pt>
                <c:pt idx="45" formatCode="#,##0">
                  <c:v>119490</c:v>
                </c:pt>
                <c:pt idx="46" formatCode="#,##0">
                  <c:v>119862</c:v>
                </c:pt>
                <c:pt idx="47" formatCode="#,##0">
                  <c:v>120199</c:v>
                </c:pt>
                <c:pt idx="48" formatCode="#,##0">
                  <c:v>120514</c:v>
                </c:pt>
                <c:pt idx="49" formatCode="#,##0">
                  <c:v>120809</c:v>
                </c:pt>
                <c:pt idx="50" formatCode="#,##0">
                  <c:v>121078</c:v>
                </c:pt>
                <c:pt idx="51" formatCode="#,##0">
                  <c:v>121330</c:v>
                </c:pt>
                <c:pt idx="52" formatCode="#,##0">
                  <c:v>121561</c:v>
                </c:pt>
                <c:pt idx="53" formatCode="#,##0">
                  <c:v>121767</c:v>
                </c:pt>
                <c:pt idx="54" formatCode="#,##0">
                  <c:v>121944</c:v>
                </c:pt>
                <c:pt idx="55" formatCode="#,##0">
                  <c:v>122086</c:v>
                </c:pt>
                <c:pt idx="56" formatCode="#,##0">
                  <c:v>122190</c:v>
                </c:pt>
                <c:pt idx="57" formatCode="#,##0">
                  <c:v>122247</c:v>
                </c:pt>
                <c:pt idx="58" formatCode="#,##0">
                  <c:v>122254</c:v>
                </c:pt>
                <c:pt idx="59" formatCode="#,##0">
                  <c:v>122209</c:v>
                </c:pt>
                <c:pt idx="60" formatCode="#,##0">
                  <c:v>122118</c:v>
                </c:pt>
                <c:pt idx="61" formatCode="#,##0">
                  <c:v>121975</c:v>
                </c:pt>
                <c:pt idx="62" formatCode="#,##0">
                  <c:v>121783</c:v>
                </c:pt>
                <c:pt idx="63" formatCode="#,##0">
                  <c:v>121547</c:v>
                </c:pt>
                <c:pt idx="64" formatCode="#,##0">
                  <c:v>121276</c:v>
                </c:pt>
                <c:pt idx="65" formatCode="#,##0">
                  <c:v>120979</c:v>
                </c:pt>
              </c:numCache>
            </c:numRef>
          </c:val>
          <c:smooth val="0"/>
          <c:extLst>
            <c:ext xmlns:c16="http://schemas.microsoft.com/office/drawing/2014/chart" uri="{C3380CC4-5D6E-409C-BE32-E72D297353CC}">
              <c16:uniqueId val="{00000005-F669-4215-8471-10F16AADAE4B}"/>
            </c:ext>
          </c:extLst>
        </c:ser>
        <c:ser>
          <c:idx val="3"/>
          <c:order val="3"/>
          <c:tx>
            <c:strRef>
              <c:f>'Diat 6–30 tiedot'!$A$7</c:f>
              <c:strCache>
                <c:ptCount val="1"/>
                <c:pt idx="0">
                  <c:v>Kuopio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3.0384305429636344E-2"/>
                  <c:y val="6.7972596874330979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6-F669-4215-8471-10F16AADAE4B}"/>
                </c:ext>
              </c:extLst>
            </c:dLbl>
            <c:spPr>
              <a:noFill/>
              <a:ln>
                <a:solidFill>
                  <a:srgbClr val="FF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tiedot'!$B$7:$BO$7</c:f>
              <c:numCache>
                <c:formatCode>General</c:formatCode>
                <c:ptCount val="66"/>
                <c:pt idx="46" formatCode="#,##0">
                  <c:v>120990</c:v>
                </c:pt>
                <c:pt idx="47" formatCode="#,##0">
                  <c:v>121632</c:v>
                </c:pt>
                <c:pt idx="48" formatCode="#,##0">
                  <c:v>122226</c:v>
                </c:pt>
                <c:pt idx="49" formatCode="#,##0">
                  <c:v>122773</c:v>
                </c:pt>
                <c:pt idx="50" formatCode="#,##0">
                  <c:v>123285</c:v>
                </c:pt>
                <c:pt idx="51" formatCode="#,##0">
                  <c:v>123769</c:v>
                </c:pt>
                <c:pt idx="52" formatCode="#,##0">
                  <c:v>124225</c:v>
                </c:pt>
                <c:pt idx="53" formatCode="#,##0">
                  <c:v>124651</c:v>
                </c:pt>
                <c:pt idx="54" formatCode="#,##0">
                  <c:v>125039</c:v>
                </c:pt>
                <c:pt idx="55" formatCode="#,##0">
                  <c:v>125383</c:v>
                </c:pt>
                <c:pt idx="56" formatCode="#,##0">
                  <c:v>125679</c:v>
                </c:pt>
                <c:pt idx="57" formatCode="#,##0">
                  <c:v>125924</c:v>
                </c:pt>
                <c:pt idx="58" formatCode="#,##0">
                  <c:v>126113</c:v>
                </c:pt>
                <c:pt idx="59" formatCode="#,##0">
                  <c:v>126242</c:v>
                </c:pt>
                <c:pt idx="60" formatCode="#,##0">
                  <c:v>126314</c:v>
                </c:pt>
                <c:pt idx="61" formatCode="#,##0">
                  <c:v>126327</c:v>
                </c:pt>
                <c:pt idx="62" formatCode="#,##0">
                  <c:v>126286</c:v>
                </c:pt>
                <c:pt idx="63" formatCode="#,##0">
                  <c:v>126190</c:v>
                </c:pt>
                <c:pt idx="64" formatCode="#,##0">
                  <c:v>126055</c:v>
                </c:pt>
                <c:pt idx="65" formatCode="#,##0">
                  <c:v>125898</c:v>
                </c:pt>
              </c:numCache>
            </c:numRef>
          </c:val>
          <c:smooth val="0"/>
          <c:extLst>
            <c:ext xmlns:c16="http://schemas.microsoft.com/office/drawing/2014/chart" uri="{C3380CC4-5D6E-409C-BE32-E72D297353CC}">
              <c16:uniqueId val="{00000007-F669-4215-8471-10F16AADAE4B}"/>
            </c:ext>
          </c:extLst>
        </c:ser>
        <c:ser>
          <c:idx val="4"/>
          <c:order val="4"/>
          <c:tx>
            <c:strRef>
              <c:f>'Diat 6–30 tiedot'!$A$8</c:f>
              <c:strCache>
                <c:ptCount val="1"/>
                <c:pt idx="0">
                  <c:v>Kuopio ennuste 2024</c:v>
                </c:pt>
              </c:strCache>
            </c:strRef>
          </c:tx>
          <c:spPr>
            <a:ln w="31750" cap="rnd">
              <a:solidFill>
                <a:srgbClr val="7030A0"/>
              </a:solidFill>
              <a:prstDash val="lgDash"/>
              <a:round/>
            </a:ln>
            <a:effectLst>
              <a:outerShdw blurRad="40000" dist="23000" dir="5400000" rotWithShape="0">
                <a:srgbClr val="000000">
                  <a:alpha val="35000"/>
                </a:srgbClr>
              </a:outerShdw>
            </a:effectLst>
          </c:spPr>
          <c:marker>
            <c:symbol val="none"/>
          </c:marker>
          <c:dLbls>
            <c:dLbl>
              <c:idx val="70"/>
              <c:layout>
                <c:manualLayout>
                  <c:x val="-3.3582653369598182E-2"/>
                  <c:y val="-3.3986298437165489E-2"/>
                </c:manualLayout>
              </c:layout>
              <c:tx>
                <c:rich>
                  <a:bodyPr/>
                  <a:lstStyle/>
                  <a:p>
                    <a:fld id="{517EF240-AB27-4709-8AA9-68661DBC535B}" type="VALUE">
                      <a:rPr lang="en-US" baseline="0"/>
                      <a:pPr/>
                      <a:t>[ARVO]</a:t>
                    </a:fld>
                    <a:endParaRPr lang="fi-FI"/>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F669-4215-8471-10F16AADAE4B}"/>
                </c:ext>
              </c:extLst>
            </c:dLbl>
            <c:spPr>
              <a:solidFill>
                <a:srgbClr val="FFFFFF"/>
              </a:solidFill>
              <a:ln>
                <a:solidFill>
                  <a:srgbClr val="7030A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'Diat 6–30 tiedot'!$B$8:$BT$8</c:f>
              <c:numCache>
                <c:formatCode>General</c:formatCode>
                <c:ptCount val="71"/>
                <c:pt idx="49" formatCode="#,##0">
                  <c:v>125644</c:v>
                </c:pt>
                <c:pt idx="50" formatCode="#,##0">
                  <c:v>127119</c:v>
                </c:pt>
                <c:pt idx="51" formatCode="#,##0">
                  <c:v>128480</c:v>
                </c:pt>
                <c:pt idx="52" formatCode="#,##0">
                  <c:v>129804</c:v>
                </c:pt>
                <c:pt idx="53" formatCode="#,##0">
                  <c:v>131088</c:v>
                </c:pt>
                <c:pt idx="54" formatCode="#,##0">
                  <c:v>132327</c:v>
                </c:pt>
                <c:pt idx="55" formatCode="#,##0">
                  <c:v>133517</c:v>
                </c:pt>
                <c:pt idx="56" formatCode="#,##0">
                  <c:v>134648</c:v>
                </c:pt>
                <c:pt idx="57" formatCode="#,##0">
                  <c:v>135721</c:v>
                </c:pt>
                <c:pt idx="58" formatCode="#,##0">
                  <c:v>136733</c:v>
                </c:pt>
                <c:pt idx="59" formatCode="#,##0">
                  <c:v>137683</c:v>
                </c:pt>
                <c:pt idx="60" formatCode="#,##0">
                  <c:v>138570</c:v>
                </c:pt>
                <c:pt idx="61" formatCode="#,##0">
                  <c:v>139391</c:v>
                </c:pt>
                <c:pt idx="62" formatCode="#,##0">
                  <c:v>140152</c:v>
                </c:pt>
                <c:pt idx="63" formatCode="#,##0">
                  <c:v>140847</c:v>
                </c:pt>
                <c:pt idx="64" formatCode="#,##0">
                  <c:v>141494</c:v>
                </c:pt>
                <c:pt idx="65" formatCode="#,##0">
                  <c:v>142108</c:v>
                </c:pt>
                <c:pt idx="66" formatCode="#,##0">
                  <c:v>142692</c:v>
                </c:pt>
                <c:pt idx="67" formatCode="#,##0">
                  <c:v>143252</c:v>
                </c:pt>
                <c:pt idx="68" formatCode="#,##0">
                  <c:v>143781</c:v>
                </c:pt>
                <c:pt idx="69" formatCode="#,##0">
                  <c:v>144285</c:v>
                </c:pt>
                <c:pt idx="70" formatCode="#,##0">
                  <c:v>144769</c:v>
                </c:pt>
              </c:numCache>
            </c:numRef>
          </c:val>
          <c:smooth val="0"/>
          <c:extLst>
            <c:ext xmlns:c16="http://schemas.microsoft.com/office/drawing/2014/chart" uri="{C3380CC4-5D6E-409C-BE32-E72D297353CC}">
              <c16:uniqueId val="{00000009-F669-4215-8471-10F16AADAE4B}"/>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7.7511458648131359E-2"/>
          <c:y val="0.59924462998644112"/>
          <c:w val="0.30598002921325679"/>
          <c:h val="0.3106151430814244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1F497D"/>
      </a:solidFill>
      <a:round/>
    </a:ln>
    <a:effectLst/>
  </c:spPr>
  <c:txPr>
    <a:bodyPr/>
    <a:lstStyle/>
    <a:p>
      <a:pPr>
        <a:defRPr/>
      </a:pPr>
      <a:endParaRPr lang="fi-FI"/>
    </a:p>
  </c:txPr>
  <c:externalData r:id="rId4">
    <c:autoUpdate val="0"/>
  </c:externalData>
  <c:userShapes r:id="rId5"/>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dirty="0"/>
              <a:t>Tuusniemen väestönkehitys 1975–2023 ja Tilastokeskuksen väestöennusteet</a:t>
            </a:r>
          </a:p>
        </c:rich>
      </c:tx>
      <c:layout>
        <c:manualLayout>
          <c:xMode val="edge"/>
          <c:yMode val="edge"/>
          <c:x val="0.15716102548604816"/>
          <c:y val="2.265753229144365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tiedot'!$A$94</c:f>
              <c:strCache>
                <c:ptCount val="1"/>
                <c:pt idx="0">
                  <c:v>Tuusniemi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71D0-43D7-99CB-685434D42029}"/>
                </c:ext>
              </c:extLst>
            </c:dLbl>
            <c:dLbl>
              <c:idx val="1"/>
              <c:delete val="1"/>
              <c:extLst>
                <c:ext xmlns:c15="http://schemas.microsoft.com/office/drawing/2012/chart" uri="{CE6537A1-D6FC-4f65-9D91-7224C49458BB}"/>
                <c:ext xmlns:c16="http://schemas.microsoft.com/office/drawing/2014/chart" uri="{C3380CC4-5D6E-409C-BE32-E72D297353CC}">
                  <c16:uniqueId val="{00000001-71D0-43D7-99CB-685434D42029}"/>
                </c:ext>
              </c:extLst>
            </c:dLbl>
            <c:dLbl>
              <c:idx val="2"/>
              <c:delete val="1"/>
              <c:extLst>
                <c:ext xmlns:c15="http://schemas.microsoft.com/office/drawing/2012/chart" uri="{CE6537A1-D6FC-4f65-9D91-7224C49458BB}"/>
                <c:ext xmlns:c16="http://schemas.microsoft.com/office/drawing/2014/chart" uri="{C3380CC4-5D6E-409C-BE32-E72D297353CC}">
                  <c16:uniqueId val="{00000002-71D0-43D7-99CB-685434D42029}"/>
                </c:ext>
              </c:extLst>
            </c:dLbl>
            <c:dLbl>
              <c:idx val="3"/>
              <c:delete val="1"/>
              <c:extLst>
                <c:ext xmlns:c15="http://schemas.microsoft.com/office/drawing/2012/chart" uri="{CE6537A1-D6FC-4f65-9D91-7224C49458BB}"/>
                <c:ext xmlns:c16="http://schemas.microsoft.com/office/drawing/2014/chart" uri="{C3380CC4-5D6E-409C-BE32-E72D297353CC}">
                  <c16:uniqueId val="{00000003-71D0-43D7-99CB-685434D42029}"/>
                </c:ext>
              </c:extLst>
            </c:dLbl>
            <c:dLbl>
              <c:idx val="4"/>
              <c:delete val="1"/>
              <c:extLst>
                <c:ext xmlns:c15="http://schemas.microsoft.com/office/drawing/2012/chart" uri="{CE6537A1-D6FC-4f65-9D91-7224C49458BB}"/>
                <c:ext xmlns:c16="http://schemas.microsoft.com/office/drawing/2014/chart" uri="{C3380CC4-5D6E-409C-BE32-E72D297353CC}">
                  <c16:uniqueId val="{00000004-71D0-43D7-99CB-685434D42029}"/>
                </c:ext>
              </c:extLst>
            </c:dLbl>
            <c:dLbl>
              <c:idx val="5"/>
              <c:delete val="1"/>
              <c:extLst>
                <c:ext xmlns:c15="http://schemas.microsoft.com/office/drawing/2012/chart" uri="{CE6537A1-D6FC-4f65-9D91-7224C49458BB}"/>
                <c:ext xmlns:c16="http://schemas.microsoft.com/office/drawing/2014/chart" uri="{C3380CC4-5D6E-409C-BE32-E72D297353CC}">
                  <c16:uniqueId val="{00000005-71D0-43D7-99CB-685434D42029}"/>
                </c:ext>
              </c:extLst>
            </c:dLbl>
            <c:dLbl>
              <c:idx val="6"/>
              <c:delete val="1"/>
              <c:extLst>
                <c:ext xmlns:c15="http://schemas.microsoft.com/office/drawing/2012/chart" uri="{CE6537A1-D6FC-4f65-9D91-7224C49458BB}"/>
                <c:ext xmlns:c16="http://schemas.microsoft.com/office/drawing/2014/chart" uri="{C3380CC4-5D6E-409C-BE32-E72D297353CC}">
                  <c16:uniqueId val="{00000006-71D0-43D7-99CB-685434D42029}"/>
                </c:ext>
              </c:extLst>
            </c:dLbl>
            <c:dLbl>
              <c:idx val="7"/>
              <c:delete val="1"/>
              <c:extLst>
                <c:ext xmlns:c15="http://schemas.microsoft.com/office/drawing/2012/chart" uri="{CE6537A1-D6FC-4f65-9D91-7224C49458BB}"/>
                <c:ext xmlns:c16="http://schemas.microsoft.com/office/drawing/2014/chart" uri="{C3380CC4-5D6E-409C-BE32-E72D297353CC}">
                  <c16:uniqueId val="{00000007-71D0-43D7-99CB-685434D42029}"/>
                </c:ext>
              </c:extLst>
            </c:dLbl>
            <c:dLbl>
              <c:idx val="8"/>
              <c:delete val="1"/>
              <c:extLst>
                <c:ext xmlns:c15="http://schemas.microsoft.com/office/drawing/2012/chart" uri="{CE6537A1-D6FC-4f65-9D91-7224C49458BB}"/>
                <c:ext xmlns:c16="http://schemas.microsoft.com/office/drawing/2014/chart" uri="{C3380CC4-5D6E-409C-BE32-E72D297353CC}">
                  <c16:uniqueId val="{00000008-71D0-43D7-99CB-685434D42029}"/>
                </c:ext>
              </c:extLst>
            </c:dLbl>
            <c:dLbl>
              <c:idx val="9"/>
              <c:delete val="1"/>
              <c:extLst>
                <c:ext xmlns:c15="http://schemas.microsoft.com/office/drawing/2012/chart" uri="{CE6537A1-D6FC-4f65-9D91-7224C49458BB}"/>
                <c:ext xmlns:c16="http://schemas.microsoft.com/office/drawing/2014/chart" uri="{C3380CC4-5D6E-409C-BE32-E72D297353CC}">
                  <c16:uniqueId val="{00000009-71D0-43D7-99CB-685434D42029}"/>
                </c:ext>
              </c:extLst>
            </c:dLbl>
            <c:dLbl>
              <c:idx val="10"/>
              <c:delete val="1"/>
              <c:extLst>
                <c:ext xmlns:c15="http://schemas.microsoft.com/office/drawing/2012/chart" uri="{CE6537A1-D6FC-4f65-9D91-7224C49458BB}"/>
                <c:ext xmlns:c16="http://schemas.microsoft.com/office/drawing/2014/chart" uri="{C3380CC4-5D6E-409C-BE32-E72D297353CC}">
                  <c16:uniqueId val="{0000000A-71D0-43D7-99CB-685434D42029}"/>
                </c:ext>
              </c:extLst>
            </c:dLbl>
            <c:dLbl>
              <c:idx val="11"/>
              <c:delete val="1"/>
              <c:extLst>
                <c:ext xmlns:c15="http://schemas.microsoft.com/office/drawing/2012/chart" uri="{CE6537A1-D6FC-4f65-9D91-7224C49458BB}"/>
                <c:ext xmlns:c16="http://schemas.microsoft.com/office/drawing/2014/chart" uri="{C3380CC4-5D6E-409C-BE32-E72D297353CC}">
                  <c16:uniqueId val="{0000000B-71D0-43D7-99CB-685434D42029}"/>
                </c:ext>
              </c:extLst>
            </c:dLbl>
            <c:dLbl>
              <c:idx val="12"/>
              <c:delete val="1"/>
              <c:extLst>
                <c:ext xmlns:c15="http://schemas.microsoft.com/office/drawing/2012/chart" uri="{CE6537A1-D6FC-4f65-9D91-7224C49458BB}"/>
                <c:ext xmlns:c16="http://schemas.microsoft.com/office/drawing/2014/chart" uri="{C3380CC4-5D6E-409C-BE32-E72D297353CC}">
                  <c16:uniqueId val="{0000000C-71D0-43D7-99CB-685434D42029}"/>
                </c:ext>
              </c:extLst>
            </c:dLbl>
            <c:dLbl>
              <c:idx val="13"/>
              <c:delete val="1"/>
              <c:extLst>
                <c:ext xmlns:c15="http://schemas.microsoft.com/office/drawing/2012/chart" uri="{CE6537A1-D6FC-4f65-9D91-7224C49458BB}"/>
                <c:ext xmlns:c16="http://schemas.microsoft.com/office/drawing/2014/chart" uri="{C3380CC4-5D6E-409C-BE32-E72D297353CC}">
                  <c16:uniqueId val="{0000000D-71D0-43D7-99CB-685434D42029}"/>
                </c:ext>
              </c:extLst>
            </c:dLbl>
            <c:dLbl>
              <c:idx val="14"/>
              <c:delete val="1"/>
              <c:extLst>
                <c:ext xmlns:c15="http://schemas.microsoft.com/office/drawing/2012/chart" uri="{CE6537A1-D6FC-4f65-9D91-7224C49458BB}"/>
                <c:ext xmlns:c16="http://schemas.microsoft.com/office/drawing/2014/chart" uri="{C3380CC4-5D6E-409C-BE32-E72D297353CC}">
                  <c16:uniqueId val="{0000000E-71D0-43D7-99CB-685434D42029}"/>
                </c:ext>
              </c:extLst>
            </c:dLbl>
            <c:dLbl>
              <c:idx val="15"/>
              <c:delete val="1"/>
              <c:extLst>
                <c:ext xmlns:c15="http://schemas.microsoft.com/office/drawing/2012/chart" uri="{CE6537A1-D6FC-4f65-9D91-7224C49458BB}"/>
                <c:ext xmlns:c16="http://schemas.microsoft.com/office/drawing/2014/chart" uri="{C3380CC4-5D6E-409C-BE32-E72D297353CC}">
                  <c16:uniqueId val="{0000000F-71D0-43D7-99CB-685434D42029}"/>
                </c:ext>
              </c:extLst>
            </c:dLbl>
            <c:dLbl>
              <c:idx val="16"/>
              <c:delete val="1"/>
              <c:extLst>
                <c:ext xmlns:c15="http://schemas.microsoft.com/office/drawing/2012/chart" uri="{CE6537A1-D6FC-4f65-9D91-7224C49458BB}"/>
                <c:ext xmlns:c16="http://schemas.microsoft.com/office/drawing/2014/chart" uri="{C3380CC4-5D6E-409C-BE32-E72D297353CC}">
                  <c16:uniqueId val="{00000010-71D0-43D7-99CB-685434D42029}"/>
                </c:ext>
              </c:extLst>
            </c:dLbl>
            <c:dLbl>
              <c:idx val="17"/>
              <c:delete val="1"/>
              <c:extLst>
                <c:ext xmlns:c15="http://schemas.microsoft.com/office/drawing/2012/chart" uri="{CE6537A1-D6FC-4f65-9D91-7224C49458BB}"/>
                <c:ext xmlns:c16="http://schemas.microsoft.com/office/drawing/2014/chart" uri="{C3380CC4-5D6E-409C-BE32-E72D297353CC}">
                  <c16:uniqueId val="{00000011-71D0-43D7-99CB-685434D42029}"/>
                </c:ext>
              </c:extLst>
            </c:dLbl>
            <c:dLbl>
              <c:idx val="18"/>
              <c:delete val="1"/>
              <c:extLst>
                <c:ext xmlns:c15="http://schemas.microsoft.com/office/drawing/2012/chart" uri="{CE6537A1-D6FC-4f65-9D91-7224C49458BB}"/>
                <c:ext xmlns:c16="http://schemas.microsoft.com/office/drawing/2014/chart" uri="{C3380CC4-5D6E-409C-BE32-E72D297353CC}">
                  <c16:uniqueId val="{00000012-71D0-43D7-99CB-685434D42029}"/>
                </c:ext>
              </c:extLst>
            </c:dLbl>
            <c:dLbl>
              <c:idx val="19"/>
              <c:delete val="1"/>
              <c:extLst>
                <c:ext xmlns:c15="http://schemas.microsoft.com/office/drawing/2012/chart" uri="{CE6537A1-D6FC-4f65-9D91-7224C49458BB}"/>
                <c:ext xmlns:c16="http://schemas.microsoft.com/office/drawing/2014/chart" uri="{C3380CC4-5D6E-409C-BE32-E72D297353CC}">
                  <c16:uniqueId val="{00000013-71D0-43D7-99CB-685434D42029}"/>
                </c:ext>
              </c:extLst>
            </c:dLbl>
            <c:dLbl>
              <c:idx val="20"/>
              <c:delete val="1"/>
              <c:extLst>
                <c:ext xmlns:c15="http://schemas.microsoft.com/office/drawing/2012/chart" uri="{CE6537A1-D6FC-4f65-9D91-7224C49458BB}"/>
                <c:ext xmlns:c16="http://schemas.microsoft.com/office/drawing/2014/chart" uri="{C3380CC4-5D6E-409C-BE32-E72D297353CC}">
                  <c16:uniqueId val="{00000014-71D0-43D7-99CB-685434D42029}"/>
                </c:ext>
              </c:extLst>
            </c:dLbl>
            <c:dLbl>
              <c:idx val="21"/>
              <c:delete val="1"/>
              <c:extLst>
                <c:ext xmlns:c15="http://schemas.microsoft.com/office/drawing/2012/chart" uri="{CE6537A1-D6FC-4f65-9D91-7224C49458BB}"/>
                <c:ext xmlns:c16="http://schemas.microsoft.com/office/drawing/2014/chart" uri="{C3380CC4-5D6E-409C-BE32-E72D297353CC}">
                  <c16:uniqueId val="{00000015-71D0-43D7-99CB-685434D42029}"/>
                </c:ext>
              </c:extLst>
            </c:dLbl>
            <c:dLbl>
              <c:idx val="22"/>
              <c:delete val="1"/>
              <c:extLst>
                <c:ext xmlns:c15="http://schemas.microsoft.com/office/drawing/2012/chart" uri="{CE6537A1-D6FC-4f65-9D91-7224C49458BB}"/>
                <c:ext xmlns:c16="http://schemas.microsoft.com/office/drawing/2014/chart" uri="{C3380CC4-5D6E-409C-BE32-E72D297353CC}">
                  <c16:uniqueId val="{00000016-71D0-43D7-99CB-685434D42029}"/>
                </c:ext>
              </c:extLst>
            </c:dLbl>
            <c:dLbl>
              <c:idx val="23"/>
              <c:delete val="1"/>
              <c:extLst>
                <c:ext xmlns:c15="http://schemas.microsoft.com/office/drawing/2012/chart" uri="{CE6537A1-D6FC-4f65-9D91-7224C49458BB}"/>
                <c:ext xmlns:c16="http://schemas.microsoft.com/office/drawing/2014/chart" uri="{C3380CC4-5D6E-409C-BE32-E72D297353CC}">
                  <c16:uniqueId val="{00000017-71D0-43D7-99CB-685434D42029}"/>
                </c:ext>
              </c:extLst>
            </c:dLbl>
            <c:dLbl>
              <c:idx val="24"/>
              <c:delete val="1"/>
              <c:extLst>
                <c:ext xmlns:c15="http://schemas.microsoft.com/office/drawing/2012/chart" uri="{CE6537A1-D6FC-4f65-9D91-7224C49458BB}"/>
                <c:ext xmlns:c16="http://schemas.microsoft.com/office/drawing/2014/chart" uri="{C3380CC4-5D6E-409C-BE32-E72D297353CC}">
                  <c16:uniqueId val="{00000018-71D0-43D7-99CB-685434D42029}"/>
                </c:ext>
              </c:extLst>
            </c:dLbl>
            <c:dLbl>
              <c:idx val="25"/>
              <c:delete val="1"/>
              <c:extLst>
                <c:ext xmlns:c15="http://schemas.microsoft.com/office/drawing/2012/chart" uri="{CE6537A1-D6FC-4f65-9D91-7224C49458BB}"/>
                <c:ext xmlns:c16="http://schemas.microsoft.com/office/drawing/2014/chart" uri="{C3380CC4-5D6E-409C-BE32-E72D297353CC}">
                  <c16:uniqueId val="{00000019-71D0-43D7-99CB-685434D42029}"/>
                </c:ext>
              </c:extLst>
            </c:dLbl>
            <c:dLbl>
              <c:idx val="26"/>
              <c:delete val="1"/>
              <c:extLst>
                <c:ext xmlns:c15="http://schemas.microsoft.com/office/drawing/2012/chart" uri="{CE6537A1-D6FC-4f65-9D91-7224C49458BB}"/>
                <c:ext xmlns:c16="http://schemas.microsoft.com/office/drawing/2014/chart" uri="{C3380CC4-5D6E-409C-BE32-E72D297353CC}">
                  <c16:uniqueId val="{0000001A-71D0-43D7-99CB-685434D42029}"/>
                </c:ext>
              </c:extLst>
            </c:dLbl>
            <c:dLbl>
              <c:idx val="27"/>
              <c:delete val="1"/>
              <c:extLst>
                <c:ext xmlns:c15="http://schemas.microsoft.com/office/drawing/2012/chart" uri="{CE6537A1-D6FC-4f65-9D91-7224C49458BB}"/>
                <c:ext xmlns:c16="http://schemas.microsoft.com/office/drawing/2014/chart" uri="{C3380CC4-5D6E-409C-BE32-E72D297353CC}">
                  <c16:uniqueId val="{0000001B-71D0-43D7-99CB-685434D42029}"/>
                </c:ext>
              </c:extLst>
            </c:dLbl>
            <c:dLbl>
              <c:idx val="28"/>
              <c:delete val="1"/>
              <c:extLst>
                <c:ext xmlns:c15="http://schemas.microsoft.com/office/drawing/2012/chart" uri="{CE6537A1-D6FC-4f65-9D91-7224C49458BB}"/>
                <c:ext xmlns:c16="http://schemas.microsoft.com/office/drawing/2014/chart" uri="{C3380CC4-5D6E-409C-BE32-E72D297353CC}">
                  <c16:uniqueId val="{0000001C-71D0-43D7-99CB-685434D42029}"/>
                </c:ext>
              </c:extLst>
            </c:dLbl>
            <c:dLbl>
              <c:idx val="29"/>
              <c:delete val="1"/>
              <c:extLst>
                <c:ext xmlns:c15="http://schemas.microsoft.com/office/drawing/2012/chart" uri="{CE6537A1-D6FC-4f65-9D91-7224C49458BB}"/>
                <c:ext xmlns:c16="http://schemas.microsoft.com/office/drawing/2014/chart" uri="{C3380CC4-5D6E-409C-BE32-E72D297353CC}">
                  <c16:uniqueId val="{0000001D-71D0-43D7-99CB-685434D42029}"/>
                </c:ext>
              </c:extLst>
            </c:dLbl>
            <c:dLbl>
              <c:idx val="30"/>
              <c:delete val="1"/>
              <c:extLst>
                <c:ext xmlns:c15="http://schemas.microsoft.com/office/drawing/2012/chart" uri="{CE6537A1-D6FC-4f65-9D91-7224C49458BB}"/>
                <c:ext xmlns:c16="http://schemas.microsoft.com/office/drawing/2014/chart" uri="{C3380CC4-5D6E-409C-BE32-E72D297353CC}">
                  <c16:uniqueId val="{0000001E-71D0-43D7-99CB-685434D42029}"/>
                </c:ext>
              </c:extLst>
            </c:dLbl>
            <c:dLbl>
              <c:idx val="31"/>
              <c:delete val="1"/>
              <c:extLst>
                <c:ext xmlns:c15="http://schemas.microsoft.com/office/drawing/2012/chart" uri="{CE6537A1-D6FC-4f65-9D91-7224C49458BB}"/>
                <c:ext xmlns:c16="http://schemas.microsoft.com/office/drawing/2014/chart" uri="{C3380CC4-5D6E-409C-BE32-E72D297353CC}">
                  <c16:uniqueId val="{0000001F-71D0-43D7-99CB-685434D42029}"/>
                </c:ext>
              </c:extLst>
            </c:dLbl>
            <c:dLbl>
              <c:idx val="32"/>
              <c:delete val="1"/>
              <c:extLst>
                <c:ext xmlns:c15="http://schemas.microsoft.com/office/drawing/2012/chart" uri="{CE6537A1-D6FC-4f65-9D91-7224C49458BB}"/>
                <c:ext xmlns:c16="http://schemas.microsoft.com/office/drawing/2014/chart" uri="{C3380CC4-5D6E-409C-BE32-E72D297353CC}">
                  <c16:uniqueId val="{00000020-71D0-43D7-99CB-685434D42029}"/>
                </c:ext>
              </c:extLst>
            </c:dLbl>
            <c:dLbl>
              <c:idx val="33"/>
              <c:delete val="1"/>
              <c:extLst>
                <c:ext xmlns:c15="http://schemas.microsoft.com/office/drawing/2012/chart" uri="{CE6537A1-D6FC-4f65-9D91-7224C49458BB}"/>
                <c:ext xmlns:c16="http://schemas.microsoft.com/office/drawing/2014/chart" uri="{C3380CC4-5D6E-409C-BE32-E72D297353CC}">
                  <c16:uniqueId val="{00000021-71D0-43D7-99CB-685434D42029}"/>
                </c:ext>
              </c:extLst>
            </c:dLbl>
            <c:dLbl>
              <c:idx val="34"/>
              <c:delete val="1"/>
              <c:extLst>
                <c:ext xmlns:c15="http://schemas.microsoft.com/office/drawing/2012/chart" uri="{CE6537A1-D6FC-4f65-9D91-7224C49458BB}"/>
                <c:ext xmlns:c16="http://schemas.microsoft.com/office/drawing/2014/chart" uri="{C3380CC4-5D6E-409C-BE32-E72D297353CC}">
                  <c16:uniqueId val="{00000022-71D0-43D7-99CB-685434D42029}"/>
                </c:ext>
              </c:extLst>
            </c:dLbl>
            <c:dLbl>
              <c:idx val="35"/>
              <c:delete val="1"/>
              <c:extLst>
                <c:ext xmlns:c15="http://schemas.microsoft.com/office/drawing/2012/chart" uri="{CE6537A1-D6FC-4f65-9D91-7224C49458BB}"/>
                <c:ext xmlns:c16="http://schemas.microsoft.com/office/drawing/2014/chart" uri="{C3380CC4-5D6E-409C-BE32-E72D297353CC}">
                  <c16:uniqueId val="{00000023-71D0-43D7-99CB-685434D42029}"/>
                </c:ext>
              </c:extLst>
            </c:dLbl>
            <c:dLbl>
              <c:idx val="36"/>
              <c:delete val="1"/>
              <c:extLst>
                <c:ext xmlns:c15="http://schemas.microsoft.com/office/drawing/2012/chart" uri="{CE6537A1-D6FC-4f65-9D91-7224C49458BB}"/>
                <c:ext xmlns:c16="http://schemas.microsoft.com/office/drawing/2014/chart" uri="{C3380CC4-5D6E-409C-BE32-E72D297353CC}">
                  <c16:uniqueId val="{00000024-71D0-43D7-99CB-685434D42029}"/>
                </c:ext>
              </c:extLst>
            </c:dLbl>
            <c:dLbl>
              <c:idx val="37"/>
              <c:delete val="1"/>
              <c:extLst>
                <c:ext xmlns:c15="http://schemas.microsoft.com/office/drawing/2012/chart" uri="{CE6537A1-D6FC-4f65-9D91-7224C49458BB}"/>
                <c:ext xmlns:c16="http://schemas.microsoft.com/office/drawing/2014/chart" uri="{C3380CC4-5D6E-409C-BE32-E72D297353CC}">
                  <c16:uniqueId val="{00000025-71D0-43D7-99CB-685434D42029}"/>
                </c:ext>
              </c:extLst>
            </c:dLbl>
            <c:dLbl>
              <c:idx val="38"/>
              <c:delete val="1"/>
              <c:extLst>
                <c:ext xmlns:c15="http://schemas.microsoft.com/office/drawing/2012/chart" uri="{CE6537A1-D6FC-4f65-9D91-7224C49458BB}"/>
                <c:ext xmlns:c16="http://schemas.microsoft.com/office/drawing/2014/chart" uri="{C3380CC4-5D6E-409C-BE32-E72D297353CC}">
                  <c16:uniqueId val="{00000026-71D0-43D7-99CB-685434D42029}"/>
                </c:ext>
              </c:extLst>
            </c:dLbl>
            <c:dLbl>
              <c:idx val="39"/>
              <c:delete val="1"/>
              <c:extLst>
                <c:ext xmlns:c15="http://schemas.microsoft.com/office/drawing/2012/chart" uri="{CE6537A1-D6FC-4f65-9D91-7224C49458BB}"/>
                <c:ext xmlns:c16="http://schemas.microsoft.com/office/drawing/2014/chart" uri="{C3380CC4-5D6E-409C-BE32-E72D297353CC}">
                  <c16:uniqueId val="{00000027-71D0-43D7-99CB-685434D42029}"/>
                </c:ext>
              </c:extLst>
            </c:dLbl>
            <c:dLbl>
              <c:idx val="40"/>
              <c:delete val="1"/>
              <c:extLst>
                <c:ext xmlns:c15="http://schemas.microsoft.com/office/drawing/2012/chart" uri="{CE6537A1-D6FC-4f65-9D91-7224C49458BB}"/>
                <c:ext xmlns:c16="http://schemas.microsoft.com/office/drawing/2014/chart" uri="{C3380CC4-5D6E-409C-BE32-E72D297353CC}">
                  <c16:uniqueId val="{00000028-71D0-43D7-99CB-685434D42029}"/>
                </c:ext>
              </c:extLst>
            </c:dLbl>
            <c:dLbl>
              <c:idx val="41"/>
              <c:delete val="1"/>
              <c:extLst>
                <c:ext xmlns:c15="http://schemas.microsoft.com/office/drawing/2012/chart" uri="{CE6537A1-D6FC-4f65-9D91-7224C49458BB}"/>
                <c:ext xmlns:c16="http://schemas.microsoft.com/office/drawing/2014/chart" uri="{C3380CC4-5D6E-409C-BE32-E72D297353CC}">
                  <c16:uniqueId val="{00000029-71D0-43D7-99CB-685434D42029}"/>
                </c:ext>
              </c:extLst>
            </c:dLbl>
            <c:dLbl>
              <c:idx val="42"/>
              <c:delete val="1"/>
              <c:extLst>
                <c:ext xmlns:c15="http://schemas.microsoft.com/office/drawing/2012/chart" uri="{CE6537A1-D6FC-4f65-9D91-7224C49458BB}"/>
                <c:ext xmlns:c16="http://schemas.microsoft.com/office/drawing/2014/chart" uri="{C3380CC4-5D6E-409C-BE32-E72D297353CC}">
                  <c16:uniqueId val="{0000002A-71D0-43D7-99CB-685434D42029}"/>
                </c:ext>
              </c:extLst>
            </c:dLbl>
            <c:dLbl>
              <c:idx val="43"/>
              <c:delete val="1"/>
              <c:extLst>
                <c:ext xmlns:c15="http://schemas.microsoft.com/office/drawing/2012/chart" uri="{CE6537A1-D6FC-4f65-9D91-7224C49458BB}"/>
                <c:ext xmlns:c16="http://schemas.microsoft.com/office/drawing/2014/chart" uri="{C3380CC4-5D6E-409C-BE32-E72D297353CC}">
                  <c16:uniqueId val="{0000002B-71D0-43D7-99CB-685434D42029}"/>
                </c:ext>
              </c:extLst>
            </c:dLbl>
            <c:dLbl>
              <c:idx val="44"/>
              <c:delete val="1"/>
              <c:extLst>
                <c:ext xmlns:c15="http://schemas.microsoft.com/office/drawing/2012/chart" uri="{CE6537A1-D6FC-4f65-9D91-7224C49458BB}"/>
                <c:ext xmlns:c16="http://schemas.microsoft.com/office/drawing/2014/chart" uri="{C3380CC4-5D6E-409C-BE32-E72D297353CC}">
                  <c16:uniqueId val="{0000002C-71D0-43D7-99CB-685434D42029}"/>
                </c:ext>
              </c:extLst>
            </c:dLbl>
            <c:dLbl>
              <c:idx val="45"/>
              <c:delete val="1"/>
              <c:extLst>
                <c:ext xmlns:c15="http://schemas.microsoft.com/office/drawing/2012/chart" uri="{CE6537A1-D6FC-4f65-9D91-7224C49458BB}"/>
                <c:ext xmlns:c16="http://schemas.microsoft.com/office/drawing/2014/chart" uri="{C3380CC4-5D6E-409C-BE32-E72D297353CC}">
                  <c16:uniqueId val="{0000002D-71D0-43D7-99CB-685434D42029}"/>
                </c:ext>
              </c:extLst>
            </c:dLbl>
            <c:dLbl>
              <c:idx val="46"/>
              <c:delete val="1"/>
              <c:extLst>
                <c:ext xmlns:c15="http://schemas.microsoft.com/office/drawing/2012/chart" uri="{CE6537A1-D6FC-4f65-9D91-7224C49458BB}"/>
                <c:ext xmlns:c16="http://schemas.microsoft.com/office/drawing/2014/chart" uri="{C3380CC4-5D6E-409C-BE32-E72D297353CC}">
                  <c16:uniqueId val="{0000002E-71D0-43D7-99CB-685434D42029}"/>
                </c:ext>
              </c:extLst>
            </c:dLbl>
            <c:dLbl>
              <c:idx val="47"/>
              <c:delete val="1"/>
              <c:extLst>
                <c:ext xmlns:c15="http://schemas.microsoft.com/office/drawing/2012/chart" uri="{CE6537A1-D6FC-4f65-9D91-7224C49458BB}"/>
                <c:ext xmlns:c16="http://schemas.microsoft.com/office/drawing/2014/chart" uri="{C3380CC4-5D6E-409C-BE32-E72D297353CC}">
                  <c16:uniqueId val="{0000002F-71D0-43D7-99CB-685434D42029}"/>
                </c:ext>
              </c:extLst>
            </c:dLbl>
            <c:dLbl>
              <c:idx val="48"/>
              <c:layout>
                <c:manualLayout>
                  <c:x val="-3.3371000312939152E-2"/>
                  <c:y val="4.9027564405707484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14EFEF28-AEE9-41A6-B9EF-2A024E207C3D}" type="VALUE">
                      <a:rPr lang="en-US" baseline="0"/>
                      <a:pPr>
                        <a:defRPr/>
                      </a:pPr>
                      <a:t>[ARVO]</a:t>
                    </a:fld>
                    <a:endParaRPr lang="fi-FI"/>
                  </a:p>
                </c:rich>
              </c:tx>
              <c:spPr>
                <a:solidFill>
                  <a:srgbClr val="FFFFFF"/>
                </a:solidFill>
                <a:ln>
                  <a:solidFill>
                    <a:srgbClr val="003399"/>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30-71D0-43D7-99CB-685434D42029}"/>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tiedot'!$B$94:$BO$94</c:f>
              <c:numCache>
                <c:formatCode>#,##0</c:formatCode>
                <c:ptCount val="66"/>
                <c:pt idx="0">
                  <c:v>4590</c:v>
                </c:pt>
                <c:pt idx="1">
                  <c:v>4548</c:v>
                </c:pt>
                <c:pt idx="2">
                  <c:v>4459</c:v>
                </c:pt>
                <c:pt idx="3">
                  <c:v>4390</c:v>
                </c:pt>
                <c:pt idx="4">
                  <c:v>4271</c:v>
                </c:pt>
                <c:pt idx="5">
                  <c:v>4170</c:v>
                </c:pt>
                <c:pt idx="6">
                  <c:v>4085</c:v>
                </c:pt>
                <c:pt idx="7">
                  <c:v>4061</c:v>
                </c:pt>
                <c:pt idx="8">
                  <c:v>4016</c:v>
                </c:pt>
                <c:pt idx="9">
                  <c:v>3991</c:v>
                </c:pt>
                <c:pt idx="10">
                  <c:v>3949</c:v>
                </c:pt>
                <c:pt idx="11">
                  <c:v>3882</c:v>
                </c:pt>
                <c:pt idx="12">
                  <c:v>3778</c:v>
                </c:pt>
                <c:pt idx="13">
                  <c:v>3699</c:v>
                </c:pt>
                <c:pt idx="14">
                  <c:v>3636</c:v>
                </c:pt>
                <c:pt idx="15">
                  <c:v>3580</c:v>
                </c:pt>
                <c:pt idx="16">
                  <c:v>3570</c:v>
                </c:pt>
                <c:pt idx="17">
                  <c:v>3555</c:v>
                </c:pt>
                <c:pt idx="18">
                  <c:v>3536</c:v>
                </c:pt>
                <c:pt idx="19">
                  <c:v>3506</c:v>
                </c:pt>
                <c:pt idx="20">
                  <c:v>3450</c:v>
                </c:pt>
                <c:pt idx="21">
                  <c:v>3443</c:v>
                </c:pt>
                <c:pt idx="22">
                  <c:v>3415</c:v>
                </c:pt>
                <c:pt idx="23">
                  <c:v>3308</c:v>
                </c:pt>
                <c:pt idx="24">
                  <c:v>3260</c:v>
                </c:pt>
                <c:pt idx="25">
                  <c:v>3204</c:v>
                </c:pt>
                <c:pt idx="26">
                  <c:v>3171</c:v>
                </c:pt>
                <c:pt idx="27">
                  <c:v>3083</c:v>
                </c:pt>
                <c:pt idx="28">
                  <c:v>3037</c:v>
                </c:pt>
                <c:pt idx="29">
                  <c:v>3031</c:v>
                </c:pt>
                <c:pt idx="30">
                  <c:v>2998</c:v>
                </c:pt>
                <c:pt idx="31">
                  <c:v>2983</c:v>
                </c:pt>
                <c:pt idx="32">
                  <c:v>2934</c:v>
                </c:pt>
                <c:pt idx="33">
                  <c:v>2877</c:v>
                </c:pt>
                <c:pt idx="34">
                  <c:v>2864</c:v>
                </c:pt>
                <c:pt idx="35">
                  <c:v>2864</c:v>
                </c:pt>
                <c:pt idx="36">
                  <c:v>2820</c:v>
                </c:pt>
                <c:pt idx="37">
                  <c:v>2795</c:v>
                </c:pt>
                <c:pt idx="38">
                  <c:v>2802</c:v>
                </c:pt>
                <c:pt idx="39">
                  <c:v>2750</c:v>
                </c:pt>
                <c:pt idx="40">
                  <c:v>2719</c:v>
                </c:pt>
                <c:pt idx="41">
                  <c:v>2643</c:v>
                </c:pt>
                <c:pt idx="42">
                  <c:v>2597</c:v>
                </c:pt>
                <c:pt idx="43">
                  <c:v>2551</c:v>
                </c:pt>
                <c:pt idx="44">
                  <c:v>2477</c:v>
                </c:pt>
                <c:pt idx="45">
                  <c:v>2433</c:v>
                </c:pt>
                <c:pt idx="46">
                  <c:v>2420</c:v>
                </c:pt>
                <c:pt idx="47">
                  <c:v>2394</c:v>
                </c:pt>
                <c:pt idx="48">
                  <c:v>2313</c:v>
                </c:pt>
              </c:numCache>
            </c:numRef>
          </c:val>
          <c:smooth val="0"/>
          <c:extLst>
            <c:ext xmlns:c16="http://schemas.microsoft.com/office/drawing/2014/chart" uri="{C3380CC4-5D6E-409C-BE32-E72D297353CC}">
              <c16:uniqueId val="{00000031-71D0-43D7-99CB-685434D42029}"/>
            </c:ext>
          </c:extLst>
        </c:ser>
        <c:ser>
          <c:idx val="1"/>
          <c:order val="1"/>
          <c:tx>
            <c:strRef>
              <c:f>'Diat 6–30 tiedot'!$A$95</c:f>
              <c:strCache>
                <c:ptCount val="1"/>
                <c:pt idx="0">
                  <c:v>Tuusniemi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3.1983479399617203E-2"/>
                  <c:y val="-3.6252051666309869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2-71D0-43D7-99CB-685434D42029}"/>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tiedot'!$B$95:$BO$95</c:f>
              <c:numCache>
                <c:formatCode>General</c:formatCode>
                <c:ptCount val="66"/>
                <c:pt idx="40" formatCode="#,##0">
                  <c:v>2720</c:v>
                </c:pt>
                <c:pt idx="41" formatCode="#,##0">
                  <c:v>2698</c:v>
                </c:pt>
                <c:pt idx="42" formatCode="#,##0">
                  <c:v>2680</c:v>
                </c:pt>
                <c:pt idx="43" formatCode="#,##0">
                  <c:v>2663</c:v>
                </c:pt>
                <c:pt idx="44" formatCode="#,##0">
                  <c:v>2650</c:v>
                </c:pt>
                <c:pt idx="45" formatCode="#,##0">
                  <c:v>2634</c:v>
                </c:pt>
                <c:pt idx="46" formatCode="#,##0">
                  <c:v>2620</c:v>
                </c:pt>
                <c:pt idx="47" formatCode="#,##0">
                  <c:v>2608</c:v>
                </c:pt>
                <c:pt idx="48" formatCode="#,##0">
                  <c:v>2595</c:v>
                </c:pt>
                <c:pt idx="49" formatCode="#,##0">
                  <c:v>2582</c:v>
                </c:pt>
                <c:pt idx="50" formatCode="#,##0">
                  <c:v>2572</c:v>
                </c:pt>
                <c:pt idx="51" formatCode="#,##0">
                  <c:v>2559</c:v>
                </c:pt>
                <c:pt idx="52" formatCode="#,##0">
                  <c:v>2549</c:v>
                </c:pt>
                <c:pt idx="53" formatCode="#,##0">
                  <c:v>2538</c:v>
                </c:pt>
                <c:pt idx="54" formatCode="#,##0">
                  <c:v>2526</c:v>
                </c:pt>
                <c:pt idx="55" formatCode="#,##0">
                  <c:v>2516</c:v>
                </c:pt>
                <c:pt idx="56" formatCode="#,##0">
                  <c:v>2505</c:v>
                </c:pt>
                <c:pt idx="57" formatCode="#,##0">
                  <c:v>2495</c:v>
                </c:pt>
                <c:pt idx="58" formatCode="#,##0">
                  <c:v>2485</c:v>
                </c:pt>
                <c:pt idx="59" formatCode="#,##0">
                  <c:v>2475</c:v>
                </c:pt>
                <c:pt idx="60" formatCode="#,##0">
                  <c:v>2465</c:v>
                </c:pt>
                <c:pt idx="61" formatCode="#,##0">
                  <c:v>2455</c:v>
                </c:pt>
                <c:pt idx="62" formatCode="#,##0">
                  <c:v>2444</c:v>
                </c:pt>
                <c:pt idx="63" formatCode="#,##0">
                  <c:v>2433</c:v>
                </c:pt>
                <c:pt idx="64" formatCode="#,##0">
                  <c:v>2421</c:v>
                </c:pt>
                <c:pt idx="65" formatCode="#,##0">
                  <c:v>2411</c:v>
                </c:pt>
              </c:numCache>
            </c:numRef>
          </c:val>
          <c:smooth val="0"/>
          <c:extLst>
            <c:ext xmlns:c16="http://schemas.microsoft.com/office/drawing/2014/chart" uri="{C3380CC4-5D6E-409C-BE32-E72D297353CC}">
              <c16:uniqueId val="{00000033-71D0-43D7-99CB-685434D42029}"/>
            </c:ext>
          </c:extLst>
        </c:ser>
        <c:ser>
          <c:idx val="2"/>
          <c:order val="2"/>
          <c:tx>
            <c:strRef>
              <c:f>'Diat 6–30 tiedot'!$A$96</c:f>
              <c:strCache>
                <c:ptCount val="1"/>
                <c:pt idx="0">
                  <c:v>Tuusniemi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3.1983479399617203E-2"/>
                  <c:y val="2.4923285520588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71D0-43D7-99CB-685434D42029}"/>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tiedot'!$B$96:$BO$96</c:f>
              <c:numCache>
                <c:formatCode>General</c:formatCode>
                <c:ptCount val="66"/>
                <c:pt idx="44" formatCode="#,##0">
                  <c:v>2497</c:v>
                </c:pt>
                <c:pt idx="45" formatCode="#,##0">
                  <c:v>2449</c:v>
                </c:pt>
                <c:pt idx="46" formatCode="#,##0">
                  <c:v>2401</c:v>
                </c:pt>
                <c:pt idx="47" formatCode="#,##0">
                  <c:v>2358</c:v>
                </c:pt>
                <c:pt idx="48" formatCode="#,##0">
                  <c:v>2318</c:v>
                </c:pt>
                <c:pt idx="49" formatCode="#,##0">
                  <c:v>2280</c:v>
                </c:pt>
                <c:pt idx="50" formatCode="#,##0">
                  <c:v>2242</c:v>
                </c:pt>
                <c:pt idx="51" formatCode="#,##0">
                  <c:v>2208</c:v>
                </c:pt>
                <c:pt idx="52" formatCode="#,##0">
                  <c:v>2176</c:v>
                </c:pt>
                <c:pt idx="53" formatCode="#,##0">
                  <c:v>2145</c:v>
                </c:pt>
                <c:pt idx="54" formatCode="#,##0">
                  <c:v>2115</c:v>
                </c:pt>
                <c:pt idx="55" formatCode="#,##0">
                  <c:v>2085</c:v>
                </c:pt>
                <c:pt idx="56" formatCode="#,##0">
                  <c:v>2058</c:v>
                </c:pt>
                <c:pt idx="57" formatCode="#,##0">
                  <c:v>2031</c:v>
                </c:pt>
                <c:pt idx="58" formatCode="#,##0">
                  <c:v>2006</c:v>
                </c:pt>
                <c:pt idx="59" formatCode="#,##0">
                  <c:v>1981</c:v>
                </c:pt>
                <c:pt idx="60" formatCode="#,##0">
                  <c:v>1958</c:v>
                </c:pt>
                <c:pt idx="61" formatCode="#,##0">
                  <c:v>1937</c:v>
                </c:pt>
                <c:pt idx="62" formatCode="#,##0">
                  <c:v>1917</c:v>
                </c:pt>
                <c:pt idx="63" formatCode="#,##0">
                  <c:v>1896</c:v>
                </c:pt>
                <c:pt idx="64" formatCode="#,##0">
                  <c:v>1877</c:v>
                </c:pt>
                <c:pt idx="65" formatCode="#,##0">
                  <c:v>1858</c:v>
                </c:pt>
              </c:numCache>
            </c:numRef>
          </c:val>
          <c:smooth val="0"/>
          <c:extLst>
            <c:ext xmlns:c16="http://schemas.microsoft.com/office/drawing/2014/chart" uri="{C3380CC4-5D6E-409C-BE32-E72D297353CC}">
              <c16:uniqueId val="{00000035-71D0-43D7-99CB-685434D42029}"/>
            </c:ext>
          </c:extLst>
        </c:ser>
        <c:ser>
          <c:idx val="3"/>
          <c:order val="3"/>
          <c:tx>
            <c:strRef>
              <c:f>'Diat 6–30 tiedot'!$A$97</c:f>
              <c:strCache>
                <c:ptCount val="1"/>
                <c:pt idx="0">
                  <c:v>Tuusniemi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3.5181827339579044E-2"/>
                  <c:y val="-4.53150645828874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6-71D0-43D7-99CB-685434D4202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tiedot'!$B$97:$BO$97</c:f>
              <c:numCache>
                <c:formatCode>General</c:formatCode>
                <c:ptCount val="66"/>
                <c:pt idx="46" formatCode="#,##0">
                  <c:v>2377</c:v>
                </c:pt>
                <c:pt idx="47" formatCode="#,##0">
                  <c:v>2329</c:v>
                </c:pt>
                <c:pt idx="48" formatCode="#,##0">
                  <c:v>2283</c:v>
                </c:pt>
                <c:pt idx="49" formatCode="#,##0">
                  <c:v>2244</c:v>
                </c:pt>
                <c:pt idx="50" formatCode="#,##0">
                  <c:v>2207</c:v>
                </c:pt>
                <c:pt idx="51" formatCode="#,##0">
                  <c:v>2174</c:v>
                </c:pt>
                <c:pt idx="52" formatCode="#,##0">
                  <c:v>2142</c:v>
                </c:pt>
                <c:pt idx="53" formatCode="#,##0">
                  <c:v>2113</c:v>
                </c:pt>
                <c:pt idx="54" formatCode="#,##0">
                  <c:v>2084</c:v>
                </c:pt>
                <c:pt idx="55" formatCode="#,##0">
                  <c:v>2058</c:v>
                </c:pt>
                <c:pt idx="56" formatCode="#,##0">
                  <c:v>2033</c:v>
                </c:pt>
                <c:pt idx="57" formatCode="#,##0">
                  <c:v>2010</c:v>
                </c:pt>
                <c:pt idx="58" formatCode="#,##0">
                  <c:v>1990</c:v>
                </c:pt>
                <c:pt idx="59" formatCode="#,##0">
                  <c:v>1969</c:v>
                </c:pt>
                <c:pt idx="60" formatCode="#,##0">
                  <c:v>1950</c:v>
                </c:pt>
                <c:pt idx="61" formatCode="#,##0">
                  <c:v>1934</c:v>
                </c:pt>
                <c:pt idx="62" formatCode="#,##0">
                  <c:v>1918</c:v>
                </c:pt>
                <c:pt idx="63" formatCode="#,##0">
                  <c:v>1902</c:v>
                </c:pt>
                <c:pt idx="64" formatCode="#,##0">
                  <c:v>1887</c:v>
                </c:pt>
                <c:pt idx="65" formatCode="#,##0">
                  <c:v>1873</c:v>
                </c:pt>
              </c:numCache>
            </c:numRef>
          </c:val>
          <c:smooth val="0"/>
          <c:extLst>
            <c:ext xmlns:c16="http://schemas.microsoft.com/office/drawing/2014/chart" uri="{C3380CC4-5D6E-409C-BE32-E72D297353CC}">
              <c16:uniqueId val="{00000037-71D0-43D7-99CB-685434D42029}"/>
            </c:ext>
          </c:extLst>
        </c:ser>
        <c:ser>
          <c:idx val="4"/>
          <c:order val="4"/>
          <c:tx>
            <c:strRef>
              <c:f>'Diat 6–30 tiedot'!$A$98</c:f>
              <c:strCache>
                <c:ptCount val="1"/>
                <c:pt idx="0">
                  <c:v>Tuusniemi ennuste 2024</c:v>
                </c:pt>
              </c:strCache>
            </c:strRef>
          </c:tx>
          <c:spPr>
            <a:ln w="31750" cap="rnd">
              <a:solidFill>
                <a:srgbClr val="7030A0"/>
              </a:solidFill>
              <a:prstDash val="lgDash"/>
              <a:round/>
            </a:ln>
            <a:effectLst>
              <a:outerShdw blurRad="40000" dist="23000" dir="5400000" rotWithShape="0">
                <a:srgbClr val="000000">
                  <a:alpha val="35000"/>
                </a:srgbClr>
              </a:outerShdw>
            </a:effectLst>
          </c:spPr>
          <c:marker>
            <c:symbol val="none"/>
          </c:marker>
          <c:dLbls>
            <c:dLbl>
              <c:idx val="70"/>
              <c:layout>
                <c:manualLayout>
                  <c:x val="-3.0192809806944946E-2"/>
                  <c:y val="-3.5656410476878168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301F1EEE-F432-4DB8-8D3A-D739BBE7F433}" type="VALUE">
                      <a:rPr lang="en-US" baseline="0"/>
                      <a:pPr>
                        <a:defRPr/>
                      </a:pPr>
                      <a:t>[ARVO]</a:t>
                    </a:fld>
                    <a:endParaRPr lang="fi-FI"/>
                  </a:p>
                </c:rich>
              </c:tx>
              <c:spPr>
                <a:solidFill>
                  <a:srgbClr val="FFFFFF"/>
                </a:solidFill>
                <a:ln>
                  <a:solidFill>
                    <a:srgbClr val="7030A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38-71D0-43D7-99CB-685434D42029}"/>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tiedot'!$B$98:$BT$98</c:f>
              <c:numCache>
                <c:formatCode>General</c:formatCode>
                <c:ptCount val="71"/>
                <c:pt idx="49" formatCode="#,##0">
                  <c:v>2274</c:v>
                </c:pt>
                <c:pt idx="50" formatCode="#,##0">
                  <c:v>2239</c:v>
                </c:pt>
                <c:pt idx="51" formatCode="#,##0">
                  <c:v>2204</c:v>
                </c:pt>
                <c:pt idx="52" formatCode="#,##0">
                  <c:v>2173</c:v>
                </c:pt>
                <c:pt idx="53" formatCode="#,##0">
                  <c:v>2142</c:v>
                </c:pt>
                <c:pt idx="54" formatCode="#,##0">
                  <c:v>2113</c:v>
                </c:pt>
                <c:pt idx="55" formatCode="#,##0">
                  <c:v>2085</c:v>
                </c:pt>
                <c:pt idx="56" formatCode="#,##0">
                  <c:v>2061</c:v>
                </c:pt>
                <c:pt idx="57" formatCode="#,##0">
                  <c:v>2037</c:v>
                </c:pt>
                <c:pt idx="58" formatCode="#,##0">
                  <c:v>2015</c:v>
                </c:pt>
                <c:pt idx="59" formatCode="#,##0">
                  <c:v>1996</c:v>
                </c:pt>
                <c:pt idx="60" formatCode="#,##0">
                  <c:v>1979</c:v>
                </c:pt>
                <c:pt idx="61" formatCode="#,##0">
                  <c:v>1962</c:v>
                </c:pt>
                <c:pt idx="62" formatCode="#,##0">
                  <c:v>1946</c:v>
                </c:pt>
                <c:pt idx="63" formatCode="#,##0">
                  <c:v>1932</c:v>
                </c:pt>
                <c:pt idx="64" formatCode="#,##0">
                  <c:v>1921</c:v>
                </c:pt>
                <c:pt idx="65" formatCode="#,##0">
                  <c:v>1909</c:v>
                </c:pt>
                <c:pt idx="66" formatCode="#,##0">
                  <c:v>1900</c:v>
                </c:pt>
                <c:pt idx="67" formatCode="#,##0">
                  <c:v>1890</c:v>
                </c:pt>
                <c:pt idx="68" formatCode="#,##0">
                  <c:v>1882</c:v>
                </c:pt>
                <c:pt idx="69" formatCode="#,##0">
                  <c:v>1874</c:v>
                </c:pt>
                <c:pt idx="70" formatCode="#,##0">
                  <c:v>1869</c:v>
                </c:pt>
              </c:numCache>
            </c:numRef>
          </c:val>
          <c:smooth val="0"/>
          <c:extLst>
            <c:ext xmlns:c16="http://schemas.microsoft.com/office/drawing/2014/chart" uri="{C3380CC4-5D6E-409C-BE32-E72D297353CC}">
              <c16:uniqueId val="{00000039-71D0-43D7-99CB-685434D42029}"/>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1904024377959068E-2"/>
          <c:y val="0.5018917024268994"/>
          <c:w val="0.33559169436889291"/>
          <c:h val="0.4036761899581230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dirty="0"/>
              <a:t>Koillis-Savon</a:t>
            </a:r>
            <a:r>
              <a:rPr lang="fi-FI" sz="1400" baseline="0" dirty="0"/>
              <a:t> seudu</a:t>
            </a:r>
            <a:r>
              <a:rPr lang="fi-FI" sz="1400" dirty="0"/>
              <a:t>n väestönkehitys 1975–2023 ja Tilastokeskuksen väestöennusteet</a:t>
            </a:r>
          </a:p>
        </c:rich>
      </c:tx>
      <c:layout>
        <c:manualLayout>
          <c:xMode val="edge"/>
          <c:yMode val="edge"/>
          <c:x val="0.13477258990631613"/>
          <c:y val="2.039177906229929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tiedot'!$A$99</c:f>
              <c:strCache>
                <c:ptCount val="1"/>
                <c:pt idx="0">
                  <c:v>Koillis-Savon seutukunta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FB0D-417A-AEF6-07F2614FD022}"/>
                </c:ext>
              </c:extLst>
            </c:dLbl>
            <c:dLbl>
              <c:idx val="1"/>
              <c:delete val="1"/>
              <c:extLst>
                <c:ext xmlns:c15="http://schemas.microsoft.com/office/drawing/2012/chart" uri="{CE6537A1-D6FC-4f65-9D91-7224C49458BB}"/>
                <c:ext xmlns:c16="http://schemas.microsoft.com/office/drawing/2014/chart" uri="{C3380CC4-5D6E-409C-BE32-E72D297353CC}">
                  <c16:uniqueId val="{00000001-FB0D-417A-AEF6-07F2614FD022}"/>
                </c:ext>
              </c:extLst>
            </c:dLbl>
            <c:dLbl>
              <c:idx val="2"/>
              <c:delete val="1"/>
              <c:extLst>
                <c:ext xmlns:c15="http://schemas.microsoft.com/office/drawing/2012/chart" uri="{CE6537A1-D6FC-4f65-9D91-7224C49458BB}"/>
                <c:ext xmlns:c16="http://schemas.microsoft.com/office/drawing/2014/chart" uri="{C3380CC4-5D6E-409C-BE32-E72D297353CC}">
                  <c16:uniqueId val="{00000002-FB0D-417A-AEF6-07F2614FD022}"/>
                </c:ext>
              </c:extLst>
            </c:dLbl>
            <c:dLbl>
              <c:idx val="3"/>
              <c:delete val="1"/>
              <c:extLst>
                <c:ext xmlns:c15="http://schemas.microsoft.com/office/drawing/2012/chart" uri="{CE6537A1-D6FC-4f65-9D91-7224C49458BB}"/>
                <c:ext xmlns:c16="http://schemas.microsoft.com/office/drawing/2014/chart" uri="{C3380CC4-5D6E-409C-BE32-E72D297353CC}">
                  <c16:uniqueId val="{00000003-FB0D-417A-AEF6-07F2614FD022}"/>
                </c:ext>
              </c:extLst>
            </c:dLbl>
            <c:dLbl>
              <c:idx val="4"/>
              <c:delete val="1"/>
              <c:extLst>
                <c:ext xmlns:c15="http://schemas.microsoft.com/office/drawing/2012/chart" uri="{CE6537A1-D6FC-4f65-9D91-7224C49458BB}"/>
                <c:ext xmlns:c16="http://schemas.microsoft.com/office/drawing/2014/chart" uri="{C3380CC4-5D6E-409C-BE32-E72D297353CC}">
                  <c16:uniqueId val="{00000004-FB0D-417A-AEF6-07F2614FD022}"/>
                </c:ext>
              </c:extLst>
            </c:dLbl>
            <c:dLbl>
              <c:idx val="5"/>
              <c:delete val="1"/>
              <c:extLst>
                <c:ext xmlns:c15="http://schemas.microsoft.com/office/drawing/2012/chart" uri="{CE6537A1-D6FC-4f65-9D91-7224C49458BB}"/>
                <c:ext xmlns:c16="http://schemas.microsoft.com/office/drawing/2014/chart" uri="{C3380CC4-5D6E-409C-BE32-E72D297353CC}">
                  <c16:uniqueId val="{00000005-FB0D-417A-AEF6-07F2614FD022}"/>
                </c:ext>
              </c:extLst>
            </c:dLbl>
            <c:dLbl>
              <c:idx val="6"/>
              <c:delete val="1"/>
              <c:extLst>
                <c:ext xmlns:c15="http://schemas.microsoft.com/office/drawing/2012/chart" uri="{CE6537A1-D6FC-4f65-9D91-7224C49458BB}"/>
                <c:ext xmlns:c16="http://schemas.microsoft.com/office/drawing/2014/chart" uri="{C3380CC4-5D6E-409C-BE32-E72D297353CC}">
                  <c16:uniqueId val="{00000006-FB0D-417A-AEF6-07F2614FD022}"/>
                </c:ext>
              </c:extLst>
            </c:dLbl>
            <c:dLbl>
              <c:idx val="7"/>
              <c:delete val="1"/>
              <c:extLst>
                <c:ext xmlns:c15="http://schemas.microsoft.com/office/drawing/2012/chart" uri="{CE6537A1-D6FC-4f65-9D91-7224C49458BB}"/>
                <c:ext xmlns:c16="http://schemas.microsoft.com/office/drawing/2014/chart" uri="{C3380CC4-5D6E-409C-BE32-E72D297353CC}">
                  <c16:uniqueId val="{00000007-FB0D-417A-AEF6-07F2614FD022}"/>
                </c:ext>
              </c:extLst>
            </c:dLbl>
            <c:dLbl>
              <c:idx val="8"/>
              <c:delete val="1"/>
              <c:extLst>
                <c:ext xmlns:c15="http://schemas.microsoft.com/office/drawing/2012/chart" uri="{CE6537A1-D6FC-4f65-9D91-7224C49458BB}"/>
                <c:ext xmlns:c16="http://schemas.microsoft.com/office/drawing/2014/chart" uri="{C3380CC4-5D6E-409C-BE32-E72D297353CC}">
                  <c16:uniqueId val="{00000008-FB0D-417A-AEF6-07F2614FD022}"/>
                </c:ext>
              </c:extLst>
            </c:dLbl>
            <c:dLbl>
              <c:idx val="9"/>
              <c:delete val="1"/>
              <c:extLst>
                <c:ext xmlns:c15="http://schemas.microsoft.com/office/drawing/2012/chart" uri="{CE6537A1-D6FC-4f65-9D91-7224C49458BB}"/>
                <c:ext xmlns:c16="http://schemas.microsoft.com/office/drawing/2014/chart" uri="{C3380CC4-5D6E-409C-BE32-E72D297353CC}">
                  <c16:uniqueId val="{00000009-FB0D-417A-AEF6-07F2614FD022}"/>
                </c:ext>
              </c:extLst>
            </c:dLbl>
            <c:dLbl>
              <c:idx val="10"/>
              <c:delete val="1"/>
              <c:extLst>
                <c:ext xmlns:c15="http://schemas.microsoft.com/office/drawing/2012/chart" uri="{CE6537A1-D6FC-4f65-9D91-7224C49458BB}"/>
                <c:ext xmlns:c16="http://schemas.microsoft.com/office/drawing/2014/chart" uri="{C3380CC4-5D6E-409C-BE32-E72D297353CC}">
                  <c16:uniqueId val="{0000000A-FB0D-417A-AEF6-07F2614FD022}"/>
                </c:ext>
              </c:extLst>
            </c:dLbl>
            <c:dLbl>
              <c:idx val="11"/>
              <c:delete val="1"/>
              <c:extLst>
                <c:ext xmlns:c15="http://schemas.microsoft.com/office/drawing/2012/chart" uri="{CE6537A1-D6FC-4f65-9D91-7224C49458BB}"/>
                <c:ext xmlns:c16="http://schemas.microsoft.com/office/drawing/2014/chart" uri="{C3380CC4-5D6E-409C-BE32-E72D297353CC}">
                  <c16:uniqueId val="{0000000B-FB0D-417A-AEF6-07F2614FD022}"/>
                </c:ext>
              </c:extLst>
            </c:dLbl>
            <c:dLbl>
              <c:idx val="12"/>
              <c:delete val="1"/>
              <c:extLst>
                <c:ext xmlns:c15="http://schemas.microsoft.com/office/drawing/2012/chart" uri="{CE6537A1-D6FC-4f65-9D91-7224C49458BB}"/>
                <c:ext xmlns:c16="http://schemas.microsoft.com/office/drawing/2014/chart" uri="{C3380CC4-5D6E-409C-BE32-E72D297353CC}">
                  <c16:uniqueId val="{0000000C-FB0D-417A-AEF6-07F2614FD022}"/>
                </c:ext>
              </c:extLst>
            </c:dLbl>
            <c:dLbl>
              <c:idx val="13"/>
              <c:delete val="1"/>
              <c:extLst>
                <c:ext xmlns:c15="http://schemas.microsoft.com/office/drawing/2012/chart" uri="{CE6537A1-D6FC-4f65-9D91-7224C49458BB}"/>
                <c:ext xmlns:c16="http://schemas.microsoft.com/office/drawing/2014/chart" uri="{C3380CC4-5D6E-409C-BE32-E72D297353CC}">
                  <c16:uniqueId val="{0000000D-FB0D-417A-AEF6-07F2614FD022}"/>
                </c:ext>
              </c:extLst>
            </c:dLbl>
            <c:dLbl>
              <c:idx val="14"/>
              <c:delete val="1"/>
              <c:extLst>
                <c:ext xmlns:c15="http://schemas.microsoft.com/office/drawing/2012/chart" uri="{CE6537A1-D6FC-4f65-9D91-7224C49458BB}"/>
                <c:ext xmlns:c16="http://schemas.microsoft.com/office/drawing/2014/chart" uri="{C3380CC4-5D6E-409C-BE32-E72D297353CC}">
                  <c16:uniqueId val="{0000000E-FB0D-417A-AEF6-07F2614FD022}"/>
                </c:ext>
              </c:extLst>
            </c:dLbl>
            <c:dLbl>
              <c:idx val="15"/>
              <c:delete val="1"/>
              <c:extLst>
                <c:ext xmlns:c15="http://schemas.microsoft.com/office/drawing/2012/chart" uri="{CE6537A1-D6FC-4f65-9D91-7224C49458BB}"/>
                <c:ext xmlns:c16="http://schemas.microsoft.com/office/drawing/2014/chart" uri="{C3380CC4-5D6E-409C-BE32-E72D297353CC}">
                  <c16:uniqueId val="{0000000F-FB0D-417A-AEF6-07F2614FD022}"/>
                </c:ext>
              </c:extLst>
            </c:dLbl>
            <c:dLbl>
              <c:idx val="16"/>
              <c:delete val="1"/>
              <c:extLst>
                <c:ext xmlns:c15="http://schemas.microsoft.com/office/drawing/2012/chart" uri="{CE6537A1-D6FC-4f65-9D91-7224C49458BB}"/>
                <c:ext xmlns:c16="http://schemas.microsoft.com/office/drawing/2014/chart" uri="{C3380CC4-5D6E-409C-BE32-E72D297353CC}">
                  <c16:uniqueId val="{00000010-FB0D-417A-AEF6-07F2614FD022}"/>
                </c:ext>
              </c:extLst>
            </c:dLbl>
            <c:dLbl>
              <c:idx val="17"/>
              <c:delete val="1"/>
              <c:extLst>
                <c:ext xmlns:c15="http://schemas.microsoft.com/office/drawing/2012/chart" uri="{CE6537A1-D6FC-4f65-9D91-7224C49458BB}"/>
                <c:ext xmlns:c16="http://schemas.microsoft.com/office/drawing/2014/chart" uri="{C3380CC4-5D6E-409C-BE32-E72D297353CC}">
                  <c16:uniqueId val="{00000011-FB0D-417A-AEF6-07F2614FD022}"/>
                </c:ext>
              </c:extLst>
            </c:dLbl>
            <c:dLbl>
              <c:idx val="18"/>
              <c:delete val="1"/>
              <c:extLst>
                <c:ext xmlns:c15="http://schemas.microsoft.com/office/drawing/2012/chart" uri="{CE6537A1-D6FC-4f65-9D91-7224C49458BB}"/>
                <c:ext xmlns:c16="http://schemas.microsoft.com/office/drawing/2014/chart" uri="{C3380CC4-5D6E-409C-BE32-E72D297353CC}">
                  <c16:uniqueId val="{00000012-FB0D-417A-AEF6-07F2614FD022}"/>
                </c:ext>
              </c:extLst>
            </c:dLbl>
            <c:dLbl>
              <c:idx val="19"/>
              <c:delete val="1"/>
              <c:extLst>
                <c:ext xmlns:c15="http://schemas.microsoft.com/office/drawing/2012/chart" uri="{CE6537A1-D6FC-4f65-9D91-7224C49458BB}"/>
                <c:ext xmlns:c16="http://schemas.microsoft.com/office/drawing/2014/chart" uri="{C3380CC4-5D6E-409C-BE32-E72D297353CC}">
                  <c16:uniqueId val="{00000013-FB0D-417A-AEF6-07F2614FD022}"/>
                </c:ext>
              </c:extLst>
            </c:dLbl>
            <c:dLbl>
              <c:idx val="20"/>
              <c:delete val="1"/>
              <c:extLst>
                <c:ext xmlns:c15="http://schemas.microsoft.com/office/drawing/2012/chart" uri="{CE6537A1-D6FC-4f65-9D91-7224C49458BB}"/>
                <c:ext xmlns:c16="http://schemas.microsoft.com/office/drawing/2014/chart" uri="{C3380CC4-5D6E-409C-BE32-E72D297353CC}">
                  <c16:uniqueId val="{00000014-FB0D-417A-AEF6-07F2614FD022}"/>
                </c:ext>
              </c:extLst>
            </c:dLbl>
            <c:dLbl>
              <c:idx val="21"/>
              <c:delete val="1"/>
              <c:extLst>
                <c:ext xmlns:c15="http://schemas.microsoft.com/office/drawing/2012/chart" uri="{CE6537A1-D6FC-4f65-9D91-7224C49458BB}"/>
                <c:ext xmlns:c16="http://schemas.microsoft.com/office/drawing/2014/chart" uri="{C3380CC4-5D6E-409C-BE32-E72D297353CC}">
                  <c16:uniqueId val="{00000015-FB0D-417A-AEF6-07F2614FD022}"/>
                </c:ext>
              </c:extLst>
            </c:dLbl>
            <c:dLbl>
              <c:idx val="22"/>
              <c:delete val="1"/>
              <c:extLst>
                <c:ext xmlns:c15="http://schemas.microsoft.com/office/drawing/2012/chart" uri="{CE6537A1-D6FC-4f65-9D91-7224C49458BB}"/>
                <c:ext xmlns:c16="http://schemas.microsoft.com/office/drawing/2014/chart" uri="{C3380CC4-5D6E-409C-BE32-E72D297353CC}">
                  <c16:uniqueId val="{00000016-FB0D-417A-AEF6-07F2614FD022}"/>
                </c:ext>
              </c:extLst>
            </c:dLbl>
            <c:dLbl>
              <c:idx val="23"/>
              <c:delete val="1"/>
              <c:extLst>
                <c:ext xmlns:c15="http://schemas.microsoft.com/office/drawing/2012/chart" uri="{CE6537A1-D6FC-4f65-9D91-7224C49458BB}"/>
                <c:ext xmlns:c16="http://schemas.microsoft.com/office/drawing/2014/chart" uri="{C3380CC4-5D6E-409C-BE32-E72D297353CC}">
                  <c16:uniqueId val="{00000017-FB0D-417A-AEF6-07F2614FD022}"/>
                </c:ext>
              </c:extLst>
            </c:dLbl>
            <c:dLbl>
              <c:idx val="24"/>
              <c:delete val="1"/>
              <c:extLst>
                <c:ext xmlns:c15="http://schemas.microsoft.com/office/drawing/2012/chart" uri="{CE6537A1-D6FC-4f65-9D91-7224C49458BB}"/>
                <c:ext xmlns:c16="http://schemas.microsoft.com/office/drawing/2014/chart" uri="{C3380CC4-5D6E-409C-BE32-E72D297353CC}">
                  <c16:uniqueId val="{00000018-FB0D-417A-AEF6-07F2614FD022}"/>
                </c:ext>
              </c:extLst>
            </c:dLbl>
            <c:dLbl>
              <c:idx val="25"/>
              <c:delete val="1"/>
              <c:extLst>
                <c:ext xmlns:c15="http://schemas.microsoft.com/office/drawing/2012/chart" uri="{CE6537A1-D6FC-4f65-9D91-7224C49458BB}"/>
                <c:ext xmlns:c16="http://schemas.microsoft.com/office/drawing/2014/chart" uri="{C3380CC4-5D6E-409C-BE32-E72D297353CC}">
                  <c16:uniqueId val="{00000019-FB0D-417A-AEF6-07F2614FD022}"/>
                </c:ext>
              </c:extLst>
            </c:dLbl>
            <c:dLbl>
              <c:idx val="26"/>
              <c:delete val="1"/>
              <c:extLst>
                <c:ext xmlns:c15="http://schemas.microsoft.com/office/drawing/2012/chart" uri="{CE6537A1-D6FC-4f65-9D91-7224C49458BB}"/>
                <c:ext xmlns:c16="http://schemas.microsoft.com/office/drawing/2014/chart" uri="{C3380CC4-5D6E-409C-BE32-E72D297353CC}">
                  <c16:uniqueId val="{0000001A-FB0D-417A-AEF6-07F2614FD022}"/>
                </c:ext>
              </c:extLst>
            </c:dLbl>
            <c:dLbl>
              <c:idx val="27"/>
              <c:delete val="1"/>
              <c:extLst>
                <c:ext xmlns:c15="http://schemas.microsoft.com/office/drawing/2012/chart" uri="{CE6537A1-D6FC-4f65-9D91-7224C49458BB}"/>
                <c:ext xmlns:c16="http://schemas.microsoft.com/office/drawing/2014/chart" uri="{C3380CC4-5D6E-409C-BE32-E72D297353CC}">
                  <c16:uniqueId val="{0000001B-FB0D-417A-AEF6-07F2614FD022}"/>
                </c:ext>
              </c:extLst>
            </c:dLbl>
            <c:dLbl>
              <c:idx val="28"/>
              <c:delete val="1"/>
              <c:extLst>
                <c:ext xmlns:c15="http://schemas.microsoft.com/office/drawing/2012/chart" uri="{CE6537A1-D6FC-4f65-9D91-7224C49458BB}"/>
                <c:ext xmlns:c16="http://schemas.microsoft.com/office/drawing/2014/chart" uri="{C3380CC4-5D6E-409C-BE32-E72D297353CC}">
                  <c16:uniqueId val="{0000001C-FB0D-417A-AEF6-07F2614FD022}"/>
                </c:ext>
              </c:extLst>
            </c:dLbl>
            <c:dLbl>
              <c:idx val="29"/>
              <c:delete val="1"/>
              <c:extLst>
                <c:ext xmlns:c15="http://schemas.microsoft.com/office/drawing/2012/chart" uri="{CE6537A1-D6FC-4f65-9D91-7224C49458BB}"/>
                <c:ext xmlns:c16="http://schemas.microsoft.com/office/drawing/2014/chart" uri="{C3380CC4-5D6E-409C-BE32-E72D297353CC}">
                  <c16:uniqueId val="{0000001D-FB0D-417A-AEF6-07F2614FD022}"/>
                </c:ext>
              </c:extLst>
            </c:dLbl>
            <c:dLbl>
              <c:idx val="30"/>
              <c:delete val="1"/>
              <c:extLst>
                <c:ext xmlns:c15="http://schemas.microsoft.com/office/drawing/2012/chart" uri="{CE6537A1-D6FC-4f65-9D91-7224C49458BB}"/>
                <c:ext xmlns:c16="http://schemas.microsoft.com/office/drawing/2014/chart" uri="{C3380CC4-5D6E-409C-BE32-E72D297353CC}">
                  <c16:uniqueId val="{0000001E-FB0D-417A-AEF6-07F2614FD022}"/>
                </c:ext>
              </c:extLst>
            </c:dLbl>
            <c:dLbl>
              <c:idx val="31"/>
              <c:delete val="1"/>
              <c:extLst>
                <c:ext xmlns:c15="http://schemas.microsoft.com/office/drawing/2012/chart" uri="{CE6537A1-D6FC-4f65-9D91-7224C49458BB}"/>
                <c:ext xmlns:c16="http://schemas.microsoft.com/office/drawing/2014/chart" uri="{C3380CC4-5D6E-409C-BE32-E72D297353CC}">
                  <c16:uniqueId val="{0000001F-FB0D-417A-AEF6-07F2614FD022}"/>
                </c:ext>
              </c:extLst>
            </c:dLbl>
            <c:dLbl>
              <c:idx val="32"/>
              <c:delete val="1"/>
              <c:extLst>
                <c:ext xmlns:c15="http://schemas.microsoft.com/office/drawing/2012/chart" uri="{CE6537A1-D6FC-4f65-9D91-7224C49458BB}"/>
                <c:ext xmlns:c16="http://schemas.microsoft.com/office/drawing/2014/chart" uri="{C3380CC4-5D6E-409C-BE32-E72D297353CC}">
                  <c16:uniqueId val="{00000020-FB0D-417A-AEF6-07F2614FD022}"/>
                </c:ext>
              </c:extLst>
            </c:dLbl>
            <c:dLbl>
              <c:idx val="33"/>
              <c:delete val="1"/>
              <c:extLst>
                <c:ext xmlns:c15="http://schemas.microsoft.com/office/drawing/2012/chart" uri="{CE6537A1-D6FC-4f65-9D91-7224C49458BB}"/>
                <c:ext xmlns:c16="http://schemas.microsoft.com/office/drawing/2014/chart" uri="{C3380CC4-5D6E-409C-BE32-E72D297353CC}">
                  <c16:uniqueId val="{00000021-FB0D-417A-AEF6-07F2614FD022}"/>
                </c:ext>
              </c:extLst>
            </c:dLbl>
            <c:dLbl>
              <c:idx val="34"/>
              <c:delete val="1"/>
              <c:extLst>
                <c:ext xmlns:c15="http://schemas.microsoft.com/office/drawing/2012/chart" uri="{CE6537A1-D6FC-4f65-9D91-7224C49458BB}"/>
                <c:ext xmlns:c16="http://schemas.microsoft.com/office/drawing/2014/chart" uri="{C3380CC4-5D6E-409C-BE32-E72D297353CC}">
                  <c16:uniqueId val="{00000022-FB0D-417A-AEF6-07F2614FD022}"/>
                </c:ext>
              </c:extLst>
            </c:dLbl>
            <c:dLbl>
              <c:idx val="35"/>
              <c:delete val="1"/>
              <c:extLst>
                <c:ext xmlns:c15="http://schemas.microsoft.com/office/drawing/2012/chart" uri="{CE6537A1-D6FC-4f65-9D91-7224C49458BB}"/>
                <c:ext xmlns:c16="http://schemas.microsoft.com/office/drawing/2014/chart" uri="{C3380CC4-5D6E-409C-BE32-E72D297353CC}">
                  <c16:uniqueId val="{00000023-FB0D-417A-AEF6-07F2614FD022}"/>
                </c:ext>
              </c:extLst>
            </c:dLbl>
            <c:dLbl>
              <c:idx val="36"/>
              <c:delete val="1"/>
              <c:extLst>
                <c:ext xmlns:c15="http://schemas.microsoft.com/office/drawing/2012/chart" uri="{CE6537A1-D6FC-4f65-9D91-7224C49458BB}"/>
                <c:ext xmlns:c16="http://schemas.microsoft.com/office/drawing/2014/chart" uri="{C3380CC4-5D6E-409C-BE32-E72D297353CC}">
                  <c16:uniqueId val="{00000024-FB0D-417A-AEF6-07F2614FD022}"/>
                </c:ext>
              </c:extLst>
            </c:dLbl>
            <c:dLbl>
              <c:idx val="37"/>
              <c:delete val="1"/>
              <c:extLst>
                <c:ext xmlns:c15="http://schemas.microsoft.com/office/drawing/2012/chart" uri="{CE6537A1-D6FC-4f65-9D91-7224C49458BB}"/>
                <c:ext xmlns:c16="http://schemas.microsoft.com/office/drawing/2014/chart" uri="{C3380CC4-5D6E-409C-BE32-E72D297353CC}">
                  <c16:uniqueId val="{00000025-FB0D-417A-AEF6-07F2614FD022}"/>
                </c:ext>
              </c:extLst>
            </c:dLbl>
            <c:dLbl>
              <c:idx val="38"/>
              <c:delete val="1"/>
              <c:extLst>
                <c:ext xmlns:c15="http://schemas.microsoft.com/office/drawing/2012/chart" uri="{CE6537A1-D6FC-4f65-9D91-7224C49458BB}"/>
                <c:ext xmlns:c16="http://schemas.microsoft.com/office/drawing/2014/chart" uri="{C3380CC4-5D6E-409C-BE32-E72D297353CC}">
                  <c16:uniqueId val="{00000026-FB0D-417A-AEF6-07F2614FD022}"/>
                </c:ext>
              </c:extLst>
            </c:dLbl>
            <c:dLbl>
              <c:idx val="39"/>
              <c:delete val="1"/>
              <c:extLst>
                <c:ext xmlns:c15="http://schemas.microsoft.com/office/drawing/2012/chart" uri="{CE6537A1-D6FC-4f65-9D91-7224C49458BB}"/>
                <c:ext xmlns:c16="http://schemas.microsoft.com/office/drawing/2014/chart" uri="{C3380CC4-5D6E-409C-BE32-E72D297353CC}">
                  <c16:uniqueId val="{00000027-FB0D-417A-AEF6-07F2614FD022}"/>
                </c:ext>
              </c:extLst>
            </c:dLbl>
            <c:dLbl>
              <c:idx val="40"/>
              <c:delete val="1"/>
              <c:extLst>
                <c:ext xmlns:c15="http://schemas.microsoft.com/office/drawing/2012/chart" uri="{CE6537A1-D6FC-4f65-9D91-7224C49458BB}"/>
                <c:ext xmlns:c16="http://schemas.microsoft.com/office/drawing/2014/chart" uri="{C3380CC4-5D6E-409C-BE32-E72D297353CC}">
                  <c16:uniqueId val="{00000028-FB0D-417A-AEF6-07F2614FD022}"/>
                </c:ext>
              </c:extLst>
            </c:dLbl>
            <c:dLbl>
              <c:idx val="41"/>
              <c:delete val="1"/>
              <c:extLst>
                <c:ext xmlns:c15="http://schemas.microsoft.com/office/drawing/2012/chart" uri="{CE6537A1-D6FC-4f65-9D91-7224C49458BB}"/>
                <c:ext xmlns:c16="http://schemas.microsoft.com/office/drawing/2014/chart" uri="{C3380CC4-5D6E-409C-BE32-E72D297353CC}">
                  <c16:uniqueId val="{00000029-FB0D-417A-AEF6-07F2614FD022}"/>
                </c:ext>
              </c:extLst>
            </c:dLbl>
            <c:dLbl>
              <c:idx val="42"/>
              <c:delete val="1"/>
              <c:extLst>
                <c:ext xmlns:c15="http://schemas.microsoft.com/office/drawing/2012/chart" uri="{CE6537A1-D6FC-4f65-9D91-7224C49458BB}"/>
                <c:ext xmlns:c16="http://schemas.microsoft.com/office/drawing/2014/chart" uri="{C3380CC4-5D6E-409C-BE32-E72D297353CC}">
                  <c16:uniqueId val="{0000002A-FB0D-417A-AEF6-07F2614FD022}"/>
                </c:ext>
              </c:extLst>
            </c:dLbl>
            <c:dLbl>
              <c:idx val="43"/>
              <c:delete val="1"/>
              <c:extLst>
                <c:ext xmlns:c15="http://schemas.microsoft.com/office/drawing/2012/chart" uri="{CE6537A1-D6FC-4f65-9D91-7224C49458BB}"/>
                <c:ext xmlns:c16="http://schemas.microsoft.com/office/drawing/2014/chart" uri="{C3380CC4-5D6E-409C-BE32-E72D297353CC}">
                  <c16:uniqueId val="{0000002B-FB0D-417A-AEF6-07F2614FD022}"/>
                </c:ext>
              </c:extLst>
            </c:dLbl>
            <c:dLbl>
              <c:idx val="44"/>
              <c:delete val="1"/>
              <c:extLst>
                <c:ext xmlns:c15="http://schemas.microsoft.com/office/drawing/2012/chart" uri="{CE6537A1-D6FC-4f65-9D91-7224C49458BB}"/>
                <c:ext xmlns:c16="http://schemas.microsoft.com/office/drawing/2014/chart" uri="{C3380CC4-5D6E-409C-BE32-E72D297353CC}">
                  <c16:uniqueId val="{0000002C-FB0D-417A-AEF6-07F2614FD022}"/>
                </c:ext>
              </c:extLst>
            </c:dLbl>
            <c:dLbl>
              <c:idx val="45"/>
              <c:delete val="1"/>
              <c:extLst>
                <c:ext xmlns:c15="http://schemas.microsoft.com/office/drawing/2012/chart" uri="{CE6537A1-D6FC-4f65-9D91-7224C49458BB}"/>
                <c:ext xmlns:c16="http://schemas.microsoft.com/office/drawing/2014/chart" uri="{C3380CC4-5D6E-409C-BE32-E72D297353CC}">
                  <c16:uniqueId val="{0000002D-FB0D-417A-AEF6-07F2614FD022}"/>
                </c:ext>
              </c:extLst>
            </c:dLbl>
            <c:dLbl>
              <c:idx val="46"/>
              <c:delete val="1"/>
              <c:extLst>
                <c:ext xmlns:c15="http://schemas.microsoft.com/office/drawing/2012/chart" uri="{CE6537A1-D6FC-4f65-9D91-7224C49458BB}"/>
                <c:ext xmlns:c16="http://schemas.microsoft.com/office/drawing/2014/chart" uri="{C3380CC4-5D6E-409C-BE32-E72D297353CC}">
                  <c16:uniqueId val="{0000002E-FB0D-417A-AEF6-07F2614FD022}"/>
                </c:ext>
              </c:extLst>
            </c:dLbl>
            <c:dLbl>
              <c:idx val="47"/>
              <c:delete val="1"/>
              <c:extLst>
                <c:ext xmlns:c15="http://schemas.microsoft.com/office/drawing/2012/chart" uri="{CE6537A1-D6FC-4f65-9D91-7224C49458BB}"/>
                <c:ext xmlns:c16="http://schemas.microsoft.com/office/drawing/2014/chart" uri="{C3380CC4-5D6E-409C-BE32-E72D297353CC}">
                  <c16:uniqueId val="{0000002F-FB0D-417A-AEF6-07F2614FD022}"/>
                </c:ext>
              </c:extLst>
            </c:dLbl>
            <c:dLbl>
              <c:idx val="48"/>
              <c:layout>
                <c:manualLayout>
                  <c:x val="-3.6549186245694115E-2"/>
                  <c:y val="4.9027564405707401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BC25AE8A-C0B0-4A9B-9583-C799C6C4E5A1}" type="VALUE">
                      <a:rPr lang="en-US" baseline="0"/>
                      <a:pPr>
                        <a:defRPr/>
                      </a:pPr>
                      <a:t>[ARVO]</a:t>
                    </a:fld>
                    <a:endParaRPr lang="fi-FI"/>
                  </a:p>
                </c:rich>
              </c:tx>
              <c:spPr>
                <a:solidFill>
                  <a:srgbClr val="FFFFFF"/>
                </a:solidFill>
                <a:ln>
                  <a:solidFill>
                    <a:srgbClr val="003399"/>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30-FB0D-417A-AEF6-07F2614FD022}"/>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tiedot'!$B$99:$BO$99</c:f>
              <c:numCache>
                <c:formatCode>#,##0</c:formatCode>
                <c:ptCount val="66"/>
                <c:pt idx="0">
                  <c:v>13468</c:v>
                </c:pt>
                <c:pt idx="1">
                  <c:v>13275</c:v>
                </c:pt>
                <c:pt idx="2">
                  <c:v>13056</c:v>
                </c:pt>
                <c:pt idx="3">
                  <c:v>12945</c:v>
                </c:pt>
                <c:pt idx="4">
                  <c:v>12703</c:v>
                </c:pt>
                <c:pt idx="5">
                  <c:v>12401</c:v>
                </c:pt>
                <c:pt idx="6">
                  <c:v>12199</c:v>
                </c:pt>
                <c:pt idx="7">
                  <c:v>12061</c:v>
                </c:pt>
                <c:pt idx="8">
                  <c:v>11917</c:v>
                </c:pt>
                <c:pt idx="9">
                  <c:v>11763</c:v>
                </c:pt>
                <c:pt idx="10">
                  <c:v>11536</c:v>
                </c:pt>
                <c:pt idx="11">
                  <c:v>11348</c:v>
                </c:pt>
                <c:pt idx="12">
                  <c:v>11142</c:v>
                </c:pt>
                <c:pt idx="13">
                  <c:v>11026</c:v>
                </c:pt>
                <c:pt idx="14">
                  <c:v>10899</c:v>
                </c:pt>
                <c:pt idx="15">
                  <c:v>10787</c:v>
                </c:pt>
                <c:pt idx="16">
                  <c:v>10720</c:v>
                </c:pt>
                <c:pt idx="17">
                  <c:v>10686</c:v>
                </c:pt>
                <c:pt idx="18">
                  <c:v>10609</c:v>
                </c:pt>
                <c:pt idx="19">
                  <c:v>10478</c:v>
                </c:pt>
                <c:pt idx="20">
                  <c:v>10314</c:v>
                </c:pt>
                <c:pt idx="21">
                  <c:v>10202</c:v>
                </c:pt>
                <c:pt idx="22">
                  <c:v>10054</c:v>
                </c:pt>
                <c:pt idx="23">
                  <c:v>9798</c:v>
                </c:pt>
                <c:pt idx="24">
                  <c:v>9595</c:v>
                </c:pt>
                <c:pt idx="25">
                  <c:v>9357</c:v>
                </c:pt>
                <c:pt idx="26">
                  <c:v>9172</c:v>
                </c:pt>
                <c:pt idx="27">
                  <c:v>8983</c:v>
                </c:pt>
                <c:pt idx="28">
                  <c:v>8870</c:v>
                </c:pt>
                <c:pt idx="29">
                  <c:v>8798</c:v>
                </c:pt>
                <c:pt idx="30">
                  <c:v>8684</c:v>
                </c:pt>
                <c:pt idx="31">
                  <c:v>8596</c:v>
                </c:pt>
                <c:pt idx="32">
                  <c:v>8412</c:v>
                </c:pt>
                <c:pt idx="33">
                  <c:v>8283</c:v>
                </c:pt>
                <c:pt idx="34">
                  <c:v>8211</c:v>
                </c:pt>
                <c:pt idx="35">
                  <c:v>8113</c:v>
                </c:pt>
                <c:pt idx="36">
                  <c:v>8053</c:v>
                </c:pt>
                <c:pt idx="37">
                  <c:v>7923</c:v>
                </c:pt>
                <c:pt idx="38">
                  <c:v>7847</c:v>
                </c:pt>
                <c:pt idx="39">
                  <c:v>7732</c:v>
                </c:pt>
                <c:pt idx="40">
                  <c:v>7650</c:v>
                </c:pt>
                <c:pt idx="41">
                  <c:v>7520</c:v>
                </c:pt>
                <c:pt idx="42">
                  <c:v>7343</c:v>
                </c:pt>
                <c:pt idx="43">
                  <c:v>7192</c:v>
                </c:pt>
                <c:pt idx="44">
                  <c:v>6972</c:v>
                </c:pt>
                <c:pt idx="45">
                  <c:v>6801</c:v>
                </c:pt>
                <c:pt idx="46">
                  <c:v>6711</c:v>
                </c:pt>
                <c:pt idx="47">
                  <c:v>6560</c:v>
                </c:pt>
                <c:pt idx="48">
                  <c:v>6365</c:v>
                </c:pt>
              </c:numCache>
            </c:numRef>
          </c:val>
          <c:smooth val="0"/>
          <c:extLst>
            <c:ext xmlns:c16="http://schemas.microsoft.com/office/drawing/2014/chart" uri="{C3380CC4-5D6E-409C-BE32-E72D297353CC}">
              <c16:uniqueId val="{00000031-FB0D-417A-AEF6-07F2614FD022}"/>
            </c:ext>
          </c:extLst>
        </c:ser>
        <c:ser>
          <c:idx val="1"/>
          <c:order val="1"/>
          <c:tx>
            <c:strRef>
              <c:f>'Diat 6–30 tiedot'!$A$100</c:f>
              <c:strCache>
                <c:ptCount val="1"/>
                <c:pt idx="0">
                  <c:v>Koillis-Savon seutukunta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3.1983479399617203E-2"/>
                  <c:y val="-3.6252051666309869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2-FB0D-417A-AEF6-07F2614FD022}"/>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tiedot'!$B$100:$BO$100</c:f>
              <c:numCache>
                <c:formatCode>General</c:formatCode>
                <c:ptCount val="66"/>
                <c:pt idx="40" formatCode="#,##0">
                  <c:v>7630</c:v>
                </c:pt>
                <c:pt idx="41" formatCode="#,##0">
                  <c:v>7543</c:v>
                </c:pt>
                <c:pt idx="42" formatCode="#,##0">
                  <c:v>7460</c:v>
                </c:pt>
                <c:pt idx="43" formatCode="#,##0">
                  <c:v>7386</c:v>
                </c:pt>
                <c:pt idx="44" formatCode="#,##0">
                  <c:v>7314</c:v>
                </c:pt>
                <c:pt idx="45" formatCode="#,##0">
                  <c:v>7245</c:v>
                </c:pt>
                <c:pt idx="46" formatCode="#,##0">
                  <c:v>7179</c:v>
                </c:pt>
                <c:pt idx="47" formatCode="#,##0">
                  <c:v>7119</c:v>
                </c:pt>
                <c:pt idx="48" formatCode="#,##0">
                  <c:v>7060</c:v>
                </c:pt>
                <c:pt idx="49" formatCode="#,##0">
                  <c:v>7001</c:v>
                </c:pt>
                <c:pt idx="50" formatCode="#,##0">
                  <c:v>6949</c:v>
                </c:pt>
                <c:pt idx="51" formatCode="#,##0">
                  <c:v>6895</c:v>
                </c:pt>
                <c:pt idx="52" formatCode="#,##0">
                  <c:v>6848</c:v>
                </c:pt>
                <c:pt idx="53" formatCode="#,##0">
                  <c:v>6797</c:v>
                </c:pt>
                <c:pt idx="54" formatCode="#,##0">
                  <c:v>6749</c:v>
                </c:pt>
                <c:pt idx="55" formatCode="#,##0">
                  <c:v>6705</c:v>
                </c:pt>
                <c:pt idx="56" formatCode="#,##0">
                  <c:v>6662</c:v>
                </c:pt>
                <c:pt idx="57" formatCode="#,##0">
                  <c:v>6620</c:v>
                </c:pt>
                <c:pt idx="58" formatCode="#,##0">
                  <c:v>6579</c:v>
                </c:pt>
                <c:pt idx="59" formatCode="#,##0">
                  <c:v>6541</c:v>
                </c:pt>
                <c:pt idx="60" formatCode="#,##0">
                  <c:v>6502</c:v>
                </c:pt>
                <c:pt idx="61" formatCode="#,##0">
                  <c:v>6465</c:v>
                </c:pt>
                <c:pt idx="62" formatCode="#,##0">
                  <c:v>6428</c:v>
                </c:pt>
                <c:pt idx="63" formatCode="#,##0">
                  <c:v>6390</c:v>
                </c:pt>
                <c:pt idx="64" formatCode="#,##0">
                  <c:v>6354</c:v>
                </c:pt>
                <c:pt idx="65" formatCode="#,##0">
                  <c:v>6322</c:v>
                </c:pt>
              </c:numCache>
            </c:numRef>
          </c:val>
          <c:smooth val="0"/>
          <c:extLst>
            <c:ext xmlns:c16="http://schemas.microsoft.com/office/drawing/2014/chart" uri="{C3380CC4-5D6E-409C-BE32-E72D297353CC}">
              <c16:uniqueId val="{00000033-FB0D-417A-AEF6-07F2614FD022}"/>
            </c:ext>
          </c:extLst>
        </c:ser>
        <c:ser>
          <c:idx val="2"/>
          <c:order val="2"/>
          <c:tx>
            <c:strRef>
              <c:f>'Diat 6–30 tiedot'!$A$101</c:f>
              <c:strCache>
                <c:ptCount val="1"/>
                <c:pt idx="0">
                  <c:v>Koillis-Savon seutukunta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368E-2"/>
                  <c:y val="-3.17205452080211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FB0D-417A-AEF6-07F2614FD022}"/>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tiedot'!$B$101:$BO$101</c:f>
              <c:numCache>
                <c:formatCode>General</c:formatCode>
                <c:ptCount val="66"/>
                <c:pt idx="44" formatCode="#,##0">
                  <c:v>7053</c:v>
                </c:pt>
                <c:pt idx="45" formatCode="#,##0">
                  <c:v>6924</c:v>
                </c:pt>
                <c:pt idx="46" formatCode="#,##0">
                  <c:v>6795</c:v>
                </c:pt>
                <c:pt idx="47" formatCode="#,##0">
                  <c:v>6680</c:v>
                </c:pt>
                <c:pt idx="48" formatCode="#,##0">
                  <c:v>6566</c:v>
                </c:pt>
                <c:pt idx="49" formatCode="#,##0">
                  <c:v>6460</c:v>
                </c:pt>
                <c:pt idx="50" formatCode="#,##0">
                  <c:v>6356</c:v>
                </c:pt>
                <c:pt idx="51" formatCode="#,##0">
                  <c:v>6259</c:v>
                </c:pt>
                <c:pt idx="52" formatCode="#,##0">
                  <c:v>6171</c:v>
                </c:pt>
                <c:pt idx="53" formatCode="#,##0">
                  <c:v>6081</c:v>
                </c:pt>
                <c:pt idx="54" formatCode="#,##0">
                  <c:v>5999</c:v>
                </c:pt>
                <c:pt idx="55" formatCode="#,##0">
                  <c:v>5915</c:v>
                </c:pt>
                <c:pt idx="56" formatCode="#,##0">
                  <c:v>5838</c:v>
                </c:pt>
                <c:pt idx="57" formatCode="#,##0">
                  <c:v>5763</c:v>
                </c:pt>
                <c:pt idx="58" formatCode="#,##0">
                  <c:v>5690</c:v>
                </c:pt>
                <c:pt idx="59" formatCode="#,##0">
                  <c:v>5621</c:v>
                </c:pt>
                <c:pt idx="60" formatCode="#,##0">
                  <c:v>5554</c:v>
                </c:pt>
                <c:pt idx="61" formatCode="#,##0">
                  <c:v>5493</c:v>
                </c:pt>
                <c:pt idx="62" formatCode="#,##0">
                  <c:v>5435</c:v>
                </c:pt>
                <c:pt idx="63" formatCode="#,##0">
                  <c:v>5375</c:v>
                </c:pt>
                <c:pt idx="64" formatCode="#,##0">
                  <c:v>5321</c:v>
                </c:pt>
                <c:pt idx="65" formatCode="#,##0">
                  <c:v>5266</c:v>
                </c:pt>
              </c:numCache>
            </c:numRef>
          </c:val>
          <c:smooth val="0"/>
          <c:extLst>
            <c:ext xmlns:c16="http://schemas.microsoft.com/office/drawing/2014/chart" uri="{C3380CC4-5D6E-409C-BE32-E72D297353CC}">
              <c16:uniqueId val="{00000035-FB0D-417A-AEF6-07F2614FD022}"/>
            </c:ext>
          </c:extLst>
        </c:ser>
        <c:ser>
          <c:idx val="3"/>
          <c:order val="3"/>
          <c:tx>
            <c:strRef>
              <c:f>'Diat 6–30 tiedot'!$A$102</c:f>
              <c:strCache>
                <c:ptCount val="1"/>
                <c:pt idx="0">
                  <c:v>Koillis-Savon seutukunta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486E-2"/>
                  <c:y val="4.0783558124598419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6-FB0D-417A-AEF6-07F2614FD02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tiedot'!$B$102:$BO$102</c:f>
              <c:numCache>
                <c:formatCode>General</c:formatCode>
                <c:ptCount val="66"/>
                <c:pt idx="46" formatCode="#,##0">
                  <c:v>6644</c:v>
                </c:pt>
                <c:pt idx="47" formatCode="#,##0">
                  <c:v>6503</c:v>
                </c:pt>
                <c:pt idx="48" formatCode="#,##0">
                  <c:v>6370</c:v>
                </c:pt>
                <c:pt idx="49" formatCode="#,##0">
                  <c:v>6252</c:v>
                </c:pt>
                <c:pt idx="50" formatCode="#,##0">
                  <c:v>6144</c:v>
                </c:pt>
                <c:pt idx="51" formatCode="#,##0">
                  <c:v>6044</c:v>
                </c:pt>
                <c:pt idx="52" formatCode="#,##0">
                  <c:v>5948</c:v>
                </c:pt>
                <c:pt idx="53" formatCode="#,##0">
                  <c:v>5857</c:v>
                </c:pt>
                <c:pt idx="54" formatCode="#,##0">
                  <c:v>5773</c:v>
                </c:pt>
                <c:pt idx="55" formatCode="#,##0">
                  <c:v>5692</c:v>
                </c:pt>
                <c:pt idx="56" formatCode="#,##0">
                  <c:v>5614</c:v>
                </c:pt>
                <c:pt idx="57" formatCode="#,##0">
                  <c:v>5543</c:v>
                </c:pt>
                <c:pt idx="58" formatCode="#,##0">
                  <c:v>5478</c:v>
                </c:pt>
                <c:pt idx="59" formatCode="#,##0">
                  <c:v>5414</c:v>
                </c:pt>
                <c:pt idx="60" formatCode="#,##0">
                  <c:v>5356</c:v>
                </c:pt>
                <c:pt idx="61" formatCode="#,##0">
                  <c:v>5305</c:v>
                </c:pt>
                <c:pt idx="62" formatCode="#,##0">
                  <c:v>5255</c:v>
                </c:pt>
                <c:pt idx="63" formatCode="#,##0">
                  <c:v>5206</c:v>
                </c:pt>
                <c:pt idx="64" formatCode="#,##0">
                  <c:v>5160</c:v>
                </c:pt>
                <c:pt idx="65" formatCode="#,##0">
                  <c:v>5115</c:v>
                </c:pt>
              </c:numCache>
            </c:numRef>
          </c:val>
          <c:smooth val="0"/>
          <c:extLst>
            <c:ext xmlns:c16="http://schemas.microsoft.com/office/drawing/2014/chart" uri="{C3380CC4-5D6E-409C-BE32-E72D297353CC}">
              <c16:uniqueId val="{00000037-FB0D-417A-AEF6-07F2614FD022}"/>
            </c:ext>
          </c:extLst>
        </c:ser>
        <c:ser>
          <c:idx val="4"/>
          <c:order val="4"/>
          <c:tx>
            <c:strRef>
              <c:f>'Diat 6–30 tiedot'!$A$103</c:f>
              <c:strCache>
                <c:ptCount val="1"/>
                <c:pt idx="0">
                  <c:v>Koillis-Savon seutukunta ennuste 2024</c:v>
                </c:pt>
              </c:strCache>
            </c:strRef>
          </c:tx>
          <c:spPr>
            <a:ln w="31750" cap="rnd">
              <a:solidFill>
                <a:srgbClr val="7030A0"/>
              </a:solidFill>
              <a:prstDash val="lgDash"/>
              <a:round/>
            </a:ln>
            <a:effectLst>
              <a:outerShdw blurRad="40000" dist="23000" dir="5400000" rotWithShape="0">
                <a:srgbClr val="000000">
                  <a:alpha val="35000"/>
                </a:srgbClr>
              </a:outerShdw>
            </a:effectLst>
          </c:spPr>
          <c:marker>
            <c:symbol val="none"/>
          </c:marker>
          <c:dLbls>
            <c:dLbl>
              <c:idx val="70"/>
              <c:layout>
                <c:manualLayout>
                  <c:x val="-3.178190108321239E-2"/>
                  <c:y val="-2.8970833512463514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5F42B2E0-E3E5-41FF-B205-4B9EB5C3D7A2}" type="VALUE">
                      <a:rPr lang="en-US" baseline="0"/>
                      <a:pPr>
                        <a:defRPr/>
                      </a:pPr>
                      <a:t>[ARVO]</a:t>
                    </a:fld>
                    <a:endParaRPr lang="fi-FI"/>
                  </a:p>
                </c:rich>
              </c:tx>
              <c:spPr>
                <a:solidFill>
                  <a:srgbClr val="FFFFFF"/>
                </a:solidFill>
                <a:ln>
                  <a:solidFill>
                    <a:srgbClr val="7030A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38-FB0D-417A-AEF6-07F2614FD022}"/>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tiedot'!$B$103:$BT$103</c:f>
              <c:numCache>
                <c:formatCode>General</c:formatCode>
                <c:ptCount val="71"/>
                <c:pt idx="49" formatCode="#,##0">
                  <c:v>6218</c:v>
                </c:pt>
                <c:pt idx="50" formatCode="#,##0">
                  <c:v>6092</c:v>
                </c:pt>
                <c:pt idx="51" formatCode="#,##0">
                  <c:v>5969</c:v>
                </c:pt>
                <c:pt idx="52" formatCode="#,##0">
                  <c:v>5858</c:v>
                </c:pt>
                <c:pt idx="53" formatCode="#,##0">
                  <c:v>5750</c:v>
                </c:pt>
                <c:pt idx="54" formatCode="#,##0">
                  <c:v>5649</c:v>
                </c:pt>
                <c:pt idx="55" formatCode="#,##0">
                  <c:v>5554</c:v>
                </c:pt>
                <c:pt idx="56" formatCode="#,##0">
                  <c:v>5468</c:v>
                </c:pt>
                <c:pt idx="57" formatCode="#,##0">
                  <c:v>5388</c:v>
                </c:pt>
                <c:pt idx="58" formatCode="#,##0">
                  <c:v>5317</c:v>
                </c:pt>
                <c:pt idx="59" formatCode="#,##0">
                  <c:v>5249</c:v>
                </c:pt>
                <c:pt idx="60" formatCode="#,##0">
                  <c:v>5189</c:v>
                </c:pt>
                <c:pt idx="61" formatCode="#,##0">
                  <c:v>5132</c:v>
                </c:pt>
                <c:pt idx="62" formatCode="#,##0">
                  <c:v>5082</c:v>
                </c:pt>
                <c:pt idx="63" formatCode="#,##0">
                  <c:v>5036</c:v>
                </c:pt>
                <c:pt idx="64" formatCode="#,##0">
                  <c:v>4996</c:v>
                </c:pt>
                <c:pt idx="65" formatCode="#,##0">
                  <c:v>4958</c:v>
                </c:pt>
                <c:pt idx="66" formatCode="#,##0">
                  <c:v>4924</c:v>
                </c:pt>
                <c:pt idx="67" formatCode="#,##0">
                  <c:v>4893</c:v>
                </c:pt>
                <c:pt idx="68" formatCode="#,##0">
                  <c:v>4865</c:v>
                </c:pt>
                <c:pt idx="69" formatCode="#,##0">
                  <c:v>4839</c:v>
                </c:pt>
                <c:pt idx="70" formatCode="#,##0">
                  <c:v>4818</c:v>
                </c:pt>
              </c:numCache>
            </c:numRef>
          </c:val>
          <c:smooth val="0"/>
          <c:extLst>
            <c:ext xmlns:c16="http://schemas.microsoft.com/office/drawing/2014/chart" uri="{C3380CC4-5D6E-409C-BE32-E72D297353CC}">
              <c16:uniqueId val="{00000039-FB0D-417A-AEF6-07F2614FD022}"/>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5102333967720096E-2"/>
          <c:y val="0.50204068024429549"/>
          <c:w val="0.33879004230885462"/>
          <c:h val="0.4035272121407270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dirty="0"/>
              <a:t>Varkauden väestönkehitys 1975–2023 ja Tilastokeskuksen väestöennusteet</a:t>
            </a:r>
          </a:p>
        </c:rich>
      </c:tx>
      <c:layout>
        <c:manualLayout>
          <c:xMode val="edge"/>
          <c:yMode val="edge"/>
          <c:x val="0.16835524327591417"/>
          <c:y val="2.265753229144365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84311112831E-2"/>
          <c:y val="8.4036810324073188E-2"/>
          <c:w val="0.89620126926563914"/>
          <c:h val="0.82743256262042386"/>
        </c:manualLayout>
      </c:layout>
      <c:lineChart>
        <c:grouping val="standard"/>
        <c:varyColors val="0"/>
        <c:ser>
          <c:idx val="0"/>
          <c:order val="0"/>
          <c:tx>
            <c:strRef>
              <c:f>'Diat 6–30 tiedot'!$A$104</c:f>
              <c:strCache>
                <c:ptCount val="1"/>
                <c:pt idx="0">
                  <c:v>Varkaus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F716-442F-8B21-51ED0FD6C21E}"/>
                </c:ext>
              </c:extLst>
            </c:dLbl>
            <c:dLbl>
              <c:idx val="1"/>
              <c:delete val="1"/>
              <c:extLst>
                <c:ext xmlns:c15="http://schemas.microsoft.com/office/drawing/2012/chart" uri="{CE6537A1-D6FC-4f65-9D91-7224C49458BB}"/>
                <c:ext xmlns:c16="http://schemas.microsoft.com/office/drawing/2014/chart" uri="{C3380CC4-5D6E-409C-BE32-E72D297353CC}">
                  <c16:uniqueId val="{00000001-F716-442F-8B21-51ED0FD6C21E}"/>
                </c:ext>
              </c:extLst>
            </c:dLbl>
            <c:dLbl>
              <c:idx val="2"/>
              <c:delete val="1"/>
              <c:extLst>
                <c:ext xmlns:c15="http://schemas.microsoft.com/office/drawing/2012/chart" uri="{CE6537A1-D6FC-4f65-9D91-7224C49458BB}"/>
                <c:ext xmlns:c16="http://schemas.microsoft.com/office/drawing/2014/chart" uri="{C3380CC4-5D6E-409C-BE32-E72D297353CC}">
                  <c16:uniqueId val="{00000002-F716-442F-8B21-51ED0FD6C21E}"/>
                </c:ext>
              </c:extLst>
            </c:dLbl>
            <c:dLbl>
              <c:idx val="3"/>
              <c:delete val="1"/>
              <c:extLst>
                <c:ext xmlns:c15="http://schemas.microsoft.com/office/drawing/2012/chart" uri="{CE6537A1-D6FC-4f65-9D91-7224C49458BB}"/>
                <c:ext xmlns:c16="http://schemas.microsoft.com/office/drawing/2014/chart" uri="{C3380CC4-5D6E-409C-BE32-E72D297353CC}">
                  <c16:uniqueId val="{00000003-F716-442F-8B21-51ED0FD6C21E}"/>
                </c:ext>
              </c:extLst>
            </c:dLbl>
            <c:dLbl>
              <c:idx val="4"/>
              <c:delete val="1"/>
              <c:extLst>
                <c:ext xmlns:c15="http://schemas.microsoft.com/office/drawing/2012/chart" uri="{CE6537A1-D6FC-4f65-9D91-7224C49458BB}"/>
                <c:ext xmlns:c16="http://schemas.microsoft.com/office/drawing/2014/chart" uri="{C3380CC4-5D6E-409C-BE32-E72D297353CC}">
                  <c16:uniqueId val="{00000004-F716-442F-8B21-51ED0FD6C21E}"/>
                </c:ext>
              </c:extLst>
            </c:dLbl>
            <c:dLbl>
              <c:idx val="5"/>
              <c:delete val="1"/>
              <c:extLst>
                <c:ext xmlns:c15="http://schemas.microsoft.com/office/drawing/2012/chart" uri="{CE6537A1-D6FC-4f65-9D91-7224C49458BB}"/>
                <c:ext xmlns:c16="http://schemas.microsoft.com/office/drawing/2014/chart" uri="{C3380CC4-5D6E-409C-BE32-E72D297353CC}">
                  <c16:uniqueId val="{00000005-F716-442F-8B21-51ED0FD6C21E}"/>
                </c:ext>
              </c:extLst>
            </c:dLbl>
            <c:dLbl>
              <c:idx val="6"/>
              <c:delete val="1"/>
              <c:extLst>
                <c:ext xmlns:c15="http://schemas.microsoft.com/office/drawing/2012/chart" uri="{CE6537A1-D6FC-4f65-9D91-7224C49458BB}"/>
                <c:ext xmlns:c16="http://schemas.microsoft.com/office/drawing/2014/chart" uri="{C3380CC4-5D6E-409C-BE32-E72D297353CC}">
                  <c16:uniqueId val="{00000006-F716-442F-8B21-51ED0FD6C21E}"/>
                </c:ext>
              </c:extLst>
            </c:dLbl>
            <c:dLbl>
              <c:idx val="7"/>
              <c:delete val="1"/>
              <c:extLst>
                <c:ext xmlns:c15="http://schemas.microsoft.com/office/drawing/2012/chart" uri="{CE6537A1-D6FC-4f65-9D91-7224C49458BB}"/>
                <c:ext xmlns:c16="http://schemas.microsoft.com/office/drawing/2014/chart" uri="{C3380CC4-5D6E-409C-BE32-E72D297353CC}">
                  <c16:uniqueId val="{00000007-F716-442F-8B21-51ED0FD6C21E}"/>
                </c:ext>
              </c:extLst>
            </c:dLbl>
            <c:dLbl>
              <c:idx val="8"/>
              <c:delete val="1"/>
              <c:extLst>
                <c:ext xmlns:c15="http://schemas.microsoft.com/office/drawing/2012/chart" uri="{CE6537A1-D6FC-4f65-9D91-7224C49458BB}"/>
                <c:ext xmlns:c16="http://schemas.microsoft.com/office/drawing/2014/chart" uri="{C3380CC4-5D6E-409C-BE32-E72D297353CC}">
                  <c16:uniqueId val="{00000008-F716-442F-8B21-51ED0FD6C21E}"/>
                </c:ext>
              </c:extLst>
            </c:dLbl>
            <c:dLbl>
              <c:idx val="9"/>
              <c:delete val="1"/>
              <c:extLst>
                <c:ext xmlns:c15="http://schemas.microsoft.com/office/drawing/2012/chart" uri="{CE6537A1-D6FC-4f65-9D91-7224C49458BB}"/>
                <c:ext xmlns:c16="http://schemas.microsoft.com/office/drawing/2014/chart" uri="{C3380CC4-5D6E-409C-BE32-E72D297353CC}">
                  <c16:uniqueId val="{00000009-F716-442F-8B21-51ED0FD6C21E}"/>
                </c:ext>
              </c:extLst>
            </c:dLbl>
            <c:dLbl>
              <c:idx val="10"/>
              <c:delete val="1"/>
              <c:extLst>
                <c:ext xmlns:c15="http://schemas.microsoft.com/office/drawing/2012/chart" uri="{CE6537A1-D6FC-4f65-9D91-7224C49458BB}"/>
                <c:ext xmlns:c16="http://schemas.microsoft.com/office/drawing/2014/chart" uri="{C3380CC4-5D6E-409C-BE32-E72D297353CC}">
                  <c16:uniqueId val="{0000000A-F716-442F-8B21-51ED0FD6C21E}"/>
                </c:ext>
              </c:extLst>
            </c:dLbl>
            <c:dLbl>
              <c:idx val="11"/>
              <c:delete val="1"/>
              <c:extLst>
                <c:ext xmlns:c15="http://schemas.microsoft.com/office/drawing/2012/chart" uri="{CE6537A1-D6FC-4f65-9D91-7224C49458BB}"/>
                <c:ext xmlns:c16="http://schemas.microsoft.com/office/drawing/2014/chart" uri="{C3380CC4-5D6E-409C-BE32-E72D297353CC}">
                  <c16:uniqueId val="{0000000B-F716-442F-8B21-51ED0FD6C21E}"/>
                </c:ext>
              </c:extLst>
            </c:dLbl>
            <c:dLbl>
              <c:idx val="12"/>
              <c:delete val="1"/>
              <c:extLst>
                <c:ext xmlns:c15="http://schemas.microsoft.com/office/drawing/2012/chart" uri="{CE6537A1-D6FC-4f65-9D91-7224C49458BB}"/>
                <c:ext xmlns:c16="http://schemas.microsoft.com/office/drawing/2014/chart" uri="{C3380CC4-5D6E-409C-BE32-E72D297353CC}">
                  <c16:uniqueId val="{0000000C-F716-442F-8B21-51ED0FD6C21E}"/>
                </c:ext>
              </c:extLst>
            </c:dLbl>
            <c:dLbl>
              <c:idx val="13"/>
              <c:delete val="1"/>
              <c:extLst>
                <c:ext xmlns:c15="http://schemas.microsoft.com/office/drawing/2012/chart" uri="{CE6537A1-D6FC-4f65-9D91-7224C49458BB}"/>
                <c:ext xmlns:c16="http://schemas.microsoft.com/office/drawing/2014/chart" uri="{C3380CC4-5D6E-409C-BE32-E72D297353CC}">
                  <c16:uniqueId val="{0000000D-F716-442F-8B21-51ED0FD6C21E}"/>
                </c:ext>
              </c:extLst>
            </c:dLbl>
            <c:dLbl>
              <c:idx val="14"/>
              <c:delete val="1"/>
              <c:extLst>
                <c:ext xmlns:c15="http://schemas.microsoft.com/office/drawing/2012/chart" uri="{CE6537A1-D6FC-4f65-9D91-7224C49458BB}"/>
                <c:ext xmlns:c16="http://schemas.microsoft.com/office/drawing/2014/chart" uri="{C3380CC4-5D6E-409C-BE32-E72D297353CC}">
                  <c16:uniqueId val="{0000000E-F716-442F-8B21-51ED0FD6C21E}"/>
                </c:ext>
              </c:extLst>
            </c:dLbl>
            <c:dLbl>
              <c:idx val="15"/>
              <c:delete val="1"/>
              <c:extLst>
                <c:ext xmlns:c15="http://schemas.microsoft.com/office/drawing/2012/chart" uri="{CE6537A1-D6FC-4f65-9D91-7224C49458BB}"/>
                <c:ext xmlns:c16="http://schemas.microsoft.com/office/drawing/2014/chart" uri="{C3380CC4-5D6E-409C-BE32-E72D297353CC}">
                  <c16:uniqueId val="{0000000F-F716-442F-8B21-51ED0FD6C21E}"/>
                </c:ext>
              </c:extLst>
            </c:dLbl>
            <c:dLbl>
              <c:idx val="16"/>
              <c:delete val="1"/>
              <c:extLst>
                <c:ext xmlns:c15="http://schemas.microsoft.com/office/drawing/2012/chart" uri="{CE6537A1-D6FC-4f65-9D91-7224C49458BB}"/>
                <c:ext xmlns:c16="http://schemas.microsoft.com/office/drawing/2014/chart" uri="{C3380CC4-5D6E-409C-BE32-E72D297353CC}">
                  <c16:uniqueId val="{00000010-F716-442F-8B21-51ED0FD6C21E}"/>
                </c:ext>
              </c:extLst>
            </c:dLbl>
            <c:dLbl>
              <c:idx val="17"/>
              <c:delete val="1"/>
              <c:extLst>
                <c:ext xmlns:c15="http://schemas.microsoft.com/office/drawing/2012/chart" uri="{CE6537A1-D6FC-4f65-9D91-7224C49458BB}"/>
                <c:ext xmlns:c16="http://schemas.microsoft.com/office/drawing/2014/chart" uri="{C3380CC4-5D6E-409C-BE32-E72D297353CC}">
                  <c16:uniqueId val="{00000011-F716-442F-8B21-51ED0FD6C21E}"/>
                </c:ext>
              </c:extLst>
            </c:dLbl>
            <c:dLbl>
              <c:idx val="18"/>
              <c:delete val="1"/>
              <c:extLst>
                <c:ext xmlns:c15="http://schemas.microsoft.com/office/drawing/2012/chart" uri="{CE6537A1-D6FC-4f65-9D91-7224C49458BB}"/>
                <c:ext xmlns:c16="http://schemas.microsoft.com/office/drawing/2014/chart" uri="{C3380CC4-5D6E-409C-BE32-E72D297353CC}">
                  <c16:uniqueId val="{00000012-F716-442F-8B21-51ED0FD6C21E}"/>
                </c:ext>
              </c:extLst>
            </c:dLbl>
            <c:dLbl>
              <c:idx val="19"/>
              <c:delete val="1"/>
              <c:extLst>
                <c:ext xmlns:c15="http://schemas.microsoft.com/office/drawing/2012/chart" uri="{CE6537A1-D6FC-4f65-9D91-7224C49458BB}"/>
                <c:ext xmlns:c16="http://schemas.microsoft.com/office/drawing/2014/chart" uri="{C3380CC4-5D6E-409C-BE32-E72D297353CC}">
                  <c16:uniqueId val="{00000013-F716-442F-8B21-51ED0FD6C21E}"/>
                </c:ext>
              </c:extLst>
            </c:dLbl>
            <c:dLbl>
              <c:idx val="20"/>
              <c:delete val="1"/>
              <c:extLst>
                <c:ext xmlns:c15="http://schemas.microsoft.com/office/drawing/2012/chart" uri="{CE6537A1-D6FC-4f65-9D91-7224C49458BB}"/>
                <c:ext xmlns:c16="http://schemas.microsoft.com/office/drawing/2014/chart" uri="{C3380CC4-5D6E-409C-BE32-E72D297353CC}">
                  <c16:uniqueId val="{00000014-F716-442F-8B21-51ED0FD6C21E}"/>
                </c:ext>
              </c:extLst>
            </c:dLbl>
            <c:dLbl>
              <c:idx val="21"/>
              <c:delete val="1"/>
              <c:extLst>
                <c:ext xmlns:c15="http://schemas.microsoft.com/office/drawing/2012/chart" uri="{CE6537A1-D6FC-4f65-9D91-7224C49458BB}"/>
                <c:ext xmlns:c16="http://schemas.microsoft.com/office/drawing/2014/chart" uri="{C3380CC4-5D6E-409C-BE32-E72D297353CC}">
                  <c16:uniqueId val="{00000015-F716-442F-8B21-51ED0FD6C21E}"/>
                </c:ext>
              </c:extLst>
            </c:dLbl>
            <c:dLbl>
              <c:idx val="22"/>
              <c:delete val="1"/>
              <c:extLst>
                <c:ext xmlns:c15="http://schemas.microsoft.com/office/drawing/2012/chart" uri="{CE6537A1-D6FC-4f65-9D91-7224C49458BB}"/>
                <c:ext xmlns:c16="http://schemas.microsoft.com/office/drawing/2014/chart" uri="{C3380CC4-5D6E-409C-BE32-E72D297353CC}">
                  <c16:uniqueId val="{00000016-F716-442F-8B21-51ED0FD6C21E}"/>
                </c:ext>
              </c:extLst>
            </c:dLbl>
            <c:dLbl>
              <c:idx val="23"/>
              <c:delete val="1"/>
              <c:extLst>
                <c:ext xmlns:c15="http://schemas.microsoft.com/office/drawing/2012/chart" uri="{CE6537A1-D6FC-4f65-9D91-7224C49458BB}"/>
                <c:ext xmlns:c16="http://schemas.microsoft.com/office/drawing/2014/chart" uri="{C3380CC4-5D6E-409C-BE32-E72D297353CC}">
                  <c16:uniqueId val="{00000017-F716-442F-8B21-51ED0FD6C21E}"/>
                </c:ext>
              </c:extLst>
            </c:dLbl>
            <c:dLbl>
              <c:idx val="24"/>
              <c:delete val="1"/>
              <c:extLst>
                <c:ext xmlns:c15="http://schemas.microsoft.com/office/drawing/2012/chart" uri="{CE6537A1-D6FC-4f65-9D91-7224C49458BB}"/>
                <c:ext xmlns:c16="http://schemas.microsoft.com/office/drawing/2014/chart" uri="{C3380CC4-5D6E-409C-BE32-E72D297353CC}">
                  <c16:uniqueId val="{00000018-F716-442F-8B21-51ED0FD6C21E}"/>
                </c:ext>
              </c:extLst>
            </c:dLbl>
            <c:dLbl>
              <c:idx val="25"/>
              <c:delete val="1"/>
              <c:extLst>
                <c:ext xmlns:c15="http://schemas.microsoft.com/office/drawing/2012/chart" uri="{CE6537A1-D6FC-4f65-9D91-7224C49458BB}"/>
                <c:ext xmlns:c16="http://schemas.microsoft.com/office/drawing/2014/chart" uri="{C3380CC4-5D6E-409C-BE32-E72D297353CC}">
                  <c16:uniqueId val="{00000019-F716-442F-8B21-51ED0FD6C21E}"/>
                </c:ext>
              </c:extLst>
            </c:dLbl>
            <c:dLbl>
              <c:idx val="26"/>
              <c:delete val="1"/>
              <c:extLst>
                <c:ext xmlns:c15="http://schemas.microsoft.com/office/drawing/2012/chart" uri="{CE6537A1-D6FC-4f65-9D91-7224C49458BB}"/>
                <c:ext xmlns:c16="http://schemas.microsoft.com/office/drawing/2014/chart" uri="{C3380CC4-5D6E-409C-BE32-E72D297353CC}">
                  <c16:uniqueId val="{0000001A-F716-442F-8B21-51ED0FD6C21E}"/>
                </c:ext>
              </c:extLst>
            </c:dLbl>
            <c:dLbl>
              <c:idx val="27"/>
              <c:delete val="1"/>
              <c:extLst>
                <c:ext xmlns:c15="http://schemas.microsoft.com/office/drawing/2012/chart" uri="{CE6537A1-D6FC-4f65-9D91-7224C49458BB}"/>
                <c:ext xmlns:c16="http://schemas.microsoft.com/office/drawing/2014/chart" uri="{C3380CC4-5D6E-409C-BE32-E72D297353CC}">
                  <c16:uniqueId val="{0000001B-F716-442F-8B21-51ED0FD6C21E}"/>
                </c:ext>
              </c:extLst>
            </c:dLbl>
            <c:dLbl>
              <c:idx val="28"/>
              <c:delete val="1"/>
              <c:extLst>
                <c:ext xmlns:c15="http://schemas.microsoft.com/office/drawing/2012/chart" uri="{CE6537A1-D6FC-4f65-9D91-7224C49458BB}"/>
                <c:ext xmlns:c16="http://schemas.microsoft.com/office/drawing/2014/chart" uri="{C3380CC4-5D6E-409C-BE32-E72D297353CC}">
                  <c16:uniqueId val="{0000001C-F716-442F-8B21-51ED0FD6C21E}"/>
                </c:ext>
              </c:extLst>
            </c:dLbl>
            <c:dLbl>
              <c:idx val="29"/>
              <c:delete val="1"/>
              <c:extLst>
                <c:ext xmlns:c15="http://schemas.microsoft.com/office/drawing/2012/chart" uri="{CE6537A1-D6FC-4f65-9D91-7224C49458BB}"/>
                <c:ext xmlns:c16="http://schemas.microsoft.com/office/drawing/2014/chart" uri="{C3380CC4-5D6E-409C-BE32-E72D297353CC}">
                  <c16:uniqueId val="{0000001D-F716-442F-8B21-51ED0FD6C21E}"/>
                </c:ext>
              </c:extLst>
            </c:dLbl>
            <c:dLbl>
              <c:idx val="30"/>
              <c:delete val="1"/>
              <c:extLst>
                <c:ext xmlns:c15="http://schemas.microsoft.com/office/drawing/2012/chart" uri="{CE6537A1-D6FC-4f65-9D91-7224C49458BB}"/>
                <c:ext xmlns:c16="http://schemas.microsoft.com/office/drawing/2014/chart" uri="{C3380CC4-5D6E-409C-BE32-E72D297353CC}">
                  <c16:uniqueId val="{0000001E-F716-442F-8B21-51ED0FD6C21E}"/>
                </c:ext>
              </c:extLst>
            </c:dLbl>
            <c:dLbl>
              <c:idx val="31"/>
              <c:delete val="1"/>
              <c:extLst>
                <c:ext xmlns:c15="http://schemas.microsoft.com/office/drawing/2012/chart" uri="{CE6537A1-D6FC-4f65-9D91-7224C49458BB}"/>
                <c:ext xmlns:c16="http://schemas.microsoft.com/office/drawing/2014/chart" uri="{C3380CC4-5D6E-409C-BE32-E72D297353CC}">
                  <c16:uniqueId val="{0000001F-F716-442F-8B21-51ED0FD6C21E}"/>
                </c:ext>
              </c:extLst>
            </c:dLbl>
            <c:dLbl>
              <c:idx val="32"/>
              <c:delete val="1"/>
              <c:extLst>
                <c:ext xmlns:c15="http://schemas.microsoft.com/office/drawing/2012/chart" uri="{CE6537A1-D6FC-4f65-9D91-7224C49458BB}"/>
                <c:ext xmlns:c16="http://schemas.microsoft.com/office/drawing/2014/chart" uri="{C3380CC4-5D6E-409C-BE32-E72D297353CC}">
                  <c16:uniqueId val="{00000020-F716-442F-8B21-51ED0FD6C21E}"/>
                </c:ext>
              </c:extLst>
            </c:dLbl>
            <c:dLbl>
              <c:idx val="33"/>
              <c:delete val="1"/>
              <c:extLst>
                <c:ext xmlns:c15="http://schemas.microsoft.com/office/drawing/2012/chart" uri="{CE6537A1-D6FC-4f65-9D91-7224C49458BB}"/>
                <c:ext xmlns:c16="http://schemas.microsoft.com/office/drawing/2014/chart" uri="{C3380CC4-5D6E-409C-BE32-E72D297353CC}">
                  <c16:uniqueId val="{00000021-F716-442F-8B21-51ED0FD6C21E}"/>
                </c:ext>
              </c:extLst>
            </c:dLbl>
            <c:dLbl>
              <c:idx val="34"/>
              <c:delete val="1"/>
              <c:extLst>
                <c:ext xmlns:c15="http://schemas.microsoft.com/office/drawing/2012/chart" uri="{CE6537A1-D6FC-4f65-9D91-7224C49458BB}"/>
                <c:ext xmlns:c16="http://schemas.microsoft.com/office/drawing/2014/chart" uri="{C3380CC4-5D6E-409C-BE32-E72D297353CC}">
                  <c16:uniqueId val="{00000022-F716-442F-8B21-51ED0FD6C21E}"/>
                </c:ext>
              </c:extLst>
            </c:dLbl>
            <c:dLbl>
              <c:idx val="35"/>
              <c:delete val="1"/>
              <c:extLst>
                <c:ext xmlns:c15="http://schemas.microsoft.com/office/drawing/2012/chart" uri="{CE6537A1-D6FC-4f65-9D91-7224C49458BB}"/>
                <c:ext xmlns:c16="http://schemas.microsoft.com/office/drawing/2014/chart" uri="{C3380CC4-5D6E-409C-BE32-E72D297353CC}">
                  <c16:uniqueId val="{00000023-F716-442F-8B21-51ED0FD6C21E}"/>
                </c:ext>
              </c:extLst>
            </c:dLbl>
            <c:dLbl>
              <c:idx val="36"/>
              <c:delete val="1"/>
              <c:extLst>
                <c:ext xmlns:c15="http://schemas.microsoft.com/office/drawing/2012/chart" uri="{CE6537A1-D6FC-4f65-9D91-7224C49458BB}"/>
                <c:ext xmlns:c16="http://schemas.microsoft.com/office/drawing/2014/chart" uri="{C3380CC4-5D6E-409C-BE32-E72D297353CC}">
                  <c16:uniqueId val="{00000024-F716-442F-8B21-51ED0FD6C21E}"/>
                </c:ext>
              </c:extLst>
            </c:dLbl>
            <c:dLbl>
              <c:idx val="37"/>
              <c:delete val="1"/>
              <c:extLst>
                <c:ext xmlns:c15="http://schemas.microsoft.com/office/drawing/2012/chart" uri="{CE6537A1-D6FC-4f65-9D91-7224C49458BB}"/>
                <c:ext xmlns:c16="http://schemas.microsoft.com/office/drawing/2014/chart" uri="{C3380CC4-5D6E-409C-BE32-E72D297353CC}">
                  <c16:uniqueId val="{00000025-F716-442F-8B21-51ED0FD6C21E}"/>
                </c:ext>
              </c:extLst>
            </c:dLbl>
            <c:dLbl>
              <c:idx val="38"/>
              <c:delete val="1"/>
              <c:extLst>
                <c:ext xmlns:c15="http://schemas.microsoft.com/office/drawing/2012/chart" uri="{CE6537A1-D6FC-4f65-9D91-7224C49458BB}"/>
                <c:ext xmlns:c16="http://schemas.microsoft.com/office/drawing/2014/chart" uri="{C3380CC4-5D6E-409C-BE32-E72D297353CC}">
                  <c16:uniqueId val="{00000026-F716-442F-8B21-51ED0FD6C21E}"/>
                </c:ext>
              </c:extLst>
            </c:dLbl>
            <c:dLbl>
              <c:idx val="39"/>
              <c:delete val="1"/>
              <c:extLst>
                <c:ext xmlns:c15="http://schemas.microsoft.com/office/drawing/2012/chart" uri="{CE6537A1-D6FC-4f65-9D91-7224C49458BB}"/>
                <c:ext xmlns:c16="http://schemas.microsoft.com/office/drawing/2014/chart" uri="{C3380CC4-5D6E-409C-BE32-E72D297353CC}">
                  <c16:uniqueId val="{00000027-F716-442F-8B21-51ED0FD6C21E}"/>
                </c:ext>
              </c:extLst>
            </c:dLbl>
            <c:dLbl>
              <c:idx val="40"/>
              <c:delete val="1"/>
              <c:extLst>
                <c:ext xmlns:c15="http://schemas.microsoft.com/office/drawing/2012/chart" uri="{CE6537A1-D6FC-4f65-9D91-7224C49458BB}"/>
                <c:ext xmlns:c16="http://schemas.microsoft.com/office/drawing/2014/chart" uri="{C3380CC4-5D6E-409C-BE32-E72D297353CC}">
                  <c16:uniqueId val="{00000028-F716-442F-8B21-51ED0FD6C21E}"/>
                </c:ext>
              </c:extLst>
            </c:dLbl>
            <c:dLbl>
              <c:idx val="41"/>
              <c:delete val="1"/>
              <c:extLst>
                <c:ext xmlns:c15="http://schemas.microsoft.com/office/drawing/2012/chart" uri="{CE6537A1-D6FC-4f65-9D91-7224C49458BB}"/>
                <c:ext xmlns:c16="http://schemas.microsoft.com/office/drawing/2014/chart" uri="{C3380CC4-5D6E-409C-BE32-E72D297353CC}">
                  <c16:uniqueId val="{00000029-F716-442F-8B21-51ED0FD6C21E}"/>
                </c:ext>
              </c:extLst>
            </c:dLbl>
            <c:dLbl>
              <c:idx val="42"/>
              <c:delete val="1"/>
              <c:extLst>
                <c:ext xmlns:c15="http://schemas.microsoft.com/office/drawing/2012/chart" uri="{CE6537A1-D6FC-4f65-9D91-7224C49458BB}"/>
                <c:ext xmlns:c16="http://schemas.microsoft.com/office/drawing/2014/chart" uri="{C3380CC4-5D6E-409C-BE32-E72D297353CC}">
                  <c16:uniqueId val="{0000002A-F716-442F-8B21-51ED0FD6C21E}"/>
                </c:ext>
              </c:extLst>
            </c:dLbl>
            <c:dLbl>
              <c:idx val="43"/>
              <c:delete val="1"/>
              <c:extLst>
                <c:ext xmlns:c15="http://schemas.microsoft.com/office/drawing/2012/chart" uri="{CE6537A1-D6FC-4f65-9D91-7224C49458BB}"/>
                <c:ext xmlns:c16="http://schemas.microsoft.com/office/drawing/2014/chart" uri="{C3380CC4-5D6E-409C-BE32-E72D297353CC}">
                  <c16:uniqueId val="{0000002B-F716-442F-8B21-51ED0FD6C21E}"/>
                </c:ext>
              </c:extLst>
            </c:dLbl>
            <c:dLbl>
              <c:idx val="44"/>
              <c:delete val="1"/>
              <c:extLst>
                <c:ext xmlns:c15="http://schemas.microsoft.com/office/drawing/2012/chart" uri="{CE6537A1-D6FC-4f65-9D91-7224C49458BB}"/>
                <c:ext xmlns:c16="http://schemas.microsoft.com/office/drawing/2014/chart" uri="{C3380CC4-5D6E-409C-BE32-E72D297353CC}">
                  <c16:uniqueId val="{0000002C-F716-442F-8B21-51ED0FD6C21E}"/>
                </c:ext>
              </c:extLst>
            </c:dLbl>
            <c:dLbl>
              <c:idx val="45"/>
              <c:delete val="1"/>
              <c:extLst>
                <c:ext xmlns:c15="http://schemas.microsoft.com/office/drawing/2012/chart" uri="{CE6537A1-D6FC-4f65-9D91-7224C49458BB}"/>
                <c:ext xmlns:c16="http://schemas.microsoft.com/office/drawing/2014/chart" uri="{C3380CC4-5D6E-409C-BE32-E72D297353CC}">
                  <c16:uniqueId val="{0000002D-F716-442F-8B21-51ED0FD6C21E}"/>
                </c:ext>
              </c:extLst>
            </c:dLbl>
            <c:dLbl>
              <c:idx val="46"/>
              <c:delete val="1"/>
              <c:extLst>
                <c:ext xmlns:c15="http://schemas.microsoft.com/office/drawing/2012/chart" uri="{CE6537A1-D6FC-4f65-9D91-7224C49458BB}"/>
                <c:ext xmlns:c16="http://schemas.microsoft.com/office/drawing/2014/chart" uri="{C3380CC4-5D6E-409C-BE32-E72D297353CC}">
                  <c16:uniqueId val="{0000002E-F716-442F-8B21-51ED0FD6C21E}"/>
                </c:ext>
              </c:extLst>
            </c:dLbl>
            <c:dLbl>
              <c:idx val="47"/>
              <c:delete val="1"/>
              <c:extLst>
                <c:ext xmlns:c15="http://schemas.microsoft.com/office/drawing/2012/chart" uri="{CE6537A1-D6FC-4f65-9D91-7224C49458BB}"/>
                <c:ext xmlns:c16="http://schemas.microsoft.com/office/drawing/2014/chart" uri="{C3380CC4-5D6E-409C-BE32-E72D297353CC}">
                  <c16:uniqueId val="{0000002F-F716-442F-8B21-51ED0FD6C21E}"/>
                </c:ext>
              </c:extLst>
            </c:dLbl>
            <c:dLbl>
              <c:idx val="48"/>
              <c:layout>
                <c:manualLayout>
                  <c:x val="-2.0658238288962332E-2"/>
                  <c:y val="-5.3484606330134826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3B163DBD-49DC-47FB-A506-5BCD6B221F25}" type="VALUE">
                      <a:rPr lang="en-US" baseline="0"/>
                      <a:pPr>
                        <a:defRPr/>
                      </a:pPr>
                      <a:t>[ARVO]</a:t>
                    </a:fld>
                    <a:endParaRPr lang="fi-FI"/>
                  </a:p>
                </c:rich>
              </c:tx>
              <c:spPr>
                <a:solidFill>
                  <a:srgbClr val="FFFFFF"/>
                </a:solidFill>
                <a:ln>
                  <a:solidFill>
                    <a:srgbClr val="003399"/>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30-F716-442F-8B21-51ED0FD6C21E}"/>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tiedot'!$B$104:$BO$104</c:f>
              <c:numCache>
                <c:formatCode>#,##0</c:formatCode>
                <c:ptCount val="66"/>
                <c:pt idx="0">
                  <c:v>26280</c:v>
                </c:pt>
                <c:pt idx="1">
                  <c:v>26375</c:v>
                </c:pt>
                <c:pt idx="2">
                  <c:v>26455</c:v>
                </c:pt>
                <c:pt idx="3">
                  <c:v>26385</c:v>
                </c:pt>
                <c:pt idx="4">
                  <c:v>26482</c:v>
                </c:pt>
                <c:pt idx="5">
                  <c:v>26554</c:v>
                </c:pt>
                <c:pt idx="6">
                  <c:v>26608</c:v>
                </c:pt>
                <c:pt idx="7">
                  <c:v>26592</c:v>
                </c:pt>
                <c:pt idx="8">
                  <c:v>26563</c:v>
                </c:pt>
                <c:pt idx="9">
                  <c:v>26593</c:v>
                </c:pt>
                <c:pt idx="10">
                  <c:v>26714</c:v>
                </c:pt>
                <c:pt idx="11">
                  <c:v>26898</c:v>
                </c:pt>
                <c:pt idx="12">
                  <c:v>26645</c:v>
                </c:pt>
                <c:pt idx="13">
                  <c:v>26502</c:v>
                </c:pt>
                <c:pt idx="14">
                  <c:v>26470</c:v>
                </c:pt>
                <c:pt idx="15">
                  <c:v>26428</c:v>
                </c:pt>
                <c:pt idx="16">
                  <c:v>26439</c:v>
                </c:pt>
                <c:pt idx="17">
                  <c:v>26366</c:v>
                </c:pt>
                <c:pt idx="18">
                  <c:v>26275</c:v>
                </c:pt>
                <c:pt idx="19">
                  <c:v>25973</c:v>
                </c:pt>
                <c:pt idx="20">
                  <c:v>25930</c:v>
                </c:pt>
                <c:pt idx="21">
                  <c:v>25840</c:v>
                </c:pt>
                <c:pt idx="22">
                  <c:v>25619</c:v>
                </c:pt>
                <c:pt idx="23">
                  <c:v>25360</c:v>
                </c:pt>
                <c:pt idx="24">
                  <c:v>25101</c:v>
                </c:pt>
                <c:pt idx="25">
                  <c:v>24890</c:v>
                </c:pt>
                <c:pt idx="26">
                  <c:v>24731</c:v>
                </c:pt>
                <c:pt idx="27">
                  <c:v>24546</c:v>
                </c:pt>
                <c:pt idx="28">
                  <c:v>24366</c:v>
                </c:pt>
                <c:pt idx="29">
                  <c:v>24269</c:v>
                </c:pt>
                <c:pt idx="30">
                  <c:v>23946</c:v>
                </c:pt>
                <c:pt idx="31">
                  <c:v>23643</c:v>
                </c:pt>
                <c:pt idx="32">
                  <c:v>23405</c:v>
                </c:pt>
                <c:pt idx="33">
                  <c:v>23182</c:v>
                </c:pt>
                <c:pt idx="34">
                  <c:v>22935</c:v>
                </c:pt>
                <c:pt idx="35">
                  <c:v>22777</c:v>
                </c:pt>
                <c:pt idx="36">
                  <c:v>22606</c:v>
                </c:pt>
                <c:pt idx="37">
                  <c:v>22340</c:v>
                </c:pt>
                <c:pt idx="38">
                  <c:v>22107</c:v>
                </c:pt>
                <c:pt idx="39">
                  <c:v>21860</c:v>
                </c:pt>
                <c:pt idx="40">
                  <c:v>21638</c:v>
                </c:pt>
                <c:pt idx="41">
                  <c:v>21468</c:v>
                </c:pt>
                <c:pt idx="42">
                  <c:v>21155</c:v>
                </c:pt>
                <c:pt idx="43">
                  <c:v>20829</c:v>
                </c:pt>
                <c:pt idx="44">
                  <c:v>20466</c:v>
                </c:pt>
                <c:pt idx="45">
                  <c:v>20278</c:v>
                </c:pt>
                <c:pt idx="46">
                  <c:v>19973</c:v>
                </c:pt>
                <c:pt idx="47">
                  <c:v>19759</c:v>
                </c:pt>
                <c:pt idx="48">
                  <c:v>19727</c:v>
                </c:pt>
              </c:numCache>
            </c:numRef>
          </c:val>
          <c:smooth val="0"/>
          <c:extLst>
            <c:ext xmlns:c16="http://schemas.microsoft.com/office/drawing/2014/chart" uri="{C3380CC4-5D6E-409C-BE32-E72D297353CC}">
              <c16:uniqueId val="{00000031-F716-442F-8B21-51ED0FD6C21E}"/>
            </c:ext>
          </c:extLst>
        </c:ser>
        <c:ser>
          <c:idx val="1"/>
          <c:order val="1"/>
          <c:tx>
            <c:strRef>
              <c:f>'Diat 6–30 tiedot'!$A$105</c:f>
              <c:strCache>
                <c:ptCount val="1"/>
                <c:pt idx="0">
                  <c:v>Varkaus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5.2641720707375231E-2"/>
                  <c:y val="-3.6251964436246321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2-F716-442F-8B21-51ED0FD6C21E}"/>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tiedot'!$B$105:$BO$105</c:f>
              <c:numCache>
                <c:formatCode>General</c:formatCode>
                <c:ptCount val="66"/>
                <c:pt idx="40" formatCode="#,##0">
                  <c:v>21601</c:v>
                </c:pt>
                <c:pt idx="41" formatCode="#,##0">
                  <c:v>21364</c:v>
                </c:pt>
                <c:pt idx="42" formatCode="#,##0">
                  <c:v>21141</c:v>
                </c:pt>
                <c:pt idx="43" formatCode="#,##0">
                  <c:v>20930</c:v>
                </c:pt>
                <c:pt idx="44" formatCode="#,##0">
                  <c:v>20730</c:v>
                </c:pt>
                <c:pt idx="45" formatCode="#,##0">
                  <c:v>20541</c:v>
                </c:pt>
                <c:pt idx="46" formatCode="#,##0">
                  <c:v>20367</c:v>
                </c:pt>
                <c:pt idx="47" formatCode="#,##0">
                  <c:v>20199</c:v>
                </c:pt>
                <c:pt idx="48" formatCode="#,##0">
                  <c:v>20041</c:v>
                </c:pt>
                <c:pt idx="49" formatCode="#,##0">
                  <c:v>19893</c:v>
                </c:pt>
                <c:pt idx="50" formatCode="#,##0">
                  <c:v>19747</c:v>
                </c:pt>
                <c:pt idx="51" formatCode="#,##0">
                  <c:v>19607</c:v>
                </c:pt>
                <c:pt idx="52" formatCode="#,##0">
                  <c:v>19474</c:v>
                </c:pt>
                <c:pt idx="53" formatCode="#,##0">
                  <c:v>19347</c:v>
                </c:pt>
                <c:pt idx="54" formatCode="#,##0">
                  <c:v>19222</c:v>
                </c:pt>
                <c:pt idx="55" formatCode="#,##0">
                  <c:v>19102</c:v>
                </c:pt>
                <c:pt idx="56" formatCode="#,##0">
                  <c:v>18987</c:v>
                </c:pt>
                <c:pt idx="57" formatCode="#,##0">
                  <c:v>18873</c:v>
                </c:pt>
                <c:pt idx="58" formatCode="#,##0">
                  <c:v>18764</c:v>
                </c:pt>
                <c:pt idx="59" formatCode="#,##0">
                  <c:v>18656</c:v>
                </c:pt>
                <c:pt idx="60" formatCode="#,##0">
                  <c:v>18550</c:v>
                </c:pt>
                <c:pt idx="61" formatCode="#,##0">
                  <c:v>18444</c:v>
                </c:pt>
                <c:pt idx="62" formatCode="#,##0">
                  <c:v>18340</c:v>
                </c:pt>
                <c:pt idx="63" formatCode="#,##0">
                  <c:v>18234</c:v>
                </c:pt>
                <c:pt idx="64" formatCode="#,##0">
                  <c:v>18131</c:v>
                </c:pt>
                <c:pt idx="65" formatCode="#,##0">
                  <c:v>18028</c:v>
                </c:pt>
              </c:numCache>
            </c:numRef>
          </c:val>
          <c:smooth val="0"/>
          <c:extLst>
            <c:ext xmlns:c16="http://schemas.microsoft.com/office/drawing/2014/chart" uri="{C3380CC4-5D6E-409C-BE32-E72D297353CC}">
              <c16:uniqueId val="{00000033-F716-442F-8B21-51ED0FD6C21E}"/>
            </c:ext>
          </c:extLst>
        </c:ser>
        <c:ser>
          <c:idx val="2"/>
          <c:order val="2"/>
          <c:tx>
            <c:strRef>
              <c:f>'Diat 6–30 tiedot'!$A$106</c:f>
              <c:strCache>
                <c:ptCount val="1"/>
                <c:pt idx="0">
                  <c:v>Varkaus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1.1653230569531469E-16"/>
                  <c:y val="3.5321423532805644E-2"/>
                </c:manualLayout>
              </c:layout>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4-F716-442F-8B21-51ED0FD6C21E}"/>
                </c:ext>
              </c:extLst>
            </c:dLbl>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tiedot'!$B$106:$BO$106</c:f>
              <c:numCache>
                <c:formatCode>General</c:formatCode>
                <c:ptCount val="66"/>
                <c:pt idx="44" formatCode="#,##0">
                  <c:v>20552</c:v>
                </c:pt>
                <c:pt idx="45" formatCode="#,##0">
                  <c:v>20288</c:v>
                </c:pt>
                <c:pt idx="46" formatCode="#,##0">
                  <c:v>20041</c:v>
                </c:pt>
                <c:pt idx="47" formatCode="#,##0">
                  <c:v>19806</c:v>
                </c:pt>
                <c:pt idx="48" formatCode="#,##0">
                  <c:v>19581</c:v>
                </c:pt>
                <c:pt idx="49" formatCode="#,##0">
                  <c:v>19364</c:v>
                </c:pt>
                <c:pt idx="50" formatCode="#,##0">
                  <c:v>19152</c:v>
                </c:pt>
                <c:pt idx="51" formatCode="#,##0">
                  <c:v>18952</c:v>
                </c:pt>
                <c:pt idx="52" formatCode="#,##0">
                  <c:v>18756</c:v>
                </c:pt>
                <c:pt idx="53" formatCode="#,##0">
                  <c:v>18569</c:v>
                </c:pt>
                <c:pt idx="54" formatCode="#,##0">
                  <c:v>18384</c:v>
                </c:pt>
                <c:pt idx="55" formatCode="#,##0">
                  <c:v>18205</c:v>
                </c:pt>
                <c:pt idx="56" formatCode="#,##0">
                  <c:v>18032</c:v>
                </c:pt>
                <c:pt idx="57" formatCode="#,##0">
                  <c:v>17860</c:v>
                </c:pt>
                <c:pt idx="58" formatCode="#,##0">
                  <c:v>17691</c:v>
                </c:pt>
                <c:pt idx="59" formatCode="#,##0">
                  <c:v>17525</c:v>
                </c:pt>
                <c:pt idx="60" formatCode="#,##0">
                  <c:v>17359</c:v>
                </c:pt>
                <c:pt idx="61" formatCode="#,##0">
                  <c:v>17198</c:v>
                </c:pt>
                <c:pt idx="62" formatCode="#,##0">
                  <c:v>17037</c:v>
                </c:pt>
                <c:pt idx="63" formatCode="#,##0">
                  <c:v>16878</c:v>
                </c:pt>
                <c:pt idx="64" formatCode="#,##0">
                  <c:v>16718</c:v>
                </c:pt>
                <c:pt idx="65" formatCode="#,##0">
                  <c:v>16558</c:v>
                </c:pt>
              </c:numCache>
            </c:numRef>
          </c:val>
          <c:smooth val="0"/>
          <c:extLst>
            <c:ext xmlns:c16="http://schemas.microsoft.com/office/drawing/2014/chart" uri="{C3380CC4-5D6E-409C-BE32-E72D297353CC}">
              <c16:uniqueId val="{00000035-F716-442F-8B21-51ED0FD6C21E}"/>
            </c:ext>
          </c:extLst>
        </c:ser>
        <c:ser>
          <c:idx val="3"/>
          <c:order val="3"/>
          <c:tx>
            <c:strRef>
              <c:f>'Diat 6–30 tiedot'!$A$107</c:f>
              <c:strCache>
                <c:ptCount val="1"/>
                <c:pt idx="0">
                  <c:v>Varkaus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6.8532673237346145E-2"/>
                  <c:y val="2.50721375382622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6-F716-442F-8B21-51ED0FD6C21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tiedot'!$B$107:$BO$107</c:f>
              <c:numCache>
                <c:formatCode>General</c:formatCode>
                <c:ptCount val="66"/>
                <c:pt idx="46" formatCode="#,##0">
                  <c:v>20012</c:v>
                </c:pt>
                <c:pt idx="47" formatCode="#,##0">
                  <c:v>19748</c:v>
                </c:pt>
                <c:pt idx="48" formatCode="#,##0">
                  <c:v>19497</c:v>
                </c:pt>
                <c:pt idx="49" formatCode="#,##0">
                  <c:v>19254</c:v>
                </c:pt>
                <c:pt idx="50" formatCode="#,##0">
                  <c:v>19021</c:v>
                </c:pt>
                <c:pt idx="51" formatCode="#,##0">
                  <c:v>18797</c:v>
                </c:pt>
                <c:pt idx="52" formatCode="#,##0">
                  <c:v>18582</c:v>
                </c:pt>
                <c:pt idx="53" formatCode="#,##0">
                  <c:v>18370</c:v>
                </c:pt>
                <c:pt idx="54" formatCode="#,##0">
                  <c:v>18162</c:v>
                </c:pt>
                <c:pt idx="55" formatCode="#,##0">
                  <c:v>17961</c:v>
                </c:pt>
                <c:pt idx="56" formatCode="#,##0">
                  <c:v>17767</c:v>
                </c:pt>
                <c:pt idx="57" formatCode="#,##0">
                  <c:v>17577</c:v>
                </c:pt>
                <c:pt idx="58" formatCode="#,##0">
                  <c:v>17389</c:v>
                </c:pt>
                <c:pt idx="59" formatCode="#,##0">
                  <c:v>17205</c:v>
                </c:pt>
                <c:pt idx="60" formatCode="#,##0">
                  <c:v>17027</c:v>
                </c:pt>
                <c:pt idx="61" formatCode="#,##0">
                  <c:v>16854</c:v>
                </c:pt>
                <c:pt idx="62" formatCode="#,##0">
                  <c:v>16684</c:v>
                </c:pt>
                <c:pt idx="63" formatCode="#,##0">
                  <c:v>16519</c:v>
                </c:pt>
                <c:pt idx="64" formatCode="#,##0">
                  <c:v>16359</c:v>
                </c:pt>
                <c:pt idx="65" formatCode="#,##0">
                  <c:v>16201</c:v>
                </c:pt>
              </c:numCache>
            </c:numRef>
          </c:val>
          <c:smooth val="0"/>
          <c:extLst>
            <c:ext xmlns:c16="http://schemas.microsoft.com/office/drawing/2014/chart" uri="{C3380CC4-5D6E-409C-BE32-E72D297353CC}">
              <c16:uniqueId val="{00000037-F716-442F-8B21-51ED0FD6C21E}"/>
            </c:ext>
          </c:extLst>
        </c:ser>
        <c:ser>
          <c:idx val="4"/>
          <c:order val="4"/>
          <c:tx>
            <c:strRef>
              <c:f>'Diat 6–30 tiedot'!$A$108</c:f>
              <c:strCache>
                <c:ptCount val="1"/>
                <c:pt idx="0">
                  <c:v>Varkaus ennuste 2024</c:v>
                </c:pt>
              </c:strCache>
            </c:strRef>
          </c:tx>
          <c:spPr>
            <a:ln w="31750" cap="rnd">
              <a:solidFill>
                <a:srgbClr val="7030A0"/>
              </a:solidFill>
              <a:prstDash val="lgDash"/>
              <a:round/>
            </a:ln>
            <a:effectLst>
              <a:outerShdw blurRad="40000" dist="23000" dir="5400000" rotWithShape="0">
                <a:srgbClr val="000000">
                  <a:alpha val="35000"/>
                </a:srgbClr>
              </a:outerShdw>
            </a:effectLst>
          </c:spPr>
          <c:marker>
            <c:symbol val="none"/>
          </c:marker>
          <c:dLbls>
            <c:dLbl>
              <c:idx val="70"/>
              <c:layout>
                <c:manualLayout>
                  <c:x val="-2.7014619300950858E-2"/>
                  <c:y val="-3.7884929483845475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5F43F368-B122-4F24-B05E-8ED1E1A1E071}" type="VALUE">
                      <a:rPr lang="en-US" baseline="0"/>
                      <a:pPr>
                        <a:defRPr/>
                      </a:pPr>
                      <a:t>[ARVO]</a:t>
                    </a:fld>
                    <a:endParaRPr lang="fi-FI"/>
                  </a:p>
                </c:rich>
              </c:tx>
              <c:spPr>
                <a:solidFill>
                  <a:srgbClr val="FFFFFF"/>
                </a:solidFill>
                <a:ln>
                  <a:solidFill>
                    <a:srgbClr val="7030A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38-F716-442F-8B21-51ED0FD6C21E}"/>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tiedot'!$B$108:$BT$108</c:f>
              <c:numCache>
                <c:formatCode>General</c:formatCode>
                <c:ptCount val="71"/>
                <c:pt idx="49" formatCode="#,##0">
                  <c:v>19494</c:v>
                </c:pt>
                <c:pt idx="50" formatCode="#,##0">
                  <c:v>19272</c:v>
                </c:pt>
                <c:pt idx="51" formatCode="#,##0">
                  <c:v>19057</c:v>
                </c:pt>
                <c:pt idx="52" formatCode="#,##0">
                  <c:v>18856</c:v>
                </c:pt>
                <c:pt idx="53" formatCode="#,##0">
                  <c:v>18670</c:v>
                </c:pt>
                <c:pt idx="54" formatCode="#,##0">
                  <c:v>18488</c:v>
                </c:pt>
                <c:pt idx="55" formatCode="#,##0">
                  <c:v>18316</c:v>
                </c:pt>
                <c:pt idx="56" formatCode="#,##0">
                  <c:v>18160</c:v>
                </c:pt>
                <c:pt idx="57" formatCode="#,##0">
                  <c:v>18007</c:v>
                </c:pt>
                <c:pt idx="58" formatCode="#,##0">
                  <c:v>17862</c:v>
                </c:pt>
                <c:pt idx="59" formatCode="#,##0">
                  <c:v>17723</c:v>
                </c:pt>
                <c:pt idx="60" formatCode="#,##0">
                  <c:v>17593</c:v>
                </c:pt>
                <c:pt idx="61" formatCode="#,##0">
                  <c:v>17471</c:v>
                </c:pt>
                <c:pt idx="62" formatCode="#,##0">
                  <c:v>17355</c:v>
                </c:pt>
                <c:pt idx="63" formatCode="#,##0">
                  <c:v>17244</c:v>
                </c:pt>
                <c:pt idx="64" formatCode="#,##0">
                  <c:v>17143</c:v>
                </c:pt>
                <c:pt idx="65" formatCode="#,##0">
                  <c:v>17044</c:v>
                </c:pt>
                <c:pt idx="66" formatCode="#,##0">
                  <c:v>16948</c:v>
                </c:pt>
                <c:pt idx="67" formatCode="#,##0">
                  <c:v>16857</c:v>
                </c:pt>
                <c:pt idx="68" formatCode="#,##0">
                  <c:v>16775</c:v>
                </c:pt>
                <c:pt idx="69" formatCode="#,##0">
                  <c:v>16699</c:v>
                </c:pt>
                <c:pt idx="70" formatCode="#,##0">
                  <c:v>16625</c:v>
                </c:pt>
              </c:numCache>
            </c:numRef>
          </c:val>
          <c:smooth val="0"/>
          <c:extLst>
            <c:ext xmlns:c16="http://schemas.microsoft.com/office/drawing/2014/chart" uri="{C3380CC4-5D6E-409C-BE32-E72D297353CC}">
              <c16:uniqueId val="{00000039-F716-442F-8B21-51ED0FD6C21E}"/>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350319834793995E-2"/>
          <c:y val="0.50181724113323345"/>
          <c:w val="0.31499233793324272"/>
          <c:h val="0.4080236736063294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dirty="0"/>
              <a:t>Joroisten väestönkehitys 1975–2023 ja Tilastokeskuksen väestöennusteet</a:t>
            </a:r>
          </a:p>
        </c:rich>
      </c:tx>
      <c:layout>
        <c:manualLayout>
          <c:xMode val="edge"/>
          <c:yMode val="edge"/>
          <c:x val="0.17315276518585676"/>
          <c:y val="2.265753229144365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tiedot'!$A$109</c:f>
              <c:strCache>
                <c:ptCount val="1"/>
                <c:pt idx="0">
                  <c:v>Joroinen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48"/>
              <c:layout>
                <c:manualLayout>
                  <c:x val="-4.4494661516497183E-2"/>
                  <c:y val="-6.9084283176424136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4E910E65-2AD1-42BA-BD30-A1E2D8DB1969}" type="VALUE">
                      <a:rPr lang="en-US" baseline="0"/>
                      <a:pPr>
                        <a:defRPr/>
                      </a:pPr>
                      <a:t>[ARVO]</a:t>
                    </a:fld>
                    <a:endParaRPr lang="fi-FI"/>
                  </a:p>
                </c:rich>
              </c:tx>
              <c:spPr>
                <a:solidFill>
                  <a:srgbClr val="FFFFFF"/>
                </a:solidFill>
                <a:ln>
                  <a:solidFill>
                    <a:srgbClr val="003399"/>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0-29F2-4089-81C3-A82091C9CC77}"/>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tiedot'!$B$109:$BO$109</c:f>
              <c:numCache>
                <c:formatCode>#,##0</c:formatCode>
                <c:ptCount val="66"/>
                <c:pt idx="0">
                  <c:v>6214</c:v>
                </c:pt>
                <c:pt idx="1">
                  <c:v>6155</c:v>
                </c:pt>
                <c:pt idx="2">
                  <c:v>6117</c:v>
                </c:pt>
                <c:pt idx="3">
                  <c:v>6156</c:v>
                </c:pt>
                <c:pt idx="4">
                  <c:v>6217</c:v>
                </c:pt>
                <c:pt idx="5">
                  <c:v>6239</c:v>
                </c:pt>
                <c:pt idx="6">
                  <c:v>6294</c:v>
                </c:pt>
                <c:pt idx="7">
                  <c:v>6298</c:v>
                </c:pt>
                <c:pt idx="8">
                  <c:v>6314</c:v>
                </c:pt>
                <c:pt idx="9">
                  <c:v>6292</c:v>
                </c:pt>
                <c:pt idx="10">
                  <c:v>6270</c:v>
                </c:pt>
                <c:pt idx="11">
                  <c:v>6309</c:v>
                </c:pt>
                <c:pt idx="12">
                  <c:v>6299</c:v>
                </c:pt>
                <c:pt idx="13">
                  <c:v>6356</c:v>
                </c:pt>
                <c:pt idx="14">
                  <c:v>6395</c:v>
                </c:pt>
                <c:pt idx="15">
                  <c:v>6407</c:v>
                </c:pt>
                <c:pt idx="16">
                  <c:v>6399</c:v>
                </c:pt>
                <c:pt idx="17">
                  <c:v>6358</c:v>
                </c:pt>
                <c:pt idx="18">
                  <c:v>6339</c:v>
                </c:pt>
                <c:pt idx="19">
                  <c:v>6306</c:v>
                </c:pt>
                <c:pt idx="20">
                  <c:v>6223</c:v>
                </c:pt>
                <c:pt idx="21">
                  <c:v>6158</c:v>
                </c:pt>
                <c:pt idx="22">
                  <c:v>6092</c:v>
                </c:pt>
                <c:pt idx="23">
                  <c:v>6019</c:v>
                </c:pt>
                <c:pt idx="24">
                  <c:v>5937</c:v>
                </c:pt>
                <c:pt idx="25">
                  <c:v>5880</c:v>
                </c:pt>
                <c:pt idx="26">
                  <c:v>5822</c:v>
                </c:pt>
                <c:pt idx="27">
                  <c:v>5752</c:v>
                </c:pt>
                <c:pt idx="28">
                  <c:v>5723</c:v>
                </c:pt>
                <c:pt idx="29">
                  <c:v>5645</c:v>
                </c:pt>
                <c:pt idx="30">
                  <c:v>5619</c:v>
                </c:pt>
                <c:pt idx="31">
                  <c:v>5596</c:v>
                </c:pt>
                <c:pt idx="32">
                  <c:v>5495</c:v>
                </c:pt>
                <c:pt idx="33">
                  <c:v>5476</c:v>
                </c:pt>
                <c:pt idx="34">
                  <c:v>5423</c:v>
                </c:pt>
                <c:pt idx="35">
                  <c:v>5394</c:v>
                </c:pt>
                <c:pt idx="36">
                  <c:v>5342</c:v>
                </c:pt>
                <c:pt idx="37">
                  <c:v>5291</c:v>
                </c:pt>
                <c:pt idx="38">
                  <c:v>5213</c:v>
                </c:pt>
                <c:pt idx="39">
                  <c:v>5178</c:v>
                </c:pt>
                <c:pt idx="40">
                  <c:v>5110</c:v>
                </c:pt>
                <c:pt idx="41">
                  <c:v>5039</c:v>
                </c:pt>
                <c:pt idx="42">
                  <c:v>4917</c:v>
                </c:pt>
                <c:pt idx="43">
                  <c:v>4812</c:v>
                </c:pt>
                <c:pt idx="44">
                  <c:v>4767</c:v>
                </c:pt>
                <c:pt idx="45">
                  <c:v>4689</c:v>
                </c:pt>
                <c:pt idx="46">
                  <c:v>4624</c:v>
                </c:pt>
                <c:pt idx="47">
                  <c:v>4540</c:v>
                </c:pt>
                <c:pt idx="48">
                  <c:v>4590</c:v>
                </c:pt>
              </c:numCache>
            </c:numRef>
          </c:val>
          <c:smooth val="0"/>
          <c:extLst>
            <c:ext xmlns:c16="http://schemas.microsoft.com/office/drawing/2014/chart" uri="{C3380CC4-5D6E-409C-BE32-E72D297353CC}">
              <c16:uniqueId val="{00000001-29F2-4089-81C3-A82091C9CC77}"/>
            </c:ext>
          </c:extLst>
        </c:ser>
        <c:ser>
          <c:idx val="1"/>
          <c:order val="1"/>
          <c:tx>
            <c:strRef>
              <c:f>'Diat 6–30 tiedot'!$A$110</c:f>
              <c:strCache>
                <c:ptCount val="1"/>
                <c:pt idx="0">
                  <c:v>Joroinen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3.1983479399617203E-2"/>
                  <c:y val="-3.6252051666309869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2-29F2-4089-81C3-A82091C9CC77}"/>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tiedot'!$B$110:$BO$110</c:f>
              <c:numCache>
                <c:formatCode>General</c:formatCode>
                <c:ptCount val="66"/>
                <c:pt idx="40" formatCode="#,##0">
                  <c:v>5126</c:v>
                </c:pt>
                <c:pt idx="41" formatCode="#,##0">
                  <c:v>5078</c:v>
                </c:pt>
                <c:pt idx="42" formatCode="#,##0">
                  <c:v>5035</c:v>
                </c:pt>
                <c:pt idx="43" formatCode="#,##0">
                  <c:v>4995</c:v>
                </c:pt>
                <c:pt idx="44" formatCode="#,##0">
                  <c:v>4957</c:v>
                </c:pt>
                <c:pt idx="45" formatCode="#,##0">
                  <c:v>4923</c:v>
                </c:pt>
                <c:pt idx="46" formatCode="#,##0">
                  <c:v>4885</c:v>
                </c:pt>
                <c:pt idx="47" formatCode="#,##0">
                  <c:v>4852</c:v>
                </c:pt>
                <c:pt idx="48" formatCode="#,##0">
                  <c:v>4820</c:v>
                </c:pt>
                <c:pt idx="49" formatCode="#,##0">
                  <c:v>4787</c:v>
                </c:pt>
                <c:pt idx="50" formatCode="#,##0">
                  <c:v>4755</c:v>
                </c:pt>
                <c:pt idx="51" formatCode="#,##0">
                  <c:v>4726</c:v>
                </c:pt>
                <c:pt idx="52" formatCode="#,##0">
                  <c:v>4697</c:v>
                </c:pt>
                <c:pt idx="53" formatCode="#,##0">
                  <c:v>4668</c:v>
                </c:pt>
                <c:pt idx="54" formatCode="#,##0">
                  <c:v>4640</c:v>
                </c:pt>
                <c:pt idx="55" formatCode="#,##0">
                  <c:v>4610</c:v>
                </c:pt>
                <c:pt idx="56" formatCode="#,##0">
                  <c:v>4583</c:v>
                </c:pt>
                <c:pt idx="57" formatCode="#,##0">
                  <c:v>4556</c:v>
                </c:pt>
                <c:pt idx="58" formatCode="#,##0">
                  <c:v>4530</c:v>
                </c:pt>
                <c:pt idx="59" formatCode="#,##0">
                  <c:v>4505</c:v>
                </c:pt>
                <c:pt idx="60" formatCode="#,##0">
                  <c:v>4479</c:v>
                </c:pt>
                <c:pt idx="61" formatCode="#,##0">
                  <c:v>4455</c:v>
                </c:pt>
                <c:pt idx="62" formatCode="#,##0">
                  <c:v>4431</c:v>
                </c:pt>
                <c:pt idx="63" formatCode="#,##0">
                  <c:v>4409</c:v>
                </c:pt>
                <c:pt idx="64" formatCode="#,##0">
                  <c:v>4385</c:v>
                </c:pt>
                <c:pt idx="65" formatCode="#,##0">
                  <c:v>4361</c:v>
                </c:pt>
              </c:numCache>
            </c:numRef>
          </c:val>
          <c:smooth val="0"/>
          <c:extLst>
            <c:ext xmlns:c16="http://schemas.microsoft.com/office/drawing/2014/chart" uri="{C3380CC4-5D6E-409C-BE32-E72D297353CC}">
              <c16:uniqueId val="{00000003-29F2-4089-81C3-A82091C9CC77}"/>
            </c:ext>
          </c:extLst>
        </c:ser>
        <c:ser>
          <c:idx val="2"/>
          <c:order val="2"/>
          <c:tx>
            <c:strRef>
              <c:f>'Diat 6–30 tiedot'!$A$111</c:f>
              <c:strCache>
                <c:ptCount val="1"/>
                <c:pt idx="0">
                  <c:v>Joroinen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7185957489674742E-2"/>
                  <c:y val="-4.3049311353742951E-2"/>
                </c:manualLayout>
              </c:layout>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4-29F2-4089-81C3-A82091C9CC77}"/>
                </c:ext>
              </c:extLst>
            </c:dLbl>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tiedot'!$B$111:$BO$111</c:f>
              <c:numCache>
                <c:formatCode>General</c:formatCode>
                <c:ptCount val="66"/>
                <c:pt idx="44" formatCode="#,##0">
                  <c:v>4741</c:v>
                </c:pt>
                <c:pt idx="45" formatCode="#,##0">
                  <c:v>4671</c:v>
                </c:pt>
                <c:pt idx="46" formatCode="#,##0">
                  <c:v>4597</c:v>
                </c:pt>
                <c:pt idx="47" formatCode="#,##0">
                  <c:v>4526</c:v>
                </c:pt>
                <c:pt idx="48" formatCode="#,##0">
                  <c:v>4456</c:v>
                </c:pt>
                <c:pt idx="49" formatCode="#,##0">
                  <c:v>4389</c:v>
                </c:pt>
                <c:pt idx="50" formatCode="#,##0">
                  <c:v>4325</c:v>
                </c:pt>
                <c:pt idx="51" formatCode="#,##0">
                  <c:v>4262</c:v>
                </c:pt>
                <c:pt idx="52" formatCode="#,##0">
                  <c:v>4204</c:v>
                </c:pt>
                <c:pt idx="53" formatCode="#,##0">
                  <c:v>4145</c:v>
                </c:pt>
                <c:pt idx="54" formatCode="#,##0">
                  <c:v>4088</c:v>
                </c:pt>
                <c:pt idx="55" formatCode="#,##0">
                  <c:v>4033</c:v>
                </c:pt>
                <c:pt idx="56" formatCode="#,##0">
                  <c:v>3978</c:v>
                </c:pt>
                <c:pt idx="57" formatCode="#,##0">
                  <c:v>3929</c:v>
                </c:pt>
                <c:pt idx="58" formatCode="#,##0">
                  <c:v>3880</c:v>
                </c:pt>
                <c:pt idx="59" formatCode="#,##0">
                  <c:v>3832</c:v>
                </c:pt>
                <c:pt idx="60" formatCode="#,##0">
                  <c:v>3788</c:v>
                </c:pt>
                <c:pt idx="61" formatCode="#,##0">
                  <c:v>3744</c:v>
                </c:pt>
                <c:pt idx="62" formatCode="#,##0">
                  <c:v>3702</c:v>
                </c:pt>
                <c:pt idx="63" formatCode="#,##0">
                  <c:v>3662</c:v>
                </c:pt>
                <c:pt idx="64" formatCode="#,##0">
                  <c:v>3623</c:v>
                </c:pt>
                <c:pt idx="65" formatCode="#,##0">
                  <c:v>3583</c:v>
                </c:pt>
              </c:numCache>
            </c:numRef>
          </c:val>
          <c:smooth val="0"/>
          <c:extLst>
            <c:ext xmlns:c16="http://schemas.microsoft.com/office/drawing/2014/chart" uri="{C3380CC4-5D6E-409C-BE32-E72D297353CC}">
              <c16:uniqueId val="{00000005-29F2-4089-81C3-A82091C9CC77}"/>
            </c:ext>
          </c:extLst>
        </c:ser>
        <c:ser>
          <c:idx val="3"/>
          <c:order val="3"/>
          <c:tx>
            <c:strRef>
              <c:f>'Diat 6–30 tiedot'!$A$112</c:f>
              <c:strCache>
                <c:ptCount val="1"/>
                <c:pt idx="0">
                  <c:v>Joroinen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3.1983479399617321E-2"/>
                  <c:y val="4.07835581245985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9F2-4089-81C3-A82091C9CC77}"/>
                </c:ext>
              </c:extLst>
            </c:dLbl>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tiedot'!$B$112:$BO$112</c:f>
              <c:numCache>
                <c:formatCode>General</c:formatCode>
                <c:ptCount val="66"/>
                <c:pt idx="46" formatCode="#,##0">
                  <c:v>4616</c:v>
                </c:pt>
                <c:pt idx="47" formatCode="#,##0">
                  <c:v>4544</c:v>
                </c:pt>
                <c:pt idx="48" formatCode="#,##0">
                  <c:v>4473</c:v>
                </c:pt>
                <c:pt idx="49" formatCode="#,##0">
                  <c:v>4401</c:v>
                </c:pt>
                <c:pt idx="50" formatCode="#,##0">
                  <c:v>4330</c:v>
                </c:pt>
                <c:pt idx="51" formatCode="#,##0">
                  <c:v>4261</c:v>
                </c:pt>
                <c:pt idx="52" formatCode="#,##0">
                  <c:v>4195</c:v>
                </c:pt>
                <c:pt idx="53" formatCode="#,##0">
                  <c:v>4127</c:v>
                </c:pt>
                <c:pt idx="54" formatCode="#,##0">
                  <c:v>4062</c:v>
                </c:pt>
                <c:pt idx="55" formatCode="#,##0">
                  <c:v>3999</c:v>
                </c:pt>
                <c:pt idx="56" formatCode="#,##0">
                  <c:v>3938</c:v>
                </c:pt>
                <c:pt idx="57" formatCode="#,##0">
                  <c:v>3879</c:v>
                </c:pt>
                <c:pt idx="58" formatCode="#,##0">
                  <c:v>3823</c:v>
                </c:pt>
                <c:pt idx="59" formatCode="#,##0">
                  <c:v>3768</c:v>
                </c:pt>
                <c:pt idx="60" formatCode="#,##0">
                  <c:v>3717</c:v>
                </c:pt>
                <c:pt idx="61" formatCode="#,##0">
                  <c:v>3665</c:v>
                </c:pt>
                <c:pt idx="62" formatCode="#,##0">
                  <c:v>3616</c:v>
                </c:pt>
                <c:pt idx="63" formatCode="#,##0">
                  <c:v>3570</c:v>
                </c:pt>
                <c:pt idx="64" formatCode="#,##0">
                  <c:v>3526</c:v>
                </c:pt>
                <c:pt idx="65" formatCode="#,##0">
                  <c:v>3484</c:v>
                </c:pt>
              </c:numCache>
            </c:numRef>
          </c:val>
          <c:smooth val="0"/>
          <c:extLst>
            <c:ext xmlns:c16="http://schemas.microsoft.com/office/drawing/2014/chart" uri="{C3380CC4-5D6E-409C-BE32-E72D297353CC}">
              <c16:uniqueId val="{00000007-29F2-4089-81C3-A82091C9CC77}"/>
            </c:ext>
          </c:extLst>
        </c:ser>
        <c:ser>
          <c:idx val="4"/>
          <c:order val="4"/>
          <c:tx>
            <c:strRef>
              <c:f>'Diat 6–30 tiedot'!$A$113</c:f>
              <c:strCache>
                <c:ptCount val="1"/>
                <c:pt idx="0">
                  <c:v>Joroinen ennuste 2024</c:v>
                </c:pt>
              </c:strCache>
            </c:strRef>
          </c:tx>
          <c:spPr>
            <a:ln w="31750" cap="rnd">
              <a:solidFill>
                <a:srgbClr val="7030A0"/>
              </a:solidFill>
              <a:prstDash val="lgDash"/>
              <a:round/>
            </a:ln>
            <a:effectLst>
              <a:outerShdw blurRad="40000" dist="23000" dir="5400000" rotWithShape="0">
                <a:srgbClr val="000000">
                  <a:alpha val="35000"/>
                </a:srgbClr>
              </a:outerShdw>
            </a:effectLst>
          </c:spPr>
          <c:marker>
            <c:symbol val="none"/>
          </c:marker>
          <c:dLbls>
            <c:dLbl>
              <c:idx val="70"/>
              <c:layout>
                <c:manualLayout>
                  <c:x val="-3.178190108321239E-2"/>
                  <c:y val="-3.7884929483845475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9AEC67F1-A8F0-443B-A720-28CAC95AF156}" type="VALUE">
                      <a:rPr lang="en-US" baseline="0"/>
                      <a:pPr>
                        <a:defRPr/>
                      </a:pPr>
                      <a:t>[ARVO]</a:t>
                    </a:fld>
                    <a:endParaRPr lang="fi-FI"/>
                  </a:p>
                </c:rich>
              </c:tx>
              <c:spPr>
                <a:solidFill>
                  <a:srgbClr val="FFFFFF"/>
                </a:solidFill>
                <a:ln>
                  <a:solidFill>
                    <a:srgbClr val="7030A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8-29F2-4089-81C3-A82091C9CC77}"/>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tiedot'!$B$113:$BT$113</c:f>
              <c:numCache>
                <c:formatCode>General</c:formatCode>
                <c:ptCount val="71"/>
                <c:pt idx="49" formatCode="#,##0">
                  <c:v>4555</c:v>
                </c:pt>
                <c:pt idx="50" formatCode="#,##0">
                  <c:v>4513</c:v>
                </c:pt>
                <c:pt idx="51" formatCode="#,##0">
                  <c:v>4470</c:v>
                </c:pt>
                <c:pt idx="52" formatCode="#,##0">
                  <c:v>4428</c:v>
                </c:pt>
                <c:pt idx="53" formatCode="#,##0">
                  <c:v>4386</c:v>
                </c:pt>
                <c:pt idx="54" formatCode="#,##0">
                  <c:v>4347</c:v>
                </c:pt>
                <c:pt idx="55" formatCode="#,##0">
                  <c:v>4310</c:v>
                </c:pt>
                <c:pt idx="56" formatCode="#,##0">
                  <c:v>4276</c:v>
                </c:pt>
                <c:pt idx="57" formatCode="#,##0">
                  <c:v>4242</c:v>
                </c:pt>
                <c:pt idx="58" formatCode="#,##0">
                  <c:v>4212</c:v>
                </c:pt>
                <c:pt idx="59" formatCode="#,##0">
                  <c:v>4183</c:v>
                </c:pt>
                <c:pt idx="60" formatCode="#,##0">
                  <c:v>4155</c:v>
                </c:pt>
                <c:pt idx="61" formatCode="#,##0">
                  <c:v>4129</c:v>
                </c:pt>
                <c:pt idx="62" formatCode="#,##0">
                  <c:v>4105</c:v>
                </c:pt>
                <c:pt idx="63" formatCode="#,##0">
                  <c:v>4083</c:v>
                </c:pt>
                <c:pt idx="64" formatCode="#,##0">
                  <c:v>4066</c:v>
                </c:pt>
                <c:pt idx="65" formatCode="#,##0">
                  <c:v>4048</c:v>
                </c:pt>
                <c:pt idx="66" formatCode="#,##0">
                  <c:v>4032</c:v>
                </c:pt>
                <c:pt idx="67" formatCode="#,##0">
                  <c:v>4015</c:v>
                </c:pt>
                <c:pt idx="68" formatCode="#,##0">
                  <c:v>4001</c:v>
                </c:pt>
                <c:pt idx="69" formatCode="#,##0">
                  <c:v>3988</c:v>
                </c:pt>
                <c:pt idx="70" formatCode="#,##0">
                  <c:v>3977</c:v>
                </c:pt>
              </c:numCache>
            </c:numRef>
          </c:val>
          <c:smooth val="0"/>
          <c:extLst>
            <c:ext xmlns:c16="http://schemas.microsoft.com/office/drawing/2014/chart" uri="{C3380CC4-5D6E-409C-BE32-E72D297353CC}">
              <c16:uniqueId val="{00000009-29F2-4089-81C3-A82091C9CC77}"/>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8.8705676437997358E-2"/>
          <c:y val="0.51088025404981086"/>
          <c:w val="0.30611776570732879"/>
          <c:h val="0.3946525220237957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dirty="0"/>
              <a:t>Leppävirran väestönkehitys 1975–2023 ja Tilastokeskuksen väestöennusteet</a:t>
            </a:r>
          </a:p>
        </c:rich>
      </c:tx>
      <c:layout>
        <c:manualLayout>
          <c:xMode val="edge"/>
          <c:yMode val="edge"/>
          <c:x val="0.16835524327591417"/>
          <c:y val="2.265753229144365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tiedot'!$A$114</c:f>
              <c:strCache>
                <c:ptCount val="1"/>
                <c:pt idx="0">
                  <c:v>Leppävirta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5DA2-467A-BB74-BAA426BA4E40}"/>
                </c:ext>
              </c:extLst>
            </c:dLbl>
            <c:dLbl>
              <c:idx val="1"/>
              <c:delete val="1"/>
              <c:extLst>
                <c:ext xmlns:c15="http://schemas.microsoft.com/office/drawing/2012/chart" uri="{CE6537A1-D6FC-4f65-9D91-7224C49458BB}"/>
                <c:ext xmlns:c16="http://schemas.microsoft.com/office/drawing/2014/chart" uri="{C3380CC4-5D6E-409C-BE32-E72D297353CC}">
                  <c16:uniqueId val="{00000001-5DA2-467A-BB74-BAA426BA4E40}"/>
                </c:ext>
              </c:extLst>
            </c:dLbl>
            <c:dLbl>
              <c:idx val="2"/>
              <c:delete val="1"/>
              <c:extLst>
                <c:ext xmlns:c15="http://schemas.microsoft.com/office/drawing/2012/chart" uri="{CE6537A1-D6FC-4f65-9D91-7224C49458BB}"/>
                <c:ext xmlns:c16="http://schemas.microsoft.com/office/drawing/2014/chart" uri="{C3380CC4-5D6E-409C-BE32-E72D297353CC}">
                  <c16:uniqueId val="{00000002-5DA2-467A-BB74-BAA426BA4E40}"/>
                </c:ext>
              </c:extLst>
            </c:dLbl>
            <c:dLbl>
              <c:idx val="3"/>
              <c:delete val="1"/>
              <c:extLst>
                <c:ext xmlns:c15="http://schemas.microsoft.com/office/drawing/2012/chart" uri="{CE6537A1-D6FC-4f65-9D91-7224C49458BB}"/>
                <c:ext xmlns:c16="http://schemas.microsoft.com/office/drawing/2014/chart" uri="{C3380CC4-5D6E-409C-BE32-E72D297353CC}">
                  <c16:uniqueId val="{00000003-5DA2-467A-BB74-BAA426BA4E40}"/>
                </c:ext>
              </c:extLst>
            </c:dLbl>
            <c:dLbl>
              <c:idx val="4"/>
              <c:delete val="1"/>
              <c:extLst>
                <c:ext xmlns:c15="http://schemas.microsoft.com/office/drawing/2012/chart" uri="{CE6537A1-D6FC-4f65-9D91-7224C49458BB}"/>
                <c:ext xmlns:c16="http://schemas.microsoft.com/office/drawing/2014/chart" uri="{C3380CC4-5D6E-409C-BE32-E72D297353CC}">
                  <c16:uniqueId val="{00000004-5DA2-467A-BB74-BAA426BA4E40}"/>
                </c:ext>
              </c:extLst>
            </c:dLbl>
            <c:dLbl>
              <c:idx val="5"/>
              <c:delete val="1"/>
              <c:extLst>
                <c:ext xmlns:c15="http://schemas.microsoft.com/office/drawing/2012/chart" uri="{CE6537A1-D6FC-4f65-9D91-7224C49458BB}"/>
                <c:ext xmlns:c16="http://schemas.microsoft.com/office/drawing/2014/chart" uri="{C3380CC4-5D6E-409C-BE32-E72D297353CC}">
                  <c16:uniqueId val="{00000005-5DA2-467A-BB74-BAA426BA4E40}"/>
                </c:ext>
              </c:extLst>
            </c:dLbl>
            <c:dLbl>
              <c:idx val="6"/>
              <c:delete val="1"/>
              <c:extLst>
                <c:ext xmlns:c15="http://schemas.microsoft.com/office/drawing/2012/chart" uri="{CE6537A1-D6FC-4f65-9D91-7224C49458BB}"/>
                <c:ext xmlns:c16="http://schemas.microsoft.com/office/drawing/2014/chart" uri="{C3380CC4-5D6E-409C-BE32-E72D297353CC}">
                  <c16:uniqueId val="{00000006-5DA2-467A-BB74-BAA426BA4E40}"/>
                </c:ext>
              </c:extLst>
            </c:dLbl>
            <c:dLbl>
              <c:idx val="7"/>
              <c:delete val="1"/>
              <c:extLst>
                <c:ext xmlns:c15="http://schemas.microsoft.com/office/drawing/2012/chart" uri="{CE6537A1-D6FC-4f65-9D91-7224C49458BB}"/>
                <c:ext xmlns:c16="http://schemas.microsoft.com/office/drawing/2014/chart" uri="{C3380CC4-5D6E-409C-BE32-E72D297353CC}">
                  <c16:uniqueId val="{00000007-5DA2-467A-BB74-BAA426BA4E40}"/>
                </c:ext>
              </c:extLst>
            </c:dLbl>
            <c:dLbl>
              <c:idx val="8"/>
              <c:delete val="1"/>
              <c:extLst>
                <c:ext xmlns:c15="http://schemas.microsoft.com/office/drawing/2012/chart" uri="{CE6537A1-D6FC-4f65-9D91-7224C49458BB}"/>
                <c:ext xmlns:c16="http://schemas.microsoft.com/office/drawing/2014/chart" uri="{C3380CC4-5D6E-409C-BE32-E72D297353CC}">
                  <c16:uniqueId val="{00000008-5DA2-467A-BB74-BAA426BA4E40}"/>
                </c:ext>
              </c:extLst>
            </c:dLbl>
            <c:dLbl>
              <c:idx val="9"/>
              <c:delete val="1"/>
              <c:extLst>
                <c:ext xmlns:c15="http://schemas.microsoft.com/office/drawing/2012/chart" uri="{CE6537A1-D6FC-4f65-9D91-7224C49458BB}"/>
                <c:ext xmlns:c16="http://schemas.microsoft.com/office/drawing/2014/chart" uri="{C3380CC4-5D6E-409C-BE32-E72D297353CC}">
                  <c16:uniqueId val="{00000009-5DA2-467A-BB74-BAA426BA4E40}"/>
                </c:ext>
              </c:extLst>
            </c:dLbl>
            <c:dLbl>
              <c:idx val="10"/>
              <c:delete val="1"/>
              <c:extLst>
                <c:ext xmlns:c15="http://schemas.microsoft.com/office/drawing/2012/chart" uri="{CE6537A1-D6FC-4f65-9D91-7224C49458BB}"/>
                <c:ext xmlns:c16="http://schemas.microsoft.com/office/drawing/2014/chart" uri="{C3380CC4-5D6E-409C-BE32-E72D297353CC}">
                  <c16:uniqueId val="{0000000A-5DA2-467A-BB74-BAA426BA4E40}"/>
                </c:ext>
              </c:extLst>
            </c:dLbl>
            <c:dLbl>
              <c:idx val="11"/>
              <c:delete val="1"/>
              <c:extLst>
                <c:ext xmlns:c15="http://schemas.microsoft.com/office/drawing/2012/chart" uri="{CE6537A1-D6FC-4f65-9D91-7224C49458BB}"/>
                <c:ext xmlns:c16="http://schemas.microsoft.com/office/drawing/2014/chart" uri="{C3380CC4-5D6E-409C-BE32-E72D297353CC}">
                  <c16:uniqueId val="{0000000B-5DA2-467A-BB74-BAA426BA4E40}"/>
                </c:ext>
              </c:extLst>
            </c:dLbl>
            <c:dLbl>
              <c:idx val="12"/>
              <c:delete val="1"/>
              <c:extLst>
                <c:ext xmlns:c15="http://schemas.microsoft.com/office/drawing/2012/chart" uri="{CE6537A1-D6FC-4f65-9D91-7224C49458BB}"/>
                <c:ext xmlns:c16="http://schemas.microsoft.com/office/drawing/2014/chart" uri="{C3380CC4-5D6E-409C-BE32-E72D297353CC}">
                  <c16:uniqueId val="{0000000C-5DA2-467A-BB74-BAA426BA4E40}"/>
                </c:ext>
              </c:extLst>
            </c:dLbl>
            <c:dLbl>
              <c:idx val="13"/>
              <c:delete val="1"/>
              <c:extLst>
                <c:ext xmlns:c15="http://schemas.microsoft.com/office/drawing/2012/chart" uri="{CE6537A1-D6FC-4f65-9D91-7224C49458BB}"/>
                <c:ext xmlns:c16="http://schemas.microsoft.com/office/drawing/2014/chart" uri="{C3380CC4-5D6E-409C-BE32-E72D297353CC}">
                  <c16:uniqueId val="{0000000D-5DA2-467A-BB74-BAA426BA4E40}"/>
                </c:ext>
              </c:extLst>
            </c:dLbl>
            <c:dLbl>
              <c:idx val="14"/>
              <c:delete val="1"/>
              <c:extLst>
                <c:ext xmlns:c15="http://schemas.microsoft.com/office/drawing/2012/chart" uri="{CE6537A1-D6FC-4f65-9D91-7224C49458BB}"/>
                <c:ext xmlns:c16="http://schemas.microsoft.com/office/drawing/2014/chart" uri="{C3380CC4-5D6E-409C-BE32-E72D297353CC}">
                  <c16:uniqueId val="{0000000E-5DA2-467A-BB74-BAA426BA4E40}"/>
                </c:ext>
              </c:extLst>
            </c:dLbl>
            <c:dLbl>
              <c:idx val="15"/>
              <c:delete val="1"/>
              <c:extLst>
                <c:ext xmlns:c15="http://schemas.microsoft.com/office/drawing/2012/chart" uri="{CE6537A1-D6FC-4f65-9D91-7224C49458BB}"/>
                <c:ext xmlns:c16="http://schemas.microsoft.com/office/drawing/2014/chart" uri="{C3380CC4-5D6E-409C-BE32-E72D297353CC}">
                  <c16:uniqueId val="{0000000F-5DA2-467A-BB74-BAA426BA4E40}"/>
                </c:ext>
              </c:extLst>
            </c:dLbl>
            <c:dLbl>
              <c:idx val="16"/>
              <c:delete val="1"/>
              <c:extLst>
                <c:ext xmlns:c15="http://schemas.microsoft.com/office/drawing/2012/chart" uri="{CE6537A1-D6FC-4f65-9D91-7224C49458BB}"/>
                <c:ext xmlns:c16="http://schemas.microsoft.com/office/drawing/2014/chart" uri="{C3380CC4-5D6E-409C-BE32-E72D297353CC}">
                  <c16:uniqueId val="{00000010-5DA2-467A-BB74-BAA426BA4E40}"/>
                </c:ext>
              </c:extLst>
            </c:dLbl>
            <c:dLbl>
              <c:idx val="17"/>
              <c:delete val="1"/>
              <c:extLst>
                <c:ext xmlns:c15="http://schemas.microsoft.com/office/drawing/2012/chart" uri="{CE6537A1-D6FC-4f65-9D91-7224C49458BB}"/>
                <c:ext xmlns:c16="http://schemas.microsoft.com/office/drawing/2014/chart" uri="{C3380CC4-5D6E-409C-BE32-E72D297353CC}">
                  <c16:uniqueId val="{00000011-5DA2-467A-BB74-BAA426BA4E40}"/>
                </c:ext>
              </c:extLst>
            </c:dLbl>
            <c:dLbl>
              <c:idx val="18"/>
              <c:delete val="1"/>
              <c:extLst>
                <c:ext xmlns:c15="http://schemas.microsoft.com/office/drawing/2012/chart" uri="{CE6537A1-D6FC-4f65-9D91-7224C49458BB}"/>
                <c:ext xmlns:c16="http://schemas.microsoft.com/office/drawing/2014/chart" uri="{C3380CC4-5D6E-409C-BE32-E72D297353CC}">
                  <c16:uniqueId val="{00000012-5DA2-467A-BB74-BAA426BA4E40}"/>
                </c:ext>
              </c:extLst>
            </c:dLbl>
            <c:dLbl>
              <c:idx val="19"/>
              <c:delete val="1"/>
              <c:extLst>
                <c:ext xmlns:c15="http://schemas.microsoft.com/office/drawing/2012/chart" uri="{CE6537A1-D6FC-4f65-9D91-7224C49458BB}"/>
                <c:ext xmlns:c16="http://schemas.microsoft.com/office/drawing/2014/chart" uri="{C3380CC4-5D6E-409C-BE32-E72D297353CC}">
                  <c16:uniqueId val="{00000013-5DA2-467A-BB74-BAA426BA4E40}"/>
                </c:ext>
              </c:extLst>
            </c:dLbl>
            <c:dLbl>
              <c:idx val="20"/>
              <c:delete val="1"/>
              <c:extLst>
                <c:ext xmlns:c15="http://schemas.microsoft.com/office/drawing/2012/chart" uri="{CE6537A1-D6FC-4f65-9D91-7224C49458BB}"/>
                <c:ext xmlns:c16="http://schemas.microsoft.com/office/drawing/2014/chart" uri="{C3380CC4-5D6E-409C-BE32-E72D297353CC}">
                  <c16:uniqueId val="{00000014-5DA2-467A-BB74-BAA426BA4E40}"/>
                </c:ext>
              </c:extLst>
            </c:dLbl>
            <c:dLbl>
              <c:idx val="21"/>
              <c:delete val="1"/>
              <c:extLst>
                <c:ext xmlns:c15="http://schemas.microsoft.com/office/drawing/2012/chart" uri="{CE6537A1-D6FC-4f65-9D91-7224C49458BB}"/>
                <c:ext xmlns:c16="http://schemas.microsoft.com/office/drawing/2014/chart" uri="{C3380CC4-5D6E-409C-BE32-E72D297353CC}">
                  <c16:uniqueId val="{00000015-5DA2-467A-BB74-BAA426BA4E40}"/>
                </c:ext>
              </c:extLst>
            </c:dLbl>
            <c:dLbl>
              <c:idx val="22"/>
              <c:delete val="1"/>
              <c:extLst>
                <c:ext xmlns:c15="http://schemas.microsoft.com/office/drawing/2012/chart" uri="{CE6537A1-D6FC-4f65-9D91-7224C49458BB}"/>
                <c:ext xmlns:c16="http://schemas.microsoft.com/office/drawing/2014/chart" uri="{C3380CC4-5D6E-409C-BE32-E72D297353CC}">
                  <c16:uniqueId val="{00000016-5DA2-467A-BB74-BAA426BA4E40}"/>
                </c:ext>
              </c:extLst>
            </c:dLbl>
            <c:dLbl>
              <c:idx val="23"/>
              <c:delete val="1"/>
              <c:extLst>
                <c:ext xmlns:c15="http://schemas.microsoft.com/office/drawing/2012/chart" uri="{CE6537A1-D6FC-4f65-9D91-7224C49458BB}"/>
                <c:ext xmlns:c16="http://schemas.microsoft.com/office/drawing/2014/chart" uri="{C3380CC4-5D6E-409C-BE32-E72D297353CC}">
                  <c16:uniqueId val="{00000017-5DA2-467A-BB74-BAA426BA4E40}"/>
                </c:ext>
              </c:extLst>
            </c:dLbl>
            <c:dLbl>
              <c:idx val="24"/>
              <c:delete val="1"/>
              <c:extLst>
                <c:ext xmlns:c15="http://schemas.microsoft.com/office/drawing/2012/chart" uri="{CE6537A1-D6FC-4f65-9D91-7224C49458BB}"/>
                <c:ext xmlns:c16="http://schemas.microsoft.com/office/drawing/2014/chart" uri="{C3380CC4-5D6E-409C-BE32-E72D297353CC}">
                  <c16:uniqueId val="{00000018-5DA2-467A-BB74-BAA426BA4E40}"/>
                </c:ext>
              </c:extLst>
            </c:dLbl>
            <c:dLbl>
              <c:idx val="25"/>
              <c:delete val="1"/>
              <c:extLst>
                <c:ext xmlns:c15="http://schemas.microsoft.com/office/drawing/2012/chart" uri="{CE6537A1-D6FC-4f65-9D91-7224C49458BB}"/>
                <c:ext xmlns:c16="http://schemas.microsoft.com/office/drawing/2014/chart" uri="{C3380CC4-5D6E-409C-BE32-E72D297353CC}">
                  <c16:uniqueId val="{00000019-5DA2-467A-BB74-BAA426BA4E40}"/>
                </c:ext>
              </c:extLst>
            </c:dLbl>
            <c:dLbl>
              <c:idx val="26"/>
              <c:delete val="1"/>
              <c:extLst>
                <c:ext xmlns:c15="http://schemas.microsoft.com/office/drawing/2012/chart" uri="{CE6537A1-D6FC-4f65-9D91-7224C49458BB}"/>
                <c:ext xmlns:c16="http://schemas.microsoft.com/office/drawing/2014/chart" uri="{C3380CC4-5D6E-409C-BE32-E72D297353CC}">
                  <c16:uniqueId val="{0000001A-5DA2-467A-BB74-BAA426BA4E40}"/>
                </c:ext>
              </c:extLst>
            </c:dLbl>
            <c:dLbl>
              <c:idx val="27"/>
              <c:delete val="1"/>
              <c:extLst>
                <c:ext xmlns:c15="http://schemas.microsoft.com/office/drawing/2012/chart" uri="{CE6537A1-D6FC-4f65-9D91-7224C49458BB}"/>
                <c:ext xmlns:c16="http://schemas.microsoft.com/office/drawing/2014/chart" uri="{C3380CC4-5D6E-409C-BE32-E72D297353CC}">
                  <c16:uniqueId val="{0000001B-5DA2-467A-BB74-BAA426BA4E40}"/>
                </c:ext>
              </c:extLst>
            </c:dLbl>
            <c:dLbl>
              <c:idx val="28"/>
              <c:delete val="1"/>
              <c:extLst>
                <c:ext xmlns:c15="http://schemas.microsoft.com/office/drawing/2012/chart" uri="{CE6537A1-D6FC-4f65-9D91-7224C49458BB}"/>
                <c:ext xmlns:c16="http://schemas.microsoft.com/office/drawing/2014/chart" uri="{C3380CC4-5D6E-409C-BE32-E72D297353CC}">
                  <c16:uniqueId val="{0000001C-5DA2-467A-BB74-BAA426BA4E40}"/>
                </c:ext>
              </c:extLst>
            </c:dLbl>
            <c:dLbl>
              <c:idx val="29"/>
              <c:delete val="1"/>
              <c:extLst>
                <c:ext xmlns:c15="http://schemas.microsoft.com/office/drawing/2012/chart" uri="{CE6537A1-D6FC-4f65-9D91-7224C49458BB}"/>
                <c:ext xmlns:c16="http://schemas.microsoft.com/office/drawing/2014/chart" uri="{C3380CC4-5D6E-409C-BE32-E72D297353CC}">
                  <c16:uniqueId val="{0000001D-5DA2-467A-BB74-BAA426BA4E40}"/>
                </c:ext>
              </c:extLst>
            </c:dLbl>
            <c:dLbl>
              <c:idx val="30"/>
              <c:delete val="1"/>
              <c:extLst>
                <c:ext xmlns:c15="http://schemas.microsoft.com/office/drawing/2012/chart" uri="{CE6537A1-D6FC-4f65-9D91-7224C49458BB}"/>
                <c:ext xmlns:c16="http://schemas.microsoft.com/office/drawing/2014/chart" uri="{C3380CC4-5D6E-409C-BE32-E72D297353CC}">
                  <c16:uniqueId val="{0000001E-5DA2-467A-BB74-BAA426BA4E40}"/>
                </c:ext>
              </c:extLst>
            </c:dLbl>
            <c:dLbl>
              <c:idx val="31"/>
              <c:delete val="1"/>
              <c:extLst>
                <c:ext xmlns:c15="http://schemas.microsoft.com/office/drawing/2012/chart" uri="{CE6537A1-D6FC-4f65-9D91-7224C49458BB}"/>
                <c:ext xmlns:c16="http://schemas.microsoft.com/office/drawing/2014/chart" uri="{C3380CC4-5D6E-409C-BE32-E72D297353CC}">
                  <c16:uniqueId val="{0000001F-5DA2-467A-BB74-BAA426BA4E40}"/>
                </c:ext>
              </c:extLst>
            </c:dLbl>
            <c:dLbl>
              <c:idx val="32"/>
              <c:delete val="1"/>
              <c:extLst>
                <c:ext xmlns:c15="http://schemas.microsoft.com/office/drawing/2012/chart" uri="{CE6537A1-D6FC-4f65-9D91-7224C49458BB}"/>
                <c:ext xmlns:c16="http://schemas.microsoft.com/office/drawing/2014/chart" uri="{C3380CC4-5D6E-409C-BE32-E72D297353CC}">
                  <c16:uniqueId val="{00000020-5DA2-467A-BB74-BAA426BA4E40}"/>
                </c:ext>
              </c:extLst>
            </c:dLbl>
            <c:dLbl>
              <c:idx val="33"/>
              <c:delete val="1"/>
              <c:extLst>
                <c:ext xmlns:c15="http://schemas.microsoft.com/office/drawing/2012/chart" uri="{CE6537A1-D6FC-4f65-9D91-7224C49458BB}"/>
                <c:ext xmlns:c16="http://schemas.microsoft.com/office/drawing/2014/chart" uri="{C3380CC4-5D6E-409C-BE32-E72D297353CC}">
                  <c16:uniqueId val="{00000021-5DA2-467A-BB74-BAA426BA4E40}"/>
                </c:ext>
              </c:extLst>
            </c:dLbl>
            <c:dLbl>
              <c:idx val="34"/>
              <c:delete val="1"/>
              <c:extLst>
                <c:ext xmlns:c15="http://schemas.microsoft.com/office/drawing/2012/chart" uri="{CE6537A1-D6FC-4f65-9D91-7224C49458BB}"/>
                <c:ext xmlns:c16="http://schemas.microsoft.com/office/drawing/2014/chart" uri="{C3380CC4-5D6E-409C-BE32-E72D297353CC}">
                  <c16:uniqueId val="{00000022-5DA2-467A-BB74-BAA426BA4E40}"/>
                </c:ext>
              </c:extLst>
            </c:dLbl>
            <c:dLbl>
              <c:idx val="35"/>
              <c:delete val="1"/>
              <c:extLst>
                <c:ext xmlns:c15="http://schemas.microsoft.com/office/drawing/2012/chart" uri="{CE6537A1-D6FC-4f65-9D91-7224C49458BB}"/>
                <c:ext xmlns:c16="http://schemas.microsoft.com/office/drawing/2014/chart" uri="{C3380CC4-5D6E-409C-BE32-E72D297353CC}">
                  <c16:uniqueId val="{00000023-5DA2-467A-BB74-BAA426BA4E40}"/>
                </c:ext>
              </c:extLst>
            </c:dLbl>
            <c:dLbl>
              <c:idx val="36"/>
              <c:delete val="1"/>
              <c:extLst>
                <c:ext xmlns:c15="http://schemas.microsoft.com/office/drawing/2012/chart" uri="{CE6537A1-D6FC-4f65-9D91-7224C49458BB}"/>
                <c:ext xmlns:c16="http://schemas.microsoft.com/office/drawing/2014/chart" uri="{C3380CC4-5D6E-409C-BE32-E72D297353CC}">
                  <c16:uniqueId val="{00000024-5DA2-467A-BB74-BAA426BA4E40}"/>
                </c:ext>
              </c:extLst>
            </c:dLbl>
            <c:dLbl>
              <c:idx val="37"/>
              <c:delete val="1"/>
              <c:extLst>
                <c:ext xmlns:c15="http://schemas.microsoft.com/office/drawing/2012/chart" uri="{CE6537A1-D6FC-4f65-9D91-7224C49458BB}"/>
                <c:ext xmlns:c16="http://schemas.microsoft.com/office/drawing/2014/chart" uri="{C3380CC4-5D6E-409C-BE32-E72D297353CC}">
                  <c16:uniqueId val="{00000025-5DA2-467A-BB74-BAA426BA4E40}"/>
                </c:ext>
              </c:extLst>
            </c:dLbl>
            <c:dLbl>
              <c:idx val="38"/>
              <c:delete val="1"/>
              <c:extLst>
                <c:ext xmlns:c15="http://schemas.microsoft.com/office/drawing/2012/chart" uri="{CE6537A1-D6FC-4f65-9D91-7224C49458BB}"/>
                <c:ext xmlns:c16="http://schemas.microsoft.com/office/drawing/2014/chart" uri="{C3380CC4-5D6E-409C-BE32-E72D297353CC}">
                  <c16:uniqueId val="{00000026-5DA2-467A-BB74-BAA426BA4E40}"/>
                </c:ext>
              </c:extLst>
            </c:dLbl>
            <c:dLbl>
              <c:idx val="39"/>
              <c:delete val="1"/>
              <c:extLst>
                <c:ext xmlns:c15="http://schemas.microsoft.com/office/drawing/2012/chart" uri="{CE6537A1-D6FC-4f65-9D91-7224C49458BB}"/>
                <c:ext xmlns:c16="http://schemas.microsoft.com/office/drawing/2014/chart" uri="{C3380CC4-5D6E-409C-BE32-E72D297353CC}">
                  <c16:uniqueId val="{00000027-5DA2-467A-BB74-BAA426BA4E40}"/>
                </c:ext>
              </c:extLst>
            </c:dLbl>
            <c:dLbl>
              <c:idx val="40"/>
              <c:delete val="1"/>
              <c:extLst>
                <c:ext xmlns:c15="http://schemas.microsoft.com/office/drawing/2012/chart" uri="{CE6537A1-D6FC-4f65-9D91-7224C49458BB}"/>
                <c:ext xmlns:c16="http://schemas.microsoft.com/office/drawing/2014/chart" uri="{C3380CC4-5D6E-409C-BE32-E72D297353CC}">
                  <c16:uniqueId val="{00000028-5DA2-467A-BB74-BAA426BA4E40}"/>
                </c:ext>
              </c:extLst>
            </c:dLbl>
            <c:dLbl>
              <c:idx val="41"/>
              <c:delete val="1"/>
              <c:extLst>
                <c:ext xmlns:c15="http://schemas.microsoft.com/office/drawing/2012/chart" uri="{CE6537A1-D6FC-4f65-9D91-7224C49458BB}"/>
                <c:ext xmlns:c16="http://schemas.microsoft.com/office/drawing/2014/chart" uri="{C3380CC4-5D6E-409C-BE32-E72D297353CC}">
                  <c16:uniqueId val="{00000029-5DA2-467A-BB74-BAA426BA4E40}"/>
                </c:ext>
              </c:extLst>
            </c:dLbl>
            <c:dLbl>
              <c:idx val="42"/>
              <c:delete val="1"/>
              <c:extLst>
                <c:ext xmlns:c15="http://schemas.microsoft.com/office/drawing/2012/chart" uri="{CE6537A1-D6FC-4f65-9D91-7224C49458BB}"/>
                <c:ext xmlns:c16="http://schemas.microsoft.com/office/drawing/2014/chart" uri="{C3380CC4-5D6E-409C-BE32-E72D297353CC}">
                  <c16:uniqueId val="{0000002A-5DA2-467A-BB74-BAA426BA4E40}"/>
                </c:ext>
              </c:extLst>
            </c:dLbl>
            <c:dLbl>
              <c:idx val="43"/>
              <c:delete val="1"/>
              <c:extLst>
                <c:ext xmlns:c15="http://schemas.microsoft.com/office/drawing/2012/chart" uri="{CE6537A1-D6FC-4f65-9D91-7224C49458BB}"/>
                <c:ext xmlns:c16="http://schemas.microsoft.com/office/drawing/2014/chart" uri="{C3380CC4-5D6E-409C-BE32-E72D297353CC}">
                  <c16:uniqueId val="{0000002B-5DA2-467A-BB74-BAA426BA4E40}"/>
                </c:ext>
              </c:extLst>
            </c:dLbl>
            <c:dLbl>
              <c:idx val="44"/>
              <c:delete val="1"/>
              <c:extLst>
                <c:ext xmlns:c15="http://schemas.microsoft.com/office/drawing/2012/chart" uri="{CE6537A1-D6FC-4f65-9D91-7224C49458BB}"/>
                <c:ext xmlns:c16="http://schemas.microsoft.com/office/drawing/2014/chart" uri="{C3380CC4-5D6E-409C-BE32-E72D297353CC}">
                  <c16:uniqueId val="{0000002C-5DA2-467A-BB74-BAA426BA4E40}"/>
                </c:ext>
              </c:extLst>
            </c:dLbl>
            <c:dLbl>
              <c:idx val="45"/>
              <c:delete val="1"/>
              <c:extLst>
                <c:ext xmlns:c15="http://schemas.microsoft.com/office/drawing/2012/chart" uri="{CE6537A1-D6FC-4f65-9D91-7224C49458BB}"/>
                <c:ext xmlns:c16="http://schemas.microsoft.com/office/drawing/2014/chart" uri="{C3380CC4-5D6E-409C-BE32-E72D297353CC}">
                  <c16:uniqueId val="{0000002D-5DA2-467A-BB74-BAA426BA4E40}"/>
                </c:ext>
              </c:extLst>
            </c:dLbl>
            <c:dLbl>
              <c:idx val="46"/>
              <c:delete val="1"/>
              <c:extLst>
                <c:ext xmlns:c15="http://schemas.microsoft.com/office/drawing/2012/chart" uri="{CE6537A1-D6FC-4f65-9D91-7224C49458BB}"/>
                <c:ext xmlns:c16="http://schemas.microsoft.com/office/drawing/2014/chart" uri="{C3380CC4-5D6E-409C-BE32-E72D297353CC}">
                  <c16:uniqueId val="{0000002E-5DA2-467A-BB74-BAA426BA4E40}"/>
                </c:ext>
              </c:extLst>
            </c:dLbl>
            <c:dLbl>
              <c:idx val="47"/>
              <c:delete val="1"/>
              <c:extLst>
                <c:ext xmlns:c15="http://schemas.microsoft.com/office/drawing/2012/chart" uri="{CE6537A1-D6FC-4f65-9D91-7224C49458BB}"/>
                <c:ext xmlns:c16="http://schemas.microsoft.com/office/drawing/2014/chart" uri="{C3380CC4-5D6E-409C-BE32-E72D297353CC}">
                  <c16:uniqueId val="{0000002F-5DA2-467A-BB74-BAA426BA4E40}"/>
                </c:ext>
              </c:extLst>
            </c:dLbl>
            <c:dLbl>
              <c:idx val="48"/>
              <c:layout>
                <c:manualLayout>
                  <c:x val="-3.1781905059943215E-3"/>
                  <c:y val="-2.6742303165067434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8E117C48-1AB5-4032-B273-E55D1A57F933}" type="VALUE">
                      <a:rPr lang="en-US" baseline="0"/>
                      <a:pPr>
                        <a:defRPr/>
                      </a:pPr>
                      <a:t>[ARVO]</a:t>
                    </a:fld>
                    <a:endParaRPr lang="fi-FI"/>
                  </a:p>
                </c:rich>
              </c:tx>
              <c:spPr>
                <a:solidFill>
                  <a:srgbClr val="FFFFFF"/>
                </a:solidFill>
                <a:ln>
                  <a:solidFill>
                    <a:srgbClr val="003399"/>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30-5DA2-467A-BB74-BAA426BA4E40}"/>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tiedot'!$B$114:$BO$114</c:f>
              <c:numCache>
                <c:formatCode>#,##0</c:formatCode>
                <c:ptCount val="66"/>
                <c:pt idx="0">
                  <c:v>12055</c:v>
                </c:pt>
                <c:pt idx="1">
                  <c:v>11903</c:v>
                </c:pt>
                <c:pt idx="2">
                  <c:v>11727</c:v>
                </c:pt>
                <c:pt idx="3">
                  <c:v>11694</c:v>
                </c:pt>
                <c:pt idx="4">
                  <c:v>11617</c:v>
                </c:pt>
                <c:pt idx="5">
                  <c:v>11560</c:v>
                </c:pt>
                <c:pt idx="6">
                  <c:v>11476</c:v>
                </c:pt>
                <c:pt idx="7">
                  <c:v>11568</c:v>
                </c:pt>
                <c:pt idx="8">
                  <c:v>11575</c:v>
                </c:pt>
                <c:pt idx="9">
                  <c:v>11579</c:v>
                </c:pt>
                <c:pt idx="10">
                  <c:v>11545</c:v>
                </c:pt>
                <c:pt idx="11">
                  <c:v>11563</c:v>
                </c:pt>
                <c:pt idx="12">
                  <c:v>11498</c:v>
                </c:pt>
                <c:pt idx="13">
                  <c:v>11540</c:v>
                </c:pt>
                <c:pt idx="14">
                  <c:v>11648</c:v>
                </c:pt>
                <c:pt idx="15">
                  <c:v>11670</c:v>
                </c:pt>
                <c:pt idx="16">
                  <c:v>11678</c:v>
                </c:pt>
                <c:pt idx="17">
                  <c:v>11742</c:v>
                </c:pt>
                <c:pt idx="18">
                  <c:v>11731</c:v>
                </c:pt>
                <c:pt idx="19">
                  <c:v>11649</c:v>
                </c:pt>
                <c:pt idx="20">
                  <c:v>11592</c:v>
                </c:pt>
                <c:pt idx="21">
                  <c:v>11508</c:v>
                </c:pt>
                <c:pt idx="22">
                  <c:v>11429</c:v>
                </c:pt>
                <c:pt idx="23">
                  <c:v>11285</c:v>
                </c:pt>
                <c:pt idx="24">
                  <c:v>11208</c:v>
                </c:pt>
                <c:pt idx="25">
                  <c:v>11085</c:v>
                </c:pt>
                <c:pt idx="26">
                  <c:v>11073</c:v>
                </c:pt>
                <c:pt idx="27">
                  <c:v>11044</c:v>
                </c:pt>
                <c:pt idx="28">
                  <c:v>11038</c:v>
                </c:pt>
                <c:pt idx="29">
                  <c:v>10970</c:v>
                </c:pt>
                <c:pt idx="30">
                  <c:v>10967</c:v>
                </c:pt>
                <c:pt idx="31">
                  <c:v>10921</c:v>
                </c:pt>
                <c:pt idx="32">
                  <c:v>10885</c:v>
                </c:pt>
                <c:pt idx="33">
                  <c:v>10760</c:v>
                </c:pt>
                <c:pt idx="34">
                  <c:v>10633</c:v>
                </c:pt>
                <c:pt idx="35">
                  <c:v>10556</c:v>
                </c:pt>
                <c:pt idx="36">
                  <c:v>10405</c:v>
                </c:pt>
                <c:pt idx="37">
                  <c:v>10274</c:v>
                </c:pt>
                <c:pt idx="38">
                  <c:v>10170</c:v>
                </c:pt>
                <c:pt idx="39">
                  <c:v>10015</c:v>
                </c:pt>
                <c:pt idx="40">
                  <c:v>9953</c:v>
                </c:pt>
                <c:pt idx="41">
                  <c:v>9865</c:v>
                </c:pt>
                <c:pt idx="42">
                  <c:v>9782</c:v>
                </c:pt>
                <c:pt idx="43">
                  <c:v>9650</c:v>
                </c:pt>
                <c:pt idx="44">
                  <c:v>9454</c:v>
                </c:pt>
                <c:pt idx="45">
                  <c:v>9402</c:v>
                </c:pt>
                <c:pt idx="46">
                  <c:v>9280</c:v>
                </c:pt>
                <c:pt idx="47">
                  <c:v>9177</c:v>
                </c:pt>
                <c:pt idx="48">
                  <c:v>9049</c:v>
                </c:pt>
              </c:numCache>
            </c:numRef>
          </c:val>
          <c:smooth val="0"/>
          <c:extLst>
            <c:ext xmlns:c16="http://schemas.microsoft.com/office/drawing/2014/chart" uri="{C3380CC4-5D6E-409C-BE32-E72D297353CC}">
              <c16:uniqueId val="{00000031-5DA2-467A-BB74-BAA426BA4E40}"/>
            </c:ext>
          </c:extLst>
        </c:ser>
        <c:ser>
          <c:idx val="1"/>
          <c:order val="1"/>
          <c:tx>
            <c:strRef>
              <c:f>'Diat 6–30 tiedot'!$A$115</c:f>
              <c:strCache>
                <c:ptCount val="1"/>
                <c:pt idx="0">
                  <c:v>Leppävirta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3.0384305429636344E-2"/>
                  <c:y val="-9.2895882394918958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2-5DA2-467A-BB74-BAA426BA4E40}"/>
                </c:ext>
              </c:extLst>
            </c:dLbl>
            <c:spPr>
              <a:noFill/>
              <a:ln>
                <a:solidFill>
                  <a:schemeClr val="tx2"/>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tiedot'!$B$115:$BO$115</c:f>
              <c:numCache>
                <c:formatCode>General</c:formatCode>
                <c:ptCount val="66"/>
                <c:pt idx="40" formatCode="#,##0">
                  <c:v>9869</c:v>
                </c:pt>
                <c:pt idx="41" formatCode="#,##0">
                  <c:v>9735</c:v>
                </c:pt>
                <c:pt idx="42" formatCode="#,##0">
                  <c:v>9609</c:v>
                </c:pt>
                <c:pt idx="43" formatCode="#,##0">
                  <c:v>9489</c:v>
                </c:pt>
                <c:pt idx="44" formatCode="#,##0">
                  <c:v>9377</c:v>
                </c:pt>
                <c:pt idx="45" formatCode="#,##0">
                  <c:v>9269</c:v>
                </c:pt>
                <c:pt idx="46" formatCode="#,##0">
                  <c:v>9166</c:v>
                </c:pt>
                <c:pt idx="47" formatCode="#,##0">
                  <c:v>9070</c:v>
                </c:pt>
                <c:pt idx="48" formatCode="#,##0">
                  <c:v>8981</c:v>
                </c:pt>
                <c:pt idx="49" formatCode="#,##0">
                  <c:v>8894</c:v>
                </c:pt>
                <c:pt idx="50" formatCode="#,##0">
                  <c:v>8809</c:v>
                </c:pt>
                <c:pt idx="51" formatCode="#,##0">
                  <c:v>8729</c:v>
                </c:pt>
                <c:pt idx="52" formatCode="#,##0">
                  <c:v>8651</c:v>
                </c:pt>
                <c:pt idx="53" formatCode="#,##0">
                  <c:v>8575</c:v>
                </c:pt>
                <c:pt idx="54" formatCode="#,##0">
                  <c:v>8499</c:v>
                </c:pt>
                <c:pt idx="55" formatCode="#,##0">
                  <c:v>8428</c:v>
                </c:pt>
                <c:pt idx="56" formatCode="#,##0">
                  <c:v>8360</c:v>
                </c:pt>
                <c:pt idx="57" formatCode="#,##0">
                  <c:v>8297</c:v>
                </c:pt>
                <c:pt idx="58" formatCode="#,##0">
                  <c:v>8235</c:v>
                </c:pt>
                <c:pt idx="59" formatCode="#,##0">
                  <c:v>8178</c:v>
                </c:pt>
                <c:pt idx="60" formatCode="#,##0">
                  <c:v>8120</c:v>
                </c:pt>
                <c:pt idx="61" formatCode="#,##0">
                  <c:v>8064</c:v>
                </c:pt>
                <c:pt idx="62" formatCode="#,##0">
                  <c:v>8010</c:v>
                </c:pt>
                <c:pt idx="63" formatCode="#,##0">
                  <c:v>7956</c:v>
                </c:pt>
                <c:pt idx="64" formatCode="#,##0">
                  <c:v>7905</c:v>
                </c:pt>
                <c:pt idx="65" formatCode="#,##0">
                  <c:v>7857</c:v>
                </c:pt>
              </c:numCache>
            </c:numRef>
          </c:val>
          <c:smooth val="0"/>
          <c:extLst>
            <c:ext xmlns:c16="http://schemas.microsoft.com/office/drawing/2014/chart" uri="{C3380CC4-5D6E-409C-BE32-E72D297353CC}">
              <c16:uniqueId val="{00000033-5DA2-467A-BB74-BAA426BA4E40}"/>
            </c:ext>
          </c:extLst>
        </c:ser>
        <c:ser>
          <c:idx val="2"/>
          <c:order val="2"/>
          <c:tx>
            <c:strRef>
              <c:f>'Diat 6–30 tiedot'!$A$116</c:f>
              <c:strCache>
                <c:ptCount val="1"/>
                <c:pt idx="0">
                  <c:v>Leppävirta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4.7975219099425925E-2"/>
                  <c:y val="-5.6643830728609151E-2"/>
                </c:manualLayout>
              </c:layout>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4-5DA2-467A-BB74-BAA426BA4E40}"/>
                </c:ext>
              </c:extLst>
            </c:dLbl>
            <c:spPr>
              <a:solidFill>
                <a:srgbClr val="FFFFFF"/>
              </a:solidFill>
              <a:ln>
                <a:solidFill>
                  <a:srgbClr val="1F497D"/>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tiedot'!$B$116:$BO$116</c:f>
              <c:numCache>
                <c:formatCode>General</c:formatCode>
                <c:ptCount val="66"/>
                <c:pt idx="44" formatCode="#,##0">
                  <c:v>9549</c:v>
                </c:pt>
                <c:pt idx="45" formatCode="#,##0">
                  <c:v>9446</c:v>
                </c:pt>
                <c:pt idx="46" formatCode="#,##0">
                  <c:v>9345</c:v>
                </c:pt>
                <c:pt idx="47" formatCode="#,##0">
                  <c:v>9249</c:v>
                </c:pt>
                <c:pt idx="48" formatCode="#,##0">
                  <c:v>9156</c:v>
                </c:pt>
                <c:pt idx="49" formatCode="#,##0">
                  <c:v>9066</c:v>
                </c:pt>
                <c:pt idx="50" formatCode="#,##0">
                  <c:v>8972</c:v>
                </c:pt>
                <c:pt idx="51" formatCode="#,##0">
                  <c:v>8881</c:v>
                </c:pt>
                <c:pt idx="52" formatCode="#,##0">
                  <c:v>8791</c:v>
                </c:pt>
                <c:pt idx="53" formatCode="#,##0">
                  <c:v>8699</c:v>
                </c:pt>
                <c:pt idx="54" formatCode="#,##0">
                  <c:v>8610</c:v>
                </c:pt>
                <c:pt idx="55" formatCode="#,##0">
                  <c:v>8523</c:v>
                </c:pt>
                <c:pt idx="56" formatCode="#,##0">
                  <c:v>8440</c:v>
                </c:pt>
                <c:pt idx="57" formatCode="#,##0">
                  <c:v>8359</c:v>
                </c:pt>
                <c:pt idx="58" formatCode="#,##0">
                  <c:v>8282</c:v>
                </c:pt>
                <c:pt idx="59" formatCode="#,##0">
                  <c:v>8206</c:v>
                </c:pt>
                <c:pt idx="60" formatCode="#,##0">
                  <c:v>8134</c:v>
                </c:pt>
                <c:pt idx="61" formatCode="#,##0">
                  <c:v>8063</c:v>
                </c:pt>
                <c:pt idx="62" formatCode="#,##0">
                  <c:v>7993</c:v>
                </c:pt>
                <c:pt idx="63" formatCode="#,##0">
                  <c:v>7924</c:v>
                </c:pt>
                <c:pt idx="64" formatCode="#,##0">
                  <c:v>7855</c:v>
                </c:pt>
                <c:pt idx="65" formatCode="#,##0">
                  <c:v>7788</c:v>
                </c:pt>
              </c:numCache>
            </c:numRef>
          </c:val>
          <c:smooth val="0"/>
          <c:extLst>
            <c:ext xmlns:c16="http://schemas.microsoft.com/office/drawing/2014/chart" uri="{C3380CC4-5D6E-409C-BE32-E72D297353CC}">
              <c16:uniqueId val="{00000035-5DA2-467A-BB74-BAA426BA4E40}"/>
            </c:ext>
          </c:extLst>
        </c:ser>
        <c:ser>
          <c:idx val="3"/>
          <c:order val="3"/>
          <c:tx>
            <c:strRef>
              <c:f>'Diat 6–30 tiedot'!$A$117</c:f>
              <c:strCache>
                <c:ptCount val="1"/>
                <c:pt idx="0">
                  <c:v>Leppävirta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3.3582653369598182E-2"/>
                  <c:y val="3.6252051666309772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6-5DA2-467A-BB74-BAA426BA4E4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tiedot'!$B$117:$BO$117</c:f>
              <c:numCache>
                <c:formatCode>General</c:formatCode>
                <c:ptCount val="66"/>
                <c:pt idx="46" formatCode="#,##0">
                  <c:v>9289</c:v>
                </c:pt>
                <c:pt idx="47" formatCode="#,##0">
                  <c:v>9185</c:v>
                </c:pt>
                <c:pt idx="48" formatCode="#,##0">
                  <c:v>9085</c:v>
                </c:pt>
                <c:pt idx="49" formatCode="#,##0">
                  <c:v>8988</c:v>
                </c:pt>
                <c:pt idx="50" formatCode="#,##0">
                  <c:v>8891</c:v>
                </c:pt>
                <c:pt idx="51" formatCode="#,##0">
                  <c:v>8795</c:v>
                </c:pt>
                <c:pt idx="52" formatCode="#,##0">
                  <c:v>8703</c:v>
                </c:pt>
                <c:pt idx="53" formatCode="#,##0">
                  <c:v>8611</c:v>
                </c:pt>
                <c:pt idx="54" formatCode="#,##0">
                  <c:v>8522</c:v>
                </c:pt>
                <c:pt idx="55" formatCode="#,##0">
                  <c:v>8440</c:v>
                </c:pt>
                <c:pt idx="56" formatCode="#,##0">
                  <c:v>8357</c:v>
                </c:pt>
                <c:pt idx="57" formatCode="#,##0">
                  <c:v>8281</c:v>
                </c:pt>
                <c:pt idx="58" formatCode="#,##0">
                  <c:v>8207</c:v>
                </c:pt>
                <c:pt idx="59" formatCode="#,##0">
                  <c:v>8138</c:v>
                </c:pt>
                <c:pt idx="60" formatCode="#,##0">
                  <c:v>8073</c:v>
                </c:pt>
                <c:pt idx="61" formatCode="#,##0">
                  <c:v>8010</c:v>
                </c:pt>
                <c:pt idx="62" formatCode="#,##0">
                  <c:v>7949</c:v>
                </c:pt>
                <c:pt idx="63" formatCode="#,##0">
                  <c:v>7887</c:v>
                </c:pt>
                <c:pt idx="64" formatCode="#,##0">
                  <c:v>7827</c:v>
                </c:pt>
                <c:pt idx="65" formatCode="#,##0">
                  <c:v>7770</c:v>
                </c:pt>
              </c:numCache>
            </c:numRef>
          </c:val>
          <c:smooth val="0"/>
          <c:extLst>
            <c:ext xmlns:c16="http://schemas.microsoft.com/office/drawing/2014/chart" uri="{C3380CC4-5D6E-409C-BE32-E72D297353CC}">
              <c16:uniqueId val="{00000037-5DA2-467A-BB74-BAA426BA4E40}"/>
            </c:ext>
          </c:extLst>
        </c:ser>
        <c:ser>
          <c:idx val="4"/>
          <c:order val="4"/>
          <c:tx>
            <c:strRef>
              <c:f>'Diat 6–30 tiedot'!$A$118</c:f>
              <c:strCache>
                <c:ptCount val="1"/>
                <c:pt idx="0">
                  <c:v>Leppävirta ennuste 2024</c:v>
                </c:pt>
              </c:strCache>
            </c:strRef>
          </c:tx>
          <c:spPr>
            <a:ln w="31750" cap="rnd">
              <a:solidFill>
                <a:srgbClr val="7030A0"/>
              </a:solidFill>
              <a:prstDash val="lgDash"/>
              <a:round/>
            </a:ln>
            <a:effectLst>
              <a:outerShdw blurRad="40000" dist="23000" dir="5400000" rotWithShape="0">
                <a:srgbClr val="000000">
                  <a:alpha val="35000"/>
                </a:srgbClr>
              </a:outerShdw>
            </a:effectLst>
          </c:spPr>
          <c:marker>
            <c:symbol val="none"/>
          </c:marker>
          <c:dLbls>
            <c:dLbl>
              <c:idx val="70"/>
              <c:layout>
                <c:manualLayout>
                  <c:x val="-3.3371000312939034E-2"/>
                  <c:y val="-3.3427878956334242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73A5645A-068E-4AD2-9BF7-A966CBAE656D}" type="VALUE">
                      <a:rPr lang="en-US" baseline="0"/>
                      <a:pPr>
                        <a:defRPr/>
                      </a:pPr>
                      <a:t>[ARVO]</a:t>
                    </a:fld>
                    <a:endParaRPr lang="fi-FI"/>
                  </a:p>
                </c:rich>
              </c:tx>
              <c:spPr>
                <a:solidFill>
                  <a:srgbClr val="FFFFFF"/>
                </a:solidFill>
                <a:ln>
                  <a:solidFill>
                    <a:srgbClr val="7030A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38-5DA2-467A-BB74-BAA426BA4E40}"/>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tiedot'!$B$118:$BT$118</c:f>
              <c:numCache>
                <c:formatCode>General</c:formatCode>
                <c:ptCount val="71"/>
                <c:pt idx="49" formatCode="#,##0">
                  <c:v>8942</c:v>
                </c:pt>
                <c:pt idx="50" formatCode="#,##0">
                  <c:v>8835</c:v>
                </c:pt>
                <c:pt idx="51" formatCode="#,##0">
                  <c:v>8726</c:v>
                </c:pt>
                <c:pt idx="52" formatCode="#,##0">
                  <c:v>8625</c:v>
                </c:pt>
                <c:pt idx="53" formatCode="#,##0">
                  <c:v>8524</c:v>
                </c:pt>
                <c:pt idx="54" formatCode="#,##0">
                  <c:v>8428</c:v>
                </c:pt>
                <c:pt idx="55" formatCode="#,##0">
                  <c:v>8339</c:v>
                </c:pt>
                <c:pt idx="56" formatCode="#,##0">
                  <c:v>8256</c:v>
                </c:pt>
                <c:pt idx="57" formatCode="#,##0">
                  <c:v>8179</c:v>
                </c:pt>
                <c:pt idx="58" formatCode="#,##0">
                  <c:v>8108</c:v>
                </c:pt>
                <c:pt idx="59" formatCode="#,##0">
                  <c:v>8042</c:v>
                </c:pt>
                <c:pt idx="60" formatCode="#,##0">
                  <c:v>7981</c:v>
                </c:pt>
                <c:pt idx="61" formatCode="#,##0">
                  <c:v>7924</c:v>
                </c:pt>
                <c:pt idx="62" formatCode="#,##0">
                  <c:v>7869</c:v>
                </c:pt>
                <c:pt idx="63" formatCode="#,##0">
                  <c:v>7815</c:v>
                </c:pt>
                <c:pt idx="64" formatCode="#,##0">
                  <c:v>7765</c:v>
                </c:pt>
                <c:pt idx="65" formatCode="#,##0">
                  <c:v>7719</c:v>
                </c:pt>
                <c:pt idx="66" formatCode="#,##0">
                  <c:v>7674</c:v>
                </c:pt>
                <c:pt idx="67" formatCode="#,##0">
                  <c:v>7633</c:v>
                </c:pt>
                <c:pt idx="68" formatCode="#,##0">
                  <c:v>7593</c:v>
                </c:pt>
                <c:pt idx="69" formatCode="#,##0">
                  <c:v>7558</c:v>
                </c:pt>
                <c:pt idx="70" formatCode="#,##0">
                  <c:v>7523</c:v>
                </c:pt>
              </c:numCache>
            </c:numRef>
          </c:val>
          <c:smooth val="0"/>
          <c:extLst>
            <c:ext xmlns:c16="http://schemas.microsoft.com/office/drawing/2014/chart" uri="{C3380CC4-5D6E-409C-BE32-E72D297353CC}">
              <c16:uniqueId val="{00000039-5DA2-467A-BB74-BAA426BA4E40}"/>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1904024377959068E-2"/>
          <c:y val="0.55846107186184246"/>
          <c:w val="0.33336302981155203"/>
          <c:h val="0.3543156354813387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dirty="0"/>
              <a:t>Varkauden seudun väestönkehitys 1975–2023 ja Tilastokeskuksen väestöennusteet</a:t>
            </a:r>
          </a:p>
        </c:rich>
      </c:tx>
      <c:layout>
        <c:manualLayout>
          <c:xMode val="edge"/>
          <c:yMode val="edge"/>
          <c:x val="0.14436763372620126"/>
          <c:y val="2.265753229144365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tiedot'!$A$119</c:f>
              <c:strCache>
                <c:ptCount val="1"/>
                <c:pt idx="0">
                  <c:v>Varkauden seutukunta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7479-4C38-B916-C5CFB9412603}"/>
                </c:ext>
              </c:extLst>
            </c:dLbl>
            <c:dLbl>
              <c:idx val="1"/>
              <c:delete val="1"/>
              <c:extLst>
                <c:ext xmlns:c15="http://schemas.microsoft.com/office/drawing/2012/chart" uri="{CE6537A1-D6FC-4f65-9D91-7224C49458BB}"/>
                <c:ext xmlns:c16="http://schemas.microsoft.com/office/drawing/2014/chart" uri="{C3380CC4-5D6E-409C-BE32-E72D297353CC}">
                  <c16:uniqueId val="{00000001-7479-4C38-B916-C5CFB9412603}"/>
                </c:ext>
              </c:extLst>
            </c:dLbl>
            <c:dLbl>
              <c:idx val="2"/>
              <c:delete val="1"/>
              <c:extLst>
                <c:ext xmlns:c15="http://schemas.microsoft.com/office/drawing/2012/chart" uri="{CE6537A1-D6FC-4f65-9D91-7224C49458BB}"/>
                <c:ext xmlns:c16="http://schemas.microsoft.com/office/drawing/2014/chart" uri="{C3380CC4-5D6E-409C-BE32-E72D297353CC}">
                  <c16:uniqueId val="{00000002-7479-4C38-B916-C5CFB9412603}"/>
                </c:ext>
              </c:extLst>
            </c:dLbl>
            <c:dLbl>
              <c:idx val="3"/>
              <c:delete val="1"/>
              <c:extLst>
                <c:ext xmlns:c15="http://schemas.microsoft.com/office/drawing/2012/chart" uri="{CE6537A1-D6FC-4f65-9D91-7224C49458BB}"/>
                <c:ext xmlns:c16="http://schemas.microsoft.com/office/drawing/2014/chart" uri="{C3380CC4-5D6E-409C-BE32-E72D297353CC}">
                  <c16:uniqueId val="{00000003-7479-4C38-B916-C5CFB9412603}"/>
                </c:ext>
              </c:extLst>
            </c:dLbl>
            <c:dLbl>
              <c:idx val="4"/>
              <c:delete val="1"/>
              <c:extLst>
                <c:ext xmlns:c15="http://schemas.microsoft.com/office/drawing/2012/chart" uri="{CE6537A1-D6FC-4f65-9D91-7224C49458BB}"/>
                <c:ext xmlns:c16="http://schemas.microsoft.com/office/drawing/2014/chart" uri="{C3380CC4-5D6E-409C-BE32-E72D297353CC}">
                  <c16:uniqueId val="{00000004-7479-4C38-B916-C5CFB9412603}"/>
                </c:ext>
              </c:extLst>
            </c:dLbl>
            <c:dLbl>
              <c:idx val="5"/>
              <c:delete val="1"/>
              <c:extLst>
                <c:ext xmlns:c15="http://schemas.microsoft.com/office/drawing/2012/chart" uri="{CE6537A1-D6FC-4f65-9D91-7224C49458BB}"/>
                <c:ext xmlns:c16="http://schemas.microsoft.com/office/drawing/2014/chart" uri="{C3380CC4-5D6E-409C-BE32-E72D297353CC}">
                  <c16:uniqueId val="{00000005-7479-4C38-B916-C5CFB9412603}"/>
                </c:ext>
              </c:extLst>
            </c:dLbl>
            <c:dLbl>
              <c:idx val="6"/>
              <c:delete val="1"/>
              <c:extLst>
                <c:ext xmlns:c15="http://schemas.microsoft.com/office/drawing/2012/chart" uri="{CE6537A1-D6FC-4f65-9D91-7224C49458BB}"/>
                <c:ext xmlns:c16="http://schemas.microsoft.com/office/drawing/2014/chart" uri="{C3380CC4-5D6E-409C-BE32-E72D297353CC}">
                  <c16:uniqueId val="{00000006-7479-4C38-B916-C5CFB9412603}"/>
                </c:ext>
              </c:extLst>
            </c:dLbl>
            <c:dLbl>
              <c:idx val="7"/>
              <c:delete val="1"/>
              <c:extLst>
                <c:ext xmlns:c15="http://schemas.microsoft.com/office/drawing/2012/chart" uri="{CE6537A1-D6FC-4f65-9D91-7224C49458BB}"/>
                <c:ext xmlns:c16="http://schemas.microsoft.com/office/drawing/2014/chart" uri="{C3380CC4-5D6E-409C-BE32-E72D297353CC}">
                  <c16:uniqueId val="{00000007-7479-4C38-B916-C5CFB9412603}"/>
                </c:ext>
              </c:extLst>
            </c:dLbl>
            <c:dLbl>
              <c:idx val="8"/>
              <c:delete val="1"/>
              <c:extLst>
                <c:ext xmlns:c15="http://schemas.microsoft.com/office/drawing/2012/chart" uri="{CE6537A1-D6FC-4f65-9D91-7224C49458BB}"/>
                <c:ext xmlns:c16="http://schemas.microsoft.com/office/drawing/2014/chart" uri="{C3380CC4-5D6E-409C-BE32-E72D297353CC}">
                  <c16:uniqueId val="{00000008-7479-4C38-B916-C5CFB9412603}"/>
                </c:ext>
              </c:extLst>
            </c:dLbl>
            <c:dLbl>
              <c:idx val="9"/>
              <c:delete val="1"/>
              <c:extLst>
                <c:ext xmlns:c15="http://schemas.microsoft.com/office/drawing/2012/chart" uri="{CE6537A1-D6FC-4f65-9D91-7224C49458BB}"/>
                <c:ext xmlns:c16="http://schemas.microsoft.com/office/drawing/2014/chart" uri="{C3380CC4-5D6E-409C-BE32-E72D297353CC}">
                  <c16:uniqueId val="{00000009-7479-4C38-B916-C5CFB9412603}"/>
                </c:ext>
              </c:extLst>
            </c:dLbl>
            <c:dLbl>
              <c:idx val="10"/>
              <c:delete val="1"/>
              <c:extLst>
                <c:ext xmlns:c15="http://schemas.microsoft.com/office/drawing/2012/chart" uri="{CE6537A1-D6FC-4f65-9D91-7224C49458BB}"/>
                <c:ext xmlns:c16="http://schemas.microsoft.com/office/drawing/2014/chart" uri="{C3380CC4-5D6E-409C-BE32-E72D297353CC}">
                  <c16:uniqueId val="{0000000A-7479-4C38-B916-C5CFB9412603}"/>
                </c:ext>
              </c:extLst>
            </c:dLbl>
            <c:dLbl>
              <c:idx val="11"/>
              <c:delete val="1"/>
              <c:extLst>
                <c:ext xmlns:c15="http://schemas.microsoft.com/office/drawing/2012/chart" uri="{CE6537A1-D6FC-4f65-9D91-7224C49458BB}"/>
                <c:ext xmlns:c16="http://schemas.microsoft.com/office/drawing/2014/chart" uri="{C3380CC4-5D6E-409C-BE32-E72D297353CC}">
                  <c16:uniqueId val="{0000000B-7479-4C38-B916-C5CFB9412603}"/>
                </c:ext>
              </c:extLst>
            </c:dLbl>
            <c:dLbl>
              <c:idx val="12"/>
              <c:delete val="1"/>
              <c:extLst>
                <c:ext xmlns:c15="http://schemas.microsoft.com/office/drawing/2012/chart" uri="{CE6537A1-D6FC-4f65-9D91-7224C49458BB}"/>
                <c:ext xmlns:c16="http://schemas.microsoft.com/office/drawing/2014/chart" uri="{C3380CC4-5D6E-409C-BE32-E72D297353CC}">
                  <c16:uniqueId val="{0000000C-7479-4C38-B916-C5CFB9412603}"/>
                </c:ext>
              </c:extLst>
            </c:dLbl>
            <c:dLbl>
              <c:idx val="13"/>
              <c:delete val="1"/>
              <c:extLst>
                <c:ext xmlns:c15="http://schemas.microsoft.com/office/drawing/2012/chart" uri="{CE6537A1-D6FC-4f65-9D91-7224C49458BB}"/>
                <c:ext xmlns:c16="http://schemas.microsoft.com/office/drawing/2014/chart" uri="{C3380CC4-5D6E-409C-BE32-E72D297353CC}">
                  <c16:uniqueId val="{0000000D-7479-4C38-B916-C5CFB9412603}"/>
                </c:ext>
              </c:extLst>
            </c:dLbl>
            <c:dLbl>
              <c:idx val="14"/>
              <c:delete val="1"/>
              <c:extLst>
                <c:ext xmlns:c15="http://schemas.microsoft.com/office/drawing/2012/chart" uri="{CE6537A1-D6FC-4f65-9D91-7224C49458BB}"/>
                <c:ext xmlns:c16="http://schemas.microsoft.com/office/drawing/2014/chart" uri="{C3380CC4-5D6E-409C-BE32-E72D297353CC}">
                  <c16:uniqueId val="{0000000E-7479-4C38-B916-C5CFB9412603}"/>
                </c:ext>
              </c:extLst>
            </c:dLbl>
            <c:dLbl>
              <c:idx val="15"/>
              <c:delete val="1"/>
              <c:extLst>
                <c:ext xmlns:c15="http://schemas.microsoft.com/office/drawing/2012/chart" uri="{CE6537A1-D6FC-4f65-9D91-7224C49458BB}"/>
                <c:ext xmlns:c16="http://schemas.microsoft.com/office/drawing/2014/chart" uri="{C3380CC4-5D6E-409C-BE32-E72D297353CC}">
                  <c16:uniqueId val="{0000000F-7479-4C38-B916-C5CFB9412603}"/>
                </c:ext>
              </c:extLst>
            </c:dLbl>
            <c:dLbl>
              <c:idx val="16"/>
              <c:delete val="1"/>
              <c:extLst>
                <c:ext xmlns:c15="http://schemas.microsoft.com/office/drawing/2012/chart" uri="{CE6537A1-D6FC-4f65-9D91-7224C49458BB}"/>
                <c:ext xmlns:c16="http://schemas.microsoft.com/office/drawing/2014/chart" uri="{C3380CC4-5D6E-409C-BE32-E72D297353CC}">
                  <c16:uniqueId val="{00000010-7479-4C38-B916-C5CFB9412603}"/>
                </c:ext>
              </c:extLst>
            </c:dLbl>
            <c:dLbl>
              <c:idx val="17"/>
              <c:delete val="1"/>
              <c:extLst>
                <c:ext xmlns:c15="http://schemas.microsoft.com/office/drawing/2012/chart" uri="{CE6537A1-D6FC-4f65-9D91-7224C49458BB}"/>
                <c:ext xmlns:c16="http://schemas.microsoft.com/office/drawing/2014/chart" uri="{C3380CC4-5D6E-409C-BE32-E72D297353CC}">
                  <c16:uniqueId val="{00000011-7479-4C38-B916-C5CFB9412603}"/>
                </c:ext>
              </c:extLst>
            </c:dLbl>
            <c:dLbl>
              <c:idx val="18"/>
              <c:delete val="1"/>
              <c:extLst>
                <c:ext xmlns:c15="http://schemas.microsoft.com/office/drawing/2012/chart" uri="{CE6537A1-D6FC-4f65-9D91-7224C49458BB}"/>
                <c:ext xmlns:c16="http://schemas.microsoft.com/office/drawing/2014/chart" uri="{C3380CC4-5D6E-409C-BE32-E72D297353CC}">
                  <c16:uniqueId val="{00000012-7479-4C38-B916-C5CFB9412603}"/>
                </c:ext>
              </c:extLst>
            </c:dLbl>
            <c:dLbl>
              <c:idx val="19"/>
              <c:delete val="1"/>
              <c:extLst>
                <c:ext xmlns:c15="http://schemas.microsoft.com/office/drawing/2012/chart" uri="{CE6537A1-D6FC-4f65-9D91-7224C49458BB}"/>
                <c:ext xmlns:c16="http://schemas.microsoft.com/office/drawing/2014/chart" uri="{C3380CC4-5D6E-409C-BE32-E72D297353CC}">
                  <c16:uniqueId val="{00000013-7479-4C38-B916-C5CFB9412603}"/>
                </c:ext>
              </c:extLst>
            </c:dLbl>
            <c:dLbl>
              <c:idx val="20"/>
              <c:delete val="1"/>
              <c:extLst>
                <c:ext xmlns:c15="http://schemas.microsoft.com/office/drawing/2012/chart" uri="{CE6537A1-D6FC-4f65-9D91-7224C49458BB}"/>
                <c:ext xmlns:c16="http://schemas.microsoft.com/office/drawing/2014/chart" uri="{C3380CC4-5D6E-409C-BE32-E72D297353CC}">
                  <c16:uniqueId val="{00000014-7479-4C38-B916-C5CFB9412603}"/>
                </c:ext>
              </c:extLst>
            </c:dLbl>
            <c:dLbl>
              <c:idx val="21"/>
              <c:delete val="1"/>
              <c:extLst>
                <c:ext xmlns:c15="http://schemas.microsoft.com/office/drawing/2012/chart" uri="{CE6537A1-D6FC-4f65-9D91-7224C49458BB}"/>
                <c:ext xmlns:c16="http://schemas.microsoft.com/office/drawing/2014/chart" uri="{C3380CC4-5D6E-409C-BE32-E72D297353CC}">
                  <c16:uniqueId val="{00000015-7479-4C38-B916-C5CFB9412603}"/>
                </c:ext>
              </c:extLst>
            </c:dLbl>
            <c:dLbl>
              <c:idx val="22"/>
              <c:delete val="1"/>
              <c:extLst>
                <c:ext xmlns:c15="http://schemas.microsoft.com/office/drawing/2012/chart" uri="{CE6537A1-D6FC-4f65-9D91-7224C49458BB}"/>
                <c:ext xmlns:c16="http://schemas.microsoft.com/office/drawing/2014/chart" uri="{C3380CC4-5D6E-409C-BE32-E72D297353CC}">
                  <c16:uniqueId val="{00000016-7479-4C38-B916-C5CFB9412603}"/>
                </c:ext>
              </c:extLst>
            </c:dLbl>
            <c:dLbl>
              <c:idx val="23"/>
              <c:delete val="1"/>
              <c:extLst>
                <c:ext xmlns:c15="http://schemas.microsoft.com/office/drawing/2012/chart" uri="{CE6537A1-D6FC-4f65-9D91-7224C49458BB}"/>
                <c:ext xmlns:c16="http://schemas.microsoft.com/office/drawing/2014/chart" uri="{C3380CC4-5D6E-409C-BE32-E72D297353CC}">
                  <c16:uniqueId val="{00000017-7479-4C38-B916-C5CFB9412603}"/>
                </c:ext>
              </c:extLst>
            </c:dLbl>
            <c:dLbl>
              <c:idx val="24"/>
              <c:delete val="1"/>
              <c:extLst>
                <c:ext xmlns:c15="http://schemas.microsoft.com/office/drawing/2012/chart" uri="{CE6537A1-D6FC-4f65-9D91-7224C49458BB}"/>
                <c:ext xmlns:c16="http://schemas.microsoft.com/office/drawing/2014/chart" uri="{C3380CC4-5D6E-409C-BE32-E72D297353CC}">
                  <c16:uniqueId val="{00000018-7479-4C38-B916-C5CFB9412603}"/>
                </c:ext>
              </c:extLst>
            </c:dLbl>
            <c:dLbl>
              <c:idx val="25"/>
              <c:delete val="1"/>
              <c:extLst>
                <c:ext xmlns:c15="http://schemas.microsoft.com/office/drawing/2012/chart" uri="{CE6537A1-D6FC-4f65-9D91-7224C49458BB}"/>
                <c:ext xmlns:c16="http://schemas.microsoft.com/office/drawing/2014/chart" uri="{C3380CC4-5D6E-409C-BE32-E72D297353CC}">
                  <c16:uniqueId val="{00000019-7479-4C38-B916-C5CFB9412603}"/>
                </c:ext>
              </c:extLst>
            </c:dLbl>
            <c:dLbl>
              <c:idx val="26"/>
              <c:delete val="1"/>
              <c:extLst>
                <c:ext xmlns:c15="http://schemas.microsoft.com/office/drawing/2012/chart" uri="{CE6537A1-D6FC-4f65-9D91-7224C49458BB}"/>
                <c:ext xmlns:c16="http://schemas.microsoft.com/office/drawing/2014/chart" uri="{C3380CC4-5D6E-409C-BE32-E72D297353CC}">
                  <c16:uniqueId val="{0000001A-7479-4C38-B916-C5CFB9412603}"/>
                </c:ext>
              </c:extLst>
            </c:dLbl>
            <c:dLbl>
              <c:idx val="27"/>
              <c:delete val="1"/>
              <c:extLst>
                <c:ext xmlns:c15="http://schemas.microsoft.com/office/drawing/2012/chart" uri="{CE6537A1-D6FC-4f65-9D91-7224C49458BB}"/>
                <c:ext xmlns:c16="http://schemas.microsoft.com/office/drawing/2014/chart" uri="{C3380CC4-5D6E-409C-BE32-E72D297353CC}">
                  <c16:uniqueId val="{0000001B-7479-4C38-B916-C5CFB9412603}"/>
                </c:ext>
              </c:extLst>
            </c:dLbl>
            <c:dLbl>
              <c:idx val="28"/>
              <c:delete val="1"/>
              <c:extLst>
                <c:ext xmlns:c15="http://schemas.microsoft.com/office/drawing/2012/chart" uri="{CE6537A1-D6FC-4f65-9D91-7224C49458BB}"/>
                <c:ext xmlns:c16="http://schemas.microsoft.com/office/drawing/2014/chart" uri="{C3380CC4-5D6E-409C-BE32-E72D297353CC}">
                  <c16:uniqueId val="{0000001C-7479-4C38-B916-C5CFB9412603}"/>
                </c:ext>
              </c:extLst>
            </c:dLbl>
            <c:dLbl>
              <c:idx val="29"/>
              <c:delete val="1"/>
              <c:extLst>
                <c:ext xmlns:c15="http://schemas.microsoft.com/office/drawing/2012/chart" uri="{CE6537A1-D6FC-4f65-9D91-7224C49458BB}"/>
                <c:ext xmlns:c16="http://schemas.microsoft.com/office/drawing/2014/chart" uri="{C3380CC4-5D6E-409C-BE32-E72D297353CC}">
                  <c16:uniqueId val="{0000001D-7479-4C38-B916-C5CFB9412603}"/>
                </c:ext>
              </c:extLst>
            </c:dLbl>
            <c:dLbl>
              <c:idx val="30"/>
              <c:delete val="1"/>
              <c:extLst>
                <c:ext xmlns:c15="http://schemas.microsoft.com/office/drawing/2012/chart" uri="{CE6537A1-D6FC-4f65-9D91-7224C49458BB}"/>
                <c:ext xmlns:c16="http://schemas.microsoft.com/office/drawing/2014/chart" uri="{C3380CC4-5D6E-409C-BE32-E72D297353CC}">
                  <c16:uniqueId val="{0000001E-7479-4C38-B916-C5CFB9412603}"/>
                </c:ext>
              </c:extLst>
            </c:dLbl>
            <c:dLbl>
              <c:idx val="31"/>
              <c:delete val="1"/>
              <c:extLst>
                <c:ext xmlns:c15="http://schemas.microsoft.com/office/drawing/2012/chart" uri="{CE6537A1-D6FC-4f65-9D91-7224C49458BB}"/>
                <c:ext xmlns:c16="http://schemas.microsoft.com/office/drawing/2014/chart" uri="{C3380CC4-5D6E-409C-BE32-E72D297353CC}">
                  <c16:uniqueId val="{0000001F-7479-4C38-B916-C5CFB9412603}"/>
                </c:ext>
              </c:extLst>
            </c:dLbl>
            <c:dLbl>
              <c:idx val="32"/>
              <c:delete val="1"/>
              <c:extLst>
                <c:ext xmlns:c15="http://schemas.microsoft.com/office/drawing/2012/chart" uri="{CE6537A1-D6FC-4f65-9D91-7224C49458BB}"/>
                <c:ext xmlns:c16="http://schemas.microsoft.com/office/drawing/2014/chart" uri="{C3380CC4-5D6E-409C-BE32-E72D297353CC}">
                  <c16:uniqueId val="{00000020-7479-4C38-B916-C5CFB9412603}"/>
                </c:ext>
              </c:extLst>
            </c:dLbl>
            <c:dLbl>
              <c:idx val="33"/>
              <c:delete val="1"/>
              <c:extLst>
                <c:ext xmlns:c15="http://schemas.microsoft.com/office/drawing/2012/chart" uri="{CE6537A1-D6FC-4f65-9D91-7224C49458BB}"/>
                <c:ext xmlns:c16="http://schemas.microsoft.com/office/drawing/2014/chart" uri="{C3380CC4-5D6E-409C-BE32-E72D297353CC}">
                  <c16:uniqueId val="{00000021-7479-4C38-B916-C5CFB9412603}"/>
                </c:ext>
              </c:extLst>
            </c:dLbl>
            <c:dLbl>
              <c:idx val="34"/>
              <c:delete val="1"/>
              <c:extLst>
                <c:ext xmlns:c15="http://schemas.microsoft.com/office/drawing/2012/chart" uri="{CE6537A1-D6FC-4f65-9D91-7224C49458BB}"/>
                <c:ext xmlns:c16="http://schemas.microsoft.com/office/drawing/2014/chart" uri="{C3380CC4-5D6E-409C-BE32-E72D297353CC}">
                  <c16:uniqueId val="{00000022-7479-4C38-B916-C5CFB9412603}"/>
                </c:ext>
              </c:extLst>
            </c:dLbl>
            <c:dLbl>
              <c:idx val="35"/>
              <c:delete val="1"/>
              <c:extLst>
                <c:ext xmlns:c15="http://schemas.microsoft.com/office/drawing/2012/chart" uri="{CE6537A1-D6FC-4f65-9D91-7224C49458BB}"/>
                <c:ext xmlns:c16="http://schemas.microsoft.com/office/drawing/2014/chart" uri="{C3380CC4-5D6E-409C-BE32-E72D297353CC}">
                  <c16:uniqueId val="{00000023-7479-4C38-B916-C5CFB9412603}"/>
                </c:ext>
              </c:extLst>
            </c:dLbl>
            <c:dLbl>
              <c:idx val="36"/>
              <c:delete val="1"/>
              <c:extLst>
                <c:ext xmlns:c15="http://schemas.microsoft.com/office/drawing/2012/chart" uri="{CE6537A1-D6FC-4f65-9D91-7224C49458BB}"/>
                <c:ext xmlns:c16="http://schemas.microsoft.com/office/drawing/2014/chart" uri="{C3380CC4-5D6E-409C-BE32-E72D297353CC}">
                  <c16:uniqueId val="{00000024-7479-4C38-B916-C5CFB9412603}"/>
                </c:ext>
              </c:extLst>
            </c:dLbl>
            <c:dLbl>
              <c:idx val="37"/>
              <c:delete val="1"/>
              <c:extLst>
                <c:ext xmlns:c15="http://schemas.microsoft.com/office/drawing/2012/chart" uri="{CE6537A1-D6FC-4f65-9D91-7224C49458BB}"/>
                <c:ext xmlns:c16="http://schemas.microsoft.com/office/drawing/2014/chart" uri="{C3380CC4-5D6E-409C-BE32-E72D297353CC}">
                  <c16:uniqueId val="{00000025-7479-4C38-B916-C5CFB9412603}"/>
                </c:ext>
              </c:extLst>
            </c:dLbl>
            <c:dLbl>
              <c:idx val="38"/>
              <c:delete val="1"/>
              <c:extLst>
                <c:ext xmlns:c15="http://schemas.microsoft.com/office/drawing/2012/chart" uri="{CE6537A1-D6FC-4f65-9D91-7224C49458BB}"/>
                <c:ext xmlns:c16="http://schemas.microsoft.com/office/drawing/2014/chart" uri="{C3380CC4-5D6E-409C-BE32-E72D297353CC}">
                  <c16:uniqueId val="{00000026-7479-4C38-B916-C5CFB9412603}"/>
                </c:ext>
              </c:extLst>
            </c:dLbl>
            <c:dLbl>
              <c:idx val="39"/>
              <c:delete val="1"/>
              <c:extLst>
                <c:ext xmlns:c15="http://schemas.microsoft.com/office/drawing/2012/chart" uri="{CE6537A1-D6FC-4f65-9D91-7224C49458BB}"/>
                <c:ext xmlns:c16="http://schemas.microsoft.com/office/drawing/2014/chart" uri="{C3380CC4-5D6E-409C-BE32-E72D297353CC}">
                  <c16:uniqueId val="{00000027-7479-4C38-B916-C5CFB9412603}"/>
                </c:ext>
              </c:extLst>
            </c:dLbl>
            <c:dLbl>
              <c:idx val="40"/>
              <c:delete val="1"/>
              <c:extLst>
                <c:ext xmlns:c15="http://schemas.microsoft.com/office/drawing/2012/chart" uri="{CE6537A1-D6FC-4f65-9D91-7224C49458BB}"/>
                <c:ext xmlns:c16="http://schemas.microsoft.com/office/drawing/2014/chart" uri="{C3380CC4-5D6E-409C-BE32-E72D297353CC}">
                  <c16:uniqueId val="{00000028-7479-4C38-B916-C5CFB9412603}"/>
                </c:ext>
              </c:extLst>
            </c:dLbl>
            <c:dLbl>
              <c:idx val="41"/>
              <c:delete val="1"/>
              <c:extLst>
                <c:ext xmlns:c15="http://schemas.microsoft.com/office/drawing/2012/chart" uri="{CE6537A1-D6FC-4f65-9D91-7224C49458BB}"/>
                <c:ext xmlns:c16="http://schemas.microsoft.com/office/drawing/2014/chart" uri="{C3380CC4-5D6E-409C-BE32-E72D297353CC}">
                  <c16:uniqueId val="{00000029-7479-4C38-B916-C5CFB9412603}"/>
                </c:ext>
              </c:extLst>
            </c:dLbl>
            <c:dLbl>
              <c:idx val="42"/>
              <c:delete val="1"/>
              <c:extLst>
                <c:ext xmlns:c15="http://schemas.microsoft.com/office/drawing/2012/chart" uri="{CE6537A1-D6FC-4f65-9D91-7224C49458BB}"/>
                <c:ext xmlns:c16="http://schemas.microsoft.com/office/drawing/2014/chart" uri="{C3380CC4-5D6E-409C-BE32-E72D297353CC}">
                  <c16:uniqueId val="{0000002A-7479-4C38-B916-C5CFB9412603}"/>
                </c:ext>
              </c:extLst>
            </c:dLbl>
            <c:dLbl>
              <c:idx val="43"/>
              <c:delete val="1"/>
              <c:extLst>
                <c:ext xmlns:c15="http://schemas.microsoft.com/office/drawing/2012/chart" uri="{CE6537A1-D6FC-4f65-9D91-7224C49458BB}"/>
                <c:ext xmlns:c16="http://schemas.microsoft.com/office/drawing/2014/chart" uri="{C3380CC4-5D6E-409C-BE32-E72D297353CC}">
                  <c16:uniqueId val="{0000002B-7479-4C38-B916-C5CFB9412603}"/>
                </c:ext>
              </c:extLst>
            </c:dLbl>
            <c:dLbl>
              <c:idx val="44"/>
              <c:delete val="1"/>
              <c:extLst>
                <c:ext xmlns:c15="http://schemas.microsoft.com/office/drawing/2012/chart" uri="{CE6537A1-D6FC-4f65-9D91-7224C49458BB}"/>
                <c:ext xmlns:c16="http://schemas.microsoft.com/office/drawing/2014/chart" uri="{C3380CC4-5D6E-409C-BE32-E72D297353CC}">
                  <c16:uniqueId val="{0000002C-7479-4C38-B916-C5CFB9412603}"/>
                </c:ext>
              </c:extLst>
            </c:dLbl>
            <c:dLbl>
              <c:idx val="45"/>
              <c:delete val="1"/>
              <c:extLst>
                <c:ext xmlns:c15="http://schemas.microsoft.com/office/drawing/2012/chart" uri="{CE6537A1-D6FC-4f65-9D91-7224C49458BB}"/>
                <c:ext xmlns:c16="http://schemas.microsoft.com/office/drawing/2014/chart" uri="{C3380CC4-5D6E-409C-BE32-E72D297353CC}">
                  <c16:uniqueId val="{0000002D-7479-4C38-B916-C5CFB9412603}"/>
                </c:ext>
              </c:extLst>
            </c:dLbl>
            <c:dLbl>
              <c:idx val="46"/>
              <c:delete val="1"/>
              <c:extLst>
                <c:ext xmlns:c15="http://schemas.microsoft.com/office/drawing/2012/chart" uri="{CE6537A1-D6FC-4f65-9D91-7224C49458BB}"/>
                <c:ext xmlns:c16="http://schemas.microsoft.com/office/drawing/2014/chart" uri="{C3380CC4-5D6E-409C-BE32-E72D297353CC}">
                  <c16:uniqueId val="{0000002E-7479-4C38-B916-C5CFB9412603}"/>
                </c:ext>
              </c:extLst>
            </c:dLbl>
            <c:dLbl>
              <c:idx val="47"/>
              <c:delete val="1"/>
              <c:extLst>
                <c:ext xmlns:c15="http://schemas.microsoft.com/office/drawing/2012/chart" uri="{CE6537A1-D6FC-4f65-9D91-7224C49458BB}"/>
                <c:ext xmlns:c16="http://schemas.microsoft.com/office/drawing/2014/chart" uri="{C3380CC4-5D6E-409C-BE32-E72D297353CC}">
                  <c16:uniqueId val="{0000002F-7479-4C38-B916-C5CFB9412603}"/>
                </c:ext>
              </c:extLst>
            </c:dLbl>
            <c:dLbl>
              <c:idx val="48"/>
              <c:layout>
                <c:manualLayout>
                  <c:x val="-1.9069140649927364E-2"/>
                  <c:y val="-3.56564042200899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9CF38036-0442-424F-8836-942DB403171E}" type="VALUE">
                      <a:rPr lang="en-US" baseline="0"/>
                      <a:pPr>
                        <a:defRPr/>
                      </a:pPr>
                      <a:t>[ARVO]</a:t>
                    </a:fld>
                    <a:endParaRPr lang="fi-FI"/>
                  </a:p>
                </c:rich>
              </c:tx>
              <c:spPr>
                <a:solidFill>
                  <a:srgbClr val="FFFFFF"/>
                </a:solidFill>
                <a:ln>
                  <a:solidFill>
                    <a:srgbClr val="003399"/>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30-7479-4C38-B916-C5CFB9412603}"/>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tiedot'!$B$119:$BO$119</c:f>
              <c:numCache>
                <c:formatCode>#,##0</c:formatCode>
                <c:ptCount val="66"/>
                <c:pt idx="0">
                  <c:v>44549</c:v>
                </c:pt>
                <c:pt idx="1">
                  <c:v>44433</c:v>
                </c:pt>
                <c:pt idx="2">
                  <c:v>44299</c:v>
                </c:pt>
                <c:pt idx="3">
                  <c:v>44235</c:v>
                </c:pt>
                <c:pt idx="4">
                  <c:v>44316</c:v>
                </c:pt>
                <c:pt idx="5">
                  <c:v>44353</c:v>
                </c:pt>
                <c:pt idx="6">
                  <c:v>44378</c:v>
                </c:pt>
                <c:pt idx="7">
                  <c:v>44458</c:v>
                </c:pt>
                <c:pt idx="8">
                  <c:v>44452</c:v>
                </c:pt>
                <c:pt idx="9">
                  <c:v>44464</c:v>
                </c:pt>
                <c:pt idx="10">
                  <c:v>44529</c:v>
                </c:pt>
                <c:pt idx="11">
                  <c:v>44770</c:v>
                </c:pt>
                <c:pt idx="12">
                  <c:v>44442</c:v>
                </c:pt>
                <c:pt idx="13">
                  <c:v>44398</c:v>
                </c:pt>
                <c:pt idx="14">
                  <c:v>44513</c:v>
                </c:pt>
                <c:pt idx="15">
                  <c:v>44505</c:v>
                </c:pt>
                <c:pt idx="16">
                  <c:v>44516</c:v>
                </c:pt>
                <c:pt idx="17">
                  <c:v>44466</c:v>
                </c:pt>
                <c:pt idx="18">
                  <c:v>44345</c:v>
                </c:pt>
                <c:pt idx="19">
                  <c:v>43928</c:v>
                </c:pt>
                <c:pt idx="20">
                  <c:v>43745</c:v>
                </c:pt>
                <c:pt idx="21">
                  <c:v>43506</c:v>
                </c:pt>
                <c:pt idx="22">
                  <c:v>43140</c:v>
                </c:pt>
                <c:pt idx="23">
                  <c:v>42664</c:v>
                </c:pt>
                <c:pt idx="24">
                  <c:v>42246</c:v>
                </c:pt>
                <c:pt idx="25">
                  <c:v>41855</c:v>
                </c:pt>
                <c:pt idx="26">
                  <c:v>41626</c:v>
                </c:pt>
                <c:pt idx="27">
                  <c:v>41342</c:v>
                </c:pt>
                <c:pt idx="28">
                  <c:v>41127</c:v>
                </c:pt>
                <c:pt idx="29">
                  <c:v>40884</c:v>
                </c:pt>
                <c:pt idx="30">
                  <c:v>40532</c:v>
                </c:pt>
                <c:pt idx="31">
                  <c:v>40160</c:v>
                </c:pt>
                <c:pt idx="32">
                  <c:v>39785</c:v>
                </c:pt>
                <c:pt idx="33">
                  <c:v>39418</c:v>
                </c:pt>
                <c:pt idx="34">
                  <c:v>38991</c:v>
                </c:pt>
                <c:pt idx="35">
                  <c:v>38727</c:v>
                </c:pt>
                <c:pt idx="36">
                  <c:v>38353</c:v>
                </c:pt>
                <c:pt idx="37">
                  <c:v>37905</c:v>
                </c:pt>
                <c:pt idx="38">
                  <c:v>37490</c:v>
                </c:pt>
                <c:pt idx="39">
                  <c:v>37053</c:v>
                </c:pt>
                <c:pt idx="40">
                  <c:v>36701</c:v>
                </c:pt>
                <c:pt idx="41">
                  <c:v>36372</c:v>
                </c:pt>
                <c:pt idx="42">
                  <c:v>35854</c:v>
                </c:pt>
                <c:pt idx="43">
                  <c:v>35291</c:v>
                </c:pt>
                <c:pt idx="44">
                  <c:v>34687</c:v>
                </c:pt>
                <c:pt idx="45">
                  <c:v>34369</c:v>
                </c:pt>
                <c:pt idx="46">
                  <c:v>33877</c:v>
                </c:pt>
                <c:pt idx="47">
                  <c:v>33476</c:v>
                </c:pt>
                <c:pt idx="48">
                  <c:v>33366</c:v>
                </c:pt>
              </c:numCache>
            </c:numRef>
          </c:val>
          <c:smooth val="0"/>
          <c:extLst>
            <c:ext xmlns:c16="http://schemas.microsoft.com/office/drawing/2014/chart" uri="{C3380CC4-5D6E-409C-BE32-E72D297353CC}">
              <c16:uniqueId val="{00000031-7479-4C38-B916-C5CFB9412603}"/>
            </c:ext>
          </c:extLst>
        </c:ser>
        <c:ser>
          <c:idx val="1"/>
          <c:order val="1"/>
          <c:tx>
            <c:strRef>
              <c:f>'Diat 6–30 tiedot'!$A$120</c:f>
              <c:strCache>
                <c:ptCount val="1"/>
                <c:pt idx="0">
                  <c:v>Varkauden seutukunta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3.1983479399617203E-2"/>
                  <c:y val="-3.6252051666309869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2-7479-4C38-B916-C5CFB9412603}"/>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tiedot'!$B$120:$BO$120</c:f>
              <c:numCache>
                <c:formatCode>General</c:formatCode>
                <c:ptCount val="66"/>
                <c:pt idx="40" formatCode="#,##0">
                  <c:v>36596</c:v>
                </c:pt>
                <c:pt idx="41" formatCode="#,##0">
                  <c:v>36177</c:v>
                </c:pt>
                <c:pt idx="42" formatCode="#,##0">
                  <c:v>35785</c:v>
                </c:pt>
                <c:pt idx="43" formatCode="#,##0">
                  <c:v>35414</c:v>
                </c:pt>
                <c:pt idx="44" formatCode="#,##0">
                  <c:v>35064</c:v>
                </c:pt>
                <c:pt idx="45" formatCode="#,##0">
                  <c:v>34733</c:v>
                </c:pt>
                <c:pt idx="46" formatCode="#,##0">
                  <c:v>34418</c:v>
                </c:pt>
                <c:pt idx="47" formatCode="#,##0">
                  <c:v>34121</c:v>
                </c:pt>
                <c:pt idx="48" formatCode="#,##0">
                  <c:v>33842</c:v>
                </c:pt>
                <c:pt idx="49" formatCode="#,##0">
                  <c:v>33574</c:v>
                </c:pt>
                <c:pt idx="50" formatCode="#,##0">
                  <c:v>33311</c:v>
                </c:pt>
                <c:pt idx="51" formatCode="#,##0">
                  <c:v>33062</c:v>
                </c:pt>
                <c:pt idx="52" formatCode="#,##0">
                  <c:v>32822</c:v>
                </c:pt>
                <c:pt idx="53" formatCode="#,##0">
                  <c:v>32590</c:v>
                </c:pt>
                <c:pt idx="54" formatCode="#,##0">
                  <c:v>32361</c:v>
                </c:pt>
                <c:pt idx="55" formatCode="#,##0">
                  <c:v>32140</c:v>
                </c:pt>
                <c:pt idx="56" formatCode="#,##0">
                  <c:v>31930</c:v>
                </c:pt>
                <c:pt idx="57" formatCode="#,##0">
                  <c:v>31726</c:v>
                </c:pt>
                <c:pt idx="58" formatCode="#,##0">
                  <c:v>31529</c:v>
                </c:pt>
                <c:pt idx="59" formatCode="#,##0">
                  <c:v>31339</c:v>
                </c:pt>
                <c:pt idx="60" formatCode="#,##0">
                  <c:v>31149</c:v>
                </c:pt>
                <c:pt idx="61" formatCode="#,##0">
                  <c:v>30963</c:v>
                </c:pt>
                <c:pt idx="62" formatCode="#,##0">
                  <c:v>30781</c:v>
                </c:pt>
                <c:pt idx="63" formatCode="#,##0">
                  <c:v>30599</c:v>
                </c:pt>
                <c:pt idx="64" formatCode="#,##0">
                  <c:v>30421</c:v>
                </c:pt>
                <c:pt idx="65" formatCode="#,##0">
                  <c:v>30246</c:v>
                </c:pt>
              </c:numCache>
            </c:numRef>
          </c:val>
          <c:smooth val="0"/>
          <c:extLst>
            <c:ext xmlns:c16="http://schemas.microsoft.com/office/drawing/2014/chart" uri="{C3380CC4-5D6E-409C-BE32-E72D297353CC}">
              <c16:uniqueId val="{00000033-7479-4C38-B916-C5CFB9412603}"/>
            </c:ext>
          </c:extLst>
        </c:ser>
        <c:ser>
          <c:idx val="2"/>
          <c:order val="2"/>
          <c:tx>
            <c:strRef>
              <c:f>'Diat 6–30 tiedot'!$A$121</c:f>
              <c:strCache>
                <c:ptCount val="1"/>
                <c:pt idx="0">
                  <c:v>Varkauden seutukunta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1.5890950541607302E-3"/>
                  <c:y val="2.85984716879025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7479-4C38-B916-C5CFB9412603}"/>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tiedot'!$B$121:$BO$121</c:f>
              <c:numCache>
                <c:formatCode>General</c:formatCode>
                <c:ptCount val="66"/>
                <c:pt idx="44" formatCode="#,##0">
                  <c:v>34842</c:v>
                </c:pt>
                <c:pt idx="45" formatCode="#,##0">
                  <c:v>34405</c:v>
                </c:pt>
                <c:pt idx="46" formatCode="#,##0">
                  <c:v>33983</c:v>
                </c:pt>
                <c:pt idx="47" formatCode="#,##0">
                  <c:v>33581</c:v>
                </c:pt>
                <c:pt idx="48" formatCode="#,##0">
                  <c:v>33193</c:v>
                </c:pt>
                <c:pt idx="49" formatCode="#,##0">
                  <c:v>32819</c:v>
                </c:pt>
                <c:pt idx="50" formatCode="#,##0">
                  <c:v>32449</c:v>
                </c:pt>
                <c:pt idx="51" formatCode="#,##0">
                  <c:v>32095</c:v>
                </c:pt>
                <c:pt idx="52" formatCode="#,##0">
                  <c:v>31751</c:v>
                </c:pt>
                <c:pt idx="53" formatCode="#,##0">
                  <c:v>31413</c:v>
                </c:pt>
                <c:pt idx="54" formatCode="#,##0">
                  <c:v>31082</c:v>
                </c:pt>
                <c:pt idx="55" formatCode="#,##0">
                  <c:v>30761</c:v>
                </c:pt>
                <c:pt idx="56" formatCode="#,##0">
                  <c:v>30450</c:v>
                </c:pt>
                <c:pt idx="57" formatCode="#,##0">
                  <c:v>30148</c:v>
                </c:pt>
                <c:pt idx="58" formatCode="#,##0">
                  <c:v>29853</c:v>
                </c:pt>
                <c:pt idx="59" formatCode="#,##0">
                  <c:v>29563</c:v>
                </c:pt>
                <c:pt idx="60" formatCode="#,##0">
                  <c:v>29281</c:v>
                </c:pt>
                <c:pt idx="61" formatCode="#,##0">
                  <c:v>29005</c:v>
                </c:pt>
                <c:pt idx="62" formatCode="#,##0">
                  <c:v>28732</c:v>
                </c:pt>
                <c:pt idx="63" formatCode="#,##0">
                  <c:v>28464</c:v>
                </c:pt>
                <c:pt idx="64" formatCode="#,##0">
                  <c:v>28196</c:v>
                </c:pt>
                <c:pt idx="65" formatCode="#,##0">
                  <c:v>27929</c:v>
                </c:pt>
              </c:numCache>
            </c:numRef>
          </c:val>
          <c:smooth val="0"/>
          <c:extLst>
            <c:ext xmlns:c16="http://schemas.microsoft.com/office/drawing/2014/chart" uri="{C3380CC4-5D6E-409C-BE32-E72D297353CC}">
              <c16:uniqueId val="{00000035-7479-4C38-B916-C5CFB9412603}"/>
            </c:ext>
          </c:extLst>
        </c:ser>
        <c:ser>
          <c:idx val="3"/>
          <c:order val="3"/>
          <c:tx>
            <c:strRef>
              <c:f>'Diat 6–30 tiedot'!$A$122</c:f>
              <c:strCache>
                <c:ptCount val="1"/>
                <c:pt idx="0">
                  <c:v>Varkauden seutukunta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5.5799759008104383E-2"/>
                  <c:y val="3.1757713329529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7479-4C38-B916-C5CFB9412603}"/>
                </c:ext>
              </c:extLst>
            </c:dLbl>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tiedot'!$B$122:$BO$122</c:f>
              <c:numCache>
                <c:formatCode>General</c:formatCode>
                <c:ptCount val="66"/>
                <c:pt idx="46" formatCode="#,##0">
                  <c:v>33917</c:v>
                </c:pt>
                <c:pt idx="47" formatCode="#,##0">
                  <c:v>33477</c:v>
                </c:pt>
                <c:pt idx="48" formatCode="#,##0">
                  <c:v>33055</c:v>
                </c:pt>
                <c:pt idx="49" formatCode="#,##0">
                  <c:v>32643</c:v>
                </c:pt>
                <c:pt idx="50" formatCode="#,##0">
                  <c:v>32242</c:v>
                </c:pt>
                <c:pt idx="51" formatCode="#,##0">
                  <c:v>31853</c:v>
                </c:pt>
                <c:pt idx="52" formatCode="#,##0">
                  <c:v>31480</c:v>
                </c:pt>
                <c:pt idx="53" formatCode="#,##0">
                  <c:v>31108</c:v>
                </c:pt>
                <c:pt idx="54" formatCode="#,##0">
                  <c:v>30746</c:v>
                </c:pt>
                <c:pt idx="55" formatCode="#,##0">
                  <c:v>30400</c:v>
                </c:pt>
                <c:pt idx="56" formatCode="#,##0">
                  <c:v>30062</c:v>
                </c:pt>
                <c:pt idx="57" formatCode="#,##0">
                  <c:v>29737</c:v>
                </c:pt>
                <c:pt idx="58" formatCode="#,##0">
                  <c:v>29419</c:v>
                </c:pt>
                <c:pt idx="59" formatCode="#,##0">
                  <c:v>29111</c:v>
                </c:pt>
                <c:pt idx="60" formatCode="#,##0">
                  <c:v>28817</c:v>
                </c:pt>
                <c:pt idx="61" formatCode="#,##0">
                  <c:v>28529</c:v>
                </c:pt>
                <c:pt idx="62" formatCode="#,##0">
                  <c:v>28249</c:v>
                </c:pt>
                <c:pt idx="63" formatCode="#,##0">
                  <c:v>27976</c:v>
                </c:pt>
                <c:pt idx="64" formatCode="#,##0">
                  <c:v>27712</c:v>
                </c:pt>
                <c:pt idx="65" formatCode="#,##0">
                  <c:v>27455</c:v>
                </c:pt>
              </c:numCache>
            </c:numRef>
          </c:val>
          <c:smooth val="0"/>
          <c:extLst>
            <c:ext xmlns:c16="http://schemas.microsoft.com/office/drawing/2014/chart" uri="{C3380CC4-5D6E-409C-BE32-E72D297353CC}">
              <c16:uniqueId val="{00000037-7479-4C38-B916-C5CFB9412603}"/>
            </c:ext>
          </c:extLst>
        </c:ser>
        <c:ser>
          <c:idx val="4"/>
          <c:order val="4"/>
          <c:tx>
            <c:strRef>
              <c:f>'Diat 6–30 tiedot'!$A$123</c:f>
              <c:strCache>
                <c:ptCount val="1"/>
                <c:pt idx="0">
                  <c:v>Varkauden seutukunta ennuste 2024</c:v>
                </c:pt>
              </c:strCache>
            </c:strRef>
          </c:tx>
          <c:spPr>
            <a:ln w="31750" cap="rnd">
              <a:solidFill>
                <a:srgbClr val="7030A0"/>
              </a:solidFill>
              <a:prstDash val="lgDash"/>
              <a:round/>
            </a:ln>
            <a:effectLst>
              <a:outerShdw blurRad="40000" dist="23000" dir="5400000" rotWithShape="0">
                <a:srgbClr val="000000">
                  <a:alpha val="35000"/>
                </a:srgbClr>
              </a:outerShdw>
            </a:effectLst>
          </c:spPr>
          <c:marker>
            <c:symbol val="none"/>
          </c:marker>
          <c:dLbls>
            <c:dLbl>
              <c:idx val="70"/>
              <c:layout>
                <c:manualLayout>
                  <c:x val="-2.8603710974891047E-2"/>
                  <c:y val="-3.5656404220089859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D57C6683-225A-43A1-9BDA-8C7647EFF3E1}" type="VALUE">
                      <a:rPr lang="en-US" baseline="0"/>
                      <a:pPr>
                        <a:defRPr/>
                      </a:pPr>
                      <a:t>[ARVO]</a:t>
                    </a:fld>
                    <a:endParaRPr lang="fi-FI"/>
                  </a:p>
                </c:rich>
              </c:tx>
              <c:spPr>
                <a:solidFill>
                  <a:srgbClr val="FFFFFF"/>
                </a:solidFill>
                <a:ln>
                  <a:solidFill>
                    <a:srgbClr val="7030A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38-7479-4C38-B916-C5CFB9412603}"/>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tiedot'!$B$123:$BT$123</c:f>
              <c:numCache>
                <c:formatCode>General</c:formatCode>
                <c:ptCount val="71"/>
                <c:pt idx="49" formatCode="#,##0">
                  <c:v>32991</c:v>
                </c:pt>
                <c:pt idx="50" formatCode="#,##0">
                  <c:v>32620</c:v>
                </c:pt>
                <c:pt idx="51" formatCode="#,##0">
                  <c:v>32253</c:v>
                </c:pt>
                <c:pt idx="52" formatCode="#,##0">
                  <c:v>31909</c:v>
                </c:pt>
                <c:pt idx="53" formatCode="#,##0">
                  <c:v>31580</c:v>
                </c:pt>
                <c:pt idx="54" formatCode="#,##0">
                  <c:v>31263</c:v>
                </c:pt>
                <c:pt idx="55" formatCode="#,##0">
                  <c:v>30965</c:v>
                </c:pt>
                <c:pt idx="56" formatCode="#,##0">
                  <c:v>30692</c:v>
                </c:pt>
                <c:pt idx="57" formatCode="#,##0">
                  <c:v>30428</c:v>
                </c:pt>
                <c:pt idx="58" formatCode="#,##0">
                  <c:v>30182</c:v>
                </c:pt>
                <c:pt idx="59" formatCode="#,##0">
                  <c:v>29948</c:v>
                </c:pt>
                <c:pt idx="60" formatCode="#,##0">
                  <c:v>29729</c:v>
                </c:pt>
                <c:pt idx="61" formatCode="#,##0">
                  <c:v>29524</c:v>
                </c:pt>
                <c:pt idx="62" formatCode="#,##0">
                  <c:v>29329</c:v>
                </c:pt>
                <c:pt idx="63" formatCode="#,##0">
                  <c:v>29142</c:v>
                </c:pt>
                <c:pt idx="64" formatCode="#,##0">
                  <c:v>28974</c:v>
                </c:pt>
                <c:pt idx="65" formatCode="#,##0">
                  <c:v>28811</c:v>
                </c:pt>
                <c:pt idx="66" formatCode="#,##0">
                  <c:v>28654</c:v>
                </c:pt>
                <c:pt idx="67" formatCode="#,##0">
                  <c:v>28505</c:v>
                </c:pt>
                <c:pt idx="68" formatCode="#,##0">
                  <c:v>28369</c:v>
                </c:pt>
                <c:pt idx="69" formatCode="#,##0">
                  <c:v>28245</c:v>
                </c:pt>
                <c:pt idx="70" formatCode="#,##0">
                  <c:v>28125</c:v>
                </c:pt>
              </c:numCache>
            </c:numRef>
          </c:val>
          <c:smooth val="0"/>
          <c:extLst>
            <c:ext xmlns:c16="http://schemas.microsoft.com/office/drawing/2014/chart" uri="{C3380CC4-5D6E-409C-BE32-E72D297353CC}">
              <c16:uniqueId val="{00000039-7479-4C38-B916-C5CFB9412603}"/>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9.5102372317920791E-2"/>
          <c:y val="0.55419021622778852"/>
          <c:w val="0.33559169436889291"/>
          <c:h val="0.3557974737743523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dirty="0"/>
              <a:t>Siilinjärven väestönkehitys 1975–2023 ja Tilastokeskuksen väestöennusteet</a:t>
            </a:r>
          </a:p>
        </c:rich>
      </c:tx>
      <c:layout>
        <c:manualLayout>
          <c:xMode val="edge"/>
          <c:yMode val="edge"/>
          <c:x val="0.17155359121587591"/>
          <c:y val="2.492328552058802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tiedot'!$A$9</c:f>
              <c:strCache>
                <c:ptCount val="1"/>
                <c:pt idx="0">
                  <c:v>Siilinjärvi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795B-4D01-BFC6-A4899E1BD8D3}"/>
                </c:ext>
              </c:extLst>
            </c:dLbl>
            <c:dLbl>
              <c:idx val="1"/>
              <c:delete val="1"/>
              <c:extLst>
                <c:ext xmlns:c15="http://schemas.microsoft.com/office/drawing/2012/chart" uri="{CE6537A1-D6FC-4f65-9D91-7224C49458BB}"/>
                <c:ext xmlns:c16="http://schemas.microsoft.com/office/drawing/2014/chart" uri="{C3380CC4-5D6E-409C-BE32-E72D297353CC}">
                  <c16:uniqueId val="{00000001-795B-4D01-BFC6-A4899E1BD8D3}"/>
                </c:ext>
              </c:extLst>
            </c:dLbl>
            <c:dLbl>
              <c:idx val="2"/>
              <c:delete val="1"/>
              <c:extLst>
                <c:ext xmlns:c15="http://schemas.microsoft.com/office/drawing/2012/chart" uri="{CE6537A1-D6FC-4f65-9D91-7224C49458BB}"/>
                <c:ext xmlns:c16="http://schemas.microsoft.com/office/drawing/2014/chart" uri="{C3380CC4-5D6E-409C-BE32-E72D297353CC}">
                  <c16:uniqueId val="{00000002-795B-4D01-BFC6-A4899E1BD8D3}"/>
                </c:ext>
              </c:extLst>
            </c:dLbl>
            <c:dLbl>
              <c:idx val="3"/>
              <c:delete val="1"/>
              <c:extLst>
                <c:ext xmlns:c15="http://schemas.microsoft.com/office/drawing/2012/chart" uri="{CE6537A1-D6FC-4f65-9D91-7224C49458BB}"/>
                <c:ext xmlns:c16="http://schemas.microsoft.com/office/drawing/2014/chart" uri="{C3380CC4-5D6E-409C-BE32-E72D297353CC}">
                  <c16:uniqueId val="{00000003-795B-4D01-BFC6-A4899E1BD8D3}"/>
                </c:ext>
              </c:extLst>
            </c:dLbl>
            <c:dLbl>
              <c:idx val="4"/>
              <c:delete val="1"/>
              <c:extLst>
                <c:ext xmlns:c15="http://schemas.microsoft.com/office/drawing/2012/chart" uri="{CE6537A1-D6FC-4f65-9D91-7224C49458BB}"/>
                <c:ext xmlns:c16="http://schemas.microsoft.com/office/drawing/2014/chart" uri="{C3380CC4-5D6E-409C-BE32-E72D297353CC}">
                  <c16:uniqueId val="{00000004-795B-4D01-BFC6-A4899E1BD8D3}"/>
                </c:ext>
              </c:extLst>
            </c:dLbl>
            <c:dLbl>
              <c:idx val="5"/>
              <c:delete val="1"/>
              <c:extLst>
                <c:ext xmlns:c15="http://schemas.microsoft.com/office/drawing/2012/chart" uri="{CE6537A1-D6FC-4f65-9D91-7224C49458BB}"/>
                <c:ext xmlns:c16="http://schemas.microsoft.com/office/drawing/2014/chart" uri="{C3380CC4-5D6E-409C-BE32-E72D297353CC}">
                  <c16:uniqueId val="{00000005-795B-4D01-BFC6-A4899E1BD8D3}"/>
                </c:ext>
              </c:extLst>
            </c:dLbl>
            <c:dLbl>
              <c:idx val="6"/>
              <c:delete val="1"/>
              <c:extLst>
                <c:ext xmlns:c15="http://schemas.microsoft.com/office/drawing/2012/chart" uri="{CE6537A1-D6FC-4f65-9D91-7224C49458BB}"/>
                <c:ext xmlns:c16="http://schemas.microsoft.com/office/drawing/2014/chart" uri="{C3380CC4-5D6E-409C-BE32-E72D297353CC}">
                  <c16:uniqueId val="{00000006-795B-4D01-BFC6-A4899E1BD8D3}"/>
                </c:ext>
              </c:extLst>
            </c:dLbl>
            <c:dLbl>
              <c:idx val="7"/>
              <c:delete val="1"/>
              <c:extLst>
                <c:ext xmlns:c15="http://schemas.microsoft.com/office/drawing/2012/chart" uri="{CE6537A1-D6FC-4f65-9D91-7224C49458BB}"/>
                <c:ext xmlns:c16="http://schemas.microsoft.com/office/drawing/2014/chart" uri="{C3380CC4-5D6E-409C-BE32-E72D297353CC}">
                  <c16:uniqueId val="{00000007-795B-4D01-BFC6-A4899E1BD8D3}"/>
                </c:ext>
              </c:extLst>
            </c:dLbl>
            <c:dLbl>
              <c:idx val="8"/>
              <c:delete val="1"/>
              <c:extLst>
                <c:ext xmlns:c15="http://schemas.microsoft.com/office/drawing/2012/chart" uri="{CE6537A1-D6FC-4f65-9D91-7224C49458BB}"/>
                <c:ext xmlns:c16="http://schemas.microsoft.com/office/drawing/2014/chart" uri="{C3380CC4-5D6E-409C-BE32-E72D297353CC}">
                  <c16:uniqueId val="{00000008-795B-4D01-BFC6-A4899E1BD8D3}"/>
                </c:ext>
              </c:extLst>
            </c:dLbl>
            <c:dLbl>
              <c:idx val="9"/>
              <c:delete val="1"/>
              <c:extLst>
                <c:ext xmlns:c15="http://schemas.microsoft.com/office/drawing/2012/chart" uri="{CE6537A1-D6FC-4f65-9D91-7224C49458BB}"/>
                <c:ext xmlns:c16="http://schemas.microsoft.com/office/drawing/2014/chart" uri="{C3380CC4-5D6E-409C-BE32-E72D297353CC}">
                  <c16:uniqueId val="{00000009-795B-4D01-BFC6-A4899E1BD8D3}"/>
                </c:ext>
              </c:extLst>
            </c:dLbl>
            <c:dLbl>
              <c:idx val="10"/>
              <c:delete val="1"/>
              <c:extLst>
                <c:ext xmlns:c15="http://schemas.microsoft.com/office/drawing/2012/chart" uri="{CE6537A1-D6FC-4f65-9D91-7224C49458BB}"/>
                <c:ext xmlns:c16="http://schemas.microsoft.com/office/drawing/2014/chart" uri="{C3380CC4-5D6E-409C-BE32-E72D297353CC}">
                  <c16:uniqueId val="{0000000A-795B-4D01-BFC6-A4899E1BD8D3}"/>
                </c:ext>
              </c:extLst>
            </c:dLbl>
            <c:dLbl>
              <c:idx val="11"/>
              <c:delete val="1"/>
              <c:extLst>
                <c:ext xmlns:c15="http://schemas.microsoft.com/office/drawing/2012/chart" uri="{CE6537A1-D6FC-4f65-9D91-7224C49458BB}"/>
                <c:ext xmlns:c16="http://schemas.microsoft.com/office/drawing/2014/chart" uri="{C3380CC4-5D6E-409C-BE32-E72D297353CC}">
                  <c16:uniqueId val="{0000000B-795B-4D01-BFC6-A4899E1BD8D3}"/>
                </c:ext>
              </c:extLst>
            </c:dLbl>
            <c:dLbl>
              <c:idx val="12"/>
              <c:delete val="1"/>
              <c:extLst>
                <c:ext xmlns:c15="http://schemas.microsoft.com/office/drawing/2012/chart" uri="{CE6537A1-D6FC-4f65-9D91-7224C49458BB}"/>
                <c:ext xmlns:c16="http://schemas.microsoft.com/office/drawing/2014/chart" uri="{C3380CC4-5D6E-409C-BE32-E72D297353CC}">
                  <c16:uniqueId val="{0000000C-795B-4D01-BFC6-A4899E1BD8D3}"/>
                </c:ext>
              </c:extLst>
            </c:dLbl>
            <c:dLbl>
              <c:idx val="13"/>
              <c:delete val="1"/>
              <c:extLst>
                <c:ext xmlns:c15="http://schemas.microsoft.com/office/drawing/2012/chart" uri="{CE6537A1-D6FC-4f65-9D91-7224C49458BB}"/>
                <c:ext xmlns:c16="http://schemas.microsoft.com/office/drawing/2014/chart" uri="{C3380CC4-5D6E-409C-BE32-E72D297353CC}">
                  <c16:uniqueId val="{0000000D-795B-4D01-BFC6-A4899E1BD8D3}"/>
                </c:ext>
              </c:extLst>
            </c:dLbl>
            <c:dLbl>
              <c:idx val="14"/>
              <c:delete val="1"/>
              <c:extLst>
                <c:ext xmlns:c15="http://schemas.microsoft.com/office/drawing/2012/chart" uri="{CE6537A1-D6FC-4f65-9D91-7224C49458BB}"/>
                <c:ext xmlns:c16="http://schemas.microsoft.com/office/drawing/2014/chart" uri="{C3380CC4-5D6E-409C-BE32-E72D297353CC}">
                  <c16:uniqueId val="{0000000E-795B-4D01-BFC6-A4899E1BD8D3}"/>
                </c:ext>
              </c:extLst>
            </c:dLbl>
            <c:dLbl>
              <c:idx val="15"/>
              <c:delete val="1"/>
              <c:extLst>
                <c:ext xmlns:c15="http://schemas.microsoft.com/office/drawing/2012/chart" uri="{CE6537A1-D6FC-4f65-9D91-7224C49458BB}"/>
                <c:ext xmlns:c16="http://schemas.microsoft.com/office/drawing/2014/chart" uri="{C3380CC4-5D6E-409C-BE32-E72D297353CC}">
                  <c16:uniqueId val="{0000000F-795B-4D01-BFC6-A4899E1BD8D3}"/>
                </c:ext>
              </c:extLst>
            </c:dLbl>
            <c:dLbl>
              <c:idx val="16"/>
              <c:delete val="1"/>
              <c:extLst>
                <c:ext xmlns:c15="http://schemas.microsoft.com/office/drawing/2012/chart" uri="{CE6537A1-D6FC-4f65-9D91-7224C49458BB}"/>
                <c:ext xmlns:c16="http://schemas.microsoft.com/office/drawing/2014/chart" uri="{C3380CC4-5D6E-409C-BE32-E72D297353CC}">
                  <c16:uniqueId val="{00000010-795B-4D01-BFC6-A4899E1BD8D3}"/>
                </c:ext>
              </c:extLst>
            </c:dLbl>
            <c:dLbl>
              <c:idx val="17"/>
              <c:delete val="1"/>
              <c:extLst>
                <c:ext xmlns:c15="http://schemas.microsoft.com/office/drawing/2012/chart" uri="{CE6537A1-D6FC-4f65-9D91-7224C49458BB}"/>
                <c:ext xmlns:c16="http://schemas.microsoft.com/office/drawing/2014/chart" uri="{C3380CC4-5D6E-409C-BE32-E72D297353CC}">
                  <c16:uniqueId val="{00000011-795B-4D01-BFC6-A4899E1BD8D3}"/>
                </c:ext>
              </c:extLst>
            </c:dLbl>
            <c:dLbl>
              <c:idx val="18"/>
              <c:delete val="1"/>
              <c:extLst>
                <c:ext xmlns:c15="http://schemas.microsoft.com/office/drawing/2012/chart" uri="{CE6537A1-D6FC-4f65-9D91-7224C49458BB}"/>
                <c:ext xmlns:c16="http://schemas.microsoft.com/office/drawing/2014/chart" uri="{C3380CC4-5D6E-409C-BE32-E72D297353CC}">
                  <c16:uniqueId val="{00000012-795B-4D01-BFC6-A4899E1BD8D3}"/>
                </c:ext>
              </c:extLst>
            </c:dLbl>
            <c:dLbl>
              <c:idx val="19"/>
              <c:delete val="1"/>
              <c:extLst>
                <c:ext xmlns:c15="http://schemas.microsoft.com/office/drawing/2012/chart" uri="{CE6537A1-D6FC-4f65-9D91-7224C49458BB}"/>
                <c:ext xmlns:c16="http://schemas.microsoft.com/office/drawing/2014/chart" uri="{C3380CC4-5D6E-409C-BE32-E72D297353CC}">
                  <c16:uniqueId val="{00000013-795B-4D01-BFC6-A4899E1BD8D3}"/>
                </c:ext>
              </c:extLst>
            </c:dLbl>
            <c:dLbl>
              <c:idx val="20"/>
              <c:delete val="1"/>
              <c:extLst>
                <c:ext xmlns:c15="http://schemas.microsoft.com/office/drawing/2012/chart" uri="{CE6537A1-D6FC-4f65-9D91-7224C49458BB}"/>
                <c:ext xmlns:c16="http://schemas.microsoft.com/office/drawing/2014/chart" uri="{C3380CC4-5D6E-409C-BE32-E72D297353CC}">
                  <c16:uniqueId val="{00000014-795B-4D01-BFC6-A4899E1BD8D3}"/>
                </c:ext>
              </c:extLst>
            </c:dLbl>
            <c:dLbl>
              <c:idx val="21"/>
              <c:delete val="1"/>
              <c:extLst>
                <c:ext xmlns:c15="http://schemas.microsoft.com/office/drawing/2012/chart" uri="{CE6537A1-D6FC-4f65-9D91-7224C49458BB}"/>
                <c:ext xmlns:c16="http://schemas.microsoft.com/office/drawing/2014/chart" uri="{C3380CC4-5D6E-409C-BE32-E72D297353CC}">
                  <c16:uniqueId val="{00000015-795B-4D01-BFC6-A4899E1BD8D3}"/>
                </c:ext>
              </c:extLst>
            </c:dLbl>
            <c:dLbl>
              <c:idx val="22"/>
              <c:delete val="1"/>
              <c:extLst>
                <c:ext xmlns:c15="http://schemas.microsoft.com/office/drawing/2012/chart" uri="{CE6537A1-D6FC-4f65-9D91-7224C49458BB}"/>
                <c:ext xmlns:c16="http://schemas.microsoft.com/office/drawing/2014/chart" uri="{C3380CC4-5D6E-409C-BE32-E72D297353CC}">
                  <c16:uniqueId val="{00000016-795B-4D01-BFC6-A4899E1BD8D3}"/>
                </c:ext>
              </c:extLst>
            </c:dLbl>
            <c:dLbl>
              <c:idx val="23"/>
              <c:delete val="1"/>
              <c:extLst>
                <c:ext xmlns:c15="http://schemas.microsoft.com/office/drawing/2012/chart" uri="{CE6537A1-D6FC-4f65-9D91-7224C49458BB}"/>
                <c:ext xmlns:c16="http://schemas.microsoft.com/office/drawing/2014/chart" uri="{C3380CC4-5D6E-409C-BE32-E72D297353CC}">
                  <c16:uniqueId val="{00000017-795B-4D01-BFC6-A4899E1BD8D3}"/>
                </c:ext>
              </c:extLst>
            </c:dLbl>
            <c:dLbl>
              <c:idx val="24"/>
              <c:delete val="1"/>
              <c:extLst>
                <c:ext xmlns:c15="http://schemas.microsoft.com/office/drawing/2012/chart" uri="{CE6537A1-D6FC-4f65-9D91-7224C49458BB}"/>
                <c:ext xmlns:c16="http://schemas.microsoft.com/office/drawing/2014/chart" uri="{C3380CC4-5D6E-409C-BE32-E72D297353CC}">
                  <c16:uniqueId val="{00000018-795B-4D01-BFC6-A4899E1BD8D3}"/>
                </c:ext>
              </c:extLst>
            </c:dLbl>
            <c:dLbl>
              <c:idx val="25"/>
              <c:delete val="1"/>
              <c:extLst>
                <c:ext xmlns:c15="http://schemas.microsoft.com/office/drawing/2012/chart" uri="{CE6537A1-D6FC-4f65-9D91-7224C49458BB}"/>
                <c:ext xmlns:c16="http://schemas.microsoft.com/office/drawing/2014/chart" uri="{C3380CC4-5D6E-409C-BE32-E72D297353CC}">
                  <c16:uniqueId val="{00000019-795B-4D01-BFC6-A4899E1BD8D3}"/>
                </c:ext>
              </c:extLst>
            </c:dLbl>
            <c:dLbl>
              <c:idx val="26"/>
              <c:delete val="1"/>
              <c:extLst>
                <c:ext xmlns:c15="http://schemas.microsoft.com/office/drawing/2012/chart" uri="{CE6537A1-D6FC-4f65-9D91-7224C49458BB}"/>
                <c:ext xmlns:c16="http://schemas.microsoft.com/office/drawing/2014/chart" uri="{C3380CC4-5D6E-409C-BE32-E72D297353CC}">
                  <c16:uniqueId val="{0000001A-795B-4D01-BFC6-A4899E1BD8D3}"/>
                </c:ext>
              </c:extLst>
            </c:dLbl>
            <c:dLbl>
              <c:idx val="27"/>
              <c:delete val="1"/>
              <c:extLst>
                <c:ext xmlns:c15="http://schemas.microsoft.com/office/drawing/2012/chart" uri="{CE6537A1-D6FC-4f65-9D91-7224C49458BB}"/>
                <c:ext xmlns:c16="http://schemas.microsoft.com/office/drawing/2014/chart" uri="{C3380CC4-5D6E-409C-BE32-E72D297353CC}">
                  <c16:uniqueId val="{0000001B-795B-4D01-BFC6-A4899E1BD8D3}"/>
                </c:ext>
              </c:extLst>
            </c:dLbl>
            <c:dLbl>
              <c:idx val="28"/>
              <c:delete val="1"/>
              <c:extLst>
                <c:ext xmlns:c15="http://schemas.microsoft.com/office/drawing/2012/chart" uri="{CE6537A1-D6FC-4f65-9D91-7224C49458BB}"/>
                <c:ext xmlns:c16="http://schemas.microsoft.com/office/drawing/2014/chart" uri="{C3380CC4-5D6E-409C-BE32-E72D297353CC}">
                  <c16:uniqueId val="{0000001C-795B-4D01-BFC6-A4899E1BD8D3}"/>
                </c:ext>
              </c:extLst>
            </c:dLbl>
            <c:dLbl>
              <c:idx val="29"/>
              <c:delete val="1"/>
              <c:extLst>
                <c:ext xmlns:c15="http://schemas.microsoft.com/office/drawing/2012/chart" uri="{CE6537A1-D6FC-4f65-9D91-7224C49458BB}"/>
                <c:ext xmlns:c16="http://schemas.microsoft.com/office/drawing/2014/chart" uri="{C3380CC4-5D6E-409C-BE32-E72D297353CC}">
                  <c16:uniqueId val="{0000001D-795B-4D01-BFC6-A4899E1BD8D3}"/>
                </c:ext>
              </c:extLst>
            </c:dLbl>
            <c:dLbl>
              <c:idx val="30"/>
              <c:delete val="1"/>
              <c:extLst>
                <c:ext xmlns:c15="http://schemas.microsoft.com/office/drawing/2012/chart" uri="{CE6537A1-D6FC-4f65-9D91-7224C49458BB}"/>
                <c:ext xmlns:c16="http://schemas.microsoft.com/office/drawing/2014/chart" uri="{C3380CC4-5D6E-409C-BE32-E72D297353CC}">
                  <c16:uniqueId val="{0000001E-795B-4D01-BFC6-A4899E1BD8D3}"/>
                </c:ext>
              </c:extLst>
            </c:dLbl>
            <c:dLbl>
              <c:idx val="31"/>
              <c:delete val="1"/>
              <c:extLst>
                <c:ext xmlns:c15="http://schemas.microsoft.com/office/drawing/2012/chart" uri="{CE6537A1-D6FC-4f65-9D91-7224C49458BB}"/>
                <c:ext xmlns:c16="http://schemas.microsoft.com/office/drawing/2014/chart" uri="{C3380CC4-5D6E-409C-BE32-E72D297353CC}">
                  <c16:uniqueId val="{0000001F-795B-4D01-BFC6-A4899E1BD8D3}"/>
                </c:ext>
              </c:extLst>
            </c:dLbl>
            <c:dLbl>
              <c:idx val="32"/>
              <c:delete val="1"/>
              <c:extLst>
                <c:ext xmlns:c15="http://schemas.microsoft.com/office/drawing/2012/chart" uri="{CE6537A1-D6FC-4f65-9D91-7224C49458BB}"/>
                <c:ext xmlns:c16="http://schemas.microsoft.com/office/drawing/2014/chart" uri="{C3380CC4-5D6E-409C-BE32-E72D297353CC}">
                  <c16:uniqueId val="{00000020-795B-4D01-BFC6-A4899E1BD8D3}"/>
                </c:ext>
              </c:extLst>
            </c:dLbl>
            <c:dLbl>
              <c:idx val="33"/>
              <c:delete val="1"/>
              <c:extLst>
                <c:ext xmlns:c15="http://schemas.microsoft.com/office/drawing/2012/chart" uri="{CE6537A1-D6FC-4f65-9D91-7224C49458BB}"/>
                <c:ext xmlns:c16="http://schemas.microsoft.com/office/drawing/2014/chart" uri="{C3380CC4-5D6E-409C-BE32-E72D297353CC}">
                  <c16:uniqueId val="{00000021-795B-4D01-BFC6-A4899E1BD8D3}"/>
                </c:ext>
              </c:extLst>
            </c:dLbl>
            <c:dLbl>
              <c:idx val="34"/>
              <c:delete val="1"/>
              <c:extLst>
                <c:ext xmlns:c15="http://schemas.microsoft.com/office/drawing/2012/chart" uri="{CE6537A1-D6FC-4f65-9D91-7224C49458BB}"/>
                <c:ext xmlns:c16="http://schemas.microsoft.com/office/drawing/2014/chart" uri="{C3380CC4-5D6E-409C-BE32-E72D297353CC}">
                  <c16:uniqueId val="{00000022-795B-4D01-BFC6-A4899E1BD8D3}"/>
                </c:ext>
              </c:extLst>
            </c:dLbl>
            <c:dLbl>
              <c:idx val="35"/>
              <c:delete val="1"/>
              <c:extLst>
                <c:ext xmlns:c15="http://schemas.microsoft.com/office/drawing/2012/chart" uri="{CE6537A1-D6FC-4f65-9D91-7224C49458BB}"/>
                <c:ext xmlns:c16="http://schemas.microsoft.com/office/drawing/2014/chart" uri="{C3380CC4-5D6E-409C-BE32-E72D297353CC}">
                  <c16:uniqueId val="{00000023-795B-4D01-BFC6-A4899E1BD8D3}"/>
                </c:ext>
              </c:extLst>
            </c:dLbl>
            <c:dLbl>
              <c:idx val="36"/>
              <c:delete val="1"/>
              <c:extLst>
                <c:ext xmlns:c15="http://schemas.microsoft.com/office/drawing/2012/chart" uri="{CE6537A1-D6FC-4f65-9D91-7224C49458BB}"/>
                <c:ext xmlns:c16="http://schemas.microsoft.com/office/drawing/2014/chart" uri="{C3380CC4-5D6E-409C-BE32-E72D297353CC}">
                  <c16:uniqueId val="{00000024-795B-4D01-BFC6-A4899E1BD8D3}"/>
                </c:ext>
              </c:extLst>
            </c:dLbl>
            <c:dLbl>
              <c:idx val="37"/>
              <c:delete val="1"/>
              <c:extLst>
                <c:ext xmlns:c15="http://schemas.microsoft.com/office/drawing/2012/chart" uri="{CE6537A1-D6FC-4f65-9D91-7224C49458BB}"/>
                <c:ext xmlns:c16="http://schemas.microsoft.com/office/drawing/2014/chart" uri="{C3380CC4-5D6E-409C-BE32-E72D297353CC}">
                  <c16:uniqueId val="{00000025-795B-4D01-BFC6-A4899E1BD8D3}"/>
                </c:ext>
              </c:extLst>
            </c:dLbl>
            <c:dLbl>
              <c:idx val="38"/>
              <c:delete val="1"/>
              <c:extLst>
                <c:ext xmlns:c15="http://schemas.microsoft.com/office/drawing/2012/chart" uri="{CE6537A1-D6FC-4f65-9D91-7224C49458BB}"/>
                <c:ext xmlns:c16="http://schemas.microsoft.com/office/drawing/2014/chart" uri="{C3380CC4-5D6E-409C-BE32-E72D297353CC}">
                  <c16:uniqueId val="{00000026-795B-4D01-BFC6-A4899E1BD8D3}"/>
                </c:ext>
              </c:extLst>
            </c:dLbl>
            <c:dLbl>
              <c:idx val="39"/>
              <c:delete val="1"/>
              <c:extLst>
                <c:ext xmlns:c15="http://schemas.microsoft.com/office/drawing/2012/chart" uri="{CE6537A1-D6FC-4f65-9D91-7224C49458BB}"/>
                <c:ext xmlns:c16="http://schemas.microsoft.com/office/drawing/2014/chart" uri="{C3380CC4-5D6E-409C-BE32-E72D297353CC}">
                  <c16:uniqueId val="{00000027-795B-4D01-BFC6-A4899E1BD8D3}"/>
                </c:ext>
              </c:extLst>
            </c:dLbl>
            <c:dLbl>
              <c:idx val="40"/>
              <c:delete val="1"/>
              <c:extLst>
                <c:ext xmlns:c15="http://schemas.microsoft.com/office/drawing/2012/chart" uri="{CE6537A1-D6FC-4f65-9D91-7224C49458BB}"/>
                <c:ext xmlns:c16="http://schemas.microsoft.com/office/drawing/2014/chart" uri="{C3380CC4-5D6E-409C-BE32-E72D297353CC}">
                  <c16:uniqueId val="{00000028-795B-4D01-BFC6-A4899E1BD8D3}"/>
                </c:ext>
              </c:extLst>
            </c:dLbl>
            <c:dLbl>
              <c:idx val="41"/>
              <c:delete val="1"/>
              <c:extLst>
                <c:ext xmlns:c15="http://schemas.microsoft.com/office/drawing/2012/chart" uri="{CE6537A1-D6FC-4f65-9D91-7224C49458BB}"/>
                <c:ext xmlns:c16="http://schemas.microsoft.com/office/drawing/2014/chart" uri="{C3380CC4-5D6E-409C-BE32-E72D297353CC}">
                  <c16:uniqueId val="{00000029-795B-4D01-BFC6-A4899E1BD8D3}"/>
                </c:ext>
              </c:extLst>
            </c:dLbl>
            <c:dLbl>
              <c:idx val="42"/>
              <c:delete val="1"/>
              <c:extLst>
                <c:ext xmlns:c15="http://schemas.microsoft.com/office/drawing/2012/chart" uri="{CE6537A1-D6FC-4f65-9D91-7224C49458BB}"/>
                <c:ext xmlns:c16="http://schemas.microsoft.com/office/drawing/2014/chart" uri="{C3380CC4-5D6E-409C-BE32-E72D297353CC}">
                  <c16:uniqueId val="{0000002A-795B-4D01-BFC6-A4899E1BD8D3}"/>
                </c:ext>
              </c:extLst>
            </c:dLbl>
            <c:dLbl>
              <c:idx val="43"/>
              <c:delete val="1"/>
              <c:extLst>
                <c:ext xmlns:c15="http://schemas.microsoft.com/office/drawing/2012/chart" uri="{CE6537A1-D6FC-4f65-9D91-7224C49458BB}"/>
                <c:ext xmlns:c16="http://schemas.microsoft.com/office/drawing/2014/chart" uri="{C3380CC4-5D6E-409C-BE32-E72D297353CC}">
                  <c16:uniqueId val="{0000002B-795B-4D01-BFC6-A4899E1BD8D3}"/>
                </c:ext>
              </c:extLst>
            </c:dLbl>
            <c:dLbl>
              <c:idx val="44"/>
              <c:delete val="1"/>
              <c:extLst>
                <c:ext xmlns:c15="http://schemas.microsoft.com/office/drawing/2012/chart" uri="{CE6537A1-D6FC-4f65-9D91-7224C49458BB}"/>
                <c:ext xmlns:c16="http://schemas.microsoft.com/office/drawing/2014/chart" uri="{C3380CC4-5D6E-409C-BE32-E72D297353CC}">
                  <c16:uniqueId val="{0000002C-795B-4D01-BFC6-A4899E1BD8D3}"/>
                </c:ext>
              </c:extLst>
            </c:dLbl>
            <c:dLbl>
              <c:idx val="45"/>
              <c:layout>
                <c:manualLayout>
                  <c:x val="-6.2367784829253668E-2"/>
                  <c:y val="-7.4769856561764075E-2"/>
                </c:manualLayout>
              </c:layout>
              <c:spPr>
                <a:solidFill>
                  <a:srgbClr val="FFFFFF"/>
                </a:solidFill>
                <a:ln>
                  <a:solidFill>
                    <a:srgbClr val="003399"/>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D-795B-4D01-BFC6-A4899E1BD8D3}"/>
                </c:ext>
              </c:extLst>
            </c:dLbl>
            <c:dLbl>
              <c:idx val="46"/>
              <c:delete val="1"/>
              <c:extLst>
                <c:ext xmlns:c15="http://schemas.microsoft.com/office/drawing/2012/chart" uri="{CE6537A1-D6FC-4f65-9D91-7224C49458BB}"/>
                <c:ext xmlns:c16="http://schemas.microsoft.com/office/drawing/2014/chart" uri="{C3380CC4-5D6E-409C-BE32-E72D297353CC}">
                  <c16:uniqueId val="{0000002E-795B-4D01-BFC6-A4899E1BD8D3}"/>
                </c:ext>
              </c:extLst>
            </c:dLbl>
            <c:dLbl>
              <c:idx val="47"/>
              <c:delete val="1"/>
              <c:extLst>
                <c:ext xmlns:c15="http://schemas.microsoft.com/office/drawing/2012/chart" uri="{CE6537A1-D6FC-4f65-9D91-7224C49458BB}"/>
                <c:ext xmlns:c16="http://schemas.microsoft.com/office/drawing/2014/chart" uri="{C3380CC4-5D6E-409C-BE32-E72D297353CC}">
                  <c16:uniqueId val="{0000002F-795B-4D01-BFC6-A4899E1BD8D3}"/>
                </c:ext>
              </c:extLst>
            </c:dLbl>
            <c:dLbl>
              <c:idx val="48"/>
              <c:delete val="1"/>
              <c:extLst>
                <c:ext xmlns:c15="http://schemas.microsoft.com/office/drawing/2012/chart" uri="{CE6537A1-D6FC-4f65-9D91-7224C49458BB}"/>
                <c:ext xmlns:c16="http://schemas.microsoft.com/office/drawing/2014/chart" uri="{C3380CC4-5D6E-409C-BE32-E72D297353CC}">
                  <c16:uniqueId val="{00000030-795B-4D01-BFC6-A4899E1BD8D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tiedot'!$B$9:$BO$9</c:f>
              <c:numCache>
                <c:formatCode>#,##0</c:formatCode>
                <c:ptCount val="66"/>
                <c:pt idx="0">
                  <c:v>12935</c:v>
                </c:pt>
                <c:pt idx="1">
                  <c:v>13496</c:v>
                </c:pt>
                <c:pt idx="2">
                  <c:v>14000</c:v>
                </c:pt>
                <c:pt idx="3">
                  <c:v>14378</c:v>
                </c:pt>
                <c:pt idx="4">
                  <c:v>14833</c:v>
                </c:pt>
                <c:pt idx="5">
                  <c:v>15168</c:v>
                </c:pt>
                <c:pt idx="6">
                  <c:v>15603</c:v>
                </c:pt>
                <c:pt idx="7">
                  <c:v>15958</c:v>
                </c:pt>
                <c:pt idx="8">
                  <c:v>16290</c:v>
                </c:pt>
                <c:pt idx="9">
                  <c:v>16611</c:v>
                </c:pt>
                <c:pt idx="10">
                  <c:v>16941</c:v>
                </c:pt>
                <c:pt idx="11">
                  <c:v>17179</c:v>
                </c:pt>
                <c:pt idx="12">
                  <c:v>17470</c:v>
                </c:pt>
                <c:pt idx="13">
                  <c:v>18003</c:v>
                </c:pt>
                <c:pt idx="14">
                  <c:v>18544</c:v>
                </c:pt>
                <c:pt idx="15">
                  <c:v>18749</c:v>
                </c:pt>
                <c:pt idx="16">
                  <c:v>18925</c:v>
                </c:pt>
                <c:pt idx="17">
                  <c:v>19113</c:v>
                </c:pt>
                <c:pt idx="18">
                  <c:v>19144</c:v>
                </c:pt>
                <c:pt idx="19">
                  <c:v>19310</c:v>
                </c:pt>
                <c:pt idx="20">
                  <c:v>19304</c:v>
                </c:pt>
                <c:pt idx="21">
                  <c:v>19371</c:v>
                </c:pt>
                <c:pt idx="22">
                  <c:v>19445</c:v>
                </c:pt>
                <c:pt idx="23">
                  <c:v>19595</c:v>
                </c:pt>
                <c:pt idx="24">
                  <c:v>19584</c:v>
                </c:pt>
                <c:pt idx="25">
                  <c:v>19742</c:v>
                </c:pt>
                <c:pt idx="26">
                  <c:v>19760</c:v>
                </c:pt>
                <c:pt idx="27">
                  <c:v>19885</c:v>
                </c:pt>
                <c:pt idx="28">
                  <c:v>20119</c:v>
                </c:pt>
                <c:pt idx="29">
                  <c:v>20234</c:v>
                </c:pt>
                <c:pt idx="30">
                  <c:v>20271</c:v>
                </c:pt>
                <c:pt idx="31">
                  <c:v>20609</c:v>
                </c:pt>
                <c:pt idx="32">
                  <c:v>20750</c:v>
                </c:pt>
                <c:pt idx="33">
                  <c:v>20769</c:v>
                </c:pt>
                <c:pt idx="34">
                  <c:v>20964</c:v>
                </c:pt>
                <c:pt idx="35">
                  <c:v>21010</c:v>
                </c:pt>
                <c:pt idx="36">
                  <c:v>21311</c:v>
                </c:pt>
                <c:pt idx="37">
                  <c:v>21431</c:v>
                </c:pt>
                <c:pt idx="38">
                  <c:v>21567</c:v>
                </c:pt>
                <c:pt idx="39">
                  <c:v>21668</c:v>
                </c:pt>
                <c:pt idx="40">
                  <c:v>21794</c:v>
                </c:pt>
                <c:pt idx="41">
                  <c:v>21768</c:v>
                </c:pt>
                <c:pt idx="42">
                  <c:v>21657</c:v>
                </c:pt>
                <c:pt idx="43">
                  <c:v>21674</c:v>
                </c:pt>
                <c:pt idx="44">
                  <c:v>21423</c:v>
                </c:pt>
                <c:pt idx="45">
                  <c:v>21251</c:v>
                </c:pt>
                <c:pt idx="46">
                  <c:v>21293</c:v>
                </c:pt>
                <c:pt idx="47">
                  <c:v>21232</c:v>
                </c:pt>
                <c:pt idx="48">
                  <c:v>21290</c:v>
                </c:pt>
              </c:numCache>
            </c:numRef>
          </c:val>
          <c:smooth val="0"/>
          <c:extLst>
            <c:ext xmlns:c16="http://schemas.microsoft.com/office/drawing/2014/chart" uri="{C3380CC4-5D6E-409C-BE32-E72D297353CC}">
              <c16:uniqueId val="{00000031-795B-4D01-BFC6-A4899E1BD8D3}"/>
            </c:ext>
          </c:extLst>
        </c:ser>
        <c:ser>
          <c:idx val="1"/>
          <c:order val="1"/>
          <c:tx>
            <c:strRef>
              <c:f>'Diat 6–30 tiedot'!$A$10</c:f>
              <c:strCache>
                <c:ptCount val="1"/>
                <c:pt idx="0">
                  <c:v>Siilinjärvi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3.1983479399617203E-2"/>
                  <c:y val="-3.6252051666309869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2-795B-4D01-BFC6-A4899E1BD8D3}"/>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tiedot'!$B$10:$BO$10</c:f>
              <c:numCache>
                <c:formatCode>General</c:formatCode>
                <c:ptCount val="66"/>
                <c:pt idx="40" formatCode="#,##0">
                  <c:v>21809</c:v>
                </c:pt>
                <c:pt idx="41" formatCode="#,##0">
                  <c:v>21946</c:v>
                </c:pt>
                <c:pt idx="42" formatCode="#,##0">
                  <c:v>22075</c:v>
                </c:pt>
                <c:pt idx="43" formatCode="#,##0">
                  <c:v>22196</c:v>
                </c:pt>
                <c:pt idx="44" formatCode="#,##0">
                  <c:v>22312</c:v>
                </c:pt>
                <c:pt idx="45" formatCode="#,##0">
                  <c:v>22418</c:v>
                </c:pt>
                <c:pt idx="46" formatCode="#,##0">
                  <c:v>22518</c:v>
                </c:pt>
                <c:pt idx="47" formatCode="#,##0">
                  <c:v>22613</c:v>
                </c:pt>
                <c:pt idx="48" formatCode="#,##0">
                  <c:v>22697</c:v>
                </c:pt>
                <c:pt idx="49" formatCode="#,##0">
                  <c:v>22772</c:v>
                </c:pt>
                <c:pt idx="50" formatCode="#,##0">
                  <c:v>22837</c:v>
                </c:pt>
                <c:pt idx="51" formatCode="#,##0">
                  <c:v>22889</c:v>
                </c:pt>
                <c:pt idx="52" formatCode="#,##0">
                  <c:v>22927</c:v>
                </c:pt>
                <c:pt idx="53" formatCode="#,##0">
                  <c:v>22958</c:v>
                </c:pt>
                <c:pt idx="54" formatCode="#,##0">
                  <c:v>22978</c:v>
                </c:pt>
                <c:pt idx="55" formatCode="#,##0">
                  <c:v>22991</c:v>
                </c:pt>
                <c:pt idx="56" formatCode="#,##0">
                  <c:v>22999</c:v>
                </c:pt>
                <c:pt idx="57" formatCode="#,##0">
                  <c:v>23004</c:v>
                </c:pt>
                <c:pt idx="58" formatCode="#,##0">
                  <c:v>23005</c:v>
                </c:pt>
                <c:pt idx="59" formatCode="#,##0">
                  <c:v>23003</c:v>
                </c:pt>
                <c:pt idx="60" formatCode="#,##0">
                  <c:v>22998</c:v>
                </c:pt>
                <c:pt idx="61" formatCode="#,##0">
                  <c:v>22991</c:v>
                </c:pt>
                <c:pt idx="62" formatCode="#,##0">
                  <c:v>22980</c:v>
                </c:pt>
                <c:pt idx="63" formatCode="#,##0">
                  <c:v>22968</c:v>
                </c:pt>
                <c:pt idx="64" formatCode="#,##0">
                  <c:v>22950</c:v>
                </c:pt>
                <c:pt idx="65" formatCode="#,##0">
                  <c:v>22929</c:v>
                </c:pt>
              </c:numCache>
            </c:numRef>
          </c:val>
          <c:smooth val="0"/>
          <c:extLst>
            <c:ext xmlns:c16="http://schemas.microsoft.com/office/drawing/2014/chart" uri="{C3380CC4-5D6E-409C-BE32-E72D297353CC}">
              <c16:uniqueId val="{00000033-795B-4D01-BFC6-A4899E1BD8D3}"/>
            </c:ext>
          </c:extLst>
        </c:ser>
        <c:ser>
          <c:idx val="2"/>
          <c:order val="2"/>
          <c:tx>
            <c:strRef>
              <c:f>'Diat 6–30 tiedot'!$A$11</c:f>
              <c:strCache>
                <c:ptCount val="1"/>
                <c:pt idx="0">
                  <c:v>Siilinjärvi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486E-2"/>
                  <c:y val="-5.43780774994648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795B-4D01-BFC6-A4899E1BD8D3}"/>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tiedot'!$B$11:$BO$11</c:f>
              <c:numCache>
                <c:formatCode>General</c:formatCode>
                <c:ptCount val="66"/>
                <c:pt idx="44" formatCode="#,##0">
                  <c:v>21655</c:v>
                </c:pt>
                <c:pt idx="45" formatCode="#,##0">
                  <c:v>21627</c:v>
                </c:pt>
                <c:pt idx="46" formatCode="#,##0">
                  <c:v>21593</c:v>
                </c:pt>
                <c:pt idx="47" formatCode="#,##0">
                  <c:v>21553</c:v>
                </c:pt>
                <c:pt idx="48" formatCode="#,##0">
                  <c:v>21506</c:v>
                </c:pt>
                <c:pt idx="49" formatCode="#,##0">
                  <c:v>21453</c:v>
                </c:pt>
                <c:pt idx="50" formatCode="#,##0">
                  <c:v>21390</c:v>
                </c:pt>
                <c:pt idx="51" formatCode="#,##0">
                  <c:v>21313</c:v>
                </c:pt>
                <c:pt idx="52" formatCode="#,##0">
                  <c:v>21227</c:v>
                </c:pt>
                <c:pt idx="53" formatCode="#,##0">
                  <c:v>21132</c:v>
                </c:pt>
                <c:pt idx="54" formatCode="#,##0">
                  <c:v>21033</c:v>
                </c:pt>
                <c:pt idx="55" formatCode="#,##0">
                  <c:v>20929</c:v>
                </c:pt>
                <c:pt idx="56" formatCode="#,##0">
                  <c:v>20818</c:v>
                </c:pt>
                <c:pt idx="57" formatCode="#,##0">
                  <c:v>20705</c:v>
                </c:pt>
                <c:pt idx="58" formatCode="#,##0">
                  <c:v>20593</c:v>
                </c:pt>
                <c:pt idx="59" formatCode="#,##0">
                  <c:v>20482</c:v>
                </c:pt>
                <c:pt idx="60" formatCode="#,##0">
                  <c:v>20374</c:v>
                </c:pt>
                <c:pt idx="61" formatCode="#,##0">
                  <c:v>20269</c:v>
                </c:pt>
                <c:pt idx="62" formatCode="#,##0">
                  <c:v>20168</c:v>
                </c:pt>
                <c:pt idx="63" formatCode="#,##0">
                  <c:v>20070</c:v>
                </c:pt>
                <c:pt idx="64" formatCode="#,##0">
                  <c:v>19972</c:v>
                </c:pt>
                <c:pt idx="65" formatCode="#,##0">
                  <c:v>19874</c:v>
                </c:pt>
              </c:numCache>
            </c:numRef>
          </c:val>
          <c:smooth val="0"/>
          <c:extLst>
            <c:ext xmlns:c16="http://schemas.microsoft.com/office/drawing/2014/chart" uri="{C3380CC4-5D6E-409C-BE32-E72D297353CC}">
              <c16:uniqueId val="{00000035-795B-4D01-BFC6-A4899E1BD8D3}"/>
            </c:ext>
          </c:extLst>
        </c:ser>
        <c:ser>
          <c:idx val="3"/>
          <c:order val="3"/>
          <c:tx>
            <c:strRef>
              <c:f>'Diat 6–30 tiedot'!$A$12</c:f>
              <c:strCache>
                <c:ptCount val="1"/>
                <c:pt idx="0">
                  <c:v>Siilinjärvi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3.1983479399617203E-2"/>
                  <c:y val="3.8517804895454179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6-795B-4D01-BFC6-A4899E1BD8D3}"/>
                </c:ext>
              </c:extLst>
            </c:dLbl>
            <c:spPr>
              <a:noFill/>
              <a:ln>
                <a:solidFill>
                  <a:srgbClr val="FF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tiedot'!$B$12:$BO$12</c:f>
              <c:numCache>
                <c:formatCode>General</c:formatCode>
                <c:ptCount val="66"/>
                <c:pt idx="46" formatCode="#,##0">
                  <c:v>21150</c:v>
                </c:pt>
                <c:pt idx="47" formatCode="#,##0">
                  <c:v>21045</c:v>
                </c:pt>
                <c:pt idx="48" formatCode="#,##0">
                  <c:v>20944</c:v>
                </c:pt>
                <c:pt idx="49" formatCode="#,##0">
                  <c:v>20844</c:v>
                </c:pt>
                <c:pt idx="50" formatCode="#,##0">
                  <c:v>20741</c:v>
                </c:pt>
                <c:pt idx="51" formatCode="#,##0">
                  <c:v>20627</c:v>
                </c:pt>
                <c:pt idx="52" formatCode="#,##0">
                  <c:v>20508</c:v>
                </c:pt>
                <c:pt idx="53" formatCode="#,##0">
                  <c:v>20387</c:v>
                </c:pt>
                <c:pt idx="54" formatCode="#,##0">
                  <c:v>20262</c:v>
                </c:pt>
                <c:pt idx="55" formatCode="#,##0">
                  <c:v>20136</c:v>
                </c:pt>
                <c:pt idx="56" formatCode="#,##0">
                  <c:v>20006</c:v>
                </c:pt>
                <c:pt idx="57" formatCode="#,##0">
                  <c:v>19878</c:v>
                </c:pt>
                <c:pt idx="58" formatCode="#,##0">
                  <c:v>19751</c:v>
                </c:pt>
                <c:pt idx="59" formatCode="#,##0">
                  <c:v>19632</c:v>
                </c:pt>
                <c:pt idx="60" formatCode="#,##0">
                  <c:v>19518</c:v>
                </c:pt>
                <c:pt idx="61" formatCode="#,##0">
                  <c:v>19409</c:v>
                </c:pt>
                <c:pt idx="62" formatCode="#,##0">
                  <c:v>19309</c:v>
                </c:pt>
                <c:pt idx="63" formatCode="#,##0">
                  <c:v>19217</c:v>
                </c:pt>
                <c:pt idx="64" formatCode="#,##0">
                  <c:v>19128</c:v>
                </c:pt>
                <c:pt idx="65" formatCode="#,##0">
                  <c:v>19038</c:v>
                </c:pt>
              </c:numCache>
            </c:numRef>
          </c:val>
          <c:smooth val="0"/>
          <c:extLst>
            <c:ext xmlns:c16="http://schemas.microsoft.com/office/drawing/2014/chart" uri="{C3380CC4-5D6E-409C-BE32-E72D297353CC}">
              <c16:uniqueId val="{00000037-795B-4D01-BFC6-A4899E1BD8D3}"/>
            </c:ext>
          </c:extLst>
        </c:ser>
        <c:ser>
          <c:idx val="4"/>
          <c:order val="4"/>
          <c:tx>
            <c:strRef>
              <c:f>'Diat 6–30 tiedot'!$A$13</c:f>
              <c:strCache>
                <c:ptCount val="1"/>
                <c:pt idx="0">
                  <c:v>Siilinjärvi ennuste 2024</c:v>
                </c:pt>
              </c:strCache>
            </c:strRef>
          </c:tx>
          <c:spPr>
            <a:ln w="31750" cap="rnd">
              <a:solidFill>
                <a:srgbClr val="7030A0"/>
              </a:solidFill>
              <a:prstDash val="lgDash"/>
              <a:round/>
            </a:ln>
            <a:effectLst>
              <a:outerShdw blurRad="40000" dist="23000" dir="5400000" rotWithShape="0">
                <a:srgbClr val="000000">
                  <a:alpha val="35000"/>
                </a:srgbClr>
              </a:outerShdw>
            </a:effectLst>
          </c:spPr>
          <c:marker>
            <c:symbol val="none"/>
          </c:marker>
          <c:dLbls>
            <c:dLbl>
              <c:idx val="70"/>
              <c:layout>
                <c:manualLayout>
                  <c:x val="-2.5586783519693766E-2"/>
                  <c:y val="3.6252051666309813E-2"/>
                </c:manualLayout>
              </c:layout>
              <c:tx>
                <c:rich>
                  <a:bodyPr/>
                  <a:lstStyle/>
                  <a:p>
                    <a:fld id="{58BE7FE9-8972-42F5-AADC-B2FE0AFD95D1}" type="VALUE">
                      <a:rPr lang="en-US" baseline="0"/>
                      <a:pPr/>
                      <a:t>[ARVO]</a:t>
                    </a:fld>
                    <a:endParaRPr lang="fi-FI"/>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8-795B-4D01-BFC6-A4899E1BD8D3}"/>
                </c:ext>
              </c:extLst>
            </c:dLbl>
            <c:spPr>
              <a:solidFill>
                <a:srgbClr val="FFFFFF"/>
              </a:solidFill>
              <a:ln>
                <a:solidFill>
                  <a:srgbClr val="7030A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tiedot'!$B$13:$BT$13</c:f>
              <c:numCache>
                <c:formatCode>General</c:formatCode>
                <c:ptCount val="71"/>
                <c:pt idx="49" formatCode="#,##0">
                  <c:v>21260</c:v>
                </c:pt>
                <c:pt idx="50" formatCode="#,##0">
                  <c:v>21214</c:v>
                </c:pt>
                <c:pt idx="51" formatCode="#,##0">
                  <c:v>21149</c:v>
                </c:pt>
                <c:pt idx="52" formatCode="#,##0">
                  <c:v>21079</c:v>
                </c:pt>
                <c:pt idx="53" formatCode="#,##0">
                  <c:v>21008</c:v>
                </c:pt>
                <c:pt idx="54" formatCode="#,##0">
                  <c:v>20935</c:v>
                </c:pt>
                <c:pt idx="55" formatCode="#,##0">
                  <c:v>20865</c:v>
                </c:pt>
                <c:pt idx="56" formatCode="#,##0">
                  <c:v>20792</c:v>
                </c:pt>
                <c:pt idx="57" formatCode="#,##0">
                  <c:v>20721</c:v>
                </c:pt>
                <c:pt idx="58" formatCode="#,##0">
                  <c:v>20658</c:v>
                </c:pt>
                <c:pt idx="59" formatCode="#,##0">
                  <c:v>20599</c:v>
                </c:pt>
                <c:pt idx="60" formatCode="#,##0">
                  <c:v>20545</c:v>
                </c:pt>
                <c:pt idx="61" formatCode="#,##0">
                  <c:v>20499</c:v>
                </c:pt>
                <c:pt idx="62" formatCode="#,##0">
                  <c:v>20460</c:v>
                </c:pt>
                <c:pt idx="63" formatCode="#,##0">
                  <c:v>20430</c:v>
                </c:pt>
                <c:pt idx="64" formatCode="#,##0">
                  <c:v>20406</c:v>
                </c:pt>
                <c:pt idx="65" formatCode="#,##0">
                  <c:v>20385</c:v>
                </c:pt>
                <c:pt idx="66" formatCode="#,##0">
                  <c:v>20364</c:v>
                </c:pt>
                <c:pt idx="67" formatCode="#,##0">
                  <c:v>20344</c:v>
                </c:pt>
                <c:pt idx="68" formatCode="#,##0">
                  <c:v>20330</c:v>
                </c:pt>
                <c:pt idx="69" formatCode="#,##0">
                  <c:v>20314</c:v>
                </c:pt>
                <c:pt idx="70" formatCode="#,##0">
                  <c:v>20299</c:v>
                </c:pt>
              </c:numCache>
            </c:numRef>
          </c:val>
          <c:smooth val="0"/>
          <c:extLst>
            <c:ext xmlns:c16="http://schemas.microsoft.com/office/drawing/2014/chart" uri="{C3380CC4-5D6E-409C-BE32-E72D297353CC}">
              <c16:uniqueId val="{00000039-795B-4D01-BFC6-A4899E1BD8D3}"/>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rgbClr val="1F497D"/>
          </a:solidFill>
        </a:ln>
        <a:effectLst/>
      </c:spPr>
    </c:plotArea>
    <c:legend>
      <c:legendPos val="b"/>
      <c:layout>
        <c:manualLayout>
          <c:xMode val="edge"/>
          <c:yMode val="edge"/>
          <c:x val="7.7511458648131359E-2"/>
          <c:y val="0.59697887675729677"/>
          <c:w val="0.32084529565830566"/>
          <c:h val="0.3151466495397131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1F497D"/>
      </a:solidFill>
      <a:round/>
    </a:ln>
    <a:effectLst/>
  </c:spPr>
  <c:txPr>
    <a:bodyPr/>
    <a:lstStyle/>
    <a:p>
      <a:pPr>
        <a:defRPr/>
      </a:pPr>
      <a:endParaRPr lang="fi-FI"/>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dirty="0"/>
              <a:t>Kuopion seudun väestönkehitys 1975–2023 ja Tilastokeskuksen väestöennusteet</a:t>
            </a:r>
          </a:p>
        </c:rich>
      </c:tx>
      <c:layout>
        <c:manualLayout>
          <c:xMode val="edge"/>
          <c:yMode val="edge"/>
          <c:x val="0.14916515563614388"/>
          <c:y val="2.492328552058802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tiedot'!$A$14</c:f>
              <c:strCache>
                <c:ptCount val="1"/>
                <c:pt idx="0">
                  <c:v>Kuopion seutukunta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05E9-419A-9040-C443E8C43A0C}"/>
                </c:ext>
              </c:extLst>
            </c:dLbl>
            <c:dLbl>
              <c:idx val="1"/>
              <c:delete val="1"/>
              <c:extLst>
                <c:ext xmlns:c15="http://schemas.microsoft.com/office/drawing/2012/chart" uri="{CE6537A1-D6FC-4f65-9D91-7224C49458BB}"/>
                <c:ext xmlns:c16="http://schemas.microsoft.com/office/drawing/2014/chart" uri="{C3380CC4-5D6E-409C-BE32-E72D297353CC}">
                  <c16:uniqueId val="{00000001-05E9-419A-9040-C443E8C43A0C}"/>
                </c:ext>
              </c:extLst>
            </c:dLbl>
            <c:dLbl>
              <c:idx val="2"/>
              <c:delete val="1"/>
              <c:extLst>
                <c:ext xmlns:c15="http://schemas.microsoft.com/office/drawing/2012/chart" uri="{CE6537A1-D6FC-4f65-9D91-7224C49458BB}"/>
                <c:ext xmlns:c16="http://schemas.microsoft.com/office/drawing/2014/chart" uri="{C3380CC4-5D6E-409C-BE32-E72D297353CC}">
                  <c16:uniqueId val="{00000002-05E9-419A-9040-C443E8C43A0C}"/>
                </c:ext>
              </c:extLst>
            </c:dLbl>
            <c:dLbl>
              <c:idx val="3"/>
              <c:delete val="1"/>
              <c:extLst>
                <c:ext xmlns:c15="http://schemas.microsoft.com/office/drawing/2012/chart" uri="{CE6537A1-D6FC-4f65-9D91-7224C49458BB}"/>
                <c:ext xmlns:c16="http://schemas.microsoft.com/office/drawing/2014/chart" uri="{C3380CC4-5D6E-409C-BE32-E72D297353CC}">
                  <c16:uniqueId val="{00000003-05E9-419A-9040-C443E8C43A0C}"/>
                </c:ext>
              </c:extLst>
            </c:dLbl>
            <c:dLbl>
              <c:idx val="4"/>
              <c:delete val="1"/>
              <c:extLst>
                <c:ext xmlns:c15="http://schemas.microsoft.com/office/drawing/2012/chart" uri="{CE6537A1-D6FC-4f65-9D91-7224C49458BB}"/>
                <c:ext xmlns:c16="http://schemas.microsoft.com/office/drawing/2014/chart" uri="{C3380CC4-5D6E-409C-BE32-E72D297353CC}">
                  <c16:uniqueId val="{00000004-05E9-419A-9040-C443E8C43A0C}"/>
                </c:ext>
              </c:extLst>
            </c:dLbl>
            <c:dLbl>
              <c:idx val="5"/>
              <c:delete val="1"/>
              <c:extLst>
                <c:ext xmlns:c15="http://schemas.microsoft.com/office/drawing/2012/chart" uri="{CE6537A1-D6FC-4f65-9D91-7224C49458BB}"/>
                <c:ext xmlns:c16="http://schemas.microsoft.com/office/drawing/2014/chart" uri="{C3380CC4-5D6E-409C-BE32-E72D297353CC}">
                  <c16:uniqueId val="{00000005-05E9-419A-9040-C443E8C43A0C}"/>
                </c:ext>
              </c:extLst>
            </c:dLbl>
            <c:dLbl>
              <c:idx val="6"/>
              <c:delete val="1"/>
              <c:extLst>
                <c:ext xmlns:c15="http://schemas.microsoft.com/office/drawing/2012/chart" uri="{CE6537A1-D6FC-4f65-9D91-7224C49458BB}"/>
                <c:ext xmlns:c16="http://schemas.microsoft.com/office/drawing/2014/chart" uri="{C3380CC4-5D6E-409C-BE32-E72D297353CC}">
                  <c16:uniqueId val="{00000006-05E9-419A-9040-C443E8C43A0C}"/>
                </c:ext>
              </c:extLst>
            </c:dLbl>
            <c:dLbl>
              <c:idx val="7"/>
              <c:delete val="1"/>
              <c:extLst>
                <c:ext xmlns:c15="http://schemas.microsoft.com/office/drawing/2012/chart" uri="{CE6537A1-D6FC-4f65-9D91-7224C49458BB}"/>
                <c:ext xmlns:c16="http://schemas.microsoft.com/office/drawing/2014/chart" uri="{C3380CC4-5D6E-409C-BE32-E72D297353CC}">
                  <c16:uniqueId val="{00000007-05E9-419A-9040-C443E8C43A0C}"/>
                </c:ext>
              </c:extLst>
            </c:dLbl>
            <c:dLbl>
              <c:idx val="8"/>
              <c:delete val="1"/>
              <c:extLst>
                <c:ext xmlns:c15="http://schemas.microsoft.com/office/drawing/2012/chart" uri="{CE6537A1-D6FC-4f65-9D91-7224C49458BB}"/>
                <c:ext xmlns:c16="http://schemas.microsoft.com/office/drawing/2014/chart" uri="{C3380CC4-5D6E-409C-BE32-E72D297353CC}">
                  <c16:uniqueId val="{00000008-05E9-419A-9040-C443E8C43A0C}"/>
                </c:ext>
              </c:extLst>
            </c:dLbl>
            <c:dLbl>
              <c:idx val="9"/>
              <c:delete val="1"/>
              <c:extLst>
                <c:ext xmlns:c15="http://schemas.microsoft.com/office/drawing/2012/chart" uri="{CE6537A1-D6FC-4f65-9D91-7224C49458BB}"/>
                <c:ext xmlns:c16="http://schemas.microsoft.com/office/drawing/2014/chart" uri="{C3380CC4-5D6E-409C-BE32-E72D297353CC}">
                  <c16:uniqueId val="{00000009-05E9-419A-9040-C443E8C43A0C}"/>
                </c:ext>
              </c:extLst>
            </c:dLbl>
            <c:dLbl>
              <c:idx val="10"/>
              <c:delete val="1"/>
              <c:extLst>
                <c:ext xmlns:c15="http://schemas.microsoft.com/office/drawing/2012/chart" uri="{CE6537A1-D6FC-4f65-9D91-7224C49458BB}"/>
                <c:ext xmlns:c16="http://schemas.microsoft.com/office/drawing/2014/chart" uri="{C3380CC4-5D6E-409C-BE32-E72D297353CC}">
                  <c16:uniqueId val="{0000000A-05E9-419A-9040-C443E8C43A0C}"/>
                </c:ext>
              </c:extLst>
            </c:dLbl>
            <c:dLbl>
              <c:idx val="11"/>
              <c:delete val="1"/>
              <c:extLst>
                <c:ext xmlns:c15="http://schemas.microsoft.com/office/drawing/2012/chart" uri="{CE6537A1-D6FC-4f65-9D91-7224C49458BB}"/>
                <c:ext xmlns:c16="http://schemas.microsoft.com/office/drawing/2014/chart" uri="{C3380CC4-5D6E-409C-BE32-E72D297353CC}">
                  <c16:uniqueId val="{0000000B-05E9-419A-9040-C443E8C43A0C}"/>
                </c:ext>
              </c:extLst>
            </c:dLbl>
            <c:dLbl>
              <c:idx val="12"/>
              <c:delete val="1"/>
              <c:extLst>
                <c:ext xmlns:c15="http://schemas.microsoft.com/office/drawing/2012/chart" uri="{CE6537A1-D6FC-4f65-9D91-7224C49458BB}"/>
                <c:ext xmlns:c16="http://schemas.microsoft.com/office/drawing/2014/chart" uri="{C3380CC4-5D6E-409C-BE32-E72D297353CC}">
                  <c16:uniqueId val="{0000000C-05E9-419A-9040-C443E8C43A0C}"/>
                </c:ext>
              </c:extLst>
            </c:dLbl>
            <c:dLbl>
              <c:idx val="13"/>
              <c:delete val="1"/>
              <c:extLst>
                <c:ext xmlns:c15="http://schemas.microsoft.com/office/drawing/2012/chart" uri="{CE6537A1-D6FC-4f65-9D91-7224C49458BB}"/>
                <c:ext xmlns:c16="http://schemas.microsoft.com/office/drawing/2014/chart" uri="{C3380CC4-5D6E-409C-BE32-E72D297353CC}">
                  <c16:uniqueId val="{0000000D-05E9-419A-9040-C443E8C43A0C}"/>
                </c:ext>
              </c:extLst>
            </c:dLbl>
            <c:dLbl>
              <c:idx val="14"/>
              <c:delete val="1"/>
              <c:extLst>
                <c:ext xmlns:c15="http://schemas.microsoft.com/office/drawing/2012/chart" uri="{CE6537A1-D6FC-4f65-9D91-7224C49458BB}"/>
                <c:ext xmlns:c16="http://schemas.microsoft.com/office/drawing/2014/chart" uri="{C3380CC4-5D6E-409C-BE32-E72D297353CC}">
                  <c16:uniqueId val="{0000000E-05E9-419A-9040-C443E8C43A0C}"/>
                </c:ext>
              </c:extLst>
            </c:dLbl>
            <c:dLbl>
              <c:idx val="15"/>
              <c:delete val="1"/>
              <c:extLst>
                <c:ext xmlns:c15="http://schemas.microsoft.com/office/drawing/2012/chart" uri="{CE6537A1-D6FC-4f65-9D91-7224C49458BB}"/>
                <c:ext xmlns:c16="http://schemas.microsoft.com/office/drawing/2014/chart" uri="{C3380CC4-5D6E-409C-BE32-E72D297353CC}">
                  <c16:uniqueId val="{0000000F-05E9-419A-9040-C443E8C43A0C}"/>
                </c:ext>
              </c:extLst>
            </c:dLbl>
            <c:dLbl>
              <c:idx val="16"/>
              <c:delete val="1"/>
              <c:extLst>
                <c:ext xmlns:c15="http://schemas.microsoft.com/office/drawing/2012/chart" uri="{CE6537A1-D6FC-4f65-9D91-7224C49458BB}"/>
                <c:ext xmlns:c16="http://schemas.microsoft.com/office/drawing/2014/chart" uri="{C3380CC4-5D6E-409C-BE32-E72D297353CC}">
                  <c16:uniqueId val="{00000010-05E9-419A-9040-C443E8C43A0C}"/>
                </c:ext>
              </c:extLst>
            </c:dLbl>
            <c:dLbl>
              <c:idx val="17"/>
              <c:delete val="1"/>
              <c:extLst>
                <c:ext xmlns:c15="http://schemas.microsoft.com/office/drawing/2012/chart" uri="{CE6537A1-D6FC-4f65-9D91-7224C49458BB}"/>
                <c:ext xmlns:c16="http://schemas.microsoft.com/office/drawing/2014/chart" uri="{C3380CC4-5D6E-409C-BE32-E72D297353CC}">
                  <c16:uniqueId val="{00000011-05E9-419A-9040-C443E8C43A0C}"/>
                </c:ext>
              </c:extLst>
            </c:dLbl>
            <c:dLbl>
              <c:idx val="18"/>
              <c:delete val="1"/>
              <c:extLst>
                <c:ext xmlns:c15="http://schemas.microsoft.com/office/drawing/2012/chart" uri="{CE6537A1-D6FC-4f65-9D91-7224C49458BB}"/>
                <c:ext xmlns:c16="http://schemas.microsoft.com/office/drawing/2014/chart" uri="{C3380CC4-5D6E-409C-BE32-E72D297353CC}">
                  <c16:uniqueId val="{00000012-05E9-419A-9040-C443E8C43A0C}"/>
                </c:ext>
              </c:extLst>
            </c:dLbl>
            <c:dLbl>
              <c:idx val="19"/>
              <c:delete val="1"/>
              <c:extLst>
                <c:ext xmlns:c15="http://schemas.microsoft.com/office/drawing/2012/chart" uri="{CE6537A1-D6FC-4f65-9D91-7224C49458BB}"/>
                <c:ext xmlns:c16="http://schemas.microsoft.com/office/drawing/2014/chart" uri="{C3380CC4-5D6E-409C-BE32-E72D297353CC}">
                  <c16:uniqueId val="{00000013-05E9-419A-9040-C443E8C43A0C}"/>
                </c:ext>
              </c:extLst>
            </c:dLbl>
            <c:dLbl>
              <c:idx val="20"/>
              <c:delete val="1"/>
              <c:extLst>
                <c:ext xmlns:c15="http://schemas.microsoft.com/office/drawing/2012/chart" uri="{CE6537A1-D6FC-4f65-9D91-7224C49458BB}"/>
                <c:ext xmlns:c16="http://schemas.microsoft.com/office/drawing/2014/chart" uri="{C3380CC4-5D6E-409C-BE32-E72D297353CC}">
                  <c16:uniqueId val="{00000014-05E9-419A-9040-C443E8C43A0C}"/>
                </c:ext>
              </c:extLst>
            </c:dLbl>
            <c:dLbl>
              <c:idx val="21"/>
              <c:delete val="1"/>
              <c:extLst>
                <c:ext xmlns:c15="http://schemas.microsoft.com/office/drawing/2012/chart" uri="{CE6537A1-D6FC-4f65-9D91-7224C49458BB}"/>
                <c:ext xmlns:c16="http://schemas.microsoft.com/office/drawing/2014/chart" uri="{C3380CC4-5D6E-409C-BE32-E72D297353CC}">
                  <c16:uniqueId val="{00000015-05E9-419A-9040-C443E8C43A0C}"/>
                </c:ext>
              </c:extLst>
            </c:dLbl>
            <c:dLbl>
              <c:idx val="22"/>
              <c:delete val="1"/>
              <c:extLst>
                <c:ext xmlns:c15="http://schemas.microsoft.com/office/drawing/2012/chart" uri="{CE6537A1-D6FC-4f65-9D91-7224C49458BB}"/>
                <c:ext xmlns:c16="http://schemas.microsoft.com/office/drawing/2014/chart" uri="{C3380CC4-5D6E-409C-BE32-E72D297353CC}">
                  <c16:uniqueId val="{00000016-05E9-419A-9040-C443E8C43A0C}"/>
                </c:ext>
              </c:extLst>
            </c:dLbl>
            <c:dLbl>
              <c:idx val="23"/>
              <c:delete val="1"/>
              <c:extLst>
                <c:ext xmlns:c15="http://schemas.microsoft.com/office/drawing/2012/chart" uri="{CE6537A1-D6FC-4f65-9D91-7224C49458BB}"/>
                <c:ext xmlns:c16="http://schemas.microsoft.com/office/drawing/2014/chart" uri="{C3380CC4-5D6E-409C-BE32-E72D297353CC}">
                  <c16:uniqueId val="{00000017-05E9-419A-9040-C443E8C43A0C}"/>
                </c:ext>
              </c:extLst>
            </c:dLbl>
            <c:dLbl>
              <c:idx val="24"/>
              <c:delete val="1"/>
              <c:extLst>
                <c:ext xmlns:c15="http://schemas.microsoft.com/office/drawing/2012/chart" uri="{CE6537A1-D6FC-4f65-9D91-7224C49458BB}"/>
                <c:ext xmlns:c16="http://schemas.microsoft.com/office/drawing/2014/chart" uri="{C3380CC4-5D6E-409C-BE32-E72D297353CC}">
                  <c16:uniqueId val="{00000018-05E9-419A-9040-C443E8C43A0C}"/>
                </c:ext>
              </c:extLst>
            </c:dLbl>
            <c:dLbl>
              <c:idx val="25"/>
              <c:delete val="1"/>
              <c:extLst>
                <c:ext xmlns:c15="http://schemas.microsoft.com/office/drawing/2012/chart" uri="{CE6537A1-D6FC-4f65-9D91-7224C49458BB}"/>
                <c:ext xmlns:c16="http://schemas.microsoft.com/office/drawing/2014/chart" uri="{C3380CC4-5D6E-409C-BE32-E72D297353CC}">
                  <c16:uniqueId val="{00000019-05E9-419A-9040-C443E8C43A0C}"/>
                </c:ext>
              </c:extLst>
            </c:dLbl>
            <c:dLbl>
              <c:idx val="26"/>
              <c:delete val="1"/>
              <c:extLst>
                <c:ext xmlns:c15="http://schemas.microsoft.com/office/drawing/2012/chart" uri="{CE6537A1-D6FC-4f65-9D91-7224C49458BB}"/>
                <c:ext xmlns:c16="http://schemas.microsoft.com/office/drawing/2014/chart" uri="{C3380CC4-5D6E-409C-BE32-E72D297353CC}">
                  <c16:uniqueId val="{0000001A-05E9-419A-9040-C443E8C43A0C}"/>
                </c:ext>
              </c:extLst>
            </c:dLbl>
            <c:dLbl>
              <c:idx val="27"/>
              <c:delete val="1"/>
              <c:extLst>
                <c:ext xmlns:c15="http://schemas.microsoft.com/office/drawing/2012/chart" uri="{CE6537A1-D6FC-4f65-9D91-7224C49458BB}"/>
                <c:ext xmlns:c16="http://schemas.microsoft.com/office/drawing/2014/chart" uri="{C3380CC4-5D6E-409C-BE32-E72D297353CC}">
                  <c16:uniqueId val="{0000001B-05E9-419A-9040-C443E8C43A0C}"/>
                </c:ext>
              </c:extLst>
            </c:dLbl>
            <c:dLbl>
              <c:idx val="28"/>
              <c:delete val="1"/>
              <c:extLst>
                <c:ext xmlns:c15="http://schemas.microsoft.com/office/drawing/2012/chart" uri="{CE6537A1-D6FC-4f65-9D91-7224C49458BB}"/>
                <c:ext xmlns:c16="http://schemas.microsoft.com/office/drawing/2014/chart" uri="{C3380CC4-5D6E-409C-BE32-E72D297353CC}">
                  <c16:uniqueId val="{0000001C-05E9-419A-9040-C443E8C43A0C}"/>
                </c:ext>
              </c:extLst>
            </c:dLbl>
            <c:dLbl>
              <c:idx val="29"/>
              <c:delete val="1"/>
              <c:extLst>
                <c:ext xmlns:c15="http://schemas.microsoft.com/office/drawing/2012/chart" uri="{CE6537A1-D6FC-4f65-9D91-7224C49458BB}"/>
                <c:ext xmlns:c16="http://schemas.microsoft.com/office/drawing/2014/chart" uri="{C3380CC4-5D6E-409C-BE32-E72D297353CC}">
                  <c16:uniqueId val="{0000001D-05E9-419A-9040-C443E8C43A0C}"/>
                </c:ext>
              </c:extLst>
            </c:dLbl>
            <c:dLbl>
              <c:idx val="30"/>
              <c:delete val="1"/>
              <c:extLst>
                <c:ext xmlns:c15="http://schemas.microsoft.com/office/drawing/2012/chart" uri="{CE6537A1-D6FC-4f65-9D91-7224C49458BB}"/>
                <c:ext xmlns:c16="http://schemas.microsoft.com/office/drawing/2014/chart" uri="{C3380CC4-5D6E-409C-BE32-E72D297353CC}">
                  <c16:uniqueId val="{0000001E-05E9-419A-9040-C443E8C43A0C}"/>
                </c:ext>
              </c:extLst>
            </c:dLbl>
            <c:dLbl>
              <c:idx val="31"/>
              <c:delete val="1"/>
              <c:extLst>
                <c:ext xmlns:c15="http://schemas.microsoft.com/office/drawing/2012/chart" uri="{CE6537A1-D6FC-4f65-9D91-7224C49458BB}"/>
                <c:ext xmlns:c16="http://schemas.microsoft.com/office/drawing/2014/chart" uri="{C3380CC4-5D6E-409C-BE32-E72D297353CC}">
                  <c16:uniqueId val="{0000001F-05E9-419A-9040-C443E8C43A0C}"/>
                </c:ext>
              </c:extLst>
            </c:dLbl>
            <c:dLbl>
              <c:idx val="32"/>
              <c:delete val="1"/>
              <c:extLst>
                <c:ext xmlns:c15="http://schemas.microsoft.com/office/drawing/2012/chart" uri="{CE6537A1-D6FC-4f65-9D91-7224C49458BB}"/>
                <c:ext xmlns:c16="http://schemas.microsoft.com/office/drawing/2014/chart" uri="{C3380CC4-5D6E-409C-BE32-E72D297353CC}">
                  <c16:uniqueId val="{00000020-05E9-419A-9040-C443E8C43A0C}"/>
                </c:ext>
              </c:extLst>
            </c:dLbl>
            <c:dLbl>
              <c:idx val="33"/>
              <c:delete val="1"/>
              <c:extLst>
                <c:ext xmlns:c15="http://schemas.microsoft.com/office/drawing/2012/chart" uri="{CE6537A1-D6FC-4f65-9D91-7224C49458BB}"/>
                <c:ext xmlns:c16="http://schemas.microsoft.com/office/drawing/2014/chart" uri="{C3380CC4-5D6E-409C-BE32-E72D297353CC}">
                  <c16:uniqueId val="{00000021-05E9-419A-9040-C443E8C43A0C}"/>
                </c:ext>
              </c:extLst>
            </c:dLbl>
            <c:dLbl>
              <c:idx val="34"/>
              <c:delete val="1"/>
              <c:extLst>
                <c:ext xmlns:c15="http://schemas.microsoft.com/office/drawing/2012/chart" uri="{CE6537A1-D6FC-4f65-9D91-7224C49458BB}"/>
                <c:ext xmlns:c16="http://schemas.microsoft.com/office/drawing/2014/chart" uri="{C3380CC4-5D6E-409C-BE32-E72D297353CC}">
                  <c16:uniqueId val="{00000022-05E9-419A-9040-C443E8C43A0C}"/>
                </c:ext>
              </c:extLst>
            </c:dLbl>
            <c:dLbl>
              <c:idx val="35"/>
              <c:delete val="1"/>
              <c:extLst>
                <c:ext xmlns:c15="http://schemas.microsoft.com/office/drawing/2012/chart" uri="{CE6537A1-D6FC-4f65-9D91-7224C49458BB}"/>
                <c:ext xmlns:c16="http://schemas.microsoft.com/office/drawing/2014/chart" uri="{C3380CC4-5D6E-409C-BE32-E72D297353CC}">
                  <c16:uniqueId val="{00000023-05E9-419A-9040-C443E8C43A0C}"/>
                </c:ext>
              </c:extLst>
            </c:dLbl>
            <c:dLbl>
              <c:idx val="36"/>
              <c:delete val="1"/>
              <c:extLst>
                <c:ext xmlns:c15="http://schemas.microsoft.com/office/drawing/2012/chart" uri="{CE6537A1-D6FC-4f65-9D91-7224C49458BB}"/>
                <c:ext xmlns:c16="http://schemas.microsoft.com/office/drawing/2014/chart" uri="{C3380CC4-5D6E-409C-BE32-E72D297353CC}">
                  <c16:uniqueId val="{00000024-05E9-419A-9040-C443E8C43A0C}"/>
                </c:ext>
              </c:extLst>
            </c:dLbl>
            <c:dLbl>
              <c:idx val="37"/>
              <c:delete val="1"/>
              <c:extLst>
                <c:ext xmlns:c15="http://schemas.microsoft.com/office/drawing/2012/chart" uri="{CE6537A1-D6FC-4f65-9D91-7224C49458BB}"/>
                <c:ext xmlns:c16="http://schemas.microsoft.com/office/drawing/2014/chart" uri="{C3380CC4-5D6E-409C-BE32-E72D297353CC}">
                  <c16:uniqueId val="{00000025-05E9-419A-9040-C443E8C43A0C}"/>
                </c:ext>
              </c:extLst>
            </c:dLbl>
            <c:dLbl>
              <c:idx val="38"/>
              <c:delete val="1"/>
              <c:extLst>
                <c:ext xmlns:c15="http://schemas.microsoft.com/office/drawing/2012/chart" uri="{CE6537A1-D6FC-4f65-9D91-7224C49458BB}"/>
                <c:ext xmlns:c16="http://schemas.microsoft.com/office/drawing/2014/chart" uri="{C3380CC4-5D6E-409C-BE32-E72D297353CC}">
                  <c16:uniqueId val="{00000026-05E9-419A-9040-C443E8C43A0C}"/>
                </c:ext>
              </c:extLst>
            </c:dLbl>
            <c:dLbl>
              <c:idx val="39"/>
              <c:delete val="1"/>
              <c:extLst>
                <c:ext xmlns:c15="http://schemas.microsoft.com/office/drawing/2012/chart" uri="{CE6537A1-D6FC-4f65-9D91-7224C49458BB}"/>
                <c:ext xmlns:c16="http://schemas.microsoft.com/office/drawing/2014/chart" uri="{C3380CC4-5D6E-409C-BE32-E72D297353CC}">
                  <c16:uniqueId val="{00000027-05E9-419A-9040-C443E8C43A0C}"/>
                </c:ext>
              </c:extLst>
            </c:dLbl>
            <c:dLbl>
              <c:idx val="40"/>
              <c:delete val="1"/>
              <c:extLst>
                <c:ext xmlns:c15="http://schemas.microsoft.com/office/drawing/2012/chart" uri="{CE6537A1-D6FC-4f65-9D91-7224C49458BB}"/>
                <c:ext xmlns:c16="http://schemas.microsoft.com/office/drawing/2014/chart" uri="{C3380CC4-5D6E-409C-BE32-E72D297353CC}">
                  <c16:uniqueId val="{00000028-05E9-419A-9040-C443E8C43A0C}"/>
                </c:ext>
              </c:extLst>
            </c:dLbl>
            <c:dLbl>
              <c:idx val="41"/>
              <c:delete val="1"/>
              <c:extLst>
                <c:ext xmlns:c15="http://schemas.microsoft.com/office/drawing/2012/chart" uri="{CE6537A1-D6FC-4f65-9D91-7224C49458BB}"/>
                <c:ext xmlns:c16="http://schemas.microsoft.com/office/drawing/2014/chart" uri="{C3380CC4-5D6E-409C-BE32-E72D297353CC}">
                  <c16:uniqueId val="{00000029-05E9-419A-9040-C443E8C43A0C}"/>
                </c:ext>
              </c:extLst>
            </c:dLbl>
            <c:dLbl>
              <c:idx val="42"/>
              <c:delete val="1"/>
              <c:extLst>
                <c:ext xmlns:c15="http://schemas.microsoft.com/office/drawing/2012/chart" uri="{CE6537A1-D6FC-4f65-9D91-7224C49458BB}"/>
                <c:ext xmlns:c16="http://schemas.microsoft.com/office/drawing/2014/chart" uri="{C3380CC4-5D6E-409C-BE32-E72D297353CC}">
                  <c16:uniqueId val="{0000002A-05E9-419A-9040-C443E8C43A0C}"/>
                </c:ext>
              </c:extLst>
            </c:dLbl>
            <c:dLbl>
              <c:idx val="43"/>
              <c:delete val="1"/>
              <c:extLst>
                <c:ext xmlns:c15="http://schemas.microsoft.com/office/drawing/2012/chart" uri="{CE6537A1-D6FC-4f65-9D91-7224C49458BB}"/>
                <c:ext xmlns:c16="http://schemas.microsoft.com/office/drawing/2014/chart" uri="{C3380CC4-5D6E-409C-BE32-E72D297353CC}">
                  <c16:uniqueId val="{0000002B-05E9-419A-9040-C443E8C43A0C}"/>
                </c:ext>
              </c:extLst>
            </c:dLbl>
            <c:dLbl>
              <c:idx val="44"/>
              <c:delete val="1"/>
              <c:extLst>
                <c:ext xmlns:c15="http://schemas.microsoft.com/office/drawing/2012/chart" uri="{CE6537A1-D6FC-4f65-9D91-7224C49458BB}"/>
                <c:ext xmlns:c16="http://schemas.microsoft.com/office/drawing/2014/chart" uri="{C3380CC4-5D6E-409C-BE32-E72D297353CC}">
                  <c16:uniqueId val="{0000002C-05E9-419A-9040-C443E8C43A0C}"/>
                </c:ext>
              </c:extLst>
            </c:dLbl>
            <c:dLbl>
              <c:idx val="45"/>
              <c:delete val="1"/>
              <c:extLst>
                <c:ext xmlns:c15="http://schemas.microsoft.com/office/drawing/2012/chart" uri="{CE6537A1-D6FC-4f65-9D91-7224C49458BB}"/>
                <c:ext xmlns:c16="http://schemas.microsoft.com/office/drawing/2014/chart" uri="{C3380CC4-5D6E-409C-BE32-E72D297353CC}">
                  <c16:uniqueId val="{0000002D-05E9-419A-9040-C443E8C43A0C}"/>
                </c:ext>
              </c:extLst>
            </c:dLbl>
            <c:dLbl>
              <c:idx val="46"/>
              <c:delete val="1"/>
              <c:extLst>
                <c:ext xmlns:c15="http://schemas.microsoft.com/office/drawing/2012/chart" uri="{CE6537A1-D6FC-4f65-9D91-7224C49458BB}"/>
                <c:ext xmlns:c16="http://schemas.microsoft.com/office/drawing/2014/chart" uri="{C3380CC4-5D6E-409C-BE32-E72D297353CC}">
                  <c16:uniqueId val="{0000002E-05E9-419A-9040-C443E8C43A0C}"/>
                </c:ext>
              </c:extLst>
            </c:dLbl>
            <c:dLbl>
              <c:idx val="47"/>
              <c:delete val="1"/>
              <c:extLst>
                <c:ext xmlns:c15="http://schemas.microsoft.com/office/drawing/2012/chart" uri="{CE6537A1-D6FC-4f65-9D91-7224C49458BB}"/>
                <c:ext xmlns:c16="http://schemas.microsoft.com/office/drawing/2014/chart" uri="{C3380CC4-5D6E-409C-BE32-E72D297353CC}">
                  <c16:uniqueId val="{0000002F-05E9-419A-9040-C443E8C43A0C}"/>
                </c:ext>
              </c:extLst>
            </c:dLbl>
            <c:dLbl>
              <c:idx val="48"/>
              <c:layout>
                <c:manualLayout>
                  <c:x val="-1.4439145318817717E-2"/>
                  <c:y val="-4.1133048137002221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97B0CE49-C495-49BB-A6BA-022924D3A977}" type="VALUE">
                      <a:rPr lang="en-US" baseline="0"/>
                      <a:pPr>
                        <a:defRPr/>
                      </a:pPr>
                      <a:t>[ARVO]</a:t>
                    </a:fld>
                    <a:endParaRPr lang="fi-FI"/>
                  </a:p>
                </c:rich>
              </c:tx>
              <c:spPr>
                <a:solidFill>
                  <a:srgbClr val="FFFFFF"/>
                </a:solidFill>
                <a:ln>
                  <a:solidFill>
                    <a:srgbClr val="00206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30-05E9-419A-9040-C443E8C43A0C}"/>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tiedot'!$B$14:$BO$14</c:f>
              <c:numCache>
                <c:formatCode>#,##0</c:formatCode>
                <c:ptCount val="66"/>
                <c:pt idx="0">
                  <c:v>110937</c:v>
                </c:pt>
                <c:pt idx="1">
                  <c:v>111806</c:v>
                </c:pt>
                <c:pt idx="2">
                  <c:v>113054</c:v>
                </c:pt>
                <c:pt idx="3">
                  <c:v>113420</c:v>
                </c:pt>
                <c:pt idx="4">
                  <c:v>113993</c:v>
                </c:pt>
                <c:pt idx="5">
                  <c:v>114855</c:v>
                </c:pt>
                <c:pt idx="6">
                  <c:v>115781</c:v>
                </c:pt>
                <c:pt idx="7">
                  <c:v>116836</c:v>
                </c:pt>
                <c:pt idx="8">
                  <c:v>117819</c:v>
                </c:pt>
                <c:pt idx="9">
                  <c:v>118762</c:v>
                </c:pt>
                <c:pt idx="10">
                  <c:v>119627</c:v>
                </c:pt>
                <c:pt idx="11">
                  <c:v>120156</c:v>
                </c:pt>
                <c:pt idx="12">
                  <c:v>120715</c:v>
                </c:pt>
                <c:pt idx="13">
                  <c:v>121748</c:v>
                </c:pt>
                <c:pt idx="14">
                  <c:v>122662</c:v>
                </c:pt>
                <c:pt idx="15">
                  <c:v>123424</c:v>
                </c:pt>
                <c:pt idx="16">
                  <c:v>124544</c:v>
                </c:pt>
                <c:pt idx="17">
                  <c:v>125558</c:v>
                </c:pt>
                <c:pt idx="18">
                  <c:v>126176</c:v>
                </c:pt>
                <c:pt idx="19">
                  <c:v>126964</c:v>
                </c:pt>
                <c:pt idx="20">
                  <c:v>127503</c:v>
                </c:pt>
                <c:pt idx="21">
                  <c:v>127863</c:v>
                </c:pt>
                <c:pt idx="22">
                  <c:v>128299</c:v>
                </c:pt>
                <c:pt idx="23">
                  <c:v>128510</c:v>
                </c:pt>
                <c:pt idx="24">
                  <c:v>128560</c:v>
                </c:pt>
                <c:pt idx="25">
                  <c:v>128632</c:v>
                </c:pt>
                <c:pt idx="26">
                  <c:v>129098</c:v>
                </c:pt>
                <c:pt idx="27">
                  <c:v>129424</c:v>
                </c:pt>
                <c:pt idx="28">
                  <c:v>129968</c:v>
                </c:pt>
                <c:pt idx="29">
                  <c:v>130259</c:v>
                </c:pt>
                <c:pt idx="30">
                  <c:v>130479</c:v>
                </c:pt>
                <c:pt idx="31">
                  <c:v>131026</c:v>
                </c:pt>
                <c:pt idx="32">
                  <c:v>131463</c:v>
                </c:pt>
                <c:pt idx="33">
                  <c:v>131987</c:v>
                </c:pt>
                <c:pt idx="34">
                  <c:v>132763</c:v>
                </c:pt>
                <c:pt idx="35">
                  <c:v>133346</c:v>
                </c:pt>
                <c:pt idx="36">
                  <c:v>134230</c:v>
                </c:pt>
                <c:pt idx="37">
                  <c:v>135486</c:v>
                </c:pt>
                <c:pt idx="38">
                  <c:v>136675</c:v>
                </c:pt>
                <c:pt idx="39">
                  <c:v>137839</c:v>
                </c:pt>
                <c:pt idx="40">
                  <c:v>138715</c:v>
                </c:pt>
                <c:pt idx="41">
                  <c:v>139508</c:v>
                </c:pt>
                <c:pt idx="42">
                  <c:v>139866</c:v>
                </c:pt>
                <c:pt idx="43">
                  <c:v>140338</c:v>
                </c:pt>
                <c:pt idx="44">
                  <c:v>140705</c:v>
                </c:pt>
                <c:pt idx="45">
                  <c:v>141461</c:v>
                </c:pt>
                <c:pt idx="46">
                  <c:v>142836</c:v>
                </c:pt>
                <c:pt idx="47">
                  <c:v>143826</c:v>
                </c:pt>
                <c:pt idx="48">
                  <c:v>145311</c:v>
                </c:pt>
              </c:numCache>
            </c:numRef>
          </c:val>
          <c:smooth val="0"/>
          <c:extLst>
            <c:ext xmlns:c16="http://schemas.microsoft.com/office/drawing/2014/chart" uri="{C3380CC4-5D6E-409C-BE32-E72D297353CC}">
              <c16:uniqueId val="{00000031-05E9-419A-9040-C443E8C43A0C}"/>
            </c:ext>
          </c:extLst>
        </c:ser>
        <c:ser>
          <c:idx val="1"/>
          <c:order val="1"/>
          <c:tx>
            <c:strRef>
              <c:f>'Diat 6–30 tiedot'!$A$15</c:f>
              <c:strCache>
                <c:ptCount val="1"/>
                <c:pt idx="0">
                  <c:v>Kuopion seutukunta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3.1983479399617203E-2"/>
                  <c:y val="-3.6252051666309869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2-05E9-419A-9040-C443E8C43A0C}"/>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tiedot'!$B$15:$BO$15</c:f>
              <c:numCache>
                <c:formatCode>General</c:formatCode>
                <c:ptCount val="66"/>
                <c:pt idx="40" formatCode="#,##0">
                  <c:v>138873</c:v>
                </c:pt>
                <c:pt idx="41" formatCode="#,##0">
                  <c:v>139884</c:v>
                </c:pt>
                <c:pt idx="42" formatCode="#,##0">
                  <c:v>140833</c:v>
                </c:pt>
                <c:pt idx="43" formatCode="#,##0">
                  <c:v>141735</c:v>
                </c:pt>
                <c:pt idx="44" formatCode="#,##0">
                  <c:v>142594</c:v>
                </c:pt>
                <c:pt idx="45" formatCode="#,##0">
                  <c:v>143419</c:v>
                </c:pt>
                <c:pt idx="46" formatCode="#,##0">
                  <c:v>144212</c:v>
                </c:pt>
                <c:pt idx="47" formatCode="#,##0">
                  <c:v>144982</c:v>
                </c:pt>
                <c:pt idx="48" formatCode="#,##0">
                  <c:v>145720</c:v>
                </c:pt>
                <c:pt idx="49" formatCode="#,##0">
                  <c:v>146432</c:v>
                </c:pt>
                <c:pt idx="50" formatCode="#,##0">
                  <c:v>147117</c:v>
                </c:pt>
                <c:pt idx="51" formatCode="#,##0">
                  <c:v>147772</c:v>
                </c:pt>
                <c:pt idx="52" formatCode="#,##0">
                  <c:v>148392</c:v>
                </c:pt>
                <c:pt idx="53" formatCode="#,##0">
                  <c:v>148985</c:v>
                </c:pt>
                <c:pt idx="54" formatCode="#,##0">
                  <c:v>149543</c:v>
                </c:pt>
                <c:pt idx="55" formatCode="#,##0">
                  <c:v>150058</c:v>
                </c:pt>
                <c:pt idx="56" formatCode="#,##0">
                  <c:v>150534</c:v>
                </c:pt>
                <c:pt idx="57" formatCode="#,##0">
                  <c:v>150965</c:v>
                </c:pt>
                <c:pt idx="58" formatCode="#,##0">
                  <c:v>151353</c:v>
                </c:pt>
                <c:pt idx="59" formatCode="#,##0">
                  <c:v>151700</c:v>
                </c:pt>
                <c:pt idx="60" formatCode="#,##0">
                  <c:v>152009</c:v>
                </c:pt>
                <c:pt idx="61" formatCode="#,##0">
                  <c:v>152285</c:v>
                </c:pt>
                <c:pt idx="62" formatCode="#,##0">
                  <c:v>152528</c:v>
                </c:pt>
                <c:pt idx="63" formatCode="#,##0">
                  <c:v>152745</c:v>
                </c:pt>
                <c:pt idx="64" formatCode="#,##0">
                  <c:v>152931</c:v>
                </c:pt>
                <c:pt idx="65" formatCode="#,##0">
                  <c:v>153093</c:v>
                </c:pt>
              </c:numCache>
            </c:numRef>
          </c:val>
          <c:smooth val="0"/>
          <c:extLst>
            <c:ext xmlns:c16="http://schemas.microsoft.com/office/drawing/2014/chart" uri="{C3380CC4-5D6E-409C-BE32-E72D297353CC}">
              <c16:uniqueId val="{00000033-05E9-419A-9040-C443E8C43A0C}"/>
            </c:ext>
          </c:extLst>
        </c:ser>
        <c:ser>
          <c:idx val="2"/>
          <c:order val="2"/>
          <c:tx>
            <c:strRef>
              <c:f>'Diat 6–30 tiedot'!$A$16</c:f>
              <c:strCache>
                <c:ptCount val="1"/>
                <c:pt idx="0">
                  <c:v>Kuopion seutukunta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3.0384305429636344E-2"/>
                  <c:y val="6.57068436451865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05E9-419A-9040-C443E8C43A0C}"/>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tiedot'!$B$16:$BO$16</c:f>
              <c:numCache>
                <c:formatCode>General</c:formatCode>
                <c:ptCount val="66"/>
                <c:pt idx="44" formatCode="#,##0">
                  <c:v>140752</c:v>
                </c:pt>
                <c:pt idx="45" formatCode="#,##0">
                  <c:v>141117</c:v>
                </c:pt>
                <c:pt idx="46" formatCode="#,##0">
                  <c:v>141455</c:v>
                </c:pt>
                <c:pt idx="47" formatCode="#,##0">
                  <c:v>141752</c:v>
                </c:pt>
                <c:pt idx="48" formatCode="#,##0">
                  <c:v>142020</c:v>
                </c:pt>
                <c:pt idx="49" formatCode="#,##0">
                  <c:v>142262</c:v>
                </c:pt>
                <c:pt idx="50" formatCode="#,##0">
                  <c:v>142468</c:v>
                </c:pt>
                <c:pt idx="51" formatCode="#,##0">
                  <c:v>142643</c:v>
                </c:pt>
                <c:pt idx="52" formatCode="#,##0">
                  <c:v>142788</c:v>
                </c:pt>
                <c:pt idx="53" formatCode="#,##0">
                  <c:v>142899</c:v>
                </c:pt>
                <c:pt idx="54" formatCode="#,##0">
                  <c:v>142977</c:v>
                </c:pt>
                <c:pt idx="55" formatCode="#,##0">
                  <c:v>143015</c:v>
                </c:pt>
                <c:pt idx="56" formatCode="#,##0">
                  <c:v>143008</c:v>
                </c:pt>
                <c:pt idx="57" formatCode="#,##0">
                  <c:v>142952</c:v>
                </c:pt>
                <c:pt idx="58" formatCode="#,##0">
                  <c:v>142847</c:v>
                </c:pt>
                <c:pt idx="59" formatCode="#,##0">
                  <c:v>142691</c:v>
                </c:pt>
                <c:pt idx="60" formatCode="#,##0">
                  <c:v>142492</c:v>
                </c:pt>
                <c:pt idx="61" formatCode="#,##0">
                  <c:v>142244</c:v>
                </c:pt>
                <c:pt idx="62" formatCode="#,##0">
                  <c:v>141951</c:v>
                </c:pt>
                <c:pt idx="63" formatCode="#,##0">
                  <c:v>141617</c:v>
                </c:pt>
                <c:pt idx="64" formatCode="#,##0">
                  <c:v>141248</c:v>
                </c:pt>
                <c:pt idx="65" formatCode="#,##0">
                  <c:v>140853</c:v>
                </c:pt>
              </c:numCache>
            </c:numRef>
          </c:val>
          <c:smooth val="0"/>
          <c:extLst>
            <c:ext xmlns:c16="http://schemas.microsoft.com/office/drawing/2014/chart" uri="{C3380CC4-5D6E-409C-BE32-E72D297353CC}">
              <c16:uniqueId val="{00000035-05E9-419A-9040-C443E8C43A0C}"/>
            </c:ext>
          </c:extLst>
        </c:ser>
        <c:ser>
          <c:idx val="3"/>
          <c:order val="3"/>
          <c:tx>
            <c:strRef>
              <c:f>'Diat 6–30 tiedot'!$A$17</c:f>
              <c:strCache>
                <c:ptCount val="1"/>
                <c:pt idx="0">
                  <c:v>Kuopion seutukunta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486E-2"/>
                  <c:y val="4.9846571041176048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6-05E9-419A-9040-C443E8C43A0C}"/>
                </c:ext>
              </c:extLst>
            </c:dLbl>
            <c:spPr>
              <a:noFill/>
              <a:ln>
                <a:solidFill>
                  <a:srgbClr val="FF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tiedot'!$B$17:$BO$17</c:f>
              <c:numCache>
                <c:formatCode>General</c:formatCode>
                <c:ptCount val="66"/>
                <c:pt idx="46" formatCode="#,##0">
                  <c:v>142140</c:v>
                </c:pt>
                <c:pt idx="47" formatCode="#,##0">
                  <c:v>142677</c:v>
                </c:pt>
                <c:pt idx="48" formatCode="#,##0">
                  <c:v>143170</c:v>
                </c:pt>
                <c:pt idx="49" formatCode="#,##0">
                  <c:v>143617</c:v>
                </c:pt>
                <c:pt idx="50" formatCode="#,##0">
                  <c:v>144026</c:v>
                </c:pt>
                <c:pt idx="51" formatCode="#,##0">
                  <c:v>144396</c:v>
                </c:pt>
                <c:pt idx="52" formatCode="#,##0">
                  <c:v>144733</c:v>
                </c:pt>
                <c:pt idx="53" formatCode="#,##0">
                  <c:v>145038</c:v>
                </c:pt>
                <c:pt idx="54" formatCode="#,##0">
                  <c:v>145301</c:v>
                </c:pt>
                <c:pt idx="55" formatCode="#,##0">
                  <c:v>145519</c:v>
                </c:pt>
                <c:pt idx="56" formatCode="#,##0">
                  <c:v>145685</c:v>
                </c:pt>
                <c:pt idx="57" formatCode="#,##0">
                  <c:v>145802</c:v>
                </c:pt>
                <c:pt idx="58" formatCode="#,##0">
                  <c:v>145864</c:v>
                </c:pt>
                <c:pt idx="59" formatCode="#,##0">
                  <c:v>145874</c:v>
                </c:pt>
                <c:pt idx="60" formatCode="#,##0">
                  <c:v>145832</c:v>
                </c:pt>
                <c:pt idx="61" formatCode="#,##0">
                  <c:v>145736</c:v>
                </c:pt>
                <c:pt idx="62" formatCode="#,##0">
                  <c:v>145595</c:v>
                </c:pt>
                <c:pt idx="63" formatCode="#,##0">
                  <c:v>145407</c:v>
                </c:pt>
                <c:pt idx="64" formatCode="#,##0">
                  <c:v>145183</c:v>
                </c:pt>
                <c:pt idx="65" formatCode="#,##0">
                  <c:v>144936</c:v>
                </c:pt>
              </c:numCache>
            </c:numRef>
          </c:val>
          <c:smooth val="0"/>
          <c:extLst>
            <c:ext xmlns:c16="http://schemas.microsoft.com/office/drawing/2014/chart" uri="{C3380CC4-5D6E-409C-BE32-E72D297353CC}">
              <c16:uniqueId val="{00000037-05E9-419A-9040-C443E8C43A0C}"/>
            </c:ext>
          </c:extLst>
        </c:ser>
        <c:ser>
          <c:idx val="4"/>
          <c:order val="4"/>
          <c:tx>
            <c:strRef>
              <c:f>'Diat 6–30 tiedot'!$A$18</c:f>
              <c:strCache>
                <c:ptCount val="1"/>
                <c:pt idx="0">
                  <c:v>Kuopion seutukunta ennuste 2024</c:v>
                </c:pt>
              </c:strCache>
            </c:strRef>
          </c:tx>
          <c:spPr>
            <a:ln w="31750" cap="rnd">
              <a:solidFill>
                <a:srgbClr val="7030A0"/>
              </a:solidFill>
              <a:prstDash val="lgDash"/>
              <a:round/>
            </a:ln>
            <a:effectLst>
              <a:outerShdw blurRad="40000" dist="23000" dir="5400000" rotWithShape="0">
                <a:srgbClr val="000000">
                  <a:alpha val="35000"/>
                </a:srgbClr>
              </a:outerShdw>
            </a:effectLst>
          </c:spPr>
          <c:marker>
            <c:symbol val="none"/>
          </c:marker>
          <c:dLbls>
            <c:dLbl>
              <c:idx val="70"/>
              <c:layout>
                <c:manualLayout>
                  <c:x val="-3.1983479399617321E-2"/>
                  <c:y val="-3.6252051666309876E-2"/>
                </c:manualLayout>
              </c:layout>
              <c:tx>
                <c:rich>
                  <a:bodyPr/>
                  <a:lstStyle/>
                  <a:p>
                    <a:fld id="{D92B1E7B-F42D-4299-B379-3B208215DEB1}" type="VALUE">
                      <a:rPr lang="en-US" baseline="0"/>
                      <a:pPr/>
                      <a:t>[ARVO]</a:t>
                    </a:fld>
                    <a:endParaRPr lang="fi-FI"/>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8-05E9-419A-9040-C443E8C43A0C}"/>
                </c:ext>
              </c:extLst>
            </c:dLbl>
            <c:spPr>
              <a:solidFill>
                <a:srgbClr val="FFFFFF"/>
              </a:solidFill>
              <a:ln>
                <a:solidFill>
                  <a:srgbClr val="7030A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tiedot'!$B$18:$BT$18</c:f>
              <c:numCache>
                <c:formatCode>General</c:formatCode>
                <c:ptCount val="71"/>
                <c:pt idx="49" formatCode="#,##0">
                  <c:v>146904</c:v>
                </c:pt>
                <c:pt idx="50" formatCode="#,##0">
                  <c:v>148333</c:v>
                </c:pt>
                <c:pt idx="51" formatCode="#,##0">
                  <c:v>149629</c:v>
                </c:pt>
                <c:pt idx="52" formatCode="#,##0">
                  <c:v>150883</c:v>
                </c:pt>
                <c:pt idx="53" formatCode="#,##0">
                  <c:v>152096</c:v>
                </c:pt>
                <c:pt idx="54" formatCode="#,##0">
                  <c:v>153262</c:v>
                </c:pt>
                <c:pt idx="55" formatCode="#,##0">
                  <c:v>154382</c:v>
                </c:pt>
                <c:pt idx="56" formatCode="#,##0">
                  <c:v>155440</c:v>
                </c:pt>
                <c:pt idx="57" formatCode="#,##0">
                  <c:v>156442</c:v>
                </c:pt>
                <c:pt idx="58" formatCode="#,##0">
                  <c:v>157391</c:v>
                </c:pt>
                <c:pt idx="59" formatCode="#,##0">
                  <c:v>158282</c:v>
                </c:pt>
                <c:pt idx="60" formatCode="#,##0">
                  <c:v>159115</c:v>
                </c:pt>
                <c:pt idx="61" formatCode="#,##0">
                  <c:v>159890</c:v>
                </c:pt>
                <c:pt idx="62" formatCode="#,##0">
                  <c:v>160612</c:v>
                </c:pt>
                <c:pt idx="63" formatCode="#,##0">
                  <c:v>161277</c:v>
                </c:pt>
                <c:pt idx="64" formatCode="#,##0">
                  <c:v>161900</c:v>
                </c:pt>
                <c:pt idx="65" formatCode="#,##0">
                  <c:v>162493</c:v>
                </c:pt>
                <c:pt idx="66" formatCode="#,##0">
                  <c:v>163056</c:v>
                </c:pt>
                <c:pt idx="67" formatCode="#,##0">
                  <c:v>163596</c:v>
                </c:pt>
                <c:pt idx="68" formatCode="#,##0">
                  <c:v>164111</c:v>
                </c:pt>
                <c:pt idx="69" formatCode="#,##0">
                  <c:v>164599</c:v>
                </c:pt>
                <c:pt idx="70" formatCode="#,##0">
                  <c:v>165068</c:v>
                </c:pt>
              </c:numCache>
            </c:numRef>
          </c:val>
          <c:smooth val="0"/>
          <c:extLst>
            <c:ext xmlns:c16="http://schemas.microsoft.com/office/drawing/2014/chart" uri="{C3380CC4-5D6E-409C-BE32-E72D297353CC}">
              <c16:uniqueId val="{00000039-05E9-419A-9040-C443E8C43A0C}"/>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7.9110632618112214E-2"/>
          <c:y val="0.56072682509098692"/>
          <c:w val="0.44095106779490278"/>
          <c:h val="0.349132947976878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dirty="0"/>
              <a:t>Iisalmen väestönkehitys 1975–2023 ja Tilastokeskuksen väestöennusteet</a:t>
            </a:r>
          </a:p>
        </c:rich>
      </c:tx>
      <c:layout>
        <c:manualLayout>
          <c:xMode val="edge"/>
          <c:yMode val="edge"/>
          <c:x val="0.17795028709579935"/>
          <c:y val="2.265753229144365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47E-2"/>
          <c:w val="0.89620126926563914"/>
          <c:h val="0.82743256262042386"/>
        </c:manualLayout>
      </c:layout>
      <c:lineChart>
        <c:grouping val="standard"/>
        <c:varyColors val="0"/>
        <c:ser>
          <c:idx val="0"/>
          <c:order val="0"/>
          <c:tx>
            <c:strRef>
              <c:f>'Diat 6–30 tiedot'!$A$19</c:f>
              <c:strCache>
                <c:ptCount val="1"/>
                <c:pt idx="0">
                  <c:v>Iisalmi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39CA-4539-A827-0488BD8D656C}"/>
                </c:ext>
              </c:extLst>
            </c:dLbl>
            <c:dLbl>
              <c:idx val="1"/>
              <c:delete val="1"/>
              <c:extLst>
                <c:ext xmlns:c15="http://schemas.microsoft.com/office/drawing/2012/chart" uri="{CE6537A1-D6FC-4f65-9D91-7224C49458BB}"/>
                <c:ext xmlns:c16="http://schemas.microsoft.com/office/drawing/2014/chart" uri="{C3380CC4-5D6E-409C-BE32-E72D297353CC}">
                  <c16:uniqueId val="{00000001-39CA-4539-A827-0488BD8D656C}"/>
                </c:ext>
              </c:extLst>
            </c:dLbl>
            <c:dLbl>
              <c:idx val="2"/>
              <c:delete val="1"/>
              <c:extLst>
                <c:ext xmlns:c15="http://schemas.microsoft.com/office/drawing/2012/chart" uri="{CE6537A1-D6FC-4f65-9D91-7224C49458BB}"/>
                <c:ext xmlns:c16="http://schemas.microsoft.com/office/drawing/2014/chart" uri="{C3380CC4-5D6E-409C-BE32-E72D297353CC}">
                  <c16:uniqueId val="{00000002-39CA-4539-A827-0488BD8D656C}"/>
                </c:ext>
              </c:extLst>
            </c:dLbl>
            <c:dLbl>
              <c:idx val="3"/>
              <c:delete val="1"/>
              <c:extLst>
                <c:ext xmlns:c15="http://schemas.microsoft.com/office/drawing/2012/chart" uri="{CE6537A1-D6FC-4f65-9D91-7224C49458BB}"/>
                <c:ext xmlns:c16="http://schemas.microsoft.com/office/drawing/2014/chart" uri="{C3380CC4-5D6E-409C-BE32-E72D297353CC}">
                  <c16:uniqueId val="{00000003-39CA-4539-A827-0488BD8D656C}"/>
                </c:ext>
              </c:extLst>
            </c:dLbl>
            <c:dLbl>
              <c:idx val="4"/>
              <c:delete val="1"/>
              <c:extLst>
                <c:ext xmlns:c15="http://schemas.microsoft.com/office/drawing/2012/chart" uri="{CE6537A1-D6FC-4f65-9D91-7224C49458BB}"/>
                <c:ext xmlns:c16="http://schemas.microsoft.com/office/drawing/2014/chart" uri="{C3380CC4-5D6E-409C-BE32-E72D297353CC}">
                  <c16:uniqueId val="{00000004-39CA-4539-A827-0488BD8D656C}"/>
                </c:ext>
              </c:extLst>
            </c:dLbl>
            <c:dLbl>
              <c:idx val="5"/>
              <c:delete val="1"/>
              <c:extLst>
                <c:ext xmlns:c15="http://schemas.microsoft.com/office/drawing/2012/chart" uri="{CE6537A1-D6FC-4f65-9D91-7224C49458BB}"/>
                <c:ext xmlns:c16="http://schemas.microsoft.com/office/drawing/2014/chart" uri="{C3380CC4-5D6E-409C-BE32-E72D297353CC}">
                  <c16:uniqueId val="{00000005-39CA-4539-A827-0488BD8D656C}"/>
                </c:ext>
              </c:extLst>
            </c:dLbl>
            <c:dLbl>
              <c:idx val="6"/>
              <c:delete val="1"/>
              <c:extLst>
                <c:ext xmlns:c15="http://schemas.microsoft.com/office/drawing/2012/chart" uri="{CE6537A1-D6FC-4f65-9D91-7224C49458BB}"/>
                <c:ext xmlns:c16="http://schemas.microsoft.com/office/drawing/2014/chart" uri="{C3380CC4-5D6E-409C-BE32-E72D297353CC}">
                  <c16:uniqueId val="{00000006-39CA-4539-A827-0488BD8D656C}"/>
                </c:ext>
              </c:extLst>
            </c:dLbl>
            <c:dLbl>
              <c:idx val="7"/>
              <c:delete val="1"/>
              <c:extLst>
                <c:ext xmlns:c15="http://schemas.microsoft.com/office/drawing/2012/chart" uri="{CE6537A1-D6FC-4f65-9D91-7224C49458BB}"/>
                <c:ext xmlns:c16="http://schemas.microsoft.com/office/drawing/2014/chart" uri="{C3380CC4-5D6E-409C-BE32-E72D297353CC}">
                  <c16:uniqueId val="{00000007-39CA-4539-A827-0488BD8D656C}"/>
                </c:ext>
              </c:extLst>
            </c:dLbl>
            <c:dLbl>
              <c:idx val="8"/>
              <c:delete val="1"/>
              <c:extLst>
                <c:ext xmlns:c15="http://schemas.microsoft.com/office/drawing/2012/chart" uri="{CE6537A1-D6FC-4f65-9D91-7224C49458BB}"/>
                <c:ext xmlns:c16="http://schemas.microsoft.com/office/drawing/2014/chart" uri="{C3380CC4-5D6E-409C-BE32-E72D297353CC}">
                  <c16:uniqueId val="{00000008-39CA-4539-A827-0488BD8D656C}"/>
                </c:ext>
              </c:extLst>
            </c:dLbl>
            <c:dLbl>
              <c:idx val="9"/>
              <c:delete val="1"/>
              <c:extLst>
                <c:ext xmlns:c15="http://schemas.microsoft.com/office/drawing/2012/chart" uri="{CE6537A1-D6FC-4f65-9D91-7224C49458BB}"/>
                <c:ext xmlns:c16="http://schemas.microsoft.com/office/drawing/2014/chart" uri="{C3380CC4-5D6E-409C-BE32-E72D297353CC}">
                  <c16:uniqueId val="{00000009-39CA-4539-A827-0488BD8D656C}"/>
                </c:ext>
              </c:extLst>
            </c:dLbl>
            <c:dLbl>
              <c:idx val="10"/>
              <c:delete val="1"/>
              <c:extLst>
                <c:ext xmlns:c15="http://schemas.microsoft.com/office/drawing/2012/chart" uri="{CE6537A1-D6FC-4f65-9D91-7224C49458BB}"/>
                <c:ext xmlns:c16="http://schemas.microsoft.com/office/drawing/2014/chart" uri="{C3380CC4-5D6E-409C-BE32-E72D297353CC}">
                  <c16:uniqueId val="{0000000A-39CA-4539-A827-0488BD8D656C}"/>
                </c:ext>
              </c:extLst>
            </c:dLbl>
            <c:dLbl>
              <c:idx val="11"/>
              <c:delete val="1"/>
              <c:extLst>
                <c:ext xmlns:c15="http://schemas.microsoft.com/office/drawing/2012/chart" uri="{CE6537A1-D6FC-4f65-9D91-7224C49458BB}"/>
                <c:ext xmlns:c16="http://schemas.microsoft.com/office/drawing/2014/chart" uri="{C3380CC4-5D6E-409C-BE32-E72D297353CC}">
                  <c16:uniqueId val="{0000000B-39CA-4539-A827-0488BD8D656C}"/>
                </c:ext>
              </c:extLst>
            </c:dLbl>
            <c:dLbl>
              <c:idx val="12"/>
              <c:delete val="1"/>
              <c:extLst>
                <c:ext xmlns:c15="http://schemas.microsoft.com/office/drawing/2012/chart" uri="{CE6537A1-D6FC-4f65-9D91-7224C49458BB}"/>
                <c:ext xmlns:c16="http://schemas.microsoft.com/office/drawing/2014/chart" uri="{C3380CC4-5D6E-409C-BE32-E72D297353CC}">
                  <c16:uniqueId val="{0000000C-39CA-4539-A827-0488BD8D656C}"/>
                </c:ext>
              </c:extLst>
            </c:dLbl>
            <c:dLbl>
              <c:idx val="13"/>
              <c:delete val="1"/>
              <c:extLst>
                <c:ext xmlns:c15="http://schemas.microsoft.com/office/drawing/2012/chart" uri="{CE6537A1-D6FC-4f65-9D91-7224C49458BB}"/>
                <c:ext xmlns:c16="http://schemas.microsoft.com/office/drawing/2014/chart" uri="{C3380CC4-5D6E-409C-BE32-E72D297353CC}">
                  <c16:uniqueId val="{0000000D-39CA-4539-A827-0488BD8D656C}"/>
                </c:ext>
              </c:extLst>
            </c:dLbl>
            <c:dLbl>
              <c:idx val="14"/>
              <c:delete val="1"/>
              <c:extLst>
                <c:ext xmlns:c15="http://schemas.microsoft.com/office/drawing/2012/chart" uri="{CE6537A1-D6FC-4f65-9D91-7224C49458BB}"/>
                <c:ext xmlns:c16="http://schemas.microsoft.com/office/drawing/2014/chart" uri="{C3380CC4-5D6E-409C-BE32-E72D297353CC}">
                  <c16:uniqueId val="{0000000E-39CA-4539-A827-0488BD8D656C}"/>
                </c:ext>
              </c:extLst>
            </c:dLbl>
            <c:dLbl>
              <c:idx val="15"/>
              <c:delete val="1"/>
              <c:extLst>
                <c:ext xmlns:c15="http://schemas.microsoft.com/office/drawing/2012/chart" uri="{CE6537A1-D6FC-4f65-9D91-7224C49458BB}"/>
                <c:ext xmlns:c16="http://schemas.microsoft.com/office/drawing/2014/chart" uri="{C3380CC4-5D6E-409C-BE32-E72D297353CC}">
                  <c16:uniqueId val="{0000000F-39CA-4539-A827-0488BD8D656C}"/>
                </c:ext>
              </c:extLst>
            </c:dLbl>
            <c:dLbl>
              <c:idx val="16"/>
              <c:delete val="1"/>
              <c:extLst>
                <c:ext xmlns:c15="http://schemas.microsoft.com/office/drawing/2012/chart" uri="{CE6537A1-D6FC-4f65-9D91-7224C49458BB}"/>
                <c:ext xmlns:c16="http://schemas.microsoft.com/office/drawing/2014/chart" uri="{C3380CC4-5D6E-409C-BE32-E72D297353CC}">
                  <c16:uniqueId val="{00000010-39CA-4539-A827-0488BD8D656C}"/>
                </c:ext>
              </c:extLst>
            </c:dLbl>
            <c:dLbl>
              <c:idx val="17"/>
              <c:delete val="1"/>
              <c:extLst>
                <c:ext xmlns:c15="http://schemas.microsoft.com/office/drawing/2012/chart" uri="{CE6537A1-D6FC-4f65-9D91-7224C49458BB}"/>
                <c:ext xmlns:c16="http://schemas.microsoft.com/office/drawing/2014/chart" uri="{C3380CC4-5D6E-409C-BE32-E72D297353CC}">
                  <c16:uniqueId val="{00000011-39CA-4539-A827-0488BD8D656C}"/>
                </c:ext>
              </c:extLst>
            </c:dLbl>
            <c:dLbl>
              <c:idx val="18"/>
              <c:delete val="1"/>
              <c:extLst>
                <c:ext xmlns:c15="http://schemas.microsoft.com/office/drawing/2012/chart" uri="{CE6537A1-D6FC-4f65-9D91-7224C49458BB}"/>
                <c:ext xmlns:c16="http://schemas.microsoft.com/office/drawing/2014/chart" uri="{C3380CC4-5D6E-409C-BE32-E72D297353CC}">
                  <c16:uniqueId val="{00000012-39CA-4539-A827-0488BD8D656C}"/>
                </c:ext>
              </c:extLst>
            </c:dLbl>
            <c:dLbl>
              <c:idx val="19"/>
              <c:delete val="1"/>
              <c:extLst>
                <c:ext xmlns:c15="http://schemas.microsoft.com/office/drawing/2012/chart" uri="{CE6537A1-D6FC-4f65-9D91-7224C49458BB}"/>
                <c:ext xmlns:c16="http://schemas.microsoft.com/office/drawing/2014/chart" uri="{C3380CC4-5D6E-409C-BE32-E72D297353CC}">
                  <c16:uniqueId val="{00000013-39CA-4539-A827-0488BD8D656C}"/>
                </c:ext>
              </c:extLst>
            </c:dLbl>
            <c:dLbl>
              <c:idx val="20"/>
              <c:delete val="1"/>
              <c:extLst>
                <c:ext xmlns:c15="http://schemas.microsoft.com/office/drawing/2012/chart" uri="{CE6537A1-D6FC-4f65-9D91-7224C49458BB}"/>
                <c:ext xmlns:c16="http://schemas.microsoft.com/office/drawing/2014/chart" uri="{C3380CC4-5D6E-409C-BE32-E72D297353CC}">
                  <c16:uniqueId val="{00000014-39CA-4539-A827-0488BD8D656C}"/>
                </c:ext>
              </c:extLst>
            </c:dLbl>
            <c:dLbl>
              <c:idx val="21"/>
              <c:delete val="1"/>
              <c:extLst>
                <c:ext xmlns:c15="http://schemas.microsoft.com/office/drawing/2012/chart" uri="{CE6537A1-D6FC-4f65-9D91-7224C49458BB}"/>
                <c:ext xmlns:c16="http://schemas.microsoft.com/office/drawing/2014/chart" uri="{C3380CC4-5D6E-409C-BE32-E72D297353CC}">
                  <c16:uniqueId val="{00000015-39CA-4539-A827-0488BD8D656C}"/>
                </c:ext>
              </c:extLst>
            </c:dLbl>
            <c:dLbl>
              <c:idx val="22"/>
              <c:delete val="1"/>
              <c:extLst>
                <c:ext xmlns:c15="http://schemas.microsoft.com/office/drawing/2012/chart" uri="{CE6537A1-D6FC-4f65-9D91-7224C49458BB}"/>
                <c:ext xmlns:c16="http://schemas.microsoft.com/office/drawing/2014/chart" uri="{C3380CC4-5D6E-409C-BE32-E72D297353CC}">
                  <c16:uniqueId val="{00000016-39CA-4539-A827-0488BD8D656C}"/>
                </c:ext>
              </c:extLst>
            </c:dLbl>
            <c:dLbl>
              <c:idx val="23"/>
              <c:delete val="1"/>
              <c:extLst>
                <c:ext xmlns:c15="http://schemas.microsoft.com/office/drawing/2012/chart" uri="{CE6537A1-D6FC-4f65-9D91-7224C49458BB}"/>
                <c:ext xmlns:c16="http://schemas.microsoft.com/office/drawing/2014/chart" uri="{C3380CC4-5D6E-409C-BE32-E72D297353CC}">
                  <c16:uniqueId val="{00000017-39CA-4539-A827-0488BD8D656C}"/>
                </c:ext>
              </c:extLst>
            </c:dLbl>
            <c:dLbl>
              <c:idx val="24"/>
              <c:delete val="1"/>
              <c:extLst>
                <c:ext xmlns:c15="http://schemas.microsoft.com/office/drawing/2012/chart" uri="{CE6537A1-D6FC-4f65-9D91-7224C49458BB}"/>
                <c:ext xmlns:c16="http://schemas.microsoft.com/office/drawing/2014/chart" uri="{C3380CC4-5D6E-409C-BE32-E72D297353CC}">
                  <c16:uniqueId val="{00000018-39CA-4539-A827-0488BD8D656C}"/>
                </c:ext>
              </c:extLst>
            </c:dLbl>
            <c:dLbl>
              <c:idx val="25"/>
              <c:delete val="1"/>
              <c:extLst>
                <c:ext xmlns:c15="http://schemas.microsoft.com/office/drawing/2012/chart" uri="{CE6537A1-D6FC-4f65-9D91-7224C49458BB}"/>
                <c:ext xmlns:c16="http://schemas.microsoft.com/office/drawing/2014/chart" uri="{C3380CC4-5D6E-409C-BE32-E72D297353CC}">
                  <c16:uniqueId val="{00000019-39CA-4539-A827-0488BD8D656C}"/>
                </c:ext>
              </c:extLst>
            </c:dLbl>
            <c:dLbl>
              <c:idx val="26"/>
              <c:delete val="1"/>
              <c:extLst>
                <c:ext xmlns:c15="http://schemas.microsoft.com/office/drawing/2012/chart" uri="{CE6537A1-D6FC-4f65-9D91-7224C49458BB}"/>
                <c:ext xmlns:c16="http://schemas.microsoft.com/office/drawing/2014/chart" uri="{C3380CC4-5D6E-409C-BE32-E72D297353CC}">
                  <c16:uniqueId val="{0000001A-39CA-4539-A827-0488BD8D656C}"/>
                </c:ext>
              </c:extLst>
            </c:dLbl>
            <c:dLbl>
              <c:idx val="27"/>
              <c:delete val="1"/>
              <c:extLst>
                <c:ext xmlns:c15="http://schemas.microsoft.com/office/drawing/2012/chart" uri="{CE6537A1-D6FC-4f65-9D91-7224C49458BB}"/>
                <c:ext xmlns:c16="http://schemas.microsoft.com/office/drawing/2014/chart" uri="{C3380CC4-5D6E-409C-BE32-E72D297353CC}">
                  <c16:uniqueId val="{0000001B-39CA-4539-A827-0488BD8D656C}"/>
                </c:ext>
              </c:extLst>
            </c:dLbl>
            <c:dLbl>
              <c:idx val="28"/>
              <c:delete val="1"/>
              <c:extLst>
                <c:ext xmlns:c15="http://schemas.microsoft.com/office/drawing/2012/chart" uri="{CE6537A1-D6FC-4f65-9D91-7224C49458BB}"/>
                <c:ext xmlns:c16="http://schemas.microsoft.com/office/drawing/2014/chart" uri="{C3380CC4-5D6E-409C-BE32-E72D297353CC}">
                  <c16:uniqueId val="{0000001C-39CA-4539-A827-0488BD8D656C}"/>
                </c:ext>
              </c:extLst>
            </c:dLbl>
            <c:dLbl>
              <c:idx val="29"/>
              <c:delete val="1"/>
              <c:extLst>
                <c:ext xmlns:c15="http://schemas.microsoft.com/office/drawing/2012/chart" uri="{CE6537A1-D6FC-4f65-9D91-7224C49458BB}"/>
                <c:ext xmlns:c16="http://schemas.microsoft.com/office/drawing/2014/chart" uri="{C3380CC4-5D6E-409C-BE32-E72D297353CC}">
                  <c16:uniqueId val="{0000001D-39CA-4539-A827-0488BD8D656C}"/>
                </c:ext>
              </c:extLst>
            </c:dLbl>
            <c:dLbl>
              <c:idx val="30"/>
              <c:delete val="1"/>
              <c:extLst>
                <c:ext xmlns:c15="http://schemas.microsoft.com/office/drawing/2012/chart" uri="{CE6537A1-D6FC-4f65-9D91-7224C49458BB}"/>
                <c:ext xmlns:c16="http://schemas.microsoft.com/office/drawing/2014/chart" uri="{C3380CC4-5D6E-409C-BE32-E72D297353CC}">
                  <c16:uniqueId val="{0000001E-39CA-4539-A827-0488BD8D656C}"/>
                </c:ext>
              </c:extLst>
            </c:dLbl>
            <c:dLbl>
              <c:idx val="31"/>
              <c:delete val="1"/>
              <c:extLst>
                <c:ext xmlns:c15="http://schemas.microsoft.com/office/drawing/2012/chart" uri="{CE6537A1-D6FC-4f65-9D91-7224C49458BB}"/>
                <c:ext xmlns:c16="http://schemas.microsoft.com/office/drawing/2014/chart" uri="{C3380CC4-5D6E-409C-BE32-E72D297353CC}">
                  <c16:uniqueId val="{0000001F-39CA-4539-A827-0488BD8D656C}"/>
                </c:ext>
              </c:extLst>
            </c:dLbl>
            <c:dLbl>
              <c:idx val="32"/>
              <c:delete val="1"/>
              <c:extLst>
                <c:ext xmlns:c15="http://schemas.microsoft.com/office/drawing/2012/chart" uri="{CE6537A1-D6FC-4f65-9D91-7224C49458BB}"/>
                <c:ext xmlns:c16="http://schemas.microsoft.com/office/drawing/2014/chart" uri="{C3380CC4-5D6E-409C-BE32-E72D297353CC}">
                  <c16:uniqueId val="{00000020-39CA-4539-A827-0488BD8D656C}"/>
                </c:ext>
              </c:extLst>
            </c:dLbl>
            <c:dLbl>
              <c:idx val="33"/>
              <c:delete val="1"/>
              <c:extLst>
                <c:ext xmlns:c15="http://schemas.microsoft.com/office/drawing/2012/chart" uri="{CE6537A1-D6FC-4f65-9D91-7224C49458BB}"/>
                <c:ext xmlns:c16="http://schemas.microsoft.com/office/drawing/2014/chart" uri="{C3380CC4-5D6E-409C-BE32-E72D297353CC}">
                  <c16:uniqueId val="{00000021-39CA-4539-A827-0488BD8D656C}"/>
                </c:ext>
              </c:extLst>
            </c:dLbl>
            <c:dLbl>
              <c:idx val="34"/>
              <c:delete val="1"/>
              <c:extLst>
                <c:ext xmlns:c15="http://schemas.microsoft.com/office/drawing/2012/chart" uri="{CE6537A1-D6FC-4f65-9D91-7224C49458BB}"/>
                <c:ext xmlns:c16="http://schemas.microsoft.com/office/drawing/2014/chart" uri="{C3380CC4-5D6E-409C-BE32-E72D297353CC}">
                  <c16:uniqueId val="{00000022-39CA-4539-A827-0488BD8D656C}"/>
                </c:ext>
              </c:extLst>
            </c:dLbl>
            <c:dLbl>
              <c:idx val="35"/>
              <c:delete val="1"/>
              <c:extLst>
                <c:ext xmlns:c15="http://schemas.microsoft.com/office/drawing/2012/chart" uri="{CE6537A1-D6FC-4f65-9D91-7224C49458BB}"/>
                <c:ext xmlns:c16="http://schemas.microsoft.com/office/drawing/2014/chart" uri="{C3380CC4-5D6E-409C-BE32-E72D297353CC}">
                  <c16:uniqueId val="{00000023-39CA-4539-A827-0488BD8D656C}"/>
                </c:ext>
              </c:extLst>
            </c:dLbl>
            <c:dLbl>
              <c:idx val="36"/>
              <c:delete val="1"/>
              <c:extLst>
                <c:ext xmlns:c15="http://schemas.microsoft.com/office/drawing/2012/chart" uri="{CE6537A1-D6FC-4f65-9D91-7224C49458BB}"/>
                <c:ext xmlns:c16="http://schemas.microsoft.com/office/drawing/2014/chart" uri="{C3380CC4-5D6E-409C-BE32-E72D297353CC}">
                  <c16:uniqueId val="{00000024-39CA-4539-A827-0488BD8D656C}"/>
                </c:ext>
              </c:extLst>
            </c:dLbl>
            <c:dLbl>
              <c:idx val="37"/>
              <c:delete val="1"/>
              <c:extLst>
                <c:ext xmlns:c15="http://schemas.microsoft.com/office/drawing/2012/chart" uri="{CE6537A1-D6FC-4f65-9D91-7224C49458BB}"/>
                <c:ext xmlns:c16="http://schemas.microsoft.com/office/drawing/2014/chart" uri="{C3380CC4-5D6E-409C-BE32-E72D297353CC}">
                  <c16:uniqueId val="{00000025-39CA-4539-A827-0488BD8D656C}"/>
                </c:ext>
              </c:extLst>
            </c:dLbl>
            <c:dLbl>
              <c:idx val="38"/>
              <c:delete val="1"/>
              <c:extLst>
                <c:ext xmlns:c15="http://schemas.microsoft.com/office/drawing/2012/chart" uri="{CE6537A1-D6FC-4f65-9D91-7224C49458BB}"/>
                <c:ext xmlns:c16="http://schemas.microsoft.com/office/drawing/2014/chart" uri="{C3380CC4-5D6E-409C-BE32-E72D297353CC}">
                  <c16:uniqueId val="{00000026-39CA-4539-A827-0488BD8D656C}"/>
                </c:ext>
              </c:extLst>
            </c:dLbl>
            <c:dLbl>
              <c:idx val="39"/>
              <c:delete val="1"/>
              <c:extLst>
                <c:ext xmlns:c15="http://schemas.microsoft.com/office/drawing/2012/chart" uri="{CE6537A1-D6FC-4f65-9D91-7224C49458BB}"/>
                <c:ext xmlns:c16="http://schemas.microsoft.com/office/drawing/2014/chart" uri="{C3380CC4-5D6E-409C-BE32-E72D297353CC}">
                  <c16:uniqueId val="{00000027-39CA-4539-A827-0488BD8D656C}"/>
                </c:ext>
              </c:extLst>
            </c:dLbl>
            <c:dLbl>
              <c:idx val="40"/>
              <c:delete val="1"/>
              <c:extLst>
                <c:ext xmlns:c15="http://schemas.microsoft.com/office/drawing/2012/chart" uri="{CE6537A1-D6FC-4f65-9D91-7224C49458BB}"/>
                <c:ext xmlns:c16="http://schemas.microsoft.com/office/drawing/2014/chart" uri="{C3380CC4-5D6E-409C-BE32-E72D297353CC}">
                  <c16:uniqueId val="{00000028-39CA-4539-A827-0488BD8D656C}"/>
                </c:ext>
              </c:extLst>
            </c:dLbl>
            <c:dLbl>
              <c:idx val="41"/>
              <c:delete val="1"/>
              <c:extLst>
                <c:ext xmlns:c15="http://schemas.microsoft.com/office/drawing/2012/chart" uri="{CE6537A1-D6FC-4f65-9D91-7224C49458BB}"/>
                <c:ext xmlns:c16="http://schemas.microsoft.com/office/drawing/2014/chart" uri="{C3380CC4-5D6E-409C-BE32-E72D297353CC}">
                  <c16:uniqueId val="{00000029-39CA-4539-A827-0488BD8D656C}"/>
                </c:ext>
              </c:extLst>
            </c:dLbl>
            <c:dLbl>
              <c:idx val="42"/>
              <c:delete val="1"/>
              <c:extLst>
                <c:ext xmlns:c15="http://schemas.microsoft.com/office/drawing/2012/chart" uri="{CE6537A1-D6FC-4f65-9D91-7224C49458BB}"/>
                <c:ext xmlns:c16="http://schemas.microsoft.com/office/drawing/2014/chart" uri="{C3380CC4-5D6E-409C-BE32-E72D297353CC}">
                  <c16:uniqueId val="{0000002A-39CA-4539-A827-0488BD8D656C}"/>
                </c:ext>
              </c:extLst>
            </c:dLbl>
            <c:dLbl>
              <c:idx val="43"/>
              <c:delete val="1"/>
              <c:extLst>
                <c:ext xmlns:c15="http://schemas.microsoft.com/office/drawing/2012/chart" uri="{CE6537A1-D6FC-4f65-9D91-7224C49458BB}"/>
                <c:ext xmlns:c16="http://schemas.microsoft.com/office/drawing/2014/chart" uri="{C3380CC4-5D6E-409C-BE32-E72D297353CC}">
                  <c16:uniqueId val="{0000002B-39CA-4539-A827-0488BD8D656C}"/>
                </c:ext>
              </c:extLst>
            </c:dLbl>
            <c:dLbl>
              <c:idx val="44"/>
              <c:delete val="1"/>
              <c:extLst>
                <c:ext xmlns:c15="http://schemas.microsoft.com/office/drawing/2012/chart" uri="{CE6537A1-D6FC-4f65-9D91-7224C49458BB}"/>
                <c:ext xmlns:c16="http://schemas.microsoft.com/office/drawing/2014/chart" uri="{C3380CC4-5D6E-409C-BE32-E72D297353CC}">
                  <c16:uniqueId val="{0000002C-39CA-4539-A827-0488BD8D656C}"/>
                </c:ext>
              </c:extLst>
            </c:dLbl>
            <c:dLbl>
              <c:idx val="45"/>
              <c:delete val="1"/>
              <c:extLst>
                <c:ext xmlns:c15="http://schemas.microsoft.com/office/drawing/2012/chart" uri="{CE6537A1-D6FC-4f65-9D91-7224C49458BB}"/>
                <c:ext xmlns:c16="http://schemas.microsoft.com/office/drawing/2014/chart" uri="{C3380CC4-5D6E-409C-BE32-E72D297353CC}">
                  <c16:uniqueId val="{0000002D-39CA-4539-A827-0488BD8D656C}"/>
                </c:ext>
              </c:extLst>
            </c:dLbl>
            <c:dLbl>
              <c:idx val="46"/>
              <c:delete val="1"/>
              <c:extLst>
                <c:ext xmlns:c15="http://schemas.microsoft.com/office/drawing/2012/chart" uri="{CE6537A1-D6FC-4f65-9D91-7224C49458BB}"/>
                <c:ext xmlns:c16="http://schemas.microsoft.com/office/drawing/2014/chart" uri="{C3380CC4-5D6E-409C-BE32-E72D297353CC}">
                  <c16:uniqueId val="{0000002E-39CA-4539-A827-0488BD8D656C}"/>
                </c:ext>
              </c:extLst>
            </c:dLbl>
            <c:dLbl>
              <c:idx val="47"/>
              <c:delete val="1"/>
              <c:extLst>
                <c:ext xmlns:c15="http://schemas.microsoft.com/office/drawing/2012/chart" uri="{CE6537A1-D6FC-4f65-9D91-7224C49458BB}"/>
                <c:ext xmlns:c16="http://schemas.microsoft.com/office/drawing/2014/chart" uri="{C3380CC4-5D6E-409C-BE32-E72D297353CC}">
                  <c16:uniqueId val="{0000002F-39CA-4539-A827-0488BD8D656C}"/>
                </c:ext>
              </c:extLst>
            </c:dLbl>
            <c:dLbl>
              <c:idx val="48"/>
              <c:layout>
                <c:manualLayout>
                  <c:x val="-2.4081481113482177E-2"/>
                  <c:y val="3.8517804895454179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92622AB5-6601-4BDF-8102-C89519D4EE01}" type="VALUE">
                      <a:rPr lang="en-US" baseline="0"/>
                      <a:pPr>
                        <a:defRPr/>
                      </a:pPr>
                      <a:t>[ARVO]</a:t>
                    </a:fld>
                    <a:endParaRPr lang="fi-FI"/>
                  </a:p>
                </c:rich>
              </c:tx>
              <c:spPr>
                <a:solidFill>
                  <a:srgbClr val="FFFFFF"/>
                </a:solidFill>
                <a:ln>
                  <a:solidFill>
                    <a:srgbClr val="00206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30-39CA-4539-A827-0488BD8D656C}"/>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tiedot'!$B$19:$BO$19</c:f>
              <c:numCache>
                <c:formatCode>#,##0</c:formatCode>
                <c:ptCount val="66"/>
                <c:pt idx="0">
                  <c:v>21474</c:v>
                </c:pt>
                <c:pt idx="1">
                  <c:v>21748</c:v>
                </c:pt>
                <c:pt idx="2">
                  <c:v>21944</c:v>
                </c:pt>
                <c:pt idx="3">
                  <c:v>22131</c:v>
                </c:pt>
                <c:pt idx="4">
                  <c:v>22321</c:v>
                </c:pt>
                <c:pt idx="5">
                  <c:v>22648</c:v>
                </c:pt>
                <c:pt idx="6">
                  <c:v>22829</c:v>
                </c:pt>
                <c:pt idx="7">
                  <c:v>23056</c:v>
                </c:pt>
                <c:pt idx="8">
                  <c:v>23225</c:v>
                </c:pt>
                <c:pt idx="9">
                  <c:v>23409</c:v>
                </c:pt>
                <c:pt idx="10">
                  <c:v>23612</c:v>
                </c:pt>
                <c:pt idx="11">
                  <c:v>23617</c:v>
                </c:pt>
                <c:pt idx="12">
                  <c:v>23695</c:v>
                </c:pt>
                <c:pt idx="13">
                  <c:v>23724</c:v>
                </c:pt>
                <c:pt idx="14">
                  <c:v>23830</c:v>
                </c:pt>
                <c:pt idx="15">
                  <c:v>23979</c:v>
                </c:pt>
                <c:pt idx="16">
                  <c:v>23925</c:v>
                </c:pt>
                <c:pt idx="17">
                  <c:v>23996</c:v>
                </c:pt>
                <c:pt idx="18">
                  <c:v>23985</c:v>
                </c:pt>
                <c:pt idx="19">
                  <c:v>24117</c:v>
                </c:pt>
                <c:pt idx="20">
                  <c:v>24042</c:v>
                </c:pt>
                <c:pt idx="21">
                  <c:v>23994</c:v>
                </c:pt>
                <c:pt idx="22">
                  <c:v>23772</c:v>
                </c:pt>
                <c:pt idx="23">
                  <c:v>23612</c:v>
                </c:pt>
                <c:pt idx="24">
                  <c:v>23389</c:v>
                </c:pt>
                <c:pt idx="25">
                  <c:v>23113</c:v>
                </c:pt>
                <c:pt idx="26">
                  <c:v>22903</c:v>
                </c:pt>
                <c:pt idx="27">
                  <c:v>22835</c:v>
                </c:pt>
                <c:pt idx="28">
                  <c:v>22647</c:v>
                </c:pt>
                <c:pt idx="29">
                  <c:v>22639</c:v>
                </c:pt>
                <c:pt idx="30">
                  <c:v>22482</c:v>
                </c:pt>
                <c:pt idx="31">
                  <c:v>22319</c:v>
                </c:pt>
                <c:pt idx="32">
                  <c:v>22298</c:v>
                </c:pt>
                <c:pt idx="33">
                  <c:v>22289</c:v>
                </c:pt>
                <c:pt idx="34">
                  <c:v>22169</c:v>
                </c:pt>
                <c:pt idx="35">
                  <c:v>22095</c:v>
                </c:pt>
                <c:pt idx="36">
                  <c:v>22147</c:v>
                </c:pt>
                <c:pt idx="37">
                  <c:v>22135</c:v>
                </c:pt>
                <c:pt idx="38">
                  <c:v>22171</c:v>
                </c:pt>
                <c:pt idx="39">
                  <c:v>22115</c:v>
                </c:pt>
                <c:pt idx="40">
                  <c:v>21945</c:v>
                </c:pt>
                <c:pt idx="41">
                  <c:v>21767</c:v>
                </c:pt>
                <c:pt idx="42">
                  <c:v>21639</c:v>
                </c:pt>
                <c:pt idx="43">
                  <c:v>21472</c:v>
                </c:pt>
                <c:pt idx="44">
                  <c:v>21368</c:v>
                </c:pt>
                <c:pt idx="45">
                  <c:v>21124</c:v>
                </c:pt>
                <c:pt idx="46">
                  <c:v>20958</c:v>
                </c:pt>
                <c:pt idx="47">
                  <c:v>20801</c:v>
                </c:pt>
                <c:pt idx="48">
                  <c:v>20618</c:v>
                </c:pt>
              </c:numCache>
            </c:numRef>
          </c:val>
          <c:smooth val="0"/>
          <c:extLst>
            <c:ext xmlns:c16="http://schemas.microsoft.com/office/drawing/2014/chart" uri="{C3380CC4-5D6E-409C-BE32-E72D297353CC}">
              <c16:uniqueId val="{00000031-39CA-4539-A827-0488BD8D656C}"/>
            </c:ext>
          </c:extLst>
        </c:ser>
        <c:ser>
          <c:idx val="1"/>
          <c:order val="1"/>
          <c:tx>
            <c:strRef>
              <c:f>'Diat 6–30 tiedot'!$A$20</c:f>
              <c:strCache>
                <c:ptCount val="1"/>
                <c:pt idx="0">
                  <c:v>Iisalmi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3.1983479399617203E-2"/>
                  <c:y val="-3.6252051666309869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2-39CA-4539-A827-0488BD8D656C}"/>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tiedot'!$B$20:$BO$20</c:f>
              <c:numCache>
                <c:formatCode>General</c:formatCode>
                <c:ptCount val="66"/>
                <c:pt idx="40" formatCode="#,##0">
                  <c:v>22111</c:v>
                </c:pt>
                <c:pt idx="41" formatCode="#,##0">
                  <c:v>22111</c:v>
                </c:pt>
                <c:pt idx="42" formatCode="#,##0">
                  <c:v>22106</c:v>
                </c:pt>
                <c:pt idx="43" formatCode="#,##0">
                  <c:v>22098</c:v>
                </c:pt>
                <c:pt idx="44" formatCode="#,##0">
                  <c:v>22089</c:v>
                </c:pt>
                <c:pt idx="45" formatCode="#,##0">
                  <c:v>22080</c:v>
                </c:pt>
                <c:pt idx="46" formatCode="#,##0">
                  <c:v>22067</c:v>
                </c:pt>
                <c:pt idx="47" formatCode="#,##0">
                  <c:v>22058</c:v>
                </c:pt>
                <c:pt idx="48" formatCode="#,##0">
                  <c:v>22047</c:v>
                </c:pt>
                <c:pt idx="49" formatCode="#,##0">
                  <c:v>22034</c:v>
                </c:pt>
                <c:pt idx="50" formatCode="#,##0">
                  <c:v>22019</c:v>
                </c:pt>
                <c:pt idx="51" formatCode="#,##0">
                  <c:v>22003</c:v>
                </c:pt>
                <c:pt idx="52" formatCode="#,##0">
                  <c:v>21986</c:v>
                </c:pt>
                <c:pt idx="53" formatCode="#,##0">
                  <c:v>21964</c:v>
                </c:pt>
                <c:pt idx="54" formatCode="#,##0">
                  <c:v>21939</c:v>
                </c:pt>
                <c:pt idx="55" formatCode="#,##0">
                  <c:v>21909</c:v>
                </c:pt>
                <c:pt idx="56" formatCode="#,##0">
                  <c:v>21880</c:v>
                </c:pt>
                <c:pt idx="57" formatCode="#,##0">
                  <c:v>21847</c:v>
                </c:pt>
                <c:pt idx="58" formatCode="#,##0">
                  <c:v>21810</c:v>
                </c:pt>
                <c:pt idx="59" formatCode="#,##0">
                  <c:v>21768</c:v>
                </c:pt>
                <c:pt idx="60" formatCode="#,##0">
                  <c:v>21726</c:v>
                </c:pt>
                <c:pt idx="61" formatCode="#,##0">
                  <c:v>21680</c:v>
                </c:pt>
                <c:pt idx="62" formatCode="#,##0">
                  <c:v>21633</c:v>
                </c:pt>
                <c:pt idx="63" formatCode="#,##0">
                  <c:v>21581</c:v>
                </c:pt>
                <c:pt idx="64" formatCode="#,##0">
                  <c:v>21527</c:v>
                </c:pt>
                <c:pt idx="65" formatCode="#,##0">
                  <c:v>21469</c:v>
                </c:pt>
              </c:numCache>
            </c:numRef>
          </c:val>
          <c:smooth val="0"/>
          <c:extLst>
            <c:ext xmlns:c16="http://schemas.microsoft.com/office/drawing/2014/chart" uri="{C3380CC4-5D6E-409C-BE32-E72D297353CC}">
              <c16:uniqueId val="{00000033-39CA-4539-A827-0488BD8D656C}"/>
            </c:ext>
          </c:extLst>
        </c:ser>
        <c:ser>
          <c:idx val="2"/>
          <c:order val="2"/>
          <c:tx>
            <c:strRef>
              <c:f>'Diat 6–30 tiedot'!$A$21</c:f>
              <c:strCache>
                <c:ptCount val="1"/>
                <c:pt idx="0">
                  <c:v>Iisalmi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604E-2"/>
                  <c:y val="4.53150645828873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39CA-4539-A827-0488BD8D656C}"/>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tiedot'!$B$21:$BO$21</c:f>
              <c:numCache>
                <c:formatCode>General</c:formatCode>
                <c:ptCount val="66"/>
                <c:pt idx="44" formatCode="#,##0">
                  <c:v>21286</c:v>
                </c:pt>
                <c:pt idx="45" formatCode="#,##0">
                  <c:v>21103</c:v>
                </c:pt>
                <c:pt idx="46" formatCode="#,##0">
                  <c:v>20923</c:v>
                </c:pt>
                <c:pt idx="47" formatCode="#,##0">
                  <c:v>20752</c:v>
                </c:pt>
                <c:pt idx="48" formatCode="#,##0">
                  <c:v>20585</c:v>
                </c:pt>
                <c:pt idx="49" formatCode="#,##0">
                  <c:v>20418</c:v>
                </c:pt>
                <c:pt idx="50" formatCode="#,##0">
                  <c:v>20254</c:v>
                </c:pt>
                <c:pt idx="51" formatCode="#,##0">
                  <c:v>20093</c:v>
                </c:pt>
                <c:pt idx="52" formatCode="#,##0">
                  <c:v>19932</c:v>
                </c:pt>
                <c:pt idx="53" formatCode="#,##0">
                  <c:v>19771</c:v>
                </c:pt>
                <c:pt idx="54" formatCode="#,##0">
                  <c:v>19607</c:v>
                </c:pt>
                <c:pt idx="55" formatCode="#,##0">
                  <c:v>19444</c:v>
                </c:pt>
                <c:pt idx="56" formatCode="#,##0">
                  <c:v>19286</c:v>
                </c:pt>
                <c:pt idx="57" formatCode="#,##0">
                  <c:v>19126</c:v>
                </c:pt>
                <c:pt idx="58" formatCode="#,##0">
                  <c:v>18966</c:v>
                </c:pt>
                <c:pt idx="59" formatCode="#,##0">
                  <c:v>18805</c:v>
                </c:pt>
                <c:pt idx="60" formatCode="#,##0">
                  <c:v>18647</c:v>
                </c:pt>
                <c:pt idx="61" formatCode="#,##0">
                  <c:v>18488</c:v>
                </c:pt>
                <c:pt idx="62" formatCode="#,##0">
                  <c:v>18330</c:v>
                </c:pt>
                <c:pt idx="63" formatCode="#,##0">
                  <c:v>18174</c:v>
                </c:pt>
                <c:pt idx="64" formatCode="#,##0">
                  <c:v>18015</c:v>
                </c:pt>
                <c:pt idx="65" formatCode="#,##0">
                  <c:v>17858</c:v>
                </c:pt>
              </c:numCache>
            </c:numRef>
          </c:val>
          <c:smooth val="0"/>
          <c:extLst>
            <c:ext xmlns:c16="http://schemas.microsoft.com/office/drawing/2014/chart" uri="{C3380CC4-5D6E-409C-BE32-E72D297353CC}">
              <c16:uniqueId val="{00000035-39CA-4539-A827-0488BD8D656C}"/>
            </c:ext>
          </c:extLst>
        </c:ser>
        <c:ser>
          <c:idx val="3"/>
          <c:order val="3"/>
          <c:tx>
            <c:strRef>
              <c:f>'Diat 6–30 tiedot'!$A$22</c:f>
              <c:strCache>
                <c:ptCount val="1"/>
                <c:pt idx="0">
                  <c:v>Iisalmi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6.5566132769215385E-2"/>
                  <c:y val="-5.66438307286091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39CA-4539-A827-0488BD8D656C}"/>
                </c:ext>
              </c:extLst>
            </c:dLbl>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tiedot'!$B$22:$BO$22</c:f>
              <c:numCache>
                <c:formatCode>General</c:formatCode>
                <c:ptCount val="66"/>
                <c:pt idx="46" formatCode="#,##0">
                  <c:v>20957</c:v>
                </c:pt>
                <c:pt idx="47" formatCode="#,##0">
                  <c:v>20789</c:v>
                </c:pt>
                <c:pt idx="48" formatCode="#,##0">
                  <c:v>20623</c:v>
                </c:pt>
                <c:pt idx="49" formatCode="#,##0">
                  <c:v>20458</c:v>
                </c:pt>
                <c:pt idx="50" formatCode="#,##0">
                  <c:v>20296</c:v>
                </c:pt>
                <c:pt idx="51" formatCode="#,##0">
                  <c:v>20136</c:v>
                </c:pt>
                <c:pt idx="52" formatCode="#,##0">
                  <c:v>19977</c:v>
                </c:pt>
                <c:pt idx="53" formatCode="#,##0">
                  <c:v>19821</c:v>
                </c:pt>
                <c:pt idx="54" formatCode="#,##0">
                  <c:v>19665</c:v>
                </c:pt>
                <c:pt idx="55" formatCode="#,##0">
                  <c:v>19508</c:v>
                </c:pt>
                <c:pt idx="56" formatCode="#,##0">
                  <c:v>19351</c:v>
                </c:pt>
                <c:pt idx="57" formatCode="#,##0">
                  <c:v>19198</c:v>
                </c:pt>
                <c:pt idx="58" formatCode="#,##0">
                  <c:v>19042</c:v>
                </c:pt>
                <c:pt idx="59" formatCode="#,##0">
                  <c:v>18886</c:v>
                </c:pt>
                <c:pt idx="60" formatCode="#,##0">
                  <c:v>18730</c:v>
                </c:pt>
                <c:pt idx="61" formatCode="#,##0">
                  <c:v>18577</c:v>
                </c:pt>
                <c:pt idx="62" formatCode="#,##0">
                  <c:v>18430</c:v>
                </c:pt>
                <c:pt idx="63" formatCode="#,##0">
                  <c:v>18287</c:v>
                </c:pt>
                <c:pt idx="64" formatCode="#,##0">
                  <c:v>18150</c:v>
                </c:pt>
                <c:pt idx="65" formatCode="#,##0">
                  <c:v>18013</c:v>
                </c:pt>
              </c:numCache>
            </c:numRef>
          </c:val>
          <c:smooth val="0"/>
          <c:extLst>
            <c:ext xmlns:c16="http://schemas.microsoft.com/office/drawing/2014/chart" uri="{C3380CC4-5D6E-409C-BE32-E72D297353CC}">
              <c16:uniqueId val="{00000037-39CA-4539-A827-0488BD8D656C}"/>
            </c:ext>
          </c:extLst>
        </c:ser>
        <c:ser>
          <c:idx val="4"/>
          <c:order val="4"/>
          <c:tx>
            <c:strRef>
              <c:f>'Diat 6–30 tiedot'!$A$23</c:f>
              <c:strCache>
                <c:ptCount val="1"/>
                <c:pt idx="0">
                  <c:v>Iisalmi ennuste 2024</c:v>
                </c:pt>
              </c:strCache>
            </c:strRef>
          </c:tx>
          <c:spPr>
            <a:ln w="31750" cap="rnd">
              <a:solidFill>
                <a:srgbClr val="7030A0"/>
              </a:solidFill>
              <a:prstDash val="lgDash"/>
              <a:round/>
            </a:ln>
            <a:effectLst>
              <a:outerShdw blurRad="40000" dist="23000" dir="5400000" rotWithShape="0">
                <a:srgbClr val="000000">
                  <a:alpha val="35000"/>
                </a:srgbClr>
              </a:outerShdw>
            </a:effectLst>
          </c:spPr>
          <c:marker>
            <c:symbol val="none"/>
          </c:marker>
          <c:dLbls>
            <c:dLbl>
              <c:idx val="70"/>
              <c:layout>
                <c:manualLayout>
                  <c:x val="-3.8380175279540761E-2"/>
                  <c:y val="-4.984657104117609E-2"/>
                </c:manualLayout>
              </c:layout>
              <c:tx>
                <c:rich>
                  <a:bodyPr/>
                  <a:lstStyle/>
                  <a:p>
                    <a:fld id="{2ED4B56D-AEA3-4C9C-8512-9007B8F4870F}" type="VALUE">
                      <a:rPr lang="en-US" baseline="0"/>
                      <a:pPr/>
                      <a:t>[ARVO]</a:t>
                    </a:fld>
                    <a:endParaRPr lang="fi-FI"/>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8-39CA-4539-A827-0488BD8D656C}"/>
                </c:ext>
              </c:extLst>
            </c:dLbl>
            <c:spPr>
              <a:solidFill>
                <a:srgbClr val="FFFFFF"/>
              </a:solidFill>
              <a:ln>
                <a:solidFill>
                  <a:srgbClr val="7030A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tiedot'!$B$23:$BT$23</c:f>
              <c:numCache>
                <c:formatCode>General</c:formatCode>
                <c:ptCount val="71"/>
                <c:pt idx="49" formatCode="#,##0">
                  <c:v>20451</c:v>
                </c:pt>
                <c:pt idx="50" formatCode="#,##0">
                  <c:v>20286</c:v>
                </c:pt>
                <c:pt idx="51" formatCode="#,##0">
                  <c:v>20114</c:v>
                </c:pt>
                <c:pt idx="52" formatCode="#,##0">
                  <c:v>19946</c:v>
                </c:pt>
                <c:pt idx="53" formatCode="#,##0">
                  <c:v>19787</c:v>
                </c:pt>
                <c:pt idx="54" formatCode="#,##0">
                  <c:v>19627</c:v>
                </c:pt>
                <c:pt idx="55" formatCode="#,##0">
                  <c:v>19471</c:v>
                </c:pt>
                <c:pt idx="56" formatCode="#,##0">
                  <c:v>19319</c:v>
                </c:pt>
                <c:pt idx="57" formatCode="#,##0">
                  <c:v>19172</c:v>
                </c:pt>
                <c:pt idx="58" formatCode="#,##0">
                  <c:v>19026</c:v>
                </c:pt>
                <c:pt idx="59" formatCode="#,##0">
                  <c:v>18885</c:v>
                </c:pt>
                <c:pt idx="60" formatCode="#,##0">
                  <c:v>18748</c:v>
                </c:pt>
                <c:pt idx="61" formatCode="#,##0">
                  <c:v>18619</c:v>
                </c:pt>
                <c:pt idx="62" formatCode="#,##0">
                  <c:v>18495</c:v>
                </c:pt>
                <c:pt idx="63" formatCode="#,##0">
                  <c:v>18377</c:v>
                </c:pt>
                <c:pt idx="64" formatCode="#,##0">
                  <c:v>18267</c:v>
                </c:pt>
                <c:pt idx="65" formatCode="#,##0">
                  <c:v>18162</c:v>
                </c:pt>
                <c:pt idx="66" formatCode="#,##0">
                  <c:v>18057</c:v>
                </c:pt>
                <c:pt idx="67" formatCode="#,##0">
                  <c:v>17959</c:v>
                </c:pt>
                <c:pt idx="68" formatCode="#,##0">
                  <c:v>17865</c:v>
                </c:pt>
                <c:pt idx="69" formatCode="#,##0">
                  <c:v>17778</c:v>
                </c:pt>
                <c:pt idx="70" formatCode="#,##0">
                  <c:v>17696</c:v>
                </c:pt>
              </c:numCache>
            </c:numRef>
          </c:val>
          <c:smooth val="0"/>
          <c:extLst>
            <c:ext xmlns:c16="http://schemas.microsoft.com/office/drawing/2014/chart" uri="{C3380CC4-5D6E-409C-BE32-E72D297353CC}">
              <c16:uniqueId val="{00000039-39CA-4539-A827-0488BD8D656C}"/>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7.9110632618112214E-2"/>
          <c:y val="0.57205559123670879"/>
          <c:w val="0.29942379369396593"/>
          <c:h val="0.3378041818311568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dirty="0"/>
              <a:t>Kiuruveden väestönkehitys 1975–2023 ja Tilastokeskuksen väestöennusteet</a:t>
            </a:r>
          </a:p>
        </c:rich>
      </c:tx>
      <c:layout>
        <c:manualLayout>
          <c:xMode val="edge"/>
          <c:yMode val="edge"/>
          <c:x val="0.16835524327591417"/>
          <c:y val="2.265753229144365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tiedot'!$A$24</c:f>
              <c:strCache>
                <c:ptCount val="1"/>
                <c:pt idx="0">
                  <c:v>Kiuruvesi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48"/>
              <c:layout>
                <c:manualLayout>
                  <c:x val="-2.7185957489674624E-2"/>
                  <c:y val="4.5315064582887317E-2"/>
                </c:manualLayout>
              </c:layout>
              <c:tx>
                <c:rich>
                  <a:bodyPr/>
                  <a:lstStyle/>
                  <a:p>
                    <a:fld id="{92283289-123D-44AE-BBC7-C220AB73BBE5}" type="VALUE">
                      <a:rPr lang="en-US" baseline="0"/>
                      <a:pPr/>
                      <a:t>[ARVO]</a:t>
                    </a:fld>
                    <a:endParaRPr lang="fi-FI"/>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7CA-4D9C-9854-E411A537FCBE}"/>
                </c:ext>
              </c:extLst>
            </c:dLbl>
            <c:spPr>
              <a:solidFill>
                <a:srgbClr val="FFFFFF"/>
              </a:solidFill>
              <a:ln>
                <a:solidFill>
                  <a:srgbClr val="1F497D"/>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tiedot'!$B$24:$BO$24</c:f>
              <c:numCache>
                <c:formatCode>#,##0</c:formatCode>
                <c:ptCount val="66"/>
                <c:pt idx="0">
                  <c:v>12117</c:v>
                </c:pt>
                <c:pt idx="1">
                  <c:v>12081</c:v>
                </c:pt>
                <c:pt idx="2">
                  <c:v>12051</c:v>
                </c:pt>
                <c:pt idx="3">
                  <c:v>11989</c:v>
                </c:pt>
                <c:pt idx="4">
                  <c:v>12056</c:v>
                </c:pt>
                <c:pt idx="5">
                  <c:v>12030</c:v>
                </c:pt>
                <c:pt idx="6">
                  <c:v>12030</c:v>
                </c:pt>
                <c:pt idx="7">
                  <c:v>12073</c:v>
                </c:pt>
                <c:pt idx="8">
                  <c:v>12152</c:v>
                </c:pt>
                <c:pt idx="9">
                  <c:v>12189</c:v>
                </c:pt>
                <c:pt idx="10">
                  <c:v>12000</c:v>
                </c:pt>
                <c:pt idx="11">
                  <c:v>11932</c:v>
                </c:pt>
                <c:pt idx="12">
                  <c:v>11741</c:v>
                </c:pt>
                <c:pt idx="13">
                  <c:v>11583</c:v>
                </c:pt>
                <c:pt idx="14">
                  <c:v>11495</c:v>
                </c:pt>
                <c:pt idx="15">
                  <c:v>11415</c:v>
                </c:pt>
                <c:pt idx="16">
                  <c:v>11411</c:v>
                </c:pt>
                <c:pt idx="17">
                  <c:v>11363</c:v>
                </c:pt>
                <c:pt idx="18">
                  <c:v>11345</c:v>
                </c:pt>
                <c:pt idx="19">
                  <c:v>11288</c:v>
                </c:pt>
                <c:pt idx="20">
                  <c:v>11179</c:v>
                </c:pt>
                <c:pt idx="21">
                  <c:v>10993</c:v>
                </c:pt>
                <c:pt idx="22">
                  <c:v>10851</c:v>
                </c:pt>
                <c:pt idx="23">
                  <c:v>10595</c:v>
                </c:pt>
                <c:pt idx="24">
                  <c:v>10503</c:v>
                </c:pt>
                <c:pt idx="25">
                  <c:v>10358</c:v>
                </c:pt>
                <c:pt idx="26">
                  <c:v>10187</c:v>
                </c:pt>
                <c:pt idx="27">
                  <c:v>10074</c:v>
                </c:pt>
                <c:pt idx="28">
                  <c:v>9988</c:v>
                </c:pt>
                <c:pt idx="29">
                  <c:v>9864</c:v>
                </c:pt>
                <c:pt idx="30">
                  <c:v>9745</c:v>
                </c:pt>
                <c:pt idx="31">
                  <c:v>9639</c:v>
                </c:pt>
                <c:pt idx="32">
                  <c:v>9515</c:v>
                </c:pt>
                <c:pt idx="33">
                  <c:v>9400</c:v>
                </c:pt>
                <c:pt idx="34">
                  <c:v>9318</c:v>
                </c:pt>
                <c:pt idx="35">
                  <c:v>9157</c:v>
                </c:pt>
                <c:pt idx="36">
                  <c:v>9063</c:v>
                </c:pt>
                <c:pt idx="37">
                  <c:v>8989</c:v>
                </c:pt>
                <c:pt idx="38">
                  <c:v>8866</c:v>
                </c:pt>
                <c:pt idx="39">
                  <c:v>8752</c:v>
                </c:pt>
                <c:pt idx="40">
                  <c:v>8600</c:v>
                </c:pt>
                <c:pt idx="41">
                  <c:v>8444</c:v>
                </c:pt>
                <c:pt idx="42">
                  <c:v>8283</c:v>
                </c:pt>
                <c:pt idx="43">
                  <c:v>8153</c:v>
                </c:pt>
                <c:pt idx="44">
                  <c:v>7998</c:v>
                </c:pt>
                <c:pt idx="45">
                  <c:v>7854</c:v>
                </c:pt>
                <c:pt idx="46">
                  <c:v>7759</c:v>
                </c:pt>
                <c:pt idx="47">
                  <c:v>7597</c:v>
                </c:pt>
                <c:pt idx="48">
                  <c:v>7475</c:v>
                </c:pt>
              </c:numCache>
            </c:numRef>
          </c:val>
          <c:smooth val="0"/>
          <c:extLst>
            <c:ext xmlns:c16="http://schemas.microsoft.com/office/drawing/2014/chart" uri="{C3380CC4-5D6E-409C-BE32-E72D297353CC}">
              <c16:uniqueId val="{00000001-F7CA-4D9C-9854-E411A537FCBE}"/>
            </c:ext>
          </c:extLst>
        </c:ser>
        <c:ser>
          <c:idx val="1"/>
          <c:order val="1"/>
          <c:tx>
            <c:strRef>
              <c:f>'Diat 6–30 tiedot'!$A$25</c:f>
              <c:strCache>
                <c:ptCount val="1"/>
                <c:pt idx="0">
                  <c:v>Kiuruvesi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3.1983479399617203E-2"/>
                  <c:y val="-3.6252051666309869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2-F7CA-4D9C-9854-E411A537FCBE}"/>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tiedot'!$B$25:$BO$25</c:f>
              <c:numCache>
                <c:formatCode>General</c:formatCode>
                <c:ptCount val="66"/>
                <c:pt idx="40" formatCode="#,##0">
                  <c:v>8644</c:v>
                </c:pt>
                <c:pt idx="41" formatCode="#,##0">
                  <c:v>8543</c:v>
                </c:pt>
                <c:pt idx="42" formatCode="#,##0">
                  <c:v>8449</c:v>
                </c:pt>
                <c:pt idx="43" formatCode="#,##0">
                  <c:v>8361</c:v>
                </c:pt>
                <c:pt idx="44" formatCode="#,##0">
                  <c:v>8277</c:v>
                </c:pt>
                <c:pt idx="45" formatCode="#,##0">
                  <c:v>8197</c:v>
                </c:pt>
                <c:pt idx="46" formatCode="#,##0">
                  <c:v>8123</c:v>
                </c:pt>
                <c:pt idx="47" formatCode="#,##0">
                  <c:v>8051</c:v>
                </c:pt>
                <c:pt idx="48" formatCode="#,##0">
                  <c:v>7984</c:v>
                </c:pt>
                <c:pt idx="49" formatCode="#,##0">
                  <c:v>7916</c:v>
                </c:pt>
                <c:pt idx="50" formatCode="#,##0">
                  <c:v>7851</c:v>
                </c:pt>
                <c:pt idx="51" formatCode="#,##0">
                  <c:v>7787</c:v>
                </c:pt>
                <c:pt idx="52" formatCode="#,##0">
                  <c:v>7730</c:v>
                </c:pt>
                <c:pt idx="53" formatCode="#,##0">
                  <c:v>7671</c:v>
                </c:pt>
                <c:pt idx="54" formatCode="#,##0">
                  <c:v>7614</c:v>
                </c:pt>
                <c:pt idx="55" formatCode="#,##0">
                  <c:v>7559</c:v>
                </c:pt>
                <c:pt idx="56" formatCode="#,##0">
                  <c:v>7506</c:v>
                </c:pt>
                <c:pt idx="57" formatCode="#,##0">
                  <c:v>7453</c:v>
                </c:pt>
                <c:pt idx="58" formatCode="#,##0">
                  <c:v>7403</c:v>
                </c:pt>
                <c:pt idx="59" formatCode="#,##0">
                  <c:v>7353</c:v>
                </c:pt>
                <c:pt idx="60" formatCode="#,##0">
                  <c:v>7303</c:v>
                </c:pt>
                <c:pt idx="61" formatCode="#,##0">
                  <c:v>7255</c:v>
                </c:pt>
                <c:pt idx="62" formatCode="#,##0">
                  <c:v>7207</c:v>
                </c:pt>
                <c:pt idx="63" formatCode="#,##0">
                  <c:v>7159</c:v>
                </c:pt>
                <c:pt idx="64" formatCode="#,##0">
                  <c:v>7109</c:v>
                </c:pt>
                <c:pt idx="65" formatCode="#,##0">
                  <c:v>7063</c:v>
                </c:pt>
              </c:numCache>
            </c:numRef>
          </c:val>
          <c:smooth val="0"/>
          <c:extLst>
            <c:ext xmlns:c16="http://schemas.microsoft.com/office/drawing/2014/chart" uri="{C3380CC4-5D6E-409C-BE32-E72D297353CC}">
              <c16:uniqueId val="{00000003-F7CA-4D9C-9854-E411A537FCBE}"/>
            </c:ext>
          </c:extLst>
        </c:ser>
        <c:ser>
          <c:idx val="2"/>
          <c:order val="2"/>
          <c:tx>
            <c:strRef>
              <c:f>'Diat 6–30 tiedot'!$A$26</c:f>
              <c:strCache>
                <c:ptCount val="1"/>
                <c:pt idx="0">
                  <c:v>Kiuruvesi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604E-2"/>
                  <c:y val="4.53150645828873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7CA-4D9C-9854-E411A537FCBE}"/>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tiedot'!$B$26:$BO$26</c:f>
              <c:numCache>
                <c:formatCode>General</c:formatCode>
                <c:ptCount val="66"/>
                <c:pt idx="44" formatCode="#,##0">
                  <c:v>8000</c:v>
                </c:pt>
                <c:pt idx="45" formatCode="#,##0">
                  <c:v>7854</c:v>
                </c:pt>
                <c:pt idx="46" formatCode="#,##0">
                  <c:v>7714</c:v>
                </c:pt>
                <c:pt idx="47" formatCode="#,##0">
                  <c:v>7581</c:v>
                </c:pt>
                <c:pt idx="48" formatCode="#,##0">
                  <c:v>7454</c:v>
                </c:pt>
                <c:pt idx="49" formatCode="#,##0">
                  <c:v>7331</c:v>
                </c:pt>
                <c:pt idx="50" formatCode="#,##0">
                  <c:v>7210</c:v>
                </c:pt>
                <c:pt idx="51" formatCode="#,##0">
                  <c:v>7094</c:v>
                </c:pt>
                <c:pt idx="52" formatCode="#,##0">
                  <c:v>6983</c:v>
                </c:pt>
                <c:pt idx="53" formatCode="#,##0">
                  <c:v>6875</c:v>
                </c:pt>
                <c:pt idx="54" formatCode="#,##0">
                  <c:v>6772</c:v>
                </c:pt>
                <c:pt idx="55" formatCode="#,##0">
                  <c:v>6673</c:v>
                </c:pt>
                <c:pt idx="56" formatCode="#,##0">
                  <c:v>6577</c:v>
                </c:pt>
                <c:pt idx="57" formatCode="#,##0">
                  <c:v>6484</c:v>
                </c:pt>
                <c:pt idx="58" formatCode="#,##0">
                  <c:v>6394</c:v>
                </c:pt>
                <c:pt idx="59" formatCode="#,##0">
                  <c:v>6307</c:v>
                </c:pt>
                <c:pt idx="60" formatCode="#,##0">
                  <c:v>6222</c:v>
                </c:pt>
                <c:pt idx="61" formatCode="#,##0">
                  <c:v>6139</c:v>
                </c:pt>
                <c:pt idx="62" formatCode="#,##0">
                  <c:v>6055</c:v>
                </c:pt>
                <c:pt idx="63" formatCode="#,##0">
                  <c:v>5976</c:v>
                </c:pt>
                <c:pt idx="64" formatCode="#,##0">
                  <c:v>5898</c:v>
                </c:pt>
                <c:pt idx="65" formatCode="#,##0">
                  <c:v>5821</c:v>
                </c:pt>
              </c:numCache>
            </c:numRef>
          </c:val>
          <c:smooth val="0"/>
          <c:extLst>
            <c:ext xmlns:c16="http://schemas.microsoft.com/office/drawing/2014/chart" uri="{C3380CC4-5D6E-409C-BE32-E72D297353CC}">
              <c16:uniqueId val="{00000005-F7CA-4D9C-9854-E411A537FCBE}"/>
            </c:ext>
          </c:extLst>
        </c:ser>
        <c:ser>
          <c:idx val="3"/>
          <c:order val="3"/>
          <c:tx>
            <c:strRef>
              <c:f>'Diat 6–30 tiedot'!$A$27</c:f>
              <c:strCache>
                <c:ptCount val="1"/>
                <c:pt idx="0">
                  <c:v>Kiuruvesi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486E-2"/>
                  <c:y val="-4.3049311353742951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6-F7CA-4D9C-9854-E411A537FCBE}"/>
                </c:ext>
              </c:extLst>
            </c:dLbl>
            <c:spPr>
              <a:noFill/>
              <a:ln>
                <a:solidFill>
                  <a:srgbClr val="FF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tiedot'!$B$27:$BO$27</c:f>
              <c:numCache>
                <c:formatCode>General</c:formatCode>
                <c:ptCount val="66"/>
                <c:pt idx="46" formatCode="#,##0">
                  <c:v>7711</c:v>
                </c:pt>
                <c:pt idx="47" formatCode="#,##0">
                  <c:v>7578</c:v>
                </c:pt>
                <c:pt idx="48" formatCode="#,##0">
                  <c:v>7450</c:v>
                </c:pt>
                <c:pt idx="49" formatCode="#,##0">
                  <c:v>7331</c:v>
                </c:pt>
                <c:pt idx="50" formatCode="#,##0">
                  <c:v>7215</c:v>
                </c:pt>
                <c:pt idx="51" formatCode="#,##0">
                  <c:v>7102</c:v>
                </c:pt>
                <c:pt idx="52" formatCode="#,##0">
                  <c:v>6994</c:v>
                </c:pt>
                <c:pt idx="53" formatCode="#,##0">
                  <c:v>6891</c:v>
                </c:pt>
                <c:pt idx="54" formatCode="#,##0">
                  <c:v>6790</c:v>
                </c:pt>
                <c:pt idx="55" formatCode="#,##0">
                  <c:v>6695</c:v>
                </c:pt>
                <c:pt idx="56" formatCode="#,##0">
                  <c:v>6601</c:v>
                </c:pt>
                <c:pt idx="57" formatCode="#,##0">
                  <c:v>6509</c:v>
                </c:pt>
                <c:pt idx="58" formatCode="#,##0">
                  <c:v>6423</c:v>
                </c:pt>
                <c:pt idx="59" formatCode="#,##0">
                  <c:v>6336</c:v>
                </c:pt>
                <c:pt idx="60" formatCode="#,##0">
                  <c:v>6253</c:v>
                </c:pt>
                <c:pt idx="61" formatCode="#,##0">
                  <c:v>6171</c:v>
                </c:pt>
                <c:pt idx="62" formatCode="#,##0">
                  <c:v>6092</c:v>
                </c:pt>
                <c:pt idx="63" formatCode="#,##0">
                  <c:v>6014</c:v>
                </c:pt>
                <c:pt idx="64" formatCode="#,##0">
                  <c:v>5941</c:v>
                </c:pt>
                <c:pt idx="65" formatCode="#,##0">
                  <c:v>5868</c:v>
                </c:pt>
              </c:numCache>
            </c:numRef>
          </c:val>
          <c:smooth val="0"/>
          <c:extLst>
            <c:ext xmlns:c16="http://schemas.microsoft.com/office/drawing/2014/chart" uri="{C3380CC4-5D6E-409C-BE32-E72D297353CC}">
              <c16:uniqueId val="{00000007-F7CA-4D9C-9854-E411A537FCBE}"/>
            </c:ext>
          </c:extLst>
        </c:ser>
        <c:ser>
          <c:idx val="4"/>
          <c:order val="4"/>
          <c:tx>
            <c:strRef>
              <c:f>'Diat 6–30 tiedot'!$A$28</c:f>
              <c:strCache>
                <c:ptCount val="1"/>
                <c:pt idx="0">
                  <c:v>Kiuruvesi ennuste 2024</c:v>
                </c:pt>
              </c:strCache>
            </c:strRef>
          </c:tx>
          <c:spPr>
            <a:ln w="31750" cap="rnd">
              <a:solidFill>
                <a:srgbClr val="7030A0"/>
              </a:solidFill>
              <a:prstDash val="lgDash"/>
              <a:round/>
            </a:ln>
            <a:effectLst>
              <a:outerShdw blurRad="40000" dist="23000" dir="5400000" rotWithShape="0">
                <a:srgbClr val="000000">
                  <a:alpha val="35000"/>
                </a:srgbClr>
              </a:outerShdw>
            </a:effectLst>
          </c:spPr>
          <c:marker>
            <c:symbol val="none"/>
          </c:marker>
          <c:dLbls>
            <c:dLbl>
              <c:idx val="70"/>
              <c:layout>
                <c:manualLayout>
                  <c:x val="-2.5586783519693766E-2"/>
                  <c:y val="-4.7580817812031682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1085A45F-30BF-4CED-9186-182348AA7214}" type="VALUE">
                      <a:rPr lang="en-US" baseline="0"/>
                      <a:pPr>
                        <a:defRPr/>
                      </a:pPr>
                      <a:t>[ARVO]</a:t>
                    </a:fld>
                    <a:endParaRPr lang="fi-FI"/>
                  </a:p>
                </c:rich>
              </c:tx>
              <c:spPr>
                <a:solidFill>
                  <a:srgbClr val="FFFFFF"/>
                </a:solidFill>
                <a:ln>
                  <a:solidFill>
                    <a:srgbClr val="7030A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8-F7CA-4D9C-9854-E411A537FCBE}"/>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tiedot'!$B$28:$BT$28</c:f>
              <c:numCache>
                <c:formatCode>General</c:formatCode>
                <c:ptCount val="71"/>
                <c:pt idx="49" formatCode="#,##0">
                  <c:v>7342</c:v>
                </c:pt>
                <c:pt idx="50" formatCode="#,##0">
                  <c:v>7210</c:v>
                </c:pt>
                <c:pt idx="51" formatCode="#,##0">
                  <c:v>7086</c:v>
                </c:pt>
                <c:pt idx="52" formatCode="#,##0">
                  <c:v>6967</c:v>
                </c:pt>
                <c:pt idx="53" formatCode="#,##0">
                  <c:v>6855</c:v>
                </c:pt>
                <c:pt idx="54" formatCode="#,##0">
                  <c:v>6746</c:v>
                </c:pt>
                <c:pt idx="55" formatCode="#,##0">
                  <c:v>6645</c:v>
                </c:pt>
                <c:pt idx="56" formatCode="#,##0">
                  <c:v>6545</c:v>
                </c:pt>
                <c:pt idx="57" formatCode="#,##0">
                  <c:v>6450</c:v>
                </c:pt>
                <c:pt idx="58" formatCode="#,##0">
                  <c:v>6361</c:v>
                </c:pt>
                <c:pt idx="59" formatCode="#,##0">
                  <c:v>6275</c:v>
                </c:pt>
                <c:pt idx="60" formatCode="#,##0">
                  <c:v>6192</c:v>
                </c:pt>
                <c:pt idx="61" formatCode="#,##0">
                  <c:v>6114</c:v>
                </c:pt>
                <c:pt idx="62" formatCode="#,##0">
                  <c:v>6038</c:v>
                </c:pt>
                <c:pt idx="63" formatCode="#,##0">
                  <c:v>5965</c:v>
                </c:pt>
                <c:pt idx="64" formatCode="#,##0">
                  <c:v>5897</c:v>
                </c:pt>
                <c:pt idx="65" formatCode="#,##0">
                  <c:v>5831</c:v>
                </c:pt>
                <c:pt idx="66" formatCode="#,##0">
                  <c:v>5769</c:v>
                </c:pt>
                <c:pt idx="67" formatCode="#,##0">
                  <c:v>5709</c:v>
                </c:pt>
                <c:pt idx="68" formatCode="#,##0">
                  <c:v>5652</c:v>
                </c:pt>
                <c:pt idx="69" formatCode="#,##0">
                  <c:v>5599</c:v>
                </c:pt>
                <c:pt idx="70" formatCode="#,##0">
                  <c:v>5550</c:v>
                </c:pt>
              </c:numCache>
            </c:numRef>
          </c:val>
          <c:smooth val="0"/>
          <c:extLst>
            <c:ext xmlns:c16="http://schemas.microsoft.com/office/drawing/2014/chart" uri="{C3380CC4-5D6E-409C-BE32-E72D297353CC}">
              <c16:uniqueId val="{00000009-F7CA-4D9C-9854-E411A537FCBE}"/>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rgbClr val="1F497D"/>
          </a:solidFill>
        </a:ln>
        <a:effectLst/>
      </c:spPr>
    </c:plotArea>
    <c:legend>
      <c:legendPos val="b"/>
      <c:layout>
        <c:manualLayout>
          <c:xMode val="edge"/>
          <c:yMode val="edge"/>
          <c:x val="7.9110632618112214E-2"/>
          <c:y val="0.57885285092414174"/>
          <c:w val="0.32759582451898861"/>
          <c:h val="0.3337356383358310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dirty="0"/>
              <a:t>Keiteleen väestönkehitys 1975–2023 ja Tilastokeskuksen väestöennusteet</a:t>
            </a:r>
          </a:p>
        </c:rich>
      </c:tx>
      <c:layout>
        <c:manualLayout>
          <c:xMode val="edge"/>
          <c:yMode val="edge"/>
          <c:x val="0.16835524327591417"/>
          <c:y val="2.265753229144365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tiedot'!$A$29</c:f>
              <c:strCache>
                <c:ptCount val="1"/>
                <c:pt idx="0">
                  <c:v>Keitele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48"/>
              <c:layout>
                <c:manualLayout>
                  <c:x val="-1.2793391759846883E-2"/>
                  <c:y val="4.5315064582887317E-2"/>
                </c:manualLayout>
              </c:layout>
              <c:tx>
                <c:rich>
                  <a:bodyPr/>
                  <a:lstStyle/>
                  <a:p>
                    <a:fld id="{1C07B80C-F184-4EB2-9E18-2B1B85A1B2A1}" type="VALUE">
                      <a:rPr lang="en-US" baseline="0"/>
                      <a:pPr/>
                      <a:t>[ARVO]</a:t>
                    </a:fld>
                    <a:endParaRPr lang="fi-FI"/>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DC7-4FB2-9B83-711FC7EB5502}"/>
                </c:ext>
              </c:extLst>
            </c:dLbl>
            <c:spPr>
              <a:solidFill>
                <a:srgbClr val="FFFFFF"/>
              </a:solidFill>
              <a:ln>
                <a:solidFill>
                  <a:srgbClr val="00206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tiedot'!$B$29:$BO$29</c:f>
              <c:numCache>
                <c:formatCode>#,##0</c:formatCode>
                <c:ptCount val="66"/>
                <c:pt idx="0">
                  <c:v>3451</c:v>
                </c:pt>
                <c:pt idx="1">
                  <c:v>3418</c:v>
                </c:pt>
                <c:pt idx="2">
                  <c:v>3390</c:v>
                </c:pt>
                <c:pt idx="3">
                  <c:v>3384</c:v>
                </c:pt>
                <c:pt idx="4">
                  <c:v>3383</c:v>
                </c:pt>
                <c:pt idx="5">
                  <c:v>3346</c:v>
                </c:pt>
                <c:pt idx="6">
                  <c:v>3353</c:v>
                </c:pt>
                <c:pt idx="7">
                  <c:v>3400</c:v>
                </c:pt>
                <c:pt idx="8">
                  <c:v>3403</c:v>
                </c:pt>
                <c:pt idx="9">
                  <c:v>3399</c:v>
                </c:pt>
                <c:pt idx="10">
                  <c:v>3357</c:v>
                </c:pt>
                <c:pt idx="11">
                  <c:v>3345</c:v>
                </c:pt>
                <c:pt idx="12">
                  <c:v>3332</c:v>
                </c:pt>
                <c:pt idx="13">
                  <c:v>3290</c:v>
                </c:pt>
                <c:pt idx="14">
                  <c:v>3334</c:v>
                </c:pt>
                <c:pt idx="15">
                  <c:v>3309</c:v>
                </c:pt>
                <c:pt idx="16">
                  <c:v>3306</c:v>
                </c:pt>
                <c:pt idx="17">
                  <c:v>3311</c:v>
                </c:pt>
                <c:pt idx="18">
                  <c:v>3284</c:v>
                </c:pt>
                <c:pt idx="19">
                  <c:v>3250</c:v>
                </c:pt>
                <c:pt idx="20">
                  <c:v>3201</c:v>
                </c:pt>
                <c:pt idx="21">
                  <c:v>3162</c:v>
                </c:pt>
                <c:pt idx="22">
                  <c:v>3086</c:v>
                </c:pt>
                <c:pt idx="23">
                  <c:v>3044</c:v>
                </c:pt>
                <c:pt idx="24">
                  <c:v>3005</c:v>
                </c:pt>
                <c:pt idx="25">
                  <c:v>2972</c:v>
                </c:pt>
                <c:pt idx="26">
                  <c:v>2943</c:v>
                </c:pt>
                <c:pt idx="27">
                  <c:v>2916</c:v>
                </c:pt>
                <c:pt idx="28">
                  <c:v>2831</c:v>
                </c:pt>
                <c:pt idx="29">
                  <c:v>2803</c:v>
                </c:pt>
                <c:pt idx="30">
                  <c:v>2760</c:v>
                </c:pt>
                <c:pt idx="31">
                  <c:v>2692</c:v>
                </c:pt>
                <c:pt idx="32">
                  <c:v>2642</c:v>
                </c:pt>
                <c:pt idx="33">
                  <c:v>2618</c:v>
                </c:pt>
                <c:pt idx="34">
                  <c:v>2563</c:v>
                </c:pt>
                <c:pt idx="35">
                  <c:v>2542</c:v>
                </c:pt>
                <c:pt idx="36">
                  <c:v>2524</c:v>
                </c:pt>
                <c:pt idx="37">
                  <c:v>2476</c:v>
                </c:pt>
                <c:pt idx="38">
                  <c:v>2427</c:v>
                </c:pt>
                <c:pt idx="39">
                  <c:v>2398</c:v>
                </c:pt>
                <c:pt idx="40">
                  <c:v>2379</c:v>
                </c:pt>
                <c:pt idx="41">
                  <c:v>2346</c:v>
                </c:pt>
                <c:pt idx="42">
                  <c:v>2309</c:v>
                </c:pt>
                <c:pt idx="43">
                  <c:v>2244</c:v>
                </c:pt>
                <c:pt idx="44">
                  <c:v>2202</c:v>
                </c:pt>
                <c:pt idx="45">
                  <c:v>2155</c:v>
                </c:pt>
                <c:pt idx="46">
                  <c:v>2095</c:v>
                </c:pt>
                <c:pt idx="47">
                  <c:v>2029</c:v>
                </c:pt>
                <c:pt idx="48">
                  <c:v>2035</c:v>
                </c:pt>
              </c:numCache>
            </c:numRef>
          </c:val>
          <c:smooth val="0"/>
          <c:extLst>
            <c:ext xmlns:c16="http://schemas.microsoft.com/office/drawing/2014/chart" uri="{C3380CC4-5D6E-409C-BE32-E72D297353CC}">
              <c16:uniqueId val="{00000001-1DC7-4FB2-9B83-711FC7EB5502}"/>
            </c:ext>
          </c:extLst>
        </c:ser>
        <c:ser>
          <c:idx val="1"/>
          <c:order val="1"/>
          <c:tx>
            <c:strRef>
              <c:f>'Diat 6–30 tiedot'!$A$30</c:f>
              <c:strCache>
                <c:ptCount val="1"/>
                <c:pt idx="0">
                  <c:v>Keitele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3.1983479399617203E-2"/>
                  <c:y val="-3.6252051666309869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2-1DC7-4FB2-9B83-711FC7EB5502}"/>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tiedot'!$B$30:$BO$30</c:f>
              <c:numCache>
                <c:formatCode>General</c:formatCode>
                <c:ptCount val="66"/>
                <c:pt idx="40" formatCode="#,##0">
                  <c:v>2368</c:v>
                </c:pt>
                <c:pt idx="41" formatCode="#,##0">
                  <c:v>2340</c:v>
                </c:pt>
                <c:pt idx="42" formatCode="#,##0">
                  <c:v>2311</c:v>
                </c:pt>
                <c:pt idx="43" formatCode="#,##0">
                  <c:v>2283</c:v>
                </c:pt>
                <c:pt idx="44" formatCode="#,##0">
                  <c:v>2257</c:v>
                </c:pt>
                <c:pt idx="45" formatCode="#,##0">
                  <c:v>2232</c:v>
                </c:pt>
                <c:pt idx="46" formatCode="#,##0">
                  <c:v>2208</c:v>
                </c:pt>
                <c:pt idx="47" formatCode="#,##0">
                  <c:v>2187</c:v>
                </c:pt>
                <c:pt idx="48" formatCode="#,##0">
                  <c:v>2166</c:v>
                </c:pt>
                <c:pt idx="49" formatCode="#,##0">
                  <c:v>2149</c:v>
                </c:pt>
                <c:pt idx="50" formatCode="#,##0">
                  <c:v>2129</c:v>
                </c:pt>
                <c:pt idx="51" formatCode="#,##0">
                  <c:v>2113</c:v>
                </c:pt>
                <c:pt idx="52" formatCode="#,##0">
                  <c:v>2095</c:v>
                </c:pt>
                <c:pt idx="53" formatCode="#,##0">
                  <c:v>2080</c:v>
                </c:pt>
                <c:pt idx="54" formatCode="#,##0">
                  <c:v>2064</c:v>
                </c:pt>
                <c:pt idx="55" formatCode="#,##0">
                  <c:v>2047</c:v>
                </c:pt>
                <c:pt idx="56" formatCode="#,##0">
                  <c:v>2033</c:v>
                </c:pt>
                <c:pt idx="57" formatCode="#,##0">
                  <c:v>2017</c:v>
                </c:pt>
                <c:pt idx="58" formatCode="#,##0">
                  <c:v>2002</c:v>
                </c:pt>
                <c:pt idx="59" formatCode="#,##0">
                  <c:v>1990</c:v>
                </c:pt>
                <c:pt idx="60" formatCode="#,##0">
                  <c:v>1974</c:v>
                </c:pt>
                <c:pt idx="61" formatCode="#,##0">
                  <c:v>1961</c:v>
                </c:pt>
                <c:pt idx="62" formatCode="#,##0">
                  <c:v>1947</c:v>
                </c:pt>
                <c:pt idx="63" formatCode="#,##0">
                  <c:v>1933</c:v>
                </c:pt>
                <c:pt idx="64" formatCode="#,##0">
                  <c:v>1920</c:v>
                </c:pt>
                <c:pt idx="65" formatCode="#,##0">
                  <c:v>1906</c:v>
                </c:pt>
              </c:numCache>
            </c:numRef>
          </c:val>
          <c:smooth val="0"/>
          <c:extLst>
            <c:ext xmlns:c16="http://schemas.microsoft.com/office/drawing/2014/chart" uri="{C3380CC4-5D6E-409C-BE32-E72D297353CC}">
              <c16:uniqueId val="{00000003-1DC7-4FB2-9B83-711FC7EB5502}"/>
            </c:ext>
          </c:extLst>
        </c:ser>
        <c:ser>
          <c:idx val="2"/>
          <c:order val="2"/>
          <c:tx>
            <c:strRef>
              <c:f>'Diat 6–30 tiedot'!$A$31</c:f>
              <c:strCache>
                <c:ptCount val="1"/>
                <c:pt idx="0">
                  <c:v>Keitele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4.7975219099426984E-3"/>
                  <c:y val="-2.26575322914436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C7-4FB2-9B83-711FC7EB5502}"/>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tiedot'!$B$31:$BO$31</c:f>
              <c:numCache>
                <c:formatCode>General</c:formatCode>
                <c:ptCount val="66"/>
                <c:pt idx="44" formatCode="#,##0">
                  <c:v>2210</c:v>
                </c:pt>
                <c:pt idx="45" formatCode="#,##0">
                  <c:v>2177</c:v>
                </c:pt>
                <c:pt idx="46" formatCode="#,##0">
                  <c:v>2148</c:v>
                </c:pt>
                <c:pt idx="47" formatCode="#,##0">
                  <c:v>2118</c:v>
                </c:pt>
                <c:pt idx="48" formatCode="#,##0">
                  <c:v>2093</c:v>
                </c:pt>
                <c:pt idx="49" formatCode="#,##0">
                  <c:v>2067</c:v>
                </c:pt>
                <c:pt idx="50" formatCode="#,##0">
                  <c:v>2040</c:v>
                </c:pt>
                <c:pt idx="51" formatCode="#,##0">
                  <c:v>2017</c:v>
                </c:pt>
                <c:pt idx="52" formatCode="#,##0">
                  <c:v>1995</c:v>
                </c:pt>
                <c:pt idx="53" formatCode="#,##0">
                  <c:v>1971</c:v>
                </c:pt>
                <c:pt idx="54" formatCode="#,##0">
                  <c:v>1949</c:v>
                </c:pt>
                <c:pt idx="55" formatCode="#,##0">
                  <c:v>1926</c:v>
                </c:pt>
                <c:pt idx="56" formatCode="#,##0">
                  <c:v>1903</c:v>
                </c:pt>
                <c:pt idx="57" formatCode="#,##0">
                  <c:v>1881</c:v>
                </c:pt>
                <c:pt idx="58" formatCode="#,##0">
                  <c:v>1859</c:v>
                </c:pt>
                <c:pt idx="59" formatCode="#,##0">
                  <c:v>1836</c:v>
                </c:pt>
                <c:pt idx="60" formatCode="#,##0">
                  <c:v>1815</c:v>
                </c:pt>
                <c:pt idx="61" formatCode="#,##0">
                  <c:v>1791</c:v>
                </c:pt>
                <c:pt idx="62" formatCode="#,##0">
                  <c:v>1769</c:v>
                </c:pt>
                <c:pt idx="63" formatCode="#,##0">
                  <c:v>1746</c:v>
                </c:pt>
                <c:pt idx="64" formatCode="#,##0">
                  <c:v>1726</c:v>
                </c:pt>
                <c:pt idx="65" formatCode="#,##0">
                  <c:v>1704</c:v>
                </c:pt>
              </c:numCache>
            </c:numRef>
          </c:val>
          <c:smooth val="0"/>
          <c:extLst>
            <c:ext xmlns:c16="http://schemas.microsoft.com/office/drawing/2014/chart" uri="{C3380CC4-5D6E-409C-BE32-E72D297353CC}">
              <c16:uniqueId val="{00000005-1DC7-4FB2-9B83-711FC7EB5502}"/>
            </c:ext>
          </c:extLst>
        </c:ser>
        <c:ser>
          <c:idx val="3"/>
          <c:order val="3"/>
          <c:tx>
            <c:strRef>
              <c:f>'Diat 6–30 tiedot'!$A$32</c:f>
              <c:strCache>
                <c:ptCount val="1"/>
                <c:pt idx="0">
                  <c:v>Keitele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3.0384305429636344E-2"/>
                  <c:y val="3.39862984371654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DC7-4FB2-9B83-711FC7EB5502}"/>
                </c:ext>
              </c:extLst>
            </c:dLbl>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tiedot'!$B$32:$BO$32</c:f>
              <c:numCache>
                <c:formatCode>General</c:formatCode>
                <c:ptCount val="66"/>
                <c:pt idx="46" formatCode="#,##0">
                  <c:v>2113</c:v>
                </c:pt>
                <c:pt idx="47" formatCode="#,##0">
                  <c:v>2073</c:v>
                </c:pt>
                <c:pt idx="48" formatCode="#,##0">
                  <c:v>2037</c:v>
                </c:pt>
                <c:pt idx="49" formatCode="#,##0">
                  <c:v>2005</c:v>
                </c:pt>
                <c:pt idx="50" formatCode="#,##0">
                  <c:v>1971</c:v>
                </c:pt>
                <c:pt idx="51" formatCode="#,##0">
                  <c:v>1943</c:v>
                </c:pt>
                <c:pt idx="52" formatCode="#,##0">
                  <c:v>1914</c:v>
                </c:pt>
                <c:pt idx="53" formatCode="#,##0">
                  <c:v>1889</c:v>
                </c:pt>
                <c:pt idx="54" formatCode="#,##0">
                  <c:v>1862</c:v>
                </c:pt>
                <c:pt idx="55" formatCode="#,##0">
                  <c:v>1836</c:v>
                </c:pt>
                <c:pt idx="56" formatCode="#,##0">
                  <c:v>1812</c:v>
                </c:pt>
                <c:pt idx="57" formatCode="#,##0">
                  <c:v>1789</c:v>
                </c:pt>
                <c:pt idx="58" formatCode="#,##0">
                  <c:v>1763</c:v>
                </c:pt>
                <c:pt idx="59" formatCode="#,##0">
                  <c:v>1741</c:v>
                </c:pt>
                <c:pt idx="60" formatCode="#,##0">
                  <c:v>1719</c:v>
                </c:pt>
                <c:pt idx="61" formatCode="#,##0">
                  <c:v>1697</c:v>
                </c:pt>
                <c:pt idx="62" formatCode="#,##0">
                  <c:v>1677</c:v>
                </c:pt>
                <c:pt idx="63" formatCode="#,##0">
                  <c:v>1656</c:v>
                </c:pt>
                <c:pt idx="64" formatCode="#,##0">
                  <c:v>1636</c:v>
                </c:pt>
                <c:pt idx="65" formatCode="#,##0">
                  <c:v>1616</c:v>
                </c:pt>
              </c:numCache>
            </c:numRef>
          </c:val>
          <c:smooth val="0"/>
          <c:extLst>
            <c:ext xmlns:c16="http://schemas.microsoft.com/office/drawing/2014/chart" uri="{C3380CC4-5D6E-409C-BE32-E72D297353CC}">
              <c16:uniqueId val="{00000007-1DC7-4FB2-9B83-711FC7EB5502}"/>
            </c:ext>
          </c:extLst>
        </c:ser>
        <c:ser>
          <c:idx val="4"/>
          <c:order val="4"/>
          <c:tx>
            <c:strRef>
              <c:f>'Diat 6–30 tiedot'!$A$33</c:f>
              <c:strCache>
                <c:ptCount val="1"/>
                <c:pt idx="0">
                  <c:v>Keitele ennuste 2024</c:v>
                </c:pt>
              </c:strCache>
            </c:strRef>
          </c:tx>
          <c:spPr>
            <a:ln w="31750" cap="rnd">
              <a:solidFill>
                <a:srgbClr val="7030A0"/>
              </a:solidFill>
              <a:prstDash val="lgDash"/>
              <a:round/>
            </a:ln>
            <a:effectLst>
              <a:outerShdw blurRad="40000" dist="23000" dir="5400000" rotWithShape="0">
                <a:srgbClr val="000000">
                  <a:alpha val="35000"/>
                </a:srgbClr>
              </a:outerShdw>
            </a:effectLst>
          </c:spPr>
          <c:marker>
            <c:symbol val="none"/>
          </c:marker>
          <c:dLbls>
            <c:dLbl>
              <c:idx val="70"/>
              <c:layout>
                <c:manualLayout>
                  <c:x val="-4.3177697189483111E-2"/>
                  <c:y val="4.7580817812031682E-2"/>
                </c:manualLayout>
              </c:layout>
              <c:tx>
                <c:rich>
                  <a:bodyPr/>
                  <a:lstStyle/>
                  <a:p>
                    <a:fld id="{D3834900-30EF-4F60-9655-3C39D3A77946}" type="VALUE">
                      <a:rPr lang="en-US" baseline="0"/>
                      <a:pPr/>
                      <a:t>[ARVO]</a:t>
                    </a:fld>
                    <a:endParaRPr lang="fi-FI"/>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1DC7-4FB2-9B83-711FC7EB5502}"/>
                </c:ext>
              </c:extLst>
            </c:dLbl>
            <c:spPr>
              <a:solidFill>
                <a:srgbClr val="FFFFFF"/>
              </a:solidFill>
              <a:ln>
                <a:solidFill>
                  <a:srgbClr val="7030A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tiedot'!$B$33:$BT$33</c:f>
              <c:numCache>
                <c:formatCode>General</c:formatCode>
                <c:ptCount val="71"/>
                <c:pt idx="49" formatCode="#,##0">
                  <c:v>1999</c:v>
                </c:pt>
                <c:pt idx="50" formatCode="#,##0">
                  <c:v>1963</c:v>
                </c:pt>
                <c:pt idx="51" formatCode="#,##0">
                  <c:v>1930</c:v>
                </c:pt>
                <c:pt idx="52" formatCode="#,##0">
                  <c:v>1896</c:v>
                </c:pt>
                <c:pt idx="53" formatCode="#,##0">
                  <c:v>1866</c:v>
                </c:pt>
                <c:pt idx="54" formatCode="#,##0">
                  <c:v>1836</c:v>
                </c:pt>
                <c:pt idx="55" formatCode="#,##0">
                  <c:v>1807</c:v>
                </c:pt>
                <c:pt idx="56" formatCode="#,##0">
                  <c:v>1780</c:v>
                </c:pt>
                <c:pt idx="57" formatCode="#,##0">
                  <c:v>1755</c:v>
                </c:pt>
                <c:pt idx="58" formatCode="#,##0">
                  <c:v>1730</c:v>
                </c:pt>
                <c:pt idx="59" formatCode="#,##0">
                  <c:v>1706</c:v>
                </c:pt>
                <c:pt idx="60" formatCode="#,##0">
                  <c:v>1683</c:v>
                </c:pt>
                <c:pt idx="61" formatCode="#,##0">
                  <c:v>1661</c:v>
                </c:pt>
                <c:pt idx="62" formatCode="#,##0">
                  <c:v>1642</c:v>
                </c:pt>
                <c:pt idx="63" formatCode="#,##0">
                  <c:v>1621</c:v>
                </c:pt>
                <c:pt idx="64" formatCode="#,##0">
                  <c:v>1602</c:v>
                </c:pt>
                <c:pt idx="65" formatCode="#,##0">
                  <c:v>1585</c:v>
                </c:pt>
                <c:pt idx="66" formatCode="#,##0">
                  <c:v>1568</c:v>
                </c:pt>
                <c:pt idx="67" formatCode="#,##0">
                  <c:v>1554</c:v>
                </c:pt>
                <c:pt idx="68" formatCode="#,##0">
                  <c:v>1539</c:v>
                </c:pt>
                <c:pt idx="69" formatCode="#,##0">
                  <c:v>1525</c:v>
                </c:pt>
                <c:pt idx="70" formatCode="#,##0">
                  <c:v>1512</c:v>
                </c:pt>
              </c:numCache>
            </c:numRef>
          </c:val>
          <c:smooth val="0"/>
          <c:extLst>
            <c:ext xmlns:c16="http://schemas.microsoft.com/office/drawing/2014/chart" uri="{C3380CC4-5D6E-409C-BE32-E72D297353CC}">
              <c16:uniqueId val="{00000009-1DC7-4FB2-9B83-711FC7EB5502}"/>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solidFill>
          <a:srgbClr val="FFFFFF"/>
        </a:solidFill>
        <a:ln>
          <a:solidFill>
            <a:schemeClr val="tx2"/>
          </a:solidFill>
        </a:ln>
        <a:effectLst/>
      </c:spPr>
    </c:plotArea>
    <c:legend>
      <c:legendPos val="b"/>
      <c:layout>
        <c:manualLayout>
          <c:xMode val="edge"/>
          <c:yMode val="edge"/>
          <c:x val="7.9110632618112214E-2"/>
          <c:y val="0.57205559123670879"/>
          <c:w val="0.3084057368792183"/>
          <c:h val="0.3360013915649753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dirty="0"/>
              <a:t>Lapinlahden väestönkehitys 1975–2023 ja Tilastokeskuksen väestöennusteet</a:t>
            </a:r>
          </a:p>
        </c:rich>
      </c:tx>
      <c:layout>
        <c:manualLayout>
          <c:xMode val="edge"/>
          <c:yMode val="edge"/>
          <c:x val="0.16835524327591417"/>
          <c:y val="2.265753229144365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tiedot'!$A$34</c:f>
              <c:strCache>
                <c:ptCount val="1"/>
                <c:pt idx="0">
                  <c:v>Lapinlahti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48"/>
              <c:layout>
                <c:manualLayout>
                  <c:x val="-5.2876335108536648E-2"/>
                  <c:y val="3.4162584491872351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35331504-D28E-4AEE-B6B1-3D018B912E14}" type="VALUE">
                      <a:rPr lang="en-US" baseline="0"/>
                      <a:pPr>
                        <a:defRPr/>
                      </a:pPr>
                      <a:t>[ARVO]</a:t>
                    </a:fld>
                    <a:endParaRPr lang="fi-FI"/>
                  </a:p>
                </c:rich>
              </c:tx>
              <c:spPr>
                <a:solidFill>
                  <a:srgbClr val="FFFFFF"/>
                </a:solidFill>
                <a:ln>
                  <a:solidFill>
                    <a:srgbClr val="00206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0-B04C-4BA6-9C94-5FE49EF20BB4}"/>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tiedot'!$B$34:$BO$34</c:f>
              <c:numCache>
                <c:formatCode>#,##0</c:formatCode>
                <c:ptCount val="66"/>
                <c:pt idx="0">
                  <c:v>11586</c:v>
                </c:pt>
                <c:pt idx="1">
                  <c:v>11462</c:v>
                </c:pt>
                <c:pt idx="2">
                  <c:v>11394</c:v>
                </c:pt>
                <c:pt idx="3">
                  <c:v>11413</c:v>
                </c:pt>
                <c:pt idx="4">
                  <c:v>11440</c:v>
                </c:pt>
                <c:pt idx="5">
                  <c:v>11392</c:v>
                </c:pt>
                <c:pt idx="6">
                  <c:v>11423</c:v>
                </c:pt>
                <c:pt idx="7">
                  <c:v>11497</c:v>
                </c:pt>
                <c:pt idx="8">
                  <c:v>11521</c:v>
                </c:pt>
                <c:pt idx="9">
                  <c:v>11584</c:v>
                </c:pt>
                <c:pt idx="10">
                  <c:v>11608</c:v>
                </c:pt>
                <c:pt idx="11">
                  <c:v>11652</c:v>
                </c:pt>
                <c:pt idx="12">
                  <c:v>11613</c:v>
                </c:pt>
                <c:pt idx="13">
                  <c:v>11549</c:v>
                </c:pt>
                <c:pt idx="14">
                  <c:v>11561</c:v>
                </c:pt>
                <c:pt idx="15">
                  <c:v>11569</c:v>
                </c:pt>
                <c:pt idx="16">
                  <c:v>11637</c:v>
                </c:pt>
                <c:pt idx="17">
                  <c:v>11653</c:v>
                </c:pt>
                <c:pt idx="18">
                  <c:v>11635</c:v>
                </c:pt>
                <c:pt idx="19">
                  <c:v>11541</c:v>
                </c:pt>
                <c:pt idx="20">
                  <c:v>11511</c:v>
                </c:pt>
                <c:pt idx="21">
                  <c:v>11416</c:v>
                </c:pt>
                <c:pt idx="22">
                  <c:v>11318</c:v>
                </c:pt>
                <c:pt idx="23">
                  <c:v>11222</c:v>
                </c:pt>
                <c:pt idx="24">
                  <c:v>11153</c:v>
                </c:pt>
                <c:pt idx="25">
                  <c:v>11082</c:v>
                </c:pt>
                <c:pt idx="26">
                  <c:v>10953</c:v>
                </c:pt>
                <c:pt idx="27">
                  <c:v>10804</c:v>
                </c:pt>
                <c:pt idx="28">
                  <c:v>10748</c:v>
                </c:pt>
                <c:pt idx="29">
                  <c:v>10683</c:v>
                </c:pt>
                <c:pt idx="30">
                  <c:v>10581</c:v>
                </c:pt>
                <c:pt idx="31">
                  <c:v>10618</c:v>
                </c:pt>
                <c:pt idx="32">
                  <c:v>10542</c:v>
                </c:pt>
                <c:pt idx="33">
                  <c:v>10555</c:v>
                </c:pt>
                <c:pt idx="34">
                  <c:v>10477</c:v>
                </c:pt>
                <c:pt idx="35">
                  <c:v>10412</c:v>
                </c:pt>
                <c:pt idx="36">
                  <c:v>10386</c:v>
                </c:pt>
                <c:pt idx="37">
                  <c:v>10289</c:v>
                </c:pt>
                <c:pt idx="38">
                  <c:v>10176</c:v>
                </c:pt>
                <c:pt idx="39">
                  <c:v>10093</c:v>
                </c:pt>
                <c:pt idx="40">
                  <c:v>9982</c:v>
                </c:pt>
                <c:pt idx="41">
                  <c:v>9882</c:v>
                </c:pt>
                <c:pt idx="42">
                  <c:v>9692</c:v>
                </c:pt>
                <c:pt idx="43">
                  <c:v>9617</c:v>
                </c:pt>
                <c:pt idx="44">
                  <c:v>9485</c:v>
                </c:pt>
                <c:pt idx="45">
                  <c:v>9358</c:v>
                </c:pt>
                <c:pt idx="46">
                  <c:v>9247</c:v>
                </c:pt>
                <c:pt idx="47">
                  <c:v>9099</c:v>
                </c:pt>
                <c:pt idx="48">
                  <c:v>8975</c:v>
                </c:pt>
              </c:numCache>
            </c:numRef>
          </c:val>
          <c:smooth val="0"/>
          <c:extLst>
            <c:ext xmlns:c16="http://schemas.microsoft.com/office/drawing/2014/chart" uri="{C3380CC4-5D6E-409C-BE32-E72D297353CC}">
              <c16:uniqueId val="{00000001-B04C-4BA6-9C94-5FE49EF20BB4}"/>
            </c:ext>
          </c:extLst>
        </c:ser>
        <c:ser>
          <c:idx val="1"/>
          <c:order val="1"/>
          <c:tx>
            <c:strRef>
              <c:f>'Diat 6–30 tiedot'!$A$35</c:f>
              <c:strCache>
                <c:ptCount val="1"/>
                <c:pt idx="0">
                  <c:v>Lapinlahti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3.1983479399617203E-2"/>
                  <c:y val="-3.6252051666309869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2-B04C-4BA6-9C94-5FE49EF20BB4}"/>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tiedot'!$B$35:$BO$35</c:f>
              <c:numCache>
                <c:formatCode>General</c:formatCode>
                <c:ptCount val="66"/>
                <c:pt idx="40" formatCode="#,##0">
                  <c:v>10013</c:v>
                </c:pt>
                <c:pt idx="41" formatCode="#,##0">
                  <c:v>9939</c:v>
                </c:pt>
                <c:pt idx="42" formatCode="#,##0">
                  <c:v>9869</c:v>
                </c:pt>
                <c:pt idx="43" formatCode="#,##0">
                  <c:v>9803</c:v>
                </c:pt>
                <c:pt idx="44" formatCode="#,##0">
                  <c:v>9739</c:v>
                </c:pt>
                <c:pt idx="45" formatCode="#,##0">
                  <c:v>9677</c:v>
                </c:pt>
                <c:pt idx="46" formatCode="#,##0">
                  <c:v>9621</c:v>
                </c:pt>
                <c:pt idx="47" formatCode="#,##0">
                  <c:v>9567</c:v>
                </c:pt>
                <c:pt idx="48" formatCode="#,##0">
                  <c:v>9515</c:v>
                </c:pt>
                <c:pt idx="49" formatCode="#,##0">
                  <c:v>9461</c:v>
                </c:pt>
                <c:pt idx="50" formatCode="#,##0">
                  <c:v>9406</c:v>
                </c:pt>
                <c:pt idx="51" formatCode="#,##0">
                  <c:v>9354</c:v>
                </c:pt>
                <c:pt idx="52" formatCode="#,##0">
                  <c:v>9304</c:v>
                </c:pt>
                <c:pt idx="53" formatCode="#,##0">
                  <c:v>9253</c:v>
                </c:pt>
                <c:pt idx="54" formatCode="#,##0">
                  <c:v>9203</c:v>
                </c:pt>
                <c:pt idx="55" formatCode="#,##0">
                  <c:v>9155</c:v>
                </c:pt>
                <c:pt idx="56" formatCode="#,##0">
                  <c:v>9109</c:v>
                </c:pt>
                <c:pt idx="57" formatCode="#,##0">
                  <c:v>9067</c:v>
                </c:pt>
                <c:pt idx="58" formatCode="#,##0">
                  <c:v>9025</c:v>
                </c:pt>
                <c:pt idx="59" formatCode="#,##0">
                  <c:v>8985</c:v>
                </c:pt>
                <c:pt idx="60" formatCode="#,##0">
                  <c:v>8944</c:v>
                </c:pt>
                <c:pt idx="61" formatCode="#,##0">
                  <c:v>8904</c:v>
                </c:pt>
                <c:pt idx="62" formatCode="#,##0">
                  <c:v>8863</c:v>
                </c:pt>
                <c:pt idx="63" formatCode="#,##0">
                  <c:v>8823</c:v>
                </c:pt>
                <c:pt idx="64" formatCode="#,##0">
                  <c:v>8782</c:v>
                </c:pt>
                <c:pt idx="65" formatCode="#,##0">
                  <c:v>8742</c:v>
                </c:pt>
              </c:numCache>
            </c:numRef>
          </c:val>
          <c:smooth val="0"/>
          <c:extLst>
            <c:ext xmlns:c16="http://schemas.microsoft.com/office/drawing/2014/chart" uri="{C3380CC4-5D6E-409C-BE32-E72D297353CC}">
              <c16:uniqueId val="{00000003-B04C-4BA6-9C94-5FE49EF20BB4}"/>
            </c:ext>
          </c:extLst>
        </c:ser>
        <c:ser>
          <c:idx val="2"/>
          <c:order val="2"/>
          <c:tx>
            <c:strRef>
              <c:f>'Diat 6–30 tiedot'!$A$36</c:f>
              <c:strCache>
                <c:ptCount val="1"/>
                <c:pt idx="0">
                  <c:v>Lapinlahti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604E-2"/>
                  <c:y val="4.53150645828873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04C-4BA6-9C94-5FE49EF20BB4}"/>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tiedot'!$B$36:$BO$36</c:f>
              <c:numCache>
                <c:formatCode>General</c:formatCode>
                <c:ptCount val="66"/>
                <c:pt idx="44" formatCode="#,##0">
                  <c:v>9510</c:v>
                </c:pt>
                <c:pt idx="45" formatCode="#,##0">
                  <c:v>9404</c:v>
                </c:pt>
                <c:pt idx="46" formatCode="#,##0">
                  <c:v>9300</c:v>
                </c:pt>
                <c:pt idx="47" formatCode="#,##0">
                  <c:v>9200</c:v>
                </c:pt>
                <c:pt idx="48" formatCode="#,##0">
                  <c:v>9098</c:v>
                </c:pt>
                <c:pt idx="49" formatCode="#,##0">
                  <c:v>8998</c:v>
                </c:pt>
                <c:pt idx="50" formatCode="#,##0">
                  <c:v>8897</c:v>
                </c:pt>
                <c:pt idx="51" formatCode="#,##0">
                  <c:v>8799</c:v>
                </c:pt>
                <c:pt idx="52" formatCode="#,##0">
                  <c:v>8702</c:v>
                </c:pt>
                <c:pt idx="53" formatCode="#,##0">
                  <c:v>8605</c:v>
                </c:pt>
                <c:pt idx="54" formatCode="#,##0">
                  <c:v>8510</c:v>
                </c:pt>
                <c:pt idx="55" formatCode="#,##0">
                  <c:v>8420</c:v>
                </c:pt>
                <c:pt idx="56" formatCode="#,##0">
                  <c:v>8332</c:v>
                </c:pt>
                <c:pt idx="57" formatCode="#,##0">
                  <c:v>8246</c:v>
                </c:pt>
                <c:pt idx="58" formatCode="#,##0">
                  <c:v>8166</c:v>
                </c:pt>
                <c:pt idx="59" formatCode="#,##0">
                  <c:v>8085</c:v>
                </c:pt>
                <c:pt idx="60" formatCode="#,##0">
                  <c:v>8006</c:v>
                </c:pt>
                <c:pt idx="61" formatCode="#,##0">
                  <c:v>7931</c:v>
                </c:pt>
                <c:pt idx="62" formatCode="#,##0">
                  <c:v>7859</c:v>
                </c:pt>
                <c:pt idx="63" formatCode="#,##0">
                  <c:v>7788</c:v>
                </c:pt>
                <c:pt idx="64" formatCode="#,##0">
                  <c:v>7720</c:v>
                </c:pt>
                <c:pt idx="65" formatCode="#,##0">
                  <c:v>7652</c:v>
                </c:pt>
              </c:numCache>
            </c:numRef>
          </c:val>
          <c:smooth val="0"/>
          <c:extLst>
            <c:ext xmlns:c16="http://schemas.microsoft.com/office/drawing/2014/chart" uri="{C3380CC4-5D6E-409C-BE32-E72D297353CC}">
              <c16:uniqueId val="{00000005-B04C-4BA6-9C94-5FE49EF20BB4}"/>
            </c:ext>
          </c:extLst>
        </c:ser>
        <c:ser>
          <c:idx val="3"/>
          <c:order val="3"/>
          <c:tx>
            <c:strRef>
              <c:f>'Diat 6–30 tiedot'!$A$37</c:f>
              <c:strCache>
                <c:ptCount val="1"/>
                <c:pt idx="0">
                  <c:v>Lapinlahti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486E-2"/>
                  <c:y val="-3.6252051666309855E-2"/>
                </c:manualLayout>
              </c:layout>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6-B04C-4BA6-9C94-5FE49EF20BB4}"/>
                </c:ext>
              </c:extLst>
            </c:dLbl>
            <c:spPr>
              <a:noFill/>
              <a:ln>
                <a:solidFill>
                  <a:srgbClr val="FF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tiedot'!$B$37:$BO$37</c:f>
              <c:numCache>
                <c:formatCode>General</c:formatCode>
                <c:ptCount val="66"/>
                <c:pt idx="46" formatCode="#,##0">
                  <c:v>9245</c:v>
                </c:pt>
                <c:pt idx="47" formatCode="#,##0">
                  <c:v>9140</c:v>
                </c:pt>
                <c:pt idx="48" formatCode="#,##0">
                  <c:v>9040</c:v>
                </c:pt>
                <c:pt idx="49" formatCode="#,##0">
                  <c:v>8938</c:v>
                </c:pt>
                <c:pt idx="50" formatCode="#,##0">
                  <c:v>8840</c:v>
                </c:pt>
                <c:pt idx="51" formatCode="#,##0">
                  <c:v>8744</c:v>
                </c:pt>
                <c:pt idx="52" formatCode="#,##0">
                  <c:v>8652</c:v>
                </c:pt>
                <c:pt idx="53" formatCode="#,##0">
                  <c:v>8560</c:v>
                </c:pt>
                <c:pt idx="54" formatCode="#,##0">
                  <c:v>8471</c:v>
                </c:pt>
                <c:pt idx="55" formatCode="#,##0">
                  <c:v>8388</c:v>
                </c:pt>
                <c:pt idx="56" formatCode="#,##0">
                  <c:v>8307</c:v>
                </c:pt>
                <c:pt idx="57" formatCode="#,##0">
                  <c:v>8233</c:v>
                </c:pt>
                <c:pt idx="58" formatCode="#,##0">
                  <c:v>8161</c:v>
                </c:pt>
                <c:pt idx="59" formatCode="#,##0">
                  <c:v>8090</c:v>
                </c:pt>
                <c:pt idx="60" formatCode="#,##0">
                  <c:v>8023</c:v>
                </c:pt>
                <c:pt idx="61" formatCode="#,##0">
                  <c:v>7960</c:v>
                </c:pt>
                <c:pt idx="62" formatCode="#,##0">
                  <c:v>7899</c:v>
                </c:pt>
                <c:pt idx="63" formatCode="#,##0">
                  <c:v>7840</c:v>
                </c:pt>
                <c:pt idx="64" formatCode="#,##0">
                  <c:v>7782</c:v>
                </c:pt>
                <c:pt idx="65" formatCode="#,##0">
                  <c:v>7726</c:v>
                </c:pt>
              </c:numCache>
            </c:numRef>
          </c:val>
          <c:smooth val="0"/>
          <c:extLst>
            <c:ext xmlns:c16="http://schemas.microsoft.com/office/drawing/2014/chart" uri="{C3380CC4-5D6E-409C-BE32-E72D297353CC}">
              <c16:uniqueId val="{00000007-B04C-4BA6-9C94-5FE49EF20BB4}"/>
            </c:ext>
          </c:extLst>
        </c:ser>
        <c:ser>
          <c:idx val="4"/>
          <c:order val="4"/>
          <c:tx>
            <c:strRef>
              <c:f>'Diat 6–30 tiedot'!$A$38</c:f>
              <c:strCache>
                <c:ptCount val="1"/>
                <c:pt idx="0">
                  <c:v>Lapinlahti ennuste 2024</c:v>
                </c:pt>
              </c:strCache>
            </c:strRef>
          </c:tx>
          <c:spPr>
            <a:ln w="31750" cap="rnd">
              <a:solidFill>
                <a:srgbClr val="7030A0"/>
              </a:solidFill>
              <a:prstDash val="lgDash"/>
              <a:round/>
            </a:ln>
            <a:effectLst>
              <a:outerShdw blurRad="40000" dist="23000" dir="5400000" rotWithShape="0">
                <a:srgbClr val="000000">
                  <a:alpha val="35000"/>
                </a:srgbClr>
              </a:outerShdw>
            </a:effectLst>
          </c:spPr>
          <c:marker>
            <c:symbol val="none"/>
          </c:marker>
          <c:dLbls>
            <c:dLbl>
              <c:idx val="70"/>
              <c:layout>
                <c:manualLayout>
                  <c:x val="-2.3987609549712786E-2"/>
                  <c:y val="-3.6252051666309938E-2"/>
                </c:manualLayout>
              </c:layout>
              <c:tx>
                <c:rich>
                  <a:bodyPr/>
                  <a:lstStyle/>
                  <a:p>
                    <a:fld id="{6AC54F3E-9C84-469E-8813-891946A93659}" type="VALUE">
                      <a:rPr lang="en-US" baseline="0"/>
                      <a:pPr/>
                      <a:t>[ARVO]</a:t>
                    </a:fld>
                    <a:endParaRPr lang="fi-FI"/>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B04C-4BA6-9C94-5FE49EF20BB4}"/>
                </c:ext>
              </c:extLst>
            </c:dLbl>
            <c:spPr>
              <a:solidFill>
                <a:srgbClr val="FFFFFF"/>
              </a:solidFill>
              <a:ln>
                <a:solidFill>
                  <a:srgbClr val="7030A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tiedot'!$B$38:$BT$38</c:f>
              <c:numCache>
                <c:formatCode>General</c:formatCode>
                <c:ptCount val="71"/>
                <c:pt idx="49" formatCode="#,##0">
                  <c:v>8858</c:v>
                </c:pt>
                <c:pt idx="50" formatCode="#,##0">
                  <c:v>8736</c:v>
                </c:pt>
                <c:pt idx="51" formatCode="#,##0">
                  <c:v>8617</c:v>
                </c:pt>
                <c:pt idx="52" formatCode="#,##0">
                  <c:v>8502</c:v>
                </c:pt>
                <c:pt idx="53" formatCode="#,##0">
                  <c:v>8385</c:v>
                </c:pt>
                <c:pt idx="54" formatCode="#,##0">
                  <c:v>8276</c:v>
                </c:pt>
                <c:pt idx="55" formatCode="#,##0">
                  <c:v>8171</c:v>
                </c:pt>
                <c:pt idx="56" formatCode="#,##0">
                  <c:v>8074</c:v>
                </c:pt>
                <c:pt idx="57" formatCode="#,##0">
                  <c:v>7981</c:v>
                </c:pt>
                <c:pt idx="58" formatCode="#,##0">
                  <c:v>7896</c:v>
                </c:pt>
                <c:pt idx="59" formatCode="#,##0">
                  <c:v>7816</c:v>
                </c:pt>
                <c:pt idx="60" formatCode="#,##0">
                  <c:v>7740</c:v>
                </c:pt>
                <c:pt idx="61" formatCode="#,##0">
                  <c:v>7671</c:v>
                </c:pt>
                <c:pt idx="62" formatCode="#,##0">
                  <c:v>7608</c:v>
                </c:pt>
                <c:pt idx="63" formatCode="#,##0">
                  <c:v>7547</c:v>
                </c:pt>
                <c:pt idx="64" formatCode="#,##0">
                  <c:v>7492</c:v>
                </c:pt>
                <c:pt idx="65" formatCode="#,##0">
                  <c:v>7441</c:v>
                </c:pt>
                <c:pt idx="66" formatCode="#,##0">
                  <c:v>7393</c:v>
                </c:pt>
                <c:pt idx="67" formatCode="#,##0">
                  <c:v>7347</c:v>
                </c:pt>
                <c:pt idx="68" formatCode="#,##0">
                  <c:v>7306</c:v>
                </c:pt>
                <c:pt idx="69" formatCode="#,##0">
                  <c:v>7267</c:v>
                </c:pt>
                <c:pt idx="70" formatCode="#,##0">
                  <c:v>7231</c:v>
                </c:pt>
              </c:numCache>
            </c:numRef>
          </c:val>
          <c:smooth val="0"/>
          <c:extLst>
            <c:ext xmlns:c16="http://schemas.microsoft.com/office/drawing/2014/chart" uri="{C3380CC4-5D6E-409C-BE32-E72D297353CC}">
              <c16:uniqueId val="{00000009-B04C-4BA6-9C94-5FE49EF20BB4}"/>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7.7511458648131359E-2"/>
          <c:y val="0.57205559123670879"/>
          <c:w val="0.30680656290923741"/>
          <c:h val="0.3337356383358310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fi-FI" sz="1400" dirty="0"/>
              <a:t>Pielaveden väestönkehitys 1975–2023 ja Tilastokeskuksen väestöennusteet</a:t>
            </a:r>
          </a:p>
        </c:rich>
      </c:tx>
      <c:layout>
        <c:manualLayout>
          <c:xMode val="edge"/>
          <c:yMode val="edge"/>
          <c:x val="0.16835524327591417"/>
          <c:y val="2.265753229144365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i-FI"/>
        </a:p>
      </c:txPr>
    </c:title>
    <c:autoTitleDeleted val="0"/>
    <c:plotArea>
      <c:layout>
        <c:manualLayout>
          <c:layoutTarget val="inner"/>
          <c:xMode val="edge"/>
          <c:yMode val="edge"/>
          <c:x val="7.9077893623451204E-2"/>
          <c:y val="8.4036787268964533E-2"/>
          <c:w val="0.89620126926563914"/>
          <c:h val="0.82743256262042386"/>
        </c:manualLayout>
      </c:layout>
      <c:lineChart>
        <c:grouping val="standard"/>
        <c:varyColors val="0"/>
        <c:ser>
          <c:idx val="0"/>
          <c:order val="0"/>
          <c:tx>
            <c:strRef>
              <c:f>'Diat 6–30 tiedot'!$A$39</c:f>
              <c:strCache>
                <c:ptCount val="1"/>
                <c:pt idx="0">
                  <c:v>Pielavesi toteutunut</c:v>
                </c:pt>
              </c:strCache>
            </c:strRef>
          </c:tx>
          <c:spPr>
            <a:ln w="38100" cap="rnd">
              <a:solidFill>
                <a:schemeClr val="tx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1184-42DA-A67F-8F224BB5DADF}"/>
                </c:ext>
              </c:extLst>
            </c:dLbl>
            <c:dLbl>
              <c:idx val="1"/>
              <c:delete val="1"/>
              <c:extLst>
                <c:ext xmlns:c15="http://schemas.microsoft.com/office/drawing/2012/chart" uri="{CE6537A1-D6FC-4f65-9D91-7224C49458BB}"/>
                <c:ext xmlns:c16="http://schemas.microsoft.com/office/drawing/2014/chart" uri="{C3380CC4-5D6E-409C-BE32-E72D297353CC}">
                  <c16:uniqueId val="{00000001-1184-42DA-A67F-8F224BB5DADF}"/>
                </c:ext>
              </c:extLst>
            </c:dLbl>
            <c:dLbl>
              <c:idx val="2"/>
              <c:delete val="1"/>
              <c:extLst>
                <c:ext xmlns:c15="http://schemas.microsoft.com/office/drawing/2012/chart" uri="{CE6537A1-D6FC-4f65-9D91-7224C49458BB}"/>
                <c:ext xmlns:c16="http://schemas.microsoft.com/office/drawing/2014/chart" uri="{C3380CC4-5D6E-409C-BE32-E72D297353CC}">
                  <c16:uniqueId val="{00000002-1184-42DA-A67F-8F224BB5DADF}"/>
                </c:ext>
              </c:extLst>
            </c:dLbl>
            <c:dLbl>
              <c:idx val="3"/>
              <c:delete val="1"/>
              <c:extLst>
                <c:ext xmlns:c15="http://schemas.microsoft.com/office/drawing/2012/chart" uri="{CE6537A1-D6FC-4f65-9D91-7224C49458BB}"/>
                <c:ext xmlns:c16="http://schemas.microsoft.com/office/drawing/2014/chart" uri="{C3380CC4-5D6E-409C-BE32-E72D297353CC}">
                  <c16:uniqueId val="{00000003-1184-42DA-A67F-8F224BB5DADF}"/>
                </c:ext>
              </c:extLst>
            </c:dLbl>
            <c:dLbl>
              <c:idx val="4"/>
              <c:delete val="1"/>
              <c:extLst>
                <c:ext xmlns:c15="http://schemas.microsoft.com/office/drawing/2012/chart" uri="{CE6537A1-D6FC-4f65-9D91-7224C49458BB}"/>
                <c:ext xmlns:c16="http://schemas.microsoft.com/office/drawing/2014/chart" uri="{C3380CC4-5D6E-409C-BE32-E72D297353CC}">
                  <c16:uniqueId val="{00000004-1184-42DA-A67F-8F224BB5DADF}"/>
                </c:ext>
              </c:extLst>
            </c:dLbl>
            <c:dLbl>
              <c:idx val="5"/>
              <c:delete val="1"/>
              <c:extLst>
                <c:ext xmlns:c15="http://schemas.microsoft.com/office/drawing/2012/chart" uri="{CE6537A1-D6FC-4f65-9D91-7224C49458BB}"/>
                <c:ext xmlns:c16="http://schemas.microsoft.com/office/drawing/2014/chart" uri="{C3380CC4-5D6E-409C-BE32-E72D297353CC}">
                  <c16:uniqueId val="{00000005-1184-42DA-A67F-8F224BB5DADF}"/>
                </c:ext>
              </c:extLst>
            </c:dLbl>
            <c:dLbl>
              <c:idx val="6"/>
              <c:delete val="1"/>
              <c:extLst>
                <c:ext xmlns:c15="http://schemas.microsoft.com/office/drawing/2012/chart" uri="{CE6537A1-D6FC-4f65-9D91-7224C49458BB}"/>
                <c:ext xmlns:c16="http://schemas.microsoft.com/office/drawing/2014/chart" uri="{C3380CC4-5D6E-409C-BE32-E72D297353CC}">
                  <c16:uniqueId val="{00000006-1184-42DA-A67F-8F224BB5DADF}"/>
                </c:ext>
              </c:extLst>
            </c:dLbl>
            <c:dLbl>
              <c:idx val="7"/>
              <c:delete val="1"/>
              <c:extLst>
                <c:ext xmlns:c15="http://schemas.microsoft.com/office/drawing/2012/chart" uri="{CE6537A1-D6FC-4f65-9D91-7224C49458BB}"/>
                <c:ext xmlns:c16="http://schemas.microsoft.com/office/drawing/2014/chart" uri="{C3380CC4-5D6E-409C-BE32-E72D297353CC}">
                  <c16:uniqueId val="{00000007-1184-42DA-A67F-8F224BB5DADF}"/>
                </c:ext>
              </c:extLst>
            </c:dLbl>
            <c:dLbl>
              <c:idx val="8"/>
              <c:delete val="1"/>
              <c:extLst>
                <c:ext xmlns:c15="http://schemas.microsoft.com/office/drawing/2012/chart" uri="{CE6537A1-D6FC-4f65-9D91-7224C49458BB}"/>
                <c:ext xmlns:c16="http://schemas.microsoft.com/office/drawing/2014/chart" uri="{C3380CC4-5D6E-409C-BE32-E72D297353CC}">
                  <c16:uniqueId val="{00000008-1184-42DA-A67F-8F224BB5DADF}"/>
                </c:ext>
              </c:extLst>
            </c:dLbl>
            <c:dLbl>
              <c:idx val="9"/>
              <c:delete val="1"/>
              <c:extLst>
                <c:ext xmlns:c15="http://schemas.microsoft.com/office/drawing/2012/chart" uri="{CE6537A1-D6FC-4f65-9D91-7224C49458BB}"/>
                <c:ext xmlns:c16="http://schemas.microsoft.com/office/drawing/2014/chart" uri="{C3380CC4-5D6E-409C-BE32-E72D297353CC}">
                  <c16:uniqueId val="{00000009-1184-42DA-A67F-8F224BB5DADF}"/>
                </c:ext>
              </c:extLst>
            </c:dLbl>
            <c:dLbl>
              <c:idx val="10"/>
              <c:delete val="1"/>
              <c:extLst>
                <c:ext xmlns:c15="http://schemas.microsoft.com/office/drawing/2012/chart" uri="{CE6537A1-D6FC-4f65-9D91-7224C49458BB}"/>
                <c:ext xmlns:c16="http://schemas.microsoft.com/office/drawing/2014/chart" uri="{C3380CC4-5D6E-409C-BE32-E72D297353CC}">
                  <c16:uniqueId val="{0000000A-1184-42DA-A67F-8F224BB5DADF}"/>
                </c:ext>
              </c:extLst>
            </c:dLbl>
            <c:dLbl>
              <c:idx val="11"/>
              <c:delete val="1"/>
              <c:extLst>
                <c:ext xmlns:c15="http://schemas.microsoft.com/office/drawing/2012/chart" uri="{CE6537A1-D6FC-4f65-9D91-7224C49458BB}"/>
                <c:ext xmlns:c16="http://schemas.microsoft.com/office/drawing/2014/chart" uri="{C3380CC4-5D6E-409C-BE32-E72D297353CC}">
                  <c16:uniqueId val="{0000000B-1184-42DA-A67F-8F224BB5DADF}"/>
                </c:ext>
              </c:extLst>
            </c:dLbl>
            <c:dLbl>
              <c:idx val="12"/>
              <c:delete val="1"/>
              <c:extLst>
                <c:ext xmlns:c15="http://schemas.microsoft.com/office/drawing/2012/chart" uri="{CE6537A1-D6FC-4f65-9D91-7224C49458BB}"/>
                <c:ext xmlns:c16="http://schemas.microsoft.com/office/drawing/2014/chart" uri="{C3380CC4-5D6E-409C-BE32-E72D297353CC}">
                  <c16:uniqueId val="{0000000C-1184-42DA-A67F-8F224BB5DADF}"/>
                </c:ext>
              </c:extLst>
            </c:dLbl>
            <c:dLbl>
              <c:idx val="13"/>
              <c:delete val="1"/>
              <c:extLst>
                <c:ext xmlns:c15="http://schemas.microsoft.com/office/drawing/2012/chart" uri="{CE6537A1-D6FC-4f65-9D91-7224C49458BB}"/>
                <c:ext xmlns:c16="http://schemas.microsoft.com/office/drawing/2014/chart" uri="{C3380CC4-5D6E-409C-BE32-E72D297353CC}">
                  <c16:uniqueId val="{0000000D-1184-42DA-A67F-8F224BB5DADF}"/>
                </c:ext>
              </c:extLst>
            </c:dLbl>
            <c:dLbl>
              <c:idx val="14"/>
              <c:delete val="1"/>
              <c:extLst>
                <c:ext xmlns:c15="http://schemas.microsoft.com/office/drawing/2012/chart" uri="{CE6537A1-D6FC-4f65-9D91-7224C49458BB}"/>
                <c:ext xmlns:c16="http://schemas.microsoft.com/office/drawing/2014/chart" uri="{C3380CC4-5D6E-409C-BE32-E72D297353CC}">
                  <c16:uniqueId val="{0000000E-1184-42DA-A67F-8F224BB5DADF}"/>
                </c:ext>
              </c:extLst>
            </c:dLbl>
            <c:dLbl>
              <c:idx val="15"/>
              <c:delete val="1"/>
              <c:extLst>
                <c:ext xmlns:c15="http://schemas.microsoft.com/office/drawing/2012/chart" uri="{CE6537A1-D6FC-4f65-9D91-7224C49458BB}"/>
                <c:ext xmlns:c16="http://schemas.microsoft.com/office/drawing/2014/chart" uri="{C3380CC4-5D6E-409C-BE32-E72D297353CC}">
                  <c16:uniqueId val="{0000000F-1184-42DA-A67F-8F224BB5DADF}"/>
                </c:ext>
              </c:extLst>
            </c:dLbl>
            <c:dLbl>
              <c:idx val="16"/>
              <c:delete val="1"/>
              <c:extLst>
                <c:ext xmlns:c15="http://schemas.microsoft.com/office/drawing/2012/chart" uri="{CE6537A1-D6FC-4f65-9D91-7224C49458BB}"/>
                <c:ext xmlns:c16="http://schemas.microsoft.com/office/drawing/2014/chart" uri="{C3380CC4-5D6E-409C-BE32-E72D297353CC}">
                  <c16:uniqueId val="{00000010-1184-42DA-A67F-8F224BB5DADF}"/>
                </c:ext>
              </c:extLst>
            </c:dLbl>
            <c:dLbl>
              <c:idx val="17"/>
              <c:delete val="1"/>
              <c:extLst>
                <c:ext xmlns:c15="http://schemas.microsoft.com/office/drawing/2012/chart" uri="{CE6537A1-D6FC-4f65-9D91-7224C49458BB}"/>
                <c:ext xmlns:c16="http://schemas.microsoft.com/office/drawing/2014/chart" uri="{C3380CC4-5D6E-409C-BE32-E72D297353CC}">
                  <c16:uniqueId val="{00000011-1184-42DA-A67F-8F224BB5DADF}"/>
                </c:ext>
              </c:extLst>
            </c:dLbl>
            <c:dLbl>
              <c:idx val="18"/>
              <c:delete val="1"/>
              <c:extLst>
                <c:ext xmlns:c15="http://schemas.microsoft.com/office/drawing/2012/chart" uri="{CE6537A1-D6FC-4f65-9D91-7224C49458BB}"/>
                <c:ext xmlns:c16="http://schemas.microsoft.com/office/drawing/2014/chart" uri="{C3380CC4-5D6E-409C-BE32-E72D297353CC}">
                  <c16:uniqueId val="{00000012-1184-42DA-A67F-8F224BB5DADF}"/>
                </c:ext>
              </c:extLst>
            </c:dLbl>
            <c:dLbl>
              <c:idx val="19"/>
              <c:delete val="1"/>
              <c:extLst>
                <c:ext xmlns:c15="http://schemas.microsoft.com/office/drawing/2012/chart" uri="{CE6537A1-D6FC-4f65-9D91-7224C49458BB}"/>
                <c:ext xmlns:c16="http://schemas.microsoft.com/office/drawing/2014/chart" uri="{C3380CC4-5D6E-409C-BE32-E72D297353CC}">
                  <c16:uniqueId val="{00000013-1184-42DA-A67F-8F224BB5DADF}"/>
                </c:ext>
              </c:extLst>
            </c:dLbl>
            <c:dLbl>
              <c:idx val="20"/>
              <c:delete val="1"/>
              <c:extLst>
                <c:ext xmlns:c15="http://schemas.microsoft.com/office/drawing/2012/chart" uri="{CE6537A1-D6FC-4f65-9D91-7224C49458BB}"/>
                <c:ext xmlns:c16="http://schemas.microsoft.com/office/drawing/2014/chart" uri="{C3380CC4-5D6E-409C-BE32-E72D297353CC}">
                  <c16:uniqueId val="{00000014-1184-42DA-A67F-8F224BB5DADF}"/>
                </c:ext>
              </c:extLst>
            </c:dLbl>
            <c:dLbl>
              <c:idx val="21"/>
              <c:delete val="1"/>
              <c:extLst>
                <c:ext xmlns:c15="http://schemas.microsoft.com/office/drawing/2012/chart" uri="{CE6537A1-D6FC-4f65-9D91-7224C49458BB}"/>
                <c:ext xmlns:c16="http://schemas.microsoft.com/office/drawing/2014/chart" uri="{C3380CC4-5D6E-409C-BE32-E72D297353CC}">
                  <c16:uniqueId val="{00000015-1184-42DA-A67F-8F224BB5DADF}"/>
                </c:ext>
              </c:extLst>
            </c:dLbl>
            <c:dLbl>
              <c:idx val="22"/>
              <c:delete val="1"/>
              <c:extLst>
                <c:ext xmlns:c15="http://schemas.microsoft.com/office/drawing/2012/chart" uri="{CE6537A1-D6FC-4f65-9D91-7224C49458BB}"/>
                <c:ext xmlns:c16="http://schemas.microsoft.com/office/drawing/2014/chart" uri="{C3380CC4-5D6E-409C-BE32-E72D297353CC}">
                  <c16:uniqueId val="{00000016-1184-42DA-A67F-8F224BB5DADF}"/>
                </c:ext>
              </c:extLst>
            </c:dLbl>
            <c:dLbl>
              <c:idx val="23"/>
              <c:delete val="1"/>
              <c:extLst>
                <c:ext xmlns:c15="http://schemas.microsoft.com/office/drawing/2012/chart" uri="{CE6537A1-D6FC-4f65-9D91-7224C49458BB}"/>
                <c:ext xmlns:c16="http://schemas.microsoft.com/office/drawing/2014/chart" uri="{C3380CC4-5D6E-409C-BE32-E72D297353CC}">
                  <c16:uniqueId val="{00000017-1184-42DA-A67F-8F224BB5DADF}"/>
                </c:ext>
              </c:extLst>
            </c:dLbl>
            <c:dLbl>
              <c:idx val="24"/>
              <c:delete val="1"/>
              <c:extLst>
                <c:ext xmlns:c15="http://schemas.microsoft.com/office/drawing/2012/chart" uri="{CE6537A1-D6FC-4f65-9D91-7224C49458BB}"/>
                <c:ext xmlns:c16="http://schemas.microsoft.com/office/drawing/2014/chart" uri="{C3380CC4-5D6E-409C-BE32-E72D297353CC}">
                  <c16:uniqueId val="{00000018-1184-42DA-A67F-8F224BB5DADF}"/>
                </c:ext>
              </c:extLst>
            </c:dLbl>
            <c:dLbl>
              <c:idx val="25"/>
              <c:delete val="1"/>
              <c:extLst>
                <c:ext xmlns:c15="http://schemas.microsoft.com/office/drawing/2012/chart" uri="{CE6537A1-D6FC-4f65-9D91-7224C49458BB}"/>
                <c:ext xmlns:c16="http://schemas.microsoft.com/office/drawing/2014/chart" uri="{C3380CC4-5D6E-409C-BE32-E72D297353CC}">
                  <c16:uniqueId val="{00000019-1184-42DA-A67F-8F224BB5DADF}"/>
                </c:ext>
              </c:extLst>
            </c:dLbl>
            <c:dLbl>
              <c:idx val="26"/>
              <c:delete val="1"/>
              <c:extLst>
                <c:ext xmlns:c15="http://schemas.microsoft.com/office/drawing/2012/chart" uri="{CE6537A1-D6FC-4f65-9D91-7224C49458BB}"/>
                <c:ext xmlns:c16="http://schemas.microsoft.com/office/drawing/2014/chart" uri="{C3380CC4-5D6E-409C-BE32-E72D297353CC}">
                  <c16:uniqueId val="{0000001A-1184-42DA-A67F-8F224BB5DADF}"/>
                </c:ext>
              </c:extLst>
            </c:dLbl>
            <c:dLbl>
              <c:idx val="27"/>
              <c:delete val="1"/>
              <c:extLst>
                <c:ext xmlns:c15="http://schemas.microsoft.com/office/drawing/2012/chart" uri="{CE6537A1-D6FC-4f65-9D91-7224C49458BB}"/>
                <c:ext xmlns:c16="http://schemas.microsoft.com/office/drawing/2014/chart" uri="{C3380CC4-5D6E-409C-BE32-E72D297353CC}">
                  <c16:uniqueId val="{0000001B-1184-42DA-A67F-8F224BB5DADF}"/>
                </c:ext>
              </c:extLst>
            </c:dLbl>
            <c:dLbl>
              <c:idx val="28"/>
              <c:delete val="1"/>
              <c:extLst>
                <c:ext xmlns:c15="http://schemas.microsoft.com/office/drawing/2012/chart" uri="{CE6537A1-D6FC-4f65-9D91-7224C49458BB}"/>
                <c:ext xmlns:c16="http://schemas.microsoft.com/office/drawing/2014/chart" uri="{C3380CC4-5D6E-409C-BE32-E72D297353CC}">
                  <c16:uniqueId val="{0000001C-1184-42DA-A67F-8F224BB5DADF}"/>
                </c:ext>
              </c:extLst>
            </c:dLbl>
            <c:dLbl>
              <c:idx val="29"/>
              <c:delete val="1"/>
              <c:extLst>
                <c:ext xmlns:c15="http://schemas.microsoft.com/office/drawing/2012/chart" uri="{CE6537A1-D6FC-4f65-9D91-7224C49458BB}"/>
                <c:ext xmlns:c16="http://schemas.microsoft.com/office/drawing/2014/chart" uri="{C3380CC4-5D6E-409C-BE32-E72D297353CC}">
                  <c16:uniqueId val="{0000001D-1184-42DA-A67F-8F224BB5DADF}"/>
                </c:ext>
              </c:extLst>
            </c:dLbl>
            <c:dLbl>
              <c:idx val="30"/>
              <c:delete val="1"/>
              <c:extLst>
                <c:ext xmlns:c15="http://schemas.microsoft.com/office/drawing/2012/chart" uri="{CE6537A1-D6FC-4f65-9D91-7224C49458BB}"/>
                <c:ext xmlns:c16="http://schemas.microsoft.com/office/drawing/2014/chart" uri="{C3380CC4-5D6E-409C-BE32-E72D297353CC}">
                  <c16:uniqueId val="{0000001E-1184-42DA-A67F-8F224BB5DADF}"/>
                </c:ext>
              </c:extLst>
            </c:dLbl>
            <c:dLbl>
              <c:idx val="31"/>
              <c:delete val="1"/>
              <c:extLst>
                <c:ext xmlns:c15="http://schemas.microsoft.com/office/drawing/2012/chart" uri="{CE6537A1-D6FC-4f65-9D91-7224C49458BB}"/>
                <c:ext xmlns:c16="http://schemas.microsoft.com/office/drawing/2014/chart" uri="{C3380CC4-5D6E-409C-BE32-E72D297353CC}">
                  <c16:uniqueId val="{0000001F-1184-42DA-A67F-8F224BB5DADF}"/>
                </c:ext>
              </c:extLst>
            </c:dLbl>
            <c:dLbl>
              <c:idx val="32"/>
              <c:delete val="1"/>
              <c:extLst>
                <c:ext xmlns:c15="http://schemas.microsoft.com/office/drawing/2012/chart" uri="{CE6537A1-D6FC-4f65-9D91-7224C49458BB}"/>
                <c:ext xmlns:c16="http://schemas.microsoft.com/office/drawing/2014/chart" uri="{C3380CC4-5D6E-409C-BE32-E72D297353CC}">
                  <c16:uniqueId val="{00000020-1184-42DA-A67F-8F224BB5DADF}"/>
                </c:ext>
              </c:extLst>
            </c:dLbl>
            <c:dLbl>
              <c:idx val="33"/>
              <c:delete val="1"/>
              <c:extLst>
                <c:ext xmlns:c15="http://schemas.microsoft.com/office/drawing/2012/chart" uri="{CE6537A1-D6FC-4f65-9D91-7224C49458BB}"/>
                <c:ext xmlns:c16="http://schemas.microsoft.com/office/drawing/2014/chart" uri="{C3380CC4-5D6E-409C-BE32-E72D297353CC}">
                  <c16:uniqueId val="{00000021-1184-42DA-A67F-8F224BB5DADF}"/>
                </c:ext>
              </c:extLst>
            </c:dLbl>
            <c:dLbl>
              <c:idx val="34"/>
              <c:delete val="1"/>
              <c:extLst>
                <c:ext xmlns:c15="http://schemas.microsoft.com/office/drawing/2012/chart" uri="{CE6537A1-D6FC-4f65-9D91-7224C49458BB}"/>
                <c:ext xmlns:c16="http://schemas.microsoft.com/office/drawing/2014/chart" uri="{C3380CC4-5D6E-409C-BE32-E72D297353CC}">
                  <c16:uniqueId val="{00000022-1184-42DA-A67F-8F224BB5DADF}"/>
                </c:ext>
              </c:extLst>
            </c:dLbl>
            <c:dLbl>
              <c:idx val="35"/>
              <c:delete val="1"/>
              <c:extLst>
                <c:ext xmlns:c15="http://schemas.microsoft.com/office/drawing/2012/chart" uri="{CE6537A1-D6FC-4f65-9D91-7224C49458BB}"/>
                <c:ext xmlns:c16="http://schemas.microsoft.com/office/drawing/2014/chart" uri="{C3380CC4-5D6E-409C-BE32-E72D297353CC}">
                  <c16:uniqueId val="{00000023-1184-42DA-A67F-8F224BB5DADF}"/>
                </c:ext>
              </c:extLst>
            </c:dLbl>
            <c:dLbl>
              <c:idx val="36"/>
              <c:delete val="1"/>
              <c:extLst>
                <c:ext xmlns:c15="http://schemas.microsoft.com/office/drawing/2012/chart" uri="{CE6537A1-D6FC-4f65-9D91-7224C49458BB}"/>
                <c:ext xmlns:c16="http://schemas.microsoft.com/office/drawing/2014/chart" uri="{C3380CC4-5D6E-409C-BE32-E72D297353CC}">
                  <c16:uniqueId val="{00000024-1184-42DA-A67F-8F224BB5DADF}"/>
                </c:ext>
              </c:extLst>
            </c:dLbl>
            <c:dLbl>
              <c:idx val="37"/>
              <c:delete val="1"/>
              <c:extLst>
                <c:ext xmlns:c15="http://schemas.microsoft.com/office/drawing/2012/chart" uri="{CE6537A1-D6FC-4f65-9D91-7224C49458BB}"/>
                <c:ext xmlns:c16="http://schemas.microsoft.com/office/drawing/2014/chart" uri="{C3380CC4-5D6E-409C-BE32-E72D297353CC}">
                  <c16:uniqueId val="{00000025-1184-42DA-A67F-8F224BB5DADF}"/>
                </c:ext>
              </c:extLst>
            </c:dLbl>
            <c:dLbl>
              <c:idx val="38"/>
              <c:delete val="1"/>
              <c:extLst>
                <c:ext xmlns:c15="http://schemas.microsoft.com/office/drawing/2012/chart" uri="{CE6537A1-D6FC-4f65-9D91-7224C49458BB}"/>
                <c:ext xmlns:c16="http://schemas.microsoft.com/office/drawing/2014/chart" uri="{C3380CC4-5D6E-409C-BE32-E72D297353CC}">
                  <c16:uniqueId val="{00000026-1184-42DA-A67F-8F224BB5DADF}"/>
                </c:ext>
              </c:extLst>
            </c:dLbl>
            <c:dLbl>
              <c:idx val="39"/>
              <c:delete val="1"/>
              <c:extLst>
                <c:ext xmlns:c15="http://schemas.microsoft.com/office/drawing/2012/chart" uri="{CE6537A1-D6FC-4f65-9D91-7224C49458BB}"/>
                <c:ext xmlns:c16="http://schemas.microsoft.com/office/drawing/2014/chart" uri="{C3380CC4-5D6E-409C-BE32-E72D297353CC}">
                  <c16:uniqueId val="{00000027-1184-42DA-A67F-8F224BB5DADF}"/>
                </c:ext>
              </c:extLst>
            </c:dLbl>
            <c:dLbl>
              <c:idx val="40"/>
              <c:delete val="1"/>
              <c:extLst>
                <c:ext xmlns:c15="http://schemas.microsoft.com/office/drawing/2012/chart" uri="{CE6537A1-D6FC-4f65-9D91-7224C49458BB}"/>
                <c:ext xmlns:c16="http://schemas.microsoft.com/office/drawing/2014/chart" uri="{C3380CC4-5D6E-409C-BE32-E72D297353CC}">
                  <c16:uniqueId val="{00000028-1184-42DA-A67F-8F224BB5DADF}"/>
                </c:ext>
              </c:extLst>
            </c:dLbl>
            <c:dLbl>
              <c:idx val="41"/>
              <c:delete val="1"/>
              <c:extLst>
                <c:ext xmlns:c15="http://schemas.microsoft.com/office/drawing/2012/chart" uri="{CE6537A1-D6FC-4f65-9D91-7224C49458BB}"/>
                <c:ext xmlns:c16="http://schemas.microsoft.com/office/drawing/2014/chart" uri="{C3380CC4-5D6E-409C-BE32-E72D297353CC}">
                  <c16:uniqueId val="{00000029-1184-42DA-A67F-8F224BB5DADF}"/>
                </c:ext>
              </c:extLst>
            </c:dLbl>
            <c:dLbl>
              <c:idx val="42"/>
              <c:delete val="1"/>
              <c:extLst>
                <c:ext xmlns:c15="http://schemas.microsoft.com/office/drawing/2012/chart" uri="{CE6537A1-D6FC-4f65-9D91-7224C49458BB}"/>
                <c:ext xmlns:c16="http://schemas.microsoft.com/office/drawing/2014/chart" uri="{C3380CC4-5D6E-409C-BE32-E72D297353CC}">
                  <c16:uniqueId val="{0000002A-1184-42DA-A67F-8F224BB5DADF}"/>
                </c:ext>
              </c:extLst>
            </c:dLbl>
            <c:dLbl>
              <c:idx val="43"/>
              <c:delete val="1"/>
              <c:extLst>
                <c:ext xmlns:c15="http://schemas.microsoft.com/office/drawing/2012/chart" uri="{CE6537A1-D6FC-4f65-9D91-7224C49458BB}"/>
                <c:ext xmlns:c16="http://schemas.microsoft.com/office/drawing/2014/chart" uri="{C3380CC4-5D6E-409C-BE32-E72D297353CC}">
                  <c16:uniqueId val="{0000002B-1184-42DA-A67F-8F224BB5DADF}"/>
                </c:ext>
              </c:extLst>
            </c:dLbl>
            <c:dLbl>
              <c:idx val="44"/>
              <c:delete val="1"/>
              <c:extLst>
                <c:ext xmlns:c15="http://schemas.microsoft.com/office/drawing/2012/chart" uri="{CE6537A1-D6FC-4f65-9D91-7224C49458BB}"/>
                <c:ext xmlns:c16="http://schemas.microsoft.com/office/drawing/2014/chart" uri="{C3380CC4-5D6E-409C-BE32-E72D297353CC}">
                  <c16:uniqueId val="{0000002C-1184-42DA-A67F-8F224BB5DADF}"/>
                </c:ext>
              </c:extLst>
            </c:dLbl>
            <c:dLbl>
              <c:idx val="45"/>
              <c:delete val="1"/>
              <c:extLst>
                <c:ext xmlns:c15="http://schemas.microsoft.com/office/drawing/2012/chart" uri="{CE6537A1-D6FC-4f65-9D91-7224C49458BB}"/>
                <c:ext xmlns:c16="http://schemas.microsoft.com/office/drawing/2014/chart" uri="{C3380CC4-5D6E-409C-BE32-E72D297353CC}">
                  <c16:uniqueId val="{0000002D-1184-42DA-A67F-8F224BB5DADF}"/>
                </c:ext>
              </c:extLst>
            </c:dLbl>
            <c:dLbl>
              <c:idx val="46"/>
              <c:delete val="1"/>
              <c:extLst>
                <c:ext xmlns:c15="http://schemas.microsoft.com/office/drawing/2012/chart" uri="{CE6537A1-D6FC-4f65-9D91-7224C49458BB}"/>
                <c:ext xmlns:c16="http://schemas.microsoft.com/office/drawing/2014/chart" uri="{C3380CC4-5D6E-409C-BE32-E72D297353CC}">
                  <c16:uniqueId val="{0000002E-1184-42DA-A67F-8F224BB5DADF}"/>
                </c:ext>
              </c:extLst>
            </c:dLbl>
            <c:dLbl>
              <c:idx val="47"/>
              <c:delete val="1"/>
              <c:extLst>
                <c:ext xmlns:c15="http://schemas.microsoft.com/office/drawing/2012/chart" uri="{CE6537A1-D6FC-4f65-9D91-7224C49458BB}"/>
                <c:ext xmlns:c16="http://schemas.microsoft.com/office/drawing/2014/chart" uri="{C3380CC4-5D6E-409C-BE32-E72D297353CC}">
                  <c16:uniqueId val="{0000002F-1184-42DA-A67F-8F224BB5DADF}"/>
                </c:ext>
              </c:extLst>
            </c:dLbl>
            <c:dLbl>
              <c:idx val="48"/>
              <c:layout>
                <c:manualLayout>
                  <c:x val="-1.7603681525837214E-2"/>
                  <c:y val="-4.5840423709894364E-2"/>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fld id="{3EA4067B-1CA5-4AD1-98B2-D0783BD66630}" type="VALUE">
                      <a:rPr lang="en-US" baseline="0"/>
                      <a:pPr>
                        <a:defRPr/>
                      </a:pPr>
                      <a:t>[ARVO]</a:t>
                    </a:fld>
                    <a:endParaRPr lang="fi-FI"/>
                  </a:p>
                </c:rich>
              </c:tx>
              <c:spPr>
                <a:solidFill>
                  <a:srgbClr val="FFFFFF"/>
                </a:solidFill>
                <a:ln>
                  <a:solidFill>
                    <a:srgbClr val="00206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30-1184-42DA-A67F-8F224BB5DADF}"/>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tiedot'!$B$39:$BO$39</c:f>
              <c:numCache>
                <c:formatCode>#,##0</c:formatCode>
                <c:ptCount val="66"/>
                <c:pt idx="0">
                  <c:v>7985</c:v>
                </c:pt>
                <c:pt idx="1">
                  <c:v>7871</c:v>
                </c:pt>
                <c:pt idx="2">
                  <c:v>7814</c:v>
                </c:pt>
                <c:pt idx="3">
                  <c:v>7716</c:v>
                </c:pt>
                <c:pt idx="4">
                  <c:v>7565</c:v>
                </c:pt>
                <c:pt idx="5">
                  <c:v>7439</c:v>
                </c:pt>
                <c:pt idx="6">
                  <c:v>7380</c:v>
                </c:pt>
                <c:pt idx="7">
                  <c:v>7368</c:v>
                </c:pt>
                <c:pt idx="8">
                  <c:v>7289</c:v>
                </c:pt>
                <c:pt idx="9">
                  <c:v>7279</c:v>
                </c:pt>
                <c:pt idx="10">
                  <c:v>7155</c:v>
                </c:pt>
                <c:pt idx="11">
                  <c:v>7071</c:v>
                </c:pt>
                <c:pt idx="12">
                  <c:v>7006</c:v>
                </c:pt>
                <c:pt idx="13">
                  <c:v>6933</c:v>
                </c:pt>
                <c:pt idx="14">
                  <c:v>6800</c:v>
                </c:pt>
                <c:pt idx="15">
                  <c:v>6677</c:v>
                </c:pt>
                <c:pt idx="16">
                  <c:v>6656</c:v>
                </c:pt>
                <c:pt idx="17">
                  <c:v>6665</c:v>
                </c:pt>
                <c:pt idx="18">
                  <c:v>6588</c:v>
                </c:pt>
                <c:pt idx="19">
                  <c:v>6521</c:v>
                </c:pt>
                <c:pt idx="20">
                  <c:v>6508</c:v>
                </c:pt>
                <c:pt idx="21">
                  <c:v>6437</c:v>
                </c:pt>
                <c:pt idx="22">
                  <c:v>6287</c:v>
                </c:pt>
                <c:pt idx="23">
                  <c:v>6170</c:v>
                </c:pt>
                <c:pt idx="24">
                  <c:v>6059</c:v>
                </c:pt>
                <c:pt idx="25">
                  <c:v>5916</c:v>
                </c:pt>
                <c:pt idx="26">
                  <c:v>5822</c:v>
                </c:pt>
                <c:pt idx="27">
                  <c:v>5747</c:v>
                </c:pt>
                <c:pt idx="28">
                  <c:v>5633</c:v>
                </c:pt>
                <c:pt idx="29">
                  <c:v>5550</c:v>
                </c:pt>
                <c:pt idx="30">
                  <c:v>5482</c:v>
                </c:pt>
                <c:pt idx="31">
                  <c:v>5367</c:v>
                </c:pt>
                <c:pt idx="32">
                  <c:v>5292</c:v>
                </c:pt>
                <c:pt idx="33">
                  <c:v>5249</c:v>
                </c:pt>
                <c:pt idx="34">
                  <c:v>5147</c:v>
                </c:pt>
                <c:pt idx="35">
                  <c:v>5087</c:v>
                </c:pt>
                <c:pt idx="36">
                  <c:v>5006</c:v>
                </c:pt>
                <c:pt idx="37">
                  <c:v>4926</c:v>
                </c:pt>
                <c:pt idx="38">
                  <c:v>4824</c:v>
                </c:pt>
                <c:pt idx="39">
                  <c:v>4787</c:v>
                </c:pt>
                <c:pt idx="40">
                  <c:v>4740</c:v>
                </c:pt>
                <c:pt idx="41">
                  <c:v>4697</c:v>
                </c:pt>
                <c:pt idx="42">
                  <c:v>4624</c:v>
                </c:pt>
                <c:pt idx="43">
                  <c:v>4498</c:v>
                </c:pt>
                <c:pt idx="44">
                  <c:v>4391</c:v>
                </c:pt>
                <c:pt idx="45">
                  <c:v>4321</c:v>
                </c:pt>
                <c:pt idx="46">
                  <c:v>4269</c:v>
                </c:pt>
                <c:pt idx="47">
                  <c:v>4140</c:v>
                </c:pt>
                <c:pt idx="48">
                  <c:v>4073</c:v>
                </c:pt>
              </c:numCache>
            </c:numRef>
          </c:val>
          <c:smooth val="0"/>
          <c:extLst>
            <c:ext xmlns:c16="http://schemas.microsoft.com/office/drawing/2014/chart" uri="{C3380CC4-5D6E-409C-BE32-E72D297353CC}">
              <c16:uniqueId val="{00000031-1184-42DA-A67F-8F224BB5DADF}"/>
            </c:ext>
          </c:extLst>
        </c:ser>
        <c:ser>
          <c:idx val="1"/>
          <c:order val="1"/>
          <c:tx>
            <c:strRef>
              <c:f>'Diat 6–30 tiedot'!$A$40</c:f>
              <c:strCache>
                <c:ptCount val="1"/>
                <c:pt idx="0">
                  <c:v>Pielavesi ennuste 2015</c:v>
                </c:pt>
              </c:strCache>
            </c:strRef>
          </c:tx>
          <c:spPr>
            <a:ln w="44450" cap="rnd">
              <a:solidFill>
                <a:srgbClr val="1F497D">
                  <a:lumMod val="60000"/>
                  <a:lumOff val="40000"/>
                </a:srgbClr>
              </a:solidFill>
              <a:prstDash val="sysDot"/>
              <a:round/>
            </a:ln>
            <a:effectLst>
              <a:outerShdw blurRad="40000" dist="23000" dir="5400000" rotWithShape="0">
                <a:srgbClr val="000000">
                  <a:alpha val="35000"/>
                </a:srgbClr>
              </a:outerShdw>
            </a:effectLst>
          </c:spPr>
          <c:marker>
            <c:symbol val="none"/>
          </c:marker>
          <c:dLbls>
            <c:dLbl>
              <c:idx val="65"/>
              <c:layout>
                <c:manualLayout>
                  <c:x val="-3.1983479399617203E-2"/>
                  <c:y val="-8.3832869478341537E-2"/>
                </c:manualLayout>
              </c:layout>
              <c:spPr>
                <a:solidFill>
                  <a:srgbClr val="FFFFFF"/>
                </a:solidFill>
                <a:ln>
                  <a:solidFill>
                    <a:srgbClr val="538F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2-1184-42DA-A67F-8F224BB5DADF}"/>
                </c:ext>
              </c:extLst>
            </c:dLbl>
            <c:spPr>
              <a:noFill/>
              <a:ln>
                <a:solidFill>
                  <a:srgbClr val="538FCC"/>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tiedot'!$B$40:$BO$40</c:f>
              <c:numCache>
                <c:formatCode>General</c:formatCode>
                <c:ptCount val="66"/>
                <c:pt idx="40" formatCode="#,##0">
                  <c:v>4715</c:v>
                </c:pt>
                <c:pt idx="41" formatCode="#,##0">
                  <c:v>4650</c:v>
                </c:pt>
                <c:pt idx="42" formatCode="#,##0">
                  <c:v>4590</c:v>
                </c:pt>
                <c:pt idx="43" formatCode="#,##0">
                  <c:v>4531</c:v>
                </c:pt>
                <c:pt idx="44" formatCode="#,##0">
                  <c:v>4477</c:v>
                </c:pt>
                <c:pt idx="45" formatCode="#,##0">
                  <c:v>4429</c:v>
                </c:pt>
                <c:pt idx="46" formatCode="#,##0">
                  <c:v>4382</c:v>
                </c:pt>
                <c:pt idx="47" formatCode="#,##0">
                  <c:v>4337</c:v>
                </c:pt>
                <c:pt idx="48" formatCode="#,##0">
                  <c:v>4291</c:v>
                </c:pt>
                <c:pt idx="49" formatCode="#,##0">
                  <c:v>4249</c:v>
                </c:pt>
                <c:pt idx="50" formatCode="#,##0">
                  <c:v>4207</c:v>
                </c:pt>
                <c:pt idx="51" formatCode="#,##0">
                  <c:v>4166</c:v>
                </c:pt>
                <c:pt idx="52" formatCode="#,##0">
                  <c:v>4127</c:v>
                </c:pt>
                <c:pt idx="53" formatCode="#,##0">
                  <c:v>4092</c:v>
                </c:pt>
                <c:pt idx="54" formatCode="#,##0">
                  <c:v>4058</c:v>
                </c:pt>
                <c:pt idx="55" formatCode="#,##0">
                  <c:v>4026</c:v>
                </c:pt>
                <c:pt idx="56" formatCode="#,##0">
                  <c:v>3996</c:v>
                </c:pt>
                <c:pt idx="57" formatCode="#,##0">
                  <c:v>3968</c:v>
                </c:pt>
                <c:pt idx="58" formatCode="#,##0">
                  <c:v>3941</c:v>
                </c:pt>
                <c:pt idx="59" formatCode="#,##0">
                  <c:v>3914</c:v>
                </c:pt>
                <c:pt idx="60" formatCode="#,##0">
                  <c:v>3889</c:v>
                </c:pt>
                <c:pt idx="61" formatCode="#,##0">
                  <c:v>3864</c:v>
                </c:pt>
                <c:pt idx="62" formatCode="#,##0">
                  <c:v>3839</c:v>
                </c:pt>
                <c:pt idx="63" formatCode="#,##0">
                  <c:v>3813</c:v>
                </c:pt>
                <c:pt idx="64" formatCode="#,##0">
                  <c:v>3791</c:v>
                </c:pt>
                <c:pt idx="65" formatCode="#,##0">
                  <c:v>3768</c:v>
                </c:pt>
              </c:numCache>
            </c:numRef>
          </c:val>
          <c:smooth val="0"/>
          <c:extLst>
            <c:ext xmlns:c16="http://schemas.microsoft.com/office/drawing/2014/chart" uri="{C3380CC4-5D6E-409C-BE32-E72D297353CC}">
              <c16:uniqueId val="{00000033-1184-42DA-A67F-8F224BB5DADF}"/>
            </c:ext>
          </c:extLst>
        </c:ser>
        <c:ser>
          <c:idx val="2"/>
          <c:order val="2"/>
          <c:tx>
            <c:strRef>
              <c:f>'Diat 6–30 tiedot'!$A$41</c:f>
              <c:strCache>
                <c:ptCount val="1"/>
                <c:pt idx="0">
                  <c:v>Pielavesi ennuste 2019</c:v>
                </c:pt>
              </c:strCache>
            </c:strRef>
          </c:tx>
          <c:spPr>
            <a:ln w="38100" cap="rnd">
              <a:solidFill>
                <a:srgbClr val="FFC000"/>
              </a:solidFill>
              <a:prstDash val="sysDash"/>
              <a:round/>
            </a:ln>
            <a:effectLst>
              <a:outerShdw blurRad="40000" dist="23000" dir="5400000" rotWithShape="0">
                <a:srgbClr val="000000">
                  <a:alpha val="35000"/>
                </a:srgbClr>
              </a:outerShdw>
            </a:effectLst>
          </c:spPr>
          <c:marker>
            <c:symbol val="none"/>
          </c:marker>
          <c:dLbls>
            <c:dLbl>
              <c:idx val="65"/>
              <c:layout>
                <c:manualLayout>
                  <c:x val="-2.8785131459655368E-2"/>
                  <c:y val="-7.9301363020052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1184-42DA-A67F-8F224BB5DADF}"/>
                </c:ext>
              </c:extLst>
            </c:dLbl>
            <c:spPr>
              <a:solidFill>
                <a:srgbClr val="FFFFFF"/>
              </a:solidFill>
              <a:ln>
                <a:solidFill>
                  <a:srgbClr val="FFC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tiedot'!$B$41:$BO$41</c:f>
              <c:numCache>
                <c:formatCode>General</c:formatCode>
                <c:ptCount val="66"/>
                <c:pt idx="44" formatCode="#,##0">
                  <c:v>4429</c:v>
                </c:pt>
                <c:pt idx="45" formatCode="#,##0">
                  <c:v>4367</c:v>
                </c:pt>
                <c:pt idx="46" formatCode="#,##0">
                  <c:v>4310</c:v>
                </c:pt>
                <c:pt idx="47" formatCode="#,##0">
                  <c:v>4249</c:v>
                </c:pt>
                <c:pt idx="48" formatCode="#,##0">
                  <c:v>4188</c:v>
                </c:pt>
                <c:pt idx="49" formatCode="#,##0">
                  <c:v>4129</c:v>
                </c:pt>
                <c:pt idx="50" formatCode="#,##0">
                  <c:v>4070</c:v>
                </c:pt>
                <c:pt idx="51" formatCode="#,##0">
                  <c:v>4012</c:v>
                </c:pt>
                <c:pt idx="52" formatCode="#,##0">
                  <c:v>3955</c:v>
                </c:pt>
                <c:pt idx="53" formatCode="#,##0">
                  <c:v>3902</c:v>
                </c:pt>
                <c:pt idx="54" formatCode="#,##0">
                  <c:v>3849</c:v>
                </c:pt>
                <c:pt idx="55" formatCode="#,##0">
                  <c:v>3799</c:v>
                </c:pt>
                <c:pt idx="56" formatCode="#,##0">
                  <c:v>3750</c:v>
                </c:pt>
                <c:pt idx="57" formatCode="#,##0">
                  <c:v>3704</c:v>
                </c:pt>
                <c:pt idx="58" formatCode="#,##0">
                  <c:v>3660</c:v>
                </c:pt>
                <c:pt idx="59" formatCode="#,##0">
                  <c:v>3618</c:v>
                </c:pt>
                <c:pt idx="60" formatCode="#,##0">
                  <c:v>3577</c:v>
                </c:pt>
                <c:pt idx="61" formatCode="#,##0">
                  <c:v>3537</c:v>
                </c:pt>
                <c:pt idx="62" formatCode="#,##0">
                  <c:v>3499</c:v>
                </c:pt>
                <c:pt idx="63" formatCode="#,##0">
                  <c:v>3462</c:v>
                </c:pt>
                <c:pt idx="64" formatCode="#,##0">
                  <c:v>3426</c:v>
                </c:pt>
                <c:pt idx="65" formatCode="#,##0">
                  <c:v>3391</c:v>
                </c:pt>
              </c:numCache>
            </c:numRef>
          </c:val>
          <c:smooth val="0"/>
          <c:extLst>
            <c:ext xmlns:c16="http://schemas.microsoft.com/office/drawing/2014/chart" uri="{C3380CC4-5D6E-409C-BE32-E72D297353CC}">
              <c16:uniqueId val="{00000035-1184-42DA-A67F-8F224BB5DADF}"/>
            </c:ext>
          </c:extLst>
        </c:ser>
        <c:ser>
          <c:idx val="3"/>
          <c:order val="3"/>
          <c:tx>
            <c:strRef>
              <c:f>'Diat 6–30 tiedot'!$A$42</c:f>
              <c:strCache>
                <c:ptCount val="1"/>
                <c:pt idx="0">
                  <c:v>Pielavesi ennuste 2021</c:v>
                </c:pt>
              </c:strCache>
            </c:strRef>
          </c:tx>
          <c:spPr>
            <a:ln w="38100" cap="rnd">
              <a:solidFill>
                <a:srgbClr val="FF0000"/>
              </a:solidFill>
              <a:prstDash val="sysDash"/>
              <a:round/>
            </a:ln>
            <a:effectLst>
              <a:outerShdw blurRad="40000" dist="23000" dir="5400000" rotWithShape="0">
                <a:srgbClr val="000000">
                  <a:alpha val="35000"/>
                </a:srgbClr>
              </a:outerShdw>
            </a:effectLst>
          </c:spPr>
          <c:marker>
            <c:symbol val="none"/>
          </c:marker>
          <c:dLbls>
            <c:dLbl>
              <c:idx val="65"/>
              <c:layout>
                <c:manualLayout>
                  <c:x val="-3.1983479399617203E-2"/>
                  <c:y val="4.07835581245985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1184-42DA-A67F-8F224BB5DADF}"/>
                </c:ext>
              </c:extLst>
            </c:dLbl>
            <c:spPr>
              <a:solidFill>
                <a:srgbClr val="FFFFFF"/>
              </a:solidFill>
              <a:ln>
                <a:solidFill>
                  <a:srgbClr val="FF000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tiedot'!$B$42:$BO$42</c:f>
              <c:numCache>
                <c:formatCode>General</c:formatCode>
                <c:ptCount val="66"/>
                <c:pt idx="46" formatCode="#,##0">
                  <c:v>4242</c:v>
                </c:pt>
                <c:pt idx="47" formatCode="#,##0">
                  <c:v>4163</c:v>
                </c:pt>
                <c:pt idx="48" formatCode="#,##0">
                  <c:v>4085</c:v>
                </c:pt>
                <c:pt idx="49" formatCode="#,##0">
                  <c:v>4013</c:v>
                </c:pt>
                <c:pt idx="50" formatCode="#,##0">
                  <c:v>3943</c:v>
                </c:pt>
                <c:pt idx="51" formatCode="#,##0">
                  <c:v>3873</c:v>
                </c:pt>
                <c:pt idx="52" formatCode="#,##0">
                  <c:v>3809</c:v>
                </c:pt>
                <c:pt idx="53" formatCode="#,##0">
                  <c:v>3747</c:v>
                </c:pt>
                <c:pt idx="54" formatCode="#,##0">
                  <c:v>3689</c:v>
                </c:pt>
                <c:pt idx="55" formatCode="#,##0">
                  <c:v>3633</c:v>
                </c:pt>
                <c:pt idx="56" formatCode="#,##0">
                  <c:v>3582</c:v>
                </c:pt>
                <c:pt idx="57" formatCode="#,##0">
                  <c:v>3535</c:v>
                </c:pt>
                <c:pt idx="58" formatCode="#,##0">
                  <c:v>3489</c:v>
                </c:pt>
                <c:pt idx="59" formatCode="#,##0">
                  <c:v>3445</c:v>
                </c:pt>
                <c:pt idx="60" formatCode="#,##0">
                  <c:v>3403</c:v>
                </c:pt>
                <c:pt idx="61" formatCode="#,##0">
                  <c:v>3363</c:v>
                </c:pt>
                <c:pt idx="62" formatCode="#,##0">
                  <c:v>3325</c:v>
                </c:pt>
                <c:pt idx="63" formatCode="#,##0">
                  <c:v>3289</c:v>
                </c:pt>
                <c:pt idx="64" formatCode="#,##0">
                  <c:v>3254</c:v>
                </c:pt>
                <c:pt idx="65" formatCode="#,##0">
                  <c:v>3220</c:v>
                </c:pt>
              </c:numCache>
            </c:numRef>
          </c:val>
          <c:smooth val="0"/>
          <c:extLst>
            <c:ext xmlns:c16="http://schemas.microsoft.com/office/drawing/2014/chart" uri="{C3380CC4-5D6E-409C-BE32-E72D297353CC}">
              <c16:uniqueId val="{00000037-1184-42DA-A67F-8F224BB5DADF}"/>
            </c:ext>
          </c:extLst>
        </c:ser>
        <c:ser>
          <c:idx val="4"/>
          <c:order val="4"/>
          <c:tx>
            <c:strRef>
              <c:f>'Diat 6–30 tiedot'!$A$43</c:f>
              <c:strCache>
                <c:ptCount val="1"/>
                <c:pt idx="0">
                  <c:v>Pielavesi ennuste 2024</c:v>
                </c:pt>
              </c:strCache>
            </c:strRef>
          </c:tx>
          <c:spPr>
            <a:ln w="31750" cap="rnd">
              <a:solidFill>
                <a:srgbClr val="7030A0"/>
              </a:solidFill>
              <a:prstDash val="lgDash"/>
              <a:round/>
            </a:ln>
            <a:effectLst>
              <a:outerShdw blurRad="40000" dist="23000" dir="5400000" rotWithShape="0">
                <a:srgbClr val="000000">
                  <a:alpha val="35000"/>
                </a:srgbClr>
              </a:outerShdw>
            </a:effectLst>
          </c:spPr>
          <c:marker>
            <c:symbol val="none"/>
          </c:marker>
          <c:dLbls>
            <c:dLbl>
              <c:idx val="70"/>
              <c:layout>
                <c:manualLayout>
                  <c:x val="-3.3582653369598064E-2"/>
                  <c:y val="-4.3049311353742951E-2"/>
                </c:manualLayout>
              </c:layout>
              <c:tx>
                <c:rich>
                  <a:bodyPr/>
                  <a:lstStyle/>
                  <a:p>
                    <a:fld id="{9A3068AE-14CA-432F-82AF-76E3B7D8A7CC}" type="VALUE">
                      <a:rPr lang="en-US" baseline="0"/>
                      <a:pPr/>
                      <a:t>[ARVO]</a:t>
                    </a:fld>
                    <a:endParaRPr lang="fi-FI"/>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8-1184-42DA-A67F-8F224BB5DADF}"/>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'Diat 6–30 tiedot'!$B$3:$BT$3</c:f>
              <c:numCache>
                <c:formatCode>General</c:formatCode>
                <c:ptCount val="7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pt idx="51">
                  <c:v>2026</c:v>
                </c:pt>
                <c:pt idx="52">
                  <c:v>2027</c:v>
                </c:pt>
                <c:pt idx="53">
                  <c:v>2028</c:v>
                </c:pt>
                <c:pt idx="54">
                  <c:v>2029</c:v>
                </c:pt>
                <c:pt idx="55">
                  <c:v>2030</c:v>
                </c:pt>
                <c:pt idx="56">
                  <c:v>2031</c:v>
                </c:pt>
                <c:pt idx="57">
                  <c:v>2032</c:v>
                </c:pt>
                <c:pt idx="58">
                  <c:v>2033</c:v>
                </c:pt>
                <c:pt idx="59">
                  <c:v>2034</c:v>
                </c:pt>
                <c:pt idx="60">
                  <c:v>2035</c:v>
                </c:pt>
                <c:pt idx="61">
                  <c:v>2036</c:v>
                </c:pt>
                <c:pt idx="62">
                  <c:v>2037</c:v>
                </c:pt>
                <c:pt idx="63">
                  <c:v>2038</c:v>
                </c:pt>
                <c:pt idx="64">
                  <c:v>2039</c:v>
                </c:pt>
                <c:pt idx="65">
                  <c:v>2040</c:v>
                </c:pt>
                <c:pt idx="66">
                  <c:v>2041</c:v>
                </c:pt>
                <c:pt idx="67">
                  <c:v>2042</c:v>
                </c:pt>
                <c:pt idx="68">
                  <c:v>2043</c:v>
                </c:pt>
                <c:pt idx="69">
                  <c:v>2044</c:v>
                </c:pt>
                <c:pt idx="70">
                  <c:v>2045</c:v>
                </c:pt>
              </c:numCache>
            </c:numRef>
          </c:cat>
          <c:val>
            <c:numRef>
              <c:f>'Diat 6–30 tiedot'!$B$43:$BT$43</c:f>
              <c:numCache>
                <c:formatCode>General</c:formatCode>
                <c:ptCount val="71"/>
                <c:pt idx="49" formatCode="#,##0">
                  <c:v>3996</c:v>
                </c:pt>
                <c:pt idx="50" formatCode="#,##0">
                  <c:v>3921</c:v>
                </c:pt>
                <c:pt idx="51" formatCode="#,##0">
                  <c:v>3848</c:v>
                </c:pt>
                <c:pt idx="52" formatCode="#,##0">
                  <c:v>3781</c:v>
                </c:pt>
                <c:pt idx="53" formatCode="#,##0">
                  <c:v>3718</c:v>
                </c:pt>
                <c:pt idx="54" formatCode="#,##0">
                  <c:v>3657</c:v>
                </c:pt>
                <c:pt idx="55" formatCode="#,##0">
                  <c:v>3602</c:v>
                </c:pt>
                <c:pt idx="56" formatCode="#,##0">
                  <c:v>3549</c:v>
                </c:pt>
                <c:pt idx="57" formatCode="#,##0">
                  <c:v>3504</c:v>
                </c:pt>
                <c:pt idx="58" formatCode="#,##0">
                  <c:v>3460</c:v>
                </c:pt>
                <c:pt idx="59" formatCode="#,##0">
                  <c:v>3415</c:v>
                </c:pt>
                <c:pt idx="60" formatCode="#,##0">
                  <c:v>3375</c:v>
                </c:pt>
                <c:pt idx="61" formatCode="#,##0">
                  <c:v>3337</c:v>
                </c:pt>
                <c:pt idx="62" formatCode="#,##0">
                  <c:v>3301</c:v>
                </c:pt>
                <c:pt idx="63" formatCode="#,##0">
                  <c:v>3267</c:v>
                </c:pt>
                <c:pt idx="64" formatCode="#,##0">
                  <c:v>3235</c:v>
                </c:pt>
                <c:pt idx="65" formatCode="#,##0">
                  <c:v>3207</c:v>
                </c:pt>
                <c:pt idx="66" formatCode="#,##0">
                  <c:v>3180</c:v>
                </c:pt>
                <c:pt idx="67" formatCode="#,##0">
                  <c:v>3154</c:v>
                </c:pt>
                <c:pt idx="68" formatCode="#,##0">
                  <c:v>3132</c:v>
                </c:pt>
                <c:pt idx="69" formatCode="#,##0">
                  <c:v>3109</c:v>
                </c:pt>
                <c:pt idx="70" formatCode="#,##0">
                  <c:v>3087</c:v>
                </c:pt>
              </c:numCache>
            </c:numRef>
          </c:val>
          <c:smooth val="0"/>
          <c:extLst>
            <c:ext xmlns:c16="http://schemas.microsoft.com/office/drawing/2014/chart" uri="{C3380CC4-5D6E-409C-BE32-E72D297353CC}">
              <c16:uniqueId val="{00000039-1184-42DA-A67F-8F224BB5DADF}"/>
            </c:ext>
          </c:extLst>
        </c:ser>
        <c:dLbls>
          <c:showLegendKey val="0"/>
          <c:showVal val="0"/>
          <c:showCatName val="0"/>
          <c:showSerName val="0"/>
          <c:showPercent val="0"/>
          <c:showBubbleSize val="0"/>
        </c:dLbls>
        <c:smooth val="0"/>
        <c:axId val="595450824"/>
        <c:axId val="595450168"/>
      </c:lineChart>
      <c:catAx>
        <c:axId val="59545082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crossAx val="595450168"/>
        <c:crosses val="autoZero"/>
        <c:auto val="1"/>
        <c:lblAlgn val="ctr"/>
        <c:lblOffset val="100"/>
        <c:tickLblSkip val="5"/>
        <c:noMultiLvlLbl val="0"/>
      </c:catAx>
      <c:valAx>
        <c:axId val="5954501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2"/>
                    </a:solidFill>
                    <a:latin typeface="+mn-lt"/>
                    <a:ea typeface="+mn-ea"/>
                    <a:cs typeface="+mn-cs"/>
                  </a:defRPr>
                </a:pPr>
                <a:r>
                  <a:rPr lang="en-US" sz="1000"/>
                  <a:t>Väkiluku</a:t>
                </a:r>
              </a:p>
            </c:rich>
          </c:tx>
          <c:layout>
            <c:manualLayout>
              <c:xMode val="edge"/>
              <c:yMode val="edge"/>
              <c:x val="4.7975219099425813E-3"/>
              <c:y val="2.7025797473774354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2"/>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i-FI"/>
          </a:p>
        </c:txPr>
        <c:crossAx val="595450824"/>
        <c:crosses val="autoZero"/>
        <c:crossBetween val="between"/>
      </c:valAx>
      <c:spPr>
        <a:noFill/>
        <a:ln>
          <a:solidFill>
            <a:schemeClr val="tx2"/>
          </a:solidFill>
        </a:ln>
        <a:effectLst/>
      </c:spPr>
    </c:plotArea>
    <c:legend>
      <c:legendPos val="b"/>
      <c:layout>
        <c:manualLayout>
          <c:xMode val="edge"/>
          <c:yMode val="edge"/>
          <c:x val="7.7511458648131359E-2"/>
          <c:y val="0.56072682509098692"/>
          <c:w val="0.28441812732950539"/>
          <c:h val="0.3518616641689860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2"/>
      </a:solidFill>
      <a:round/>
    </a:ln>
    <a:effectLst/>
  </c:spPr>
  <c:txPr>
    <a:bodyPr/>
    <a:lstStyle/>
    <a:p>
      <a:pPr>
        <a:defRPr/>
      </a:pPr>
      <a:endParaRPr lang="fi-FI"/>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2.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3.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4.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5.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6.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7.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8.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9.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0.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1.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2.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3.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4.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5.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rawings/drawing1.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24.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25.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0.95671</cdr:y>
    </cdr:from>
    <cdr:to>
      <cdr:x>0.17751</cdr:x>
      <cdr:y>1</cdr:y>
    </cdr:to>
    <cdr:sp macro="" textlink="">
      <cdr:nvSpPr>
        <cdr:cNvPr id="2" name="Tekstiruutu 1">
          <a:extLst xmlns:a="http://schemas.openxmlformats.org/drawingml/2006/main">
            <a:ext uri="{FF2B5EF4-FFF2-40B4-BE49-F238E27FC236}">
              <a16:creationId xmlns:a16="http://schemas.microsoft.com/office/drawing/2014/main" id="{03660BE0-A517-4972-B301-6F14088D7BC4}"/>
            </a:ext>
          </a:extLst>
        </cdr:cNvPr>
        <cdr:cNvSpPr txBox="1"/>
      </cdr:nvSpPr>
      <cdr:spPr>
        <a:xfrm xmlns:a="http://schemas.openxmlformats.org/drawingml/2006/main">
          <a:off x="0" y="5362574"/>
          <a:ext cx="1409700" cy="242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800">
              <a:solidFill>
                <a:schemeClr val="tx2"/>
              </a:solidFill>
            </a:rPr>
            <a:t>Lähde:</a:t>
          </a:r>
          <a:r>
            <a:rPr lang="fi-FI" sz="800" baseline="0">
              <a:solidFill>
                <a:schemeClr val="tx2"/>
              </a:solidFill>
            </a:rPr>
            <a:t> Tilastokeskus</a:t>
          </a:r>
          <a:endParaRPr lang="fi-FI" sz="800">
            <a:solidFill>
              <a:schemeClr val="tx2"/>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D7846E30-FEC6-7D4E-9665-D3EB2A33D851}"/>
              </a:ext>
            </a:extLst>
          </p:cNvPr>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5B7D29FD-BFB5-124A-9544-E253FC11B59A}"/>
              </a:ext>
            </a:extLst>
          </p:cNvPr>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385837C7-BDF0-4545-8690-B954DCF66A25}" type="datetimeFigureOut">
              <a:rPr lang="fi-FI" smtClean="0"/>
              <a:t>28.11.2024</a:t>
            </a:fld>
            <a:endParaRPr lang="fi-FI"/>
          </a:p>
        </p:txBody>
      </p:sp>
      <p:sp>
        <p:nvSpPr>
          <p:cNvPr id="4" name="Alatunnisteen paikkamerkki 3">
            <a:extLst>
              <a:ext uri="{FF2B5EF4-FFF2-40B4-BE49-F238E27FC236}">
                <a16:creationId xmlns:a16="http://schemas.microsoft.com/office/drawing/2014/main" id="{E311BCEC-9B06-564D-8BB9-CB99FECF9D6E}"/>
              </a:ext>
            </a:extLst>
          </p:cNvPr>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D83C0BEB-10DB-6D46-B80F-1701003FAB48}"/>
              </a:ext>
            </a:extLst>
          </p:cNvPr>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07A68012-6F2D-F446-BF76-6910ECBDF8A8}" type="slidenum">
              <a:rPr lang="fi-FI" smtClean="0"/>
              <a:t>‹#›</a:t>
            </a:fld>
            <a:endParaRPr lang="fi-FI"/>
          </a:p>
        </p:txBody>
      </p:sp>
    </p:spTree>
    <p:extLst>
      <p:ext uri="{BB962C8B-B14F-4D97-AF65-F5344CB8AC3E}">
        <p14:creationId xmlns:p14="http://schemas.microsoft.com/office/powerpoint/2010/main" val="3423472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610E3A5B-5999-684D-8832-1BD9E7BB8BBA}" type="datetimeFigureOut">
              <a:rPr lang="fi-FI" smtClean="0"/>
              <a:t>28.11.2024</a:t>
            </a:fld>
            <a:endParaRPr lang="fi-FI"/>
          </a:p>
        </p:txBody>
      </p:sp>
      <p:sp>
        <p:nvSpPr>
          <p:cNvPr id="4" name="Dian kuvan paikkamerkki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D048A064-CE29-A142-8BC8-3A7027F61D8C}" type="slidenum">
              <a:rPr lang="fi-FI" smtClean="0"/>
              <a:t>‹#›</a:t>
            </a:fld>
            <a:endParaRPr lang="fi-FI"/>
          </a:p>
        </p:txBody>
      </p:sp>
    </p:spTree>
    <p:extLst>
      <p:ext uri="{BB962C8B-B14F-4D97-AF65-F5344CB8AC3E}">
        <p14:creationId xmlns:p14="http://schemas.microsoft.com/office/powerpoint/2010/main" val="3380073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F25F49-E62E-684D-A145-70E6EF318CD9}"/>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B115A642-7622-B247-A79F-D747FA7AF8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A150CFBB-1C19-2242-89A0-E2CBE05350D4}"/>
              </a:ext>
            </a:extLst>
          </p:cNvPr>
          <p:cNvSpPr>
            <a:spLocks noGrp="1"/>
          </p:cNvSpPr>
          <p:nvPr>
            <p:ph type="dt" sz="half" idx="10"/>
          </p:nvPr>
        </p:nvSpPr>
        <p:spPr/>
        <p:txBody>
          <a:bodyPr/>
          <a:lstStyle/>
          <a:p>
            <a:fld id="{D3D6BE2C-2625-4835-9F82-FCA98820587C}" type="datetime1">
              <a:rPr lang="fi-FI" smtClean="0"/>
              <a:t>28.11.2024</a:t>
            </a:fld>
            <a:endParaRPr lang="fi-FI"/>
          </a:p>
        </p:txBody>
      </p:sp>
      <p:sp>
        <p:nvSpPr>
          <p:cNvPr id="5" name="Alatunnisteen paikkamerkki 4">
            <a:extLst>
              <a:ext uri="{FF2B5EF4-FFF2-40B4-BE49-F238E27FC236}">
                <a16:creationId xmlns:a16="http://schemas.microsoft.com/office/drawing/2014/main" id="{0F8B8B11-CEAC-FD48-B513-FB291D98D67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76DC3CD-7000-344F-A84A-CFDE14731A40}"/>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3217617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B22665-AAF0-EF4A-9353-1FB3F9E6A077}"/>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380B1EEA-D2B7-B84D-AA47-FA160C3853A4}"/>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28027F5-02C6-B445-A744-EA954037F3C9}"/>
              </a:ext>
            </a:extLst>
          </p:cNvPr>
          <p:cNvSpPr>
            <a:spLocks noGrp="1"/>
          </p:cNvSpPr>
          <p:nvPr>
            <p:ph type="dt" sz="half" idx="10"/>
          </p:nvPr>
        </p:nvSpPr>
        <p:spPr/>
        <p:txBody>
          <a:bodyPr/>
          <a:lstStyle/>
          <a:p>
            <a:fld id="{504404B4-51B8-4C9D-9918-A369D18ECDBF}" type="datetime1">
              <a:rPr lang="fi-FI" smtClean="0"/>
              <a:t>28.11.2024</a:t>
            </a:fld>
            <a:endParaRPr lang="fi-FI"/>
          </a:p>
        </p:txBody>
      </p:sp>
      <p:sp>
        <p:nvSpPr>
          <p:cNvPr id="5" name="Alatunnisteen paikkamerkki 4">
            <a:extLst>
              <a:ext uri="{FF2B5EF4-FFF2-40B4-BE49-F238E27FC236}">
                <a16:creationId xmlns:a16="http://schemas.microsoft.com/office/drawing/2014/main" id="{FCD6260F-CCF2-FC42-86BA-CCA4BD623F7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C2E039C-158D-354C-8509-4E4AD15E4707}"/>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1685800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DC53C224-0B83-EB4C-885B-638FBD2B2D05}"/>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F1B8C775-A021-6C49-A61C-331A06FB1075}"/>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1EFAD33-8F1F-BF4C-8381-9AA9CB113E50}"/>
              </a:ext>
            </a:extLst>
          </p:cNvPr>
          <p:cNvSpPr>
            <a:spLocks noGrp="1"/>
          </p:cNvSpPr>
          <p:nvPr>
            <p:ph type="dt" sz="half" idx="10"/>
          </p:nvPr>
        </p:nvSpPr>
        <p:spPr/>
        <p:txBody>
          <a:bodyPr/>
          <a:lstStyle/>
          <a:p>
            <a:fld id="{2CAAC834-3E51-462F-AE65-1362609EA44C}" type="datetime1">
              <a:rPr lang="fi-FI" smtClean="0"/>
              <a:t>28.11.2024</a:t>
            </a:fld>
            <a:endParaRPr lang="fi-FI"/>
          </a:p>
        </p:txBody>
      </p:sp>
      <p:sp>
        <p:nvSpPr>
          <p:cNvPr id="5" name="Alatunnisteen paikkamerkki 4">
            <a:extLst>
              <a:ext uri="{FF2B5EF4-FFF2-40B4-BE49-F238E27FC236}">
                <a16:creationId xmlns:a16="http://schemas.microsoft.com/office/drawing/2014/main" id="{7EF3895A-B10E-EE44-9C4F-E290B694D75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659F380-9E00-FE43-BD4C-D4C317DDBB07}"/>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3687642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BB51CA-B874-DB4D-A6F2-F652387A947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30186F1-E3D6-A24E-A9A6-72965AE234A3}"/>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96FC9D8-FE37-3245-A0FC-24B0011F156B}"/>
              </a:ext>
            </a:extLst>
          </p:cNvPr>
          <p:cNvSpPr>
            <a:spLocks noGrp="1"/>
          </p:cNvSpPr>
          <p:nvPr>
            <p:ph type="dt" sz="half" idx="10"/>
          </p:nvPr>
        </p:nvSpPr>
        <p:spPr/>
        <p:txBody>
          <a:bodyPr/>
          <a:lstStyle/>
          <a:p>
            <a:fld id="{C9225FBC-2A3C-44E0-A74E-11A6D0059D3F}" type="datetime1">
              <a:rPr lang="fi-FI" smtClean="0"/>
              <a:t>28.11.2024</a:t>
            </a:fld>
            <a:endParaRPr lang="fi-FI"/>
          </a:p>
        </p:txBody>
      </p:sp>
      <p:sp>
        <p:nvSpPr>
          <p:cNvPr id="5" name="Alatunnisteen paikkamerkki 4">
            <a:extLst>
              <a:ext uri="{FF2B5EF4-FFF2-40B4-BE49-F238E27FC236}">
                <a16:creationId xmlns:a16="http://schemas.microsoft.com/office/drawing/2014/main" id="{CBA3097B-CB4F-1E4D-A25E-D98CD1F670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032DB2A-6B2F-7840-990C-88E636E969DF}"/>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220185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67A16B-55F2-2E4D-9354-044EB1971C93}"/>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88E934E9-29FA-3840-AE0C-DF5B853BFA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A4D521A8-DCE0-AF41-95D5-95E8273DC099}"/>
              </a:ext>
            </a:extLst>
          </p:cNvPr>
          <p:cNvSpPr>
            <a:spLocks noGrp="1"/>
          </p:cNvSpPr>
          <p:nvPr>
            <p:ph type="dt" sz="half" idx="10"/>
          </p:nvPr>
        </p:nvSpPr>
        <p:spPr/>
        <p:txBody>
          <a:bodyPr/>
          <a:lstStyle/>
          <a:p>
            <a:fld id="{20204F75-9740-4855-82BF-41EE911AB6D5}" type="datetime1">
              <a:rPr lang="fi-FI" smtClean="0"/>
              <a:t>28.11.2024</a:t>
            </a:fld>
            <a:endParaRPr lang="fi-FI"/>
          </a:p>
        </p:txBody>
      </p:sp>
      <p:sp>
        <p:nvSpPr>
          <p:cNvPr id="5" name="Alatunnisteen paikkamerkki 4">
            <a:extLst>
              <a:ext uri="{FF2B5EF4-FFF2-40B4-BE49-F238E27FC236}">
                <a16:creationId xmlns:a16="http://schemas.microsoft.com/office/drawing/2014/main" id="{CBAEB666-F419-FC43-BBB8-4A6D5B99345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A213633-E52E-7241-ABDF-22D6D4AF8DB6}"/>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422415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C6DF89-E9FD-344A-8008-7E07A038BE7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48B1C6EA-0947-F546-9894-2D088652D23E}"/>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8A308E71-EFE2-7A4D-9C79-59EA91BE32C3}"/>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8E17D40D-7A4C-0942-B29C-8F0E9166E729}"/>
              </a:ext>
            </a:extLst>
          </p:cNvPr>
          <p:cNvSpPr>
            <a:spLocks noGrp="1"/>
          </p:cNvSpPr>
          <p:nvPr>
            <p:ph type="dt" sz="half" idx="10"/>
          </p:nvPr>
        </p:nvSpPr>
        <p:spPr/>
        <p:txBody>
          <a:bodyPr/>
          <a:lstStyle/>
          <a:p>
            <a:fld id="{823ABC45-BE1C-4AFD-A600-8ADF97C28970}" type="datetime1">
              <a:rPr lang="fi-FI" smtClean="0"/>
              <a:t>28.11.2024</a:t>
            </a:fld>
            <a:endParaRPr lang="fi-FI"/>
          </a:p>
        </p:txBody>
      </p:sp>
      <p:sp>
        <p:nvSpPr>
          <p:cNvPr id="6" name="Alatunnisteen paikkamerkki 5">
            <a:extLst>
              <a:ext uri="{FF2B5EF4-FFF2-40B4-BE49-F238E27FC236}">
                <a16:creationId xmlns:a16="http://schemas.microsoft.com/office/drawing/2014/main" id="{58A8CF60-B37B-9440-84BF-80A26C837A03}"/>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51DA92F-BF20-6547-BF2A-194374AFB646}"/>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2865083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2D49E6-4A38-D84D-BC23-3364E72E5F1F}"/>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53BD7035-F2AB-A240-8FBC-43D6061879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13BD8A94-C435-8540-9DA3-0E54668620D0}"/>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7D1F8588-D529-4C4C-8ED8-54E9FDD5E5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7F74E7F5-A68B-9A47-919B-5BD4AD211D33}"/>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82D3438A-9016-1D4D-BBEA-8352C50C5841}"/>
              </a:ext>
            </a:extLst>
          </p:cNvPr>
          <p:cNvSpPr>
            <a:spLocks noGrp="1"/>
          </p:cNvSpPr>
          <p:nvPr>
            <p:ph type="dt" sz="half" idx="10"/>
          </p:nvPr>
        </p:nvSpPr>
        <p:spPr/>
        <p:txBody>
          <a:bodyPr/>
          <a:lstStyle/>
          <a:p>
            <a:fld id="{2087DB00-F5AA-4A7B-9933-B39F9572DD7B}" type="datetime1">
              <a:rPr lang="fi-FI" smtClean="0"/>
              <a:t>28.11.2024</a:t>
            </a:fld>
            <a:endParaRPr lang="fi-FI"/>
          </a:p>
        </p:txBody>
      </p:sp>
      <p:sp>
        <p:nvSpPr>
          <p:cNvPr id="8" name="Alatunnisteen paikkamerkki 7">
            <a:extLst>
              <a:ext uri="{FF2B5EF4-FFF2-40B4-BE49-F238E27FC236}">
                <a16:creationId xmlns:a16="http://schemas.microsoft.com/office/drawing/2014/main" id="{3229C945-850A-B84E-ADD9-9809E56B2845}"/>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46128676-7DE0-DE4E-A7B4-2E56C0C2A8A2}"/>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3006270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726C91-A6FE-3441-A764-79CF0848FC8F}"/>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470BB0B0-2419-634F-95EA-878537E3C8BA}"/>
              </a:ext>
            </a:extLst>
          </p:cNvPr>
          <p:cNvSpPr>
            <a:spLocks noGrp="1"/>
          </p:cNvSpPr>
          <p:nvPr>
            <p:ph type="dt" sz="half" idx="10"/>
          </p:nvPr>
        </p:nvSpPr>
        <p:spPr/>
        <p:txBody>
          <a:bodyPr/>
          <a:lstStyle/>
          <a:p>
            <a:fld id="{FA5345C0-FA22-4404-B1C6-E1572CF45558}" type="datetime1">
              <a:rPr lang="fi-FI" smtClean="0"/>
              <a:t>28.11.2024</a:t>
            </a:fld>
            <a:endParaRPr lang="fi-FI"/>
          </a:p>
        </p:txBody>
      </p:sp>
      <p:sp>
        <p:nvSpPr>
          <p:cNvPr id="4" name="Alatunnisteen paikkamerkki 3">
            <a:extLst>
              <a:ext uri="{FF2B5EF4-FFF2-40B4-BE49-F238E27FC236}">
                <a16:creationId xmlns:a16="http://schemas.microsoft.com/office/drawing/2014/main" id="{8BF34AB5-D6E3-FD48-A46B-3291B8056A49}"/>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F19C23E5-74E6-B941-A1C6-CC1F409E10AF}"/>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3169833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4A2673C0-FB60-6946-A13C-DC27C57FE2D9}"/>
              </a:ext>
            </a:extLst>
          </p:cNvPr>
          <p:cNvSpPr>
            <a:spLocks noGrp="1"/>
          </p:cNvSpPr>
          <p:nvPr>
            <p:ph type="dt" sz="half" idx="10"/>
          </p:nvPr>
        </p:nvSpPr>
        <p:spPr/>
        <p:txBody>
          <a:bodyPr/>
          <a:lstStyle/>
          <a:p>
            <a:fld id="{C7FE44A2-B3BC-4A3C-BDD2-9BBAFE88FA06}" type="datetime1">
              <a:rPr lang="fi-FI" smtClean="0"/>
              <a:t>28.11.2024</a:t>
            </a:fld>
            <a:endParaRPr lang="fi-FI"/>
          </a:p>
        </p:txBody>
      </p:sp>
      <p:sp>
        <p:nvSpPr>
          <p:cNvPr id="3" name="Alatunnisteen paikkamerkki 2">
            <a:extLst>
              <a:ext uri="{FF2B5EF4-FFF2-40B4-BE49-F238E27FC236}">
                <a16:creationId xmlns:a16="http://schemas.microsoft.com/office/drawing/2014/main" id="{690C1796-3FDB-2241-A6C7-A070A2C26902}"/>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67723E77-8499-7B45-9894-38F0A2C69B43}"/>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650736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35245C-88D3-B344-A5E4-78AAE8FE60B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D1A589A8-4763-3243-BCB9-85806450DF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56E57D7F-FFEB-E04A-8828-5378786834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D0D9A31E-16F4-DA4D-B8CF-9419A9F1CE01}"/>
              </a:ext>
            </a:extLst>
          </p:cNvPr>
          <p:cNvSpPr>
            <a:spLocks noGrp="1"/>
          </p:cNvSpPr>
          <p:nvPr>
            <p:ph type="dt" sz="half" idx="10"/>
          </p:nvPr>
        </p:nvSpPr>
        <p:spPr/>
        <p:txBody>
          <a:bodyPr/>
          <a:lstStyle/>
          <a:p>
            <a:fld id="{59DF523C-52A3-462E-8AD8-EC7453D179AD}" type="datetime1">
              <a:rPr lang="fi-FI" smtClean="0"/>
              <a:t>28.11.2024</a:t>
            </a:fld>
            <a:endParaRPr lang="fi-FI"/>
          </a:p>
        </p:txBody>
      </p:sp>
      <p:sp>
        <p:nvSpPr>
          <p:cNvPr id="6" name="Alatunnisteen paikkamerkki 5">
            <a:extLst>
              <a:ext uri="{FF2B5EF4-FFF2-40B4-BE49-F238E27FC236}">
                <a16:creationId xmlns:a16="http://schemas.microsoft.com/office/drawing/2014/main" id="{D4D0D621-B744-5B4A-B6CB-FB3D0230748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EFEB604-2190-364D-9776-B7E1815105DD}"/>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1178212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39DBE2-CAC4-3B48-807D-4BA93EABE411}"/>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C30EA694-1D42-BE4E-BBF5-0C564FBA34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Tekstin paikkamerkki 3">
            <a:extLst>
              <a:ext uri="{FF2B5EF4-FFF2-40B4-BE49-F238E27FC236}">
                <a16:creationId xmlns:a16="http://schemas.microsoft.com/office/drawing/2014/main" id="{8E535506-7175-5142-A0D8-90110FAB7B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A5029221-B69D-6D42-AE19-3BD1C5EC653F}"/>
              </a:ext>
            </a:extLst>
          </p:cNvPr>
          <p:cNvSpPr>
            <a:spLocks noGrp="1"/>
          </p:cNvSpPr>
          <p:nvPr>
            <p:ph type="dt" sz="half" idx="10"/>
          </p:nvPr>
        </p:nvSpPr>
        <p:spPr/>
        <p:txBody>
          <a:bodyPr/>
          <a:lstStyle/>
          <a:p>
            <a:fld id="{70772F19-3EC0-450F-B7D4-F87D2A4B63B6}" type="datetime1">
              <a:rPr lang="fi-FI" smtClean="0"/>
              <a:t>28.11.2024</a:t>
            </a:fld>
            <a:endParaRPr lang="fi-FI"/>
          </a:p>
        </p:txBody>
      </p:sp>
      <p:sp>
        <p:nvSpPr>
          <p:cNvPr id="6" name="Alatunnisteen paikkamerkki 5">
            <a:extLst>
              <a:ext uri="{FF2B5EF4-FFF2-40B4-BE49-F238E27FC236}">
                <a16:creationId xmlns:a16="http://schemas.microsoft.com/office/drawing/2014/main" id="{7B593506-999B-BF43-9D50-5E538CBA796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4E720A0-C01B-6C45-AE38-0C8CC4DB744B}"/>
              </a:ext>
            </a:extLst>
          </p:cNvPr>
          <p:cNvSpPr>
            <a:spLocks noGrp="1"/>
          </p:cNvSpPr>
          <p:nvPr>
            <p:ph type="sldNum" sz="quarter" idx="12"/>
          </p:nvPr>
        </p:nvSpPr>
        <p:spPr/>
        <p:txBody>
          <a:bodyPr/>
          <a:lstStyle/>
          <a:p>
            <a:fld id="{45EFB05F-C28E-B84D-8621-8D9B2726A5C0}" type="slidenum">
              <a:rPr lang="fi-FI" smtClean="0"/>
              <a:t>‹#›</a:t>
            </a:fld>
            <a:endParaRPr lang="fi-FI"/>
          </a:p>
        </p:txBody>
      </p:sp>
    </p:spTree>
    <p:extLst>
      <p:ext uri="{BB962C8B-B14F-4D97-AF65-F5344CB8AC3E}">
        <p14:creationId xmlns:p14="http://schemas.microsoft.com/office/powerpoint/2010/main" val="3913214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11">
            <a:alpha val="89699"/>
          </a:srgbClr>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0706ABC-6C73-5846-A04F-62F05B4DFA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F922E224-D430-B443-9D0C-E9F88E8D89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11756FB0-4F53-9848-97B2-91F65346BC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EB9C7-E78E-46C0-A3A2-68BB3B08ACCA}" type="datetime1">
              <a:rPr lang="fi-FI" smtClean="0"/>
              <a:t>28.11.2024</a:t>
            </a:fld>
            <a:endParaRPr lang="fi-FI"/>
          </a:p>
        </p:txBody>
      </p:sp>
      <p:sp>
        <p:nvSpPr>
          <p:cNvPr id="5" name="Alatunnisteen paikkamerkki 4">
            <a:extLst>
              <a:ext uri="{FF2B5EF4-FFF2-40B4-BE49-F238E27FC236}">
                <a16:creationId xmlns:a16="http://schemas.microsoft.com/office/drawing/2014/main" id="{3A737347-ED9D-C743-A276-B8681A7FE9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B2E40F17-99BC-094C-BE33-4FC366B2F6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EFB05F-C28E-B84D-8621-8D9B2726A5C0}" type="slidenum">
              <a:rPr lang="fi-FI" smtClean="0"/>
              <a:t>‹#›</a:t>
            </a:fld>
            <a:endParaRPr lang="fi-FI"/>
          </a:p>
        </p:txBody>
      </p:sp>
    </p:spTree>
    <p:extLst>
      <p:ext uri="{BB962C8B-B14F-4D97-AF65-F5344CB8AC3E}">
        <p14:creationId xmlns:p14="http://schemas.microsoft.com/office/powerpoint/2010/main" val="1519618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89699"/>
          </a:schemeClr>
        </a:solidFill>
        <a:effectLst/>
      </p:bgPr>
    </p:bg>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970A147E-E1C2-5D42-B3DD-715E928B6F1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3429000"/>
            <a:ext cx="12192000" cy="3422650"/>
          </a:xfrm>
          <a:prstGeom prst="rect">
            <a:avLst/>
          </a:prstGeom>
        </p:spPr>
      </p:pic>
      <p:pic>
        <p:nvPicPr>
          <p:cNvPr id="7" name="Kuva 6">
            <a:extLst>
              <a:ext uri="{FF2B5EF4-FFF2-40B4-BE49-F238E27FC236}">
                <a16:creationId xmlns:a16="http://schemas.microsoft.com/office/drawing/2014/main" id="{B8B38D25-4AAD-B44C-A689-EB33BA0485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13238" y="410258"/>
            <a:ext cx="4306795" cy="1214737"/>
          </a:xfrm>
          <a:prstGeom prst="rect">
            <a:avLst/>
          </a:prstGeom>
        </p:spPr>
      </p:pic>
      <p:sp>
        <p:nvSpPr>
          <p:cNvPr id="5" name="Otsikko 1">
            <a:extLst>
              <a:ext uri="{FF2B5EF4-FFF2-40B4-BE49-F238E27FC236}">
                <a16:creationId xmlns:a16="http://schemas.microsoft.com/office/drawing/2014/main" id="{AED7B1B6-B5F4-1A46-65FD-27096C824C13}"/>
              </a:ext>
            </a:extLst>
          </p:cNvPr>
          <p:cNvSpPr>
            <a:spLocks noGrp="1"/>
          </p:cNvSpPr>
          <p:nvPr>
            <p:ph type="title"/>
          </p:nvPr>
        </p:nvSpPr>
        <p:spPr>
          <a:xfrm>
            <a:off x="967563" y="1624995"/>
            <a:ext cx="10552084" cy="1438834"/>
          </a:xfrm>
        </p:spPr>
        <p:txBody>
          <a:bodyPr>
            <a:normAutofit/>
          </a:bodyPr>
          <a:lstStyle/>
          <a:p>
            <a:r>
              <a:rPr lang="fi-FI" dirty="0">
                <a:solidFill>
                  <a:srgbClr val="0070C0"/>
                </a:solidFill>
              </a:rPr>
              <a:t>Tilastokeskuksen väestöennuste 2024 </a:t>
            </a:r>
            <a:r>
              <a:rPr lang="fi-FI" sz="3600" dirty="0">
                <a:solidFill>
                  <a:srgbClr val="0070C0"/>
                </a:solidFill>
              </a:rPr>
              <a:t>Väkiluku Pohjois-Savon kunnissa vuoteen 2045</a:t>
            </a:r>
          </a:p>
        </p:txBody>
      </p:sp>
      <p:sp>
        <p:nvSpPr>
          <p:cNvPr id="2" name="Päivämäärän paikkamerkki 1">
            <a:extLst>
              <a:ext uri="{FF2B5EF4-FFF2-40B4-BE49-F238E27FC236}">
                <a16:creationId xmlns:a16="http://schemas.microsoft.com/office/drawing/2014/main" id="{E3B987BE-88FD-AADA-E879-572CE46A6CEC}"/>
              </a:ext>
            </a:extLst>
          </p:cNvPr>
          <p:cNvSpPr>
            <a:spLocks noGrp="1"/>
          </p:cNvSpPr>
          <p:nvPr>
            <p:ph type="dt" sz="half" idx="10"/>
          </p:nvPr>
        </p:nvSpPr>
        <p:spPr/>
        <p:txBody>
          <a:bodyPr/>
          <a:lstStyle/>
          <a:p>
            <a:fld id="{5376CF77-226D-43D1-8818-DFF0CB63282F}" type="datetime1">
              <a:rPr lang="fi-FI" smtClean="0"/>
              <a:t>28.11.2024</a:t>
            </a:fld>
            <a:endParaRPr lang="fi-FI"/>
          </a:p>
        </p:txBody>
      </p:sp>
      <p:sp>
        <p:nvSpPr>
          <p:cNvPr id="3" name="Tekstiruutu 2">
            <a:extLst>
              <a:ext uri="{FF2B5EF4-FFF2-40B4-BE49-F238E27FC236}">
                <a16:creationId xmlns:a16="http://schemas.microsoft.com/office/drawing/2014/main" id="{A7C0B7E3-F973-F6AA-5D84-54EDB3846C91}"/>
              </a:ext>
            </a:extLst>
          </p:cNvPr>
          <p:cNvSpPr txBox="1"/>
          <p:nvPr/>
        </p:nvSpPr>
        <p:spPr>
          <a:xfrm>
            <a:off x="1066800" y="3063829"/>
            <a:ext cx="10246659" cy="369332"/>
          </a:xfrm>
          <a:prstGeom prst="rect">
            <a:avLst/>
          </a:prstGeom>
          <a:noFill/>
        </p:spPr>
        <p:txBody>
          <a:bodyPr wrap="square" rtlCol="0">
            <a:spAutoFit/>
          </a:bodyPr>
          <a:lstStyle/>
          <a:p>
            <a:r>
              <a:rPr lang="fi-FI" dirty="0">
                <a:solidFill>
                  <a:srgbClr val="0070C0"/>
                </a:solidFill>
              </a:rPr>
              <a:t>Lähde: Tilastokeskus</a:t>
            </a:r>
          </a:p>
        </p:txBody>
      </p:sp>
    </p:spTree>
    <p:extLst>
      <p:ext uri="{BB962C8B-B14F-4D97-AF65-F5344CB8AC3E}">
        <p14:creationId xmlns:p14="http://schemas.microsoft.com/office/powerpoint/2010/main" val="1299307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C11">
            <a:alpha val="1000"/>
          </a:srgbClr>
        </a:solidFill>
        <a:effectLst/>
      </p:bgPr>
    </p:bg>
    <p:spTree>
      <p:nvGrpSpPr>
        <p:cNvPr id="1" name="">
          <a:extLst>
            <a:ext uri="{FF2B5EF4-FFF2-40B4-BE49-F238E27FC236}">
              <a16:creationId xmlns:a16="http://schemas.microsoft.com/office/drawing/2014/main" id="{731D23DD-BF92-B784-5013-8001845F2AB8}"/>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409B3FD6-9BAF-944B-E7FD-7F53C09FCE6F}"/>
              </a:ext>
            </a:extLst>
          </p:cNvPr>
          <p:cNvSpPr>
            <a:spLocks noGrp="1"/>
          </p:cNvSpPr>
          <p:nvPr>
            <p:ph type="title"/>
          </p:nvPr>
        </p:nvSpPr>
        <p:spPr>
          <a:xfrm>
            <a:off x="0" y="0"/>
            <a:ext cx="12192000" cy="792000"/>
          </a:xfrm>
        </p:spPr>
        <p:txBody>
          <a:bodyPr>
            <a:normAutofit/>
          </a:bodyPr>
          <a:lstStyle/>
          <a:p>
            <a:pPr algn="ctr"/>
            <a:r>
              <a:rPr lang="fi-FI" sz="2400" dirty="0">
                <a:solidFill>
                  <a:srgbClr val="0070C0"/>
                </a:solidFill>
              </a:rPr>
              <a:t>Iisalmen väestönkehitys 1975–2023 ja Tilastokeskuksen </a:t>
            </a:r>
            <a:br>
              <a:rPr lang="fi-FI" sz="2400" dirty="0">
                <a:solidFill>
                  <a:srgbClr val="0070C0"/>
                </a:solidFill>
              </a:rPr>
            </a:br>
            <a:r>
              <a:rPr lang="fi-FI" sz="2400" dirty="0">
                <a:solidFill>
                  <a:srgbClr val="0070C0"/>
                </a:solidFill>
              </a:rPr>
              <a:t>väestöennusteet 2015, 2019, 2021 ja 2024</a:t>
            </a:r>
          </a:p>
        </p:txBody>
      </p:sp>
      <p:sp>
        <p:nvSpPr>
          <p:cNvPr id="4" name="Päivämäärän paikkamerkki 3">
            <a:extLst>
              <a:ext uri="{FF2B5EF4-FFF2-40B4-BE49-F238E27FC236}">
                <a16:creationId xmlns:a16="http://schemas.microsoft.com/office/drawing/2014/main" id="{56ABF318-6441-B0A1-FE3A-A988665E3F96}"/>
              </a:ext>
            </a:extLst>
          </p:cNvPr>
          <p:cNvSpPr>
            <a:spLocks noGrp="1"/>
          </p:cNvSpPr>
          <p:nvPr>
            <p:ph type="dt" sz="half" idx="10"/>
          </p:nvPr>
        </p:nvSpPr>
        <p:spPr/>
        <p:txBody>
          <a:bodyPr/>
          <a:lstStyle/>
          <a:p>
            <a:fld id="{C9225FBC-2A3C-44E0-A74E-11A6D0059D3F}" type="datetime1">
              <a:rPr lang="fi-FI" smtClean="0"/>
              <a:t>28.11.2024</a:t>
            </a:fld>
            <a:endParaRPr lang="fi-FI"/>
          </a:p>
        </p:txBody>
      </p:sp>
      <p:graphicFrame>
        <p:nvGraphicFramePr>
          <p:cNvPr id="5" name="Kaavio 4" descr="Viivakaavio esittää Iisalme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A751B02A-426B-48B4-B4F4-F185D089F8D5}"/>
              </a:ext>
            </a:extLst>
          </p:cNvPr>
          <p:cNvGraphicFramePr>
            <a:graphicFrameLocks/>
          </p:cNvGraphicFramePr>
          <p:nvPr>
            <p:extLst>
              <p:ext uri="{D42A27DB-BD31-4B8C-83A1-F6EECF244321}">
                <p14:modId xmlns:p14="http://schemas.microsoft.com/office/powerpoint/2010/main" val="4013976761"/>
              </p:ext>
            </p:extLst>
          </p:nvPr>
        </p:nvGraphicFramePr>
        <p:xfrm>
          <a:off x="2160000" y="900000"/>
          <a:ext cx="7920000" cy="54000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Kuva 2" descr="Kuva, joka sisältää kohteen teksti&#10;&#10;Kuvaus luotu automaattisesti">
            <a:extLst>
              <a:ext uri="{FF2B5EF4-FFF2-40B4-BE49-F238E27FC236}">
                <a16:creationId xmlns:a16="http://schemas.microsoft.com/office/drawing/2014/main" id="{6DC78E57-3A1C-C6D0-9BB7-9D7D77C30905}"/>
              </a:ext>
            </a:extLst>
          </p:cNvPr>
          <p:cNvPicPr>
            <a:picLocks noChangeAspect="1"/>
          </p:cNvPicPr>
          <p:nvPr/>
        </p:nvPicPr>
        <p:blipFill>
          <a:blip r:embed="rId3"/>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3950183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a:extLst>
            <a:ext uri="{FF2B5EF4-FFF2-40B4-BE49-F238E27FC236}">
              <a16:creationId xmlns:a16="http://schemas.microsoft.com/office/drawing/2014/main" id="{4BCD9046-62C0-7EE2-CDA2-FB2B5C812258}"/>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FE03F905-F7AF-DB3F-09C1-B4164186912A}"/>
              </a:ext>
            </a:extLst>
          </p:cNvPr>
          <p:cNvSpPr>
            <a:spLocks noGrp="1"/>
          </p:cNvSpPr>
          <p:nvPr>
            <p:ph type="title"/>
          </p:nvPr>
        </p:nvSpPr>
        <p:spPr>
          <a:xfrm>
            <a:off x="0" y="0"/>
            <a:ext cx="12192000" cy="792000"/>
          </a:xfrm>
        </p:spPr>
        <p:txBody>
          <a:bodyPr>
            <a:normAutofit/>
          </a:bodyPr>
          <a:lstStyle/>
          <a:p>
            <a:pPr algn="ctr"/>
            <a:r>
              <a:rPr lang="fi-FI" sz="2400" dirty="0">
                <a:solidFill>
                  <a:srgbClr val="0070C0"/>
                </a:solidFill>
              </a:rPr>
              <a:t>Kiuruveden väestönkehitys 1975–2023 ja Tilastokeskuksen </a:t>
            </a:r>
            <a:br>
              <a:rPr lang="fi-FI" sz="2400" dirty="0">
                <a:solidFill>
                  <a:srgbClr val="0070C0"/>
                </a:solidFill>
              </a:rPr>
            </a:br>
            <a:r>
              <a:rPr lang="fi-FI" sz="2400" dirty="0">
                <a:solidFill>
                  <a:srgbClr val="0070C0"/>
                </a:solidFill>
              </a:rPr>
              <a:t>väestöennusteet 2015, 2019, 2021 ja 2024</a:t>
            </a:r>
          </a:p>
        </p:txBody>
      </p:sp>
      <p:sp>
        <p:nvSpPr>
          <p:cNvPr id="4" name="Päivämäärän paikkamerkki 3">
            <a:extLst>
              <a:ext uri="{FF2B5EF4-FFF2-40B4-BE49-F238E27FC236}">
                <a16:creationId xmlns:a16="http://schemas.microsoft.com/office/drawing/2014/main" id="{0B458A8D-B361-1BBA-0642-7E7F0E3758CD}"/>
              </a:ext>
            </a:extLst>
          </p:cNvPr>
          <p:cNvSpPr>
            <a:spLocks noGrp="1"/>
          </p:cNvSpPr>
          <p:nvPr>
            <p:ph type="dt" sz="half" idx="10"/>
          </p:nvPr>
        </p:nvSpPr>
        <p:spPr/>
        <p:txBody>
          <a:bodyPr/>
          <a:lstStyle/>
          <a:p>
            <a:fld id="{C9225FBC-2A3C-44E0-A74E-11A6D0059D3F}" type="datetime1">
              <a:rPr lang="fi-FI" smtClean="0"/>
              <a:t>28.11.2024</a:t>
            </a:fld>
            <a:endParaRPr lang="fi-FI"/>
          </a:p>
        </p:txBody>
      </p:sp>
      <p:graphicFrame>
        <p:nvGraphicFramePr>
          <p:cNvPr id="5" name="Kaavio 4" descr="Viivakaavio esittää Kiuruvede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6FAB0455-384C-471A-AD2E-E3B59845695D}"/>
              </a:ext>
            </a:extLst>
          </p:cNvPr>
          <p:cNvGraphicFramePr>
            <a:graphicFrameLocks/>
          </p:cNvGraphicFramePr>
          <p:nvPr>
            <p:extLst>
              <p:ext uri="{D42A27DB-BD31-4B8C-83A1-F6EECF244321}">
                <p14:modId xmlns:p14="http://schemas.microsoft.com/office/powerpoint/2010/main" val="2323613949"/>
              </p:ext>
            </p:extLst>
          </p:nvPr>
        </p:nvGraphicFramePr>
        <p:xfrm>
          <a:off x="2160000" y="900000"/>
          <a:ext cx="7920000" cy="54000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Kuva 2" descr="Kuva, joka sisältää kohteen teksti&#10;&#10;Kuvaus luotu automaattisesti">
            <a:extLst>
              <a:ext uri="{FF2B5EF4-FFF2-40B4-BE49-F238E27FC236}">
                <a16:creationId xmlns:a16="http://schemas.microsoft.com/office/drawing/2014/main" id="{882662CA-234D-D6B1-8525-56451F5F5473}"/>
              </a:ext>
            </a:extLst>
          </p:cNvPr>
          <p:cNvPicPr>
            <a:picLocks noChangeAspect="1"/>
          </p:cNvPicPr>
          <p:nvPr/>
        </p:nvPicPr>
        <p:blipFill>
          <a:blip r:embed="rId3"/>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4020621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a:extLst>
            <a:ext uri="{FF2B5EF4-FFF2-40B4-BE49-F238E27FC236}">
              <a16:creationId xmlns:a16="http://schemas.microsoft.com/office/drawing/2014/main" id="{0244C1B9-9358-7E5C-279A-71A15D72A2D7}"/>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3477BFBC-088F-F4ED-ED52-D6A4602CFF27}"/>
              </a:ext>
            </a:extLst>
          </p:cNvPr>
          <p:cNvSpPr>
            <a:spLocks noGrp="1"/>
          </p:cNvSpPr>
          <p:nvPr>
            <p:ph type="title"/>
          </p:nvPr>
        </p:nvSpPr>
        <p:spPr>
          <a:xfrm>
            <a:off x="0" y="0"/>
            <a:ext cx="12192000" cy="792000"/>
          </a:xfrm>
        </p:spPr>
        <p:txBody>
          <a:bodyPr>
            <a:normAutofit/>
          </a:bodyPr>
          <a:lstStyle/>
          <a:p>
            <a:pPr algn="ctr"/>
            <a:r>
              <a:rPr lang="fi-FI" sz="2400" dirty="0">
                <a:solidFill>
                  <a:srgbClr val="0070C0"/>
                </a:solidFill>
              </a:rPr>
              <a:t>Keiteleen väestönkehitys 1975–2023 ja Tilastokeskuksen </a:t>
            </a:r>
            <a:br>
              <a:rPr lang="fi-FI" sz="2400" dirty="0">
                <a:solidFill>
                  <a:srgbClr val="0070C0"/>
                </a:solidFill>
              </a:rPr>
            </a:br>
            <a:r>
              <a:rPr lang="fi-FI" sz="2400" dirty="0">
                <a:solidFill>
                  <a:srgbClr val="0070C0"/>
                </a:solidFill>
              </a:rPr>
              <a:t>väestöennusteet 2015, 2019, 2021 ja 2024</a:t>
            </a:r>
          </a:p>
        </p:txBody>
      </p:sp>
      <p:sp>
        <p:nvSpPr>
          <p:cNvPr id="4" name="Päivämäärän paikkamerkki 3">
            <a:extLst>
              <a:ext uri="{FF2B5EF4-FFF2-40B4-BE49-F238E27FC236}">
                <a16:creationId xmlns:a16="http://schemas.microsoft.com/office/drawing/2014/main" id="{8CD3CD36-2634-A762-39C8-466527310750}"/>
              </a:ext>
            </a:extLst>
          </p:cNvPr>
          <p:cNvSpPr>
            <a:spLocks noGrp="1"/>
          </p:cNvSpPr>
          <p:nvPr>
            <p:ph type="dt" sz="half" idx="10"/>
          </p:nvPr>
        </p:nvSpPr>
        <p:spPr/>
        <p:txBody>
          <a:bodyPr/>
          <a:lstStyle/>
          <a:p>
            <a:fld id="{C9225FBC-2A3C-44E0-A74E-11A6D0059D3F}" type="datetime1">
              <a:rPr lang="fi-FI" smtClean="0"/>
              <a:t>28.11.2024</a:t>
            </a:fld>
            <a:endParaRPr lang="fi-FI"/>
          </a:p>
        </p:txBody>
      </p:sp>
      <p:graphicFrame>
        <p:nvGraphicFramePr>
          <p:cNvPr id="5" name="Kaavio 4" descr="Viivakaavio esittää Keitelee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5B21C602-C4E8-43D7-87C2-AFEB6CD1A2E5}"/>
              </a:ext>
            </a:extLst>
          </p:cNvPr>
          <p:cNvGraphicFramePr>
            <a:graphicFrameLocks/>
          </p:cNvGraphicFramePr>
          <p:nvPr>
            <p:extLst>
              <p:ext uri="{D42A27DB-BD31-4B8C-83A1-F6EECF244321}">
                <p14:modId xmlns:p14="http://schemas.microsoft.com/office/powerpoint/2010/main" val="4056051024"/>
              </p:ext>
            </p:extLst>
          </p:nvPr>
        </p:nvGraphicFramePr>
        <p:xfrm>
          <a:off x="2160000" y="900000"/>
          <a:ext cx="7920000" cy="54000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Kuva 2" descr="Kuva, joka sisältää kohteen teksti&#10;&#10;Kuvaus luotu automaattisesti">
            <a:extLst>
              <a:ext uri="{FF2B5EF4-FFF2-40B4-BE49-F238E27FC236}">
                <a16:creationId xmlns:a16="http://schemas.microsoft.com/office/drawing/2014/main" id="{2C6AF542-985D-5B2D-C232-74876CA0ED5E}"/>
              </a:ext>
            </a:extLst>
          </p:cNvPr>
          <p:cNvPicPr>
            <a:picLocks noChangeAspect="1"/>
          </p:cNvPicPr>
          <p:nvPr/>
        </p:nvPicPr>
        <p:blipFill>
          <a:blip r:embed="rId3"/>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878451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a:extLst>
            <a:ext uri="{FF2B5EF4-FFF2-40B4-BE49-F238E27FC236}">
              <a16:creationId xmlns:a16="http://schemas.microsoft.com/office/drawing/2014/main" id="{DE09A0A5-1D4D-5904-40C8-B101F25E6714}"/>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DEB7F89C-8ECE-3928-EE6A-887BA4178861}"/>
              </a:ext>
            </a:extLst>
          </p:cNvPr>
          <p:cNvSpPr>
            <a:spLocks noGrp="1"/>
          </p:cNvSpPr>
          <p:nvPr>
            <p:ph type="title"/>
          </p:nvPr>
        </p:nvSpPr>
        <p:spPr>
          <a:xfrm>
            <a:off x="0" y="0"/>
            <a:ext cx="12192000" cy="792000"/>
          </a:xfrm>
        </p:spPr>
        <p:txBody>
          <a:bodyPr>
            <a:normAutofit/>
          </a:bodyPr>
          <a:lstStyle/>
          <a:p>
            <a:pPr algn="ctr"/>
            <a:r>
              <a:rPr lang="fi-FI" sz="2400" dirty="0">
                <a:solidFill>
                  <a:srgbClr val="0070C0"/>
                </a:solidFill>
              </a:rPr>
              <a:t>Lapinlahden väestönkehitys 1975–2023 ja Tilastokeskuksen </a:t>
            </a:r>
            <a:br>
              <a:rPr lang="fi-FI" sz="2400" dirty="0">
                <a:solidFill>
                  <a:srgbClr val="0070C0"/>
                </a:solidFill>
              </a:rPr>
            </a:br>
            <a:r>
              <a:rPr lang="fi-FI" sz="2400" dirty="0">
                <a:solidFill>
                  <a:srgbClr val="0070C0"/>
                </a:solidFill>
              </a:rPr>
              <a:t>väestöennusteet 2015, 2019, 2021 ja 2024</a:t>
            </a:r>
          </a:p>
        </p:txBody>
      </p:sp>
      <p:sp>
        <p:nvSpPr>
          <p:cNvPr id="4" name="Päivämäärän paikkamerkki 3">
            <a:extLst>
              <a:ext uri="{FF2B5EF4-FFF2-40B4-BE49-F238E27FC236}">
                <a16:creationId xmlns:a16="http://schemas.microsoft.com/office/drawing/2014/main" id="{E5389A70-C87C-51B0-6A7F-BA016378293F}"/>
              </a:ext>
            </a:extLst>
          </p:cNvPr>
          <p:cNvSpPr>
            <a:spLocks noGrp="1"/>
          </p:cNvSpPr>
          <p:nvPr>
            <p:ph type="dt" sz="half" idx="10"/>
          </p:nvPr>
        </p:nvSpPr>
        <p:spPr/>
        <p:txBody>
          <a:bodyPr/>
          <a:lstStyle/>
          <a:p>
            <a:fld id="{C9225FBC-2A3C-44E0-A74E-11A6D0059D3F}" type="datetime1">
              <a:rPr lang="fi-FI" smtClean="0"/>
              <a:t>28.11.2024</a:t>
            </a:fld>
            <a:endParaRPr lang="fi-FI"/>
          </a:p>
        </p:txBody>
      </p:sp>
      <p:graphicFrame>
        <p:nvGraphicFramePr>
          <p:cNvPr id="5" name="Kaavio 4" descr="Viivakaavio esittää Lapinlahde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2050CD57-B166-435A-88C4-3CB28BB18F78}"/>
              </a:ext>
            </a:extLst>
          </p:cNvPr>
          <p:cNvGraphicFramePr>
            <a:graphicFrameLocks/>
          </p:cNvGraphicFramePr>
          <p:nvPr>
            <p:extLst>
              <p:ext uri="{D42A27DB-BD31-4B8C-83A1-F6EECF244321}">
                <p14:modId xmlns:p14="http://schemas.microsoft.com/office/powerpoint/2010/main" val="296709936"/>
              </p:ext>
            </p:extLst>
          </p:nvPr>
        </p:nvGraphicFramePr>
        <p:xfrm>
          <a:off x="2160000" y="900000"/>
          <a:ext cx="7920000" cy="54000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Kuva 2" descr="Kuva, joka sisältää kohteen teksti&#10;&#10;Kuvaus luotu automaattisesti">
            <a:extLst>
              <a:ext uri="{FF2B5EF4-FFF2-40B4-BE49-F238E27FC236}">
                <a16:creationId xmlns:a16="http://schemas.microsoft.com/office/drawing/2014/main" id="{F2D7CC9D-2E90-9C64-C8E0-84A4EF1D553D}"/>
              </a:ext>
            </a:extLst>
          </p:cNvPr>
          <p:cNvPicPr>
            <a:picLocks noChangeAspect="1"/>
          </p:cNvPicPr>
          <p:nvPr/>
        </p:nvPicPr>
        <p:blipFill>
          <a:blip r:embed="rId3"/>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2615052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a:extLst>
            <a:ext uri="{FF2B5EF4-FFF2-40B4-BE49-F238E27FC236}">
              <a16:creationId xmlns:a16="http://schemas.microsoft.com/office/drawing/2014/main" id="{0F342CFE-D1EE-3B8D-6750-AD4ABAB5AEE4}"/>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1FC7A47D-DE55-0B18-06DE-F5AD3E6DA1EC}"/>
              </a:ext>
            </a:extLst>
          </p:cNvPr>
          <p:cNvSpPr>
            <a:spLocks noGrp="1"/>
          </p:cNvSpPr>
          <p:nvPr>
            <p:ph type="title"/>
          </p:nvPr>
        </p:nvSpPr>
        <p:spPr>
          <a:xfrm>
            <a:off x="0" y="0"/>
            <a:ext cx="12192000" cy="792000"/>
          </a:xfrm>
        </p:spPr>
        <p:txBody>
          <a:bodyPr>
            <a:normAutofit/>
          </a:bodyPr>
          <a:lstStyle/>
          <a:p>
            <a:pPr algn="ctr"/>
            <a:r>
              <a:rPr lang="fi-FI" sz="2400" dirty="0">
                <a:solidFill>
                  <a:srgbClr val="0070C0"/>
                </a:solidFill>
              </a:rPr>
              <a:t>Pielaveden väestönkehitys 1975–2023 ja Tilastokeskuksen </a:t>
            </a:r>
            <a:br>
              <a:rPr lang="fi-FI" sz="2400" dirty="0">
                <a:solidFill>
                  <a:srgbClr val="0070C0"/>
                </a:solidFill>
              </a:rPr>
            </a:br>
            <a:r>
              <a:rPr lang="fi-FI" sz="2400" dirty="0">
                <a:solidFill>
                  <a:srgbClr val="0070C0"/>
                </a:solidFill>
              </a:rPr>
              <a:t>väestöennusteet 2015, 2019, 2021 ja 2024</a:t>
            </a:r>
          </a:p>
        </p:txBody>
      </p:sp>
      <p:sp>
        <p:nvSpPr>
          <p:cNvPr id="4" name="Päivämäärän paikkamerkki 3">
            <a:extLst>
              <a:ext uri="{FF2B5EF4-FFF2-40B4-BE49-F238E27FC236}">
                <a16:creationId xmlns:a16="http://schemas.microsoft.com/office/drawing/2014/main" id="{4AAA97A3-333D-434A-8772-8F7B17C703AA}"/>
              </a:ext>
            </a:extLst>
          </p:cNvPr>
          <p:cNvSpPr>
            <a:spLocks noGrp="1"/>
          </p:cNvSpPr>
          <p:nvPr>
            <p:ph type="dt" sz="half" idx="10"/>
          </p:nvPr>
        </p:nvSpPr>
        <p:spPr/>
        <p:txBody>
          <a:bodyPr/>
          <a:lstStyle/>
          <a:p>
            <a:fld id="{C9225FBC-2A3C-44E0-A74E-11A6D0059D3F}" type="datetime1">
              <a:rPr lang="fi-FI" smtClean="0"/>
              <a:t>28.11.2024</a:t>
            </a:fld>
            <a:endParaRPr lang="fi-FI"/>
          </a:p>
        </p:txBody>
      </p:sp>
      <p:graphicFrame>
        <p:nvGraphicFramePr>
          <p:cNvPr id="5" name="Kaavio 4" descr="Viivakaavio esittää Pielavede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181C9014-864D-4E05-9950-B63CCE207919}"/>
              </a:ext>
            </a:extLst>
          </p:cNvPr>
          <p:cNvGraphicFramePr>
            <a:graphicFrameLocks/>
          </p:cNvGraphicFramePr>
          <p:nvPr>
            <p:extLst>
              <p:ext uri="{D42A27DB-BD31-4B8C-83A1-F6EECF244321}">
                <p14:modId xmlns:p14="http://schemas.microsoft.com/office/powerpoint/2010/main" val="29442597"/>
              </p:ext>
            </p:extLst>
          </p:nvPr>
        </p:nvGraphicFramePr>
        <p:xfrm>
          <a:off x="2160000" y="900000"/>
          <a:ext cx="7920000" cy="54000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Kuva 2" descr="Kuva, joka sisältää kohteen teksti&#10;&#10;Kuvaus luotu automaattisesti">
            <a:extLst>
              <a:ext uri="{FF2B5EF4-FFF2-40B4-BE49-F238E27FC236}">
                <a16:creationId xmlns:a16="http://schemas.microsoft.com/office/drawing/2014/main" id="{D53997A2-5DFD-754B-0E56-C47499F8EE1D}"/>
              </a:ext>
            </a:extLst>
          </p:cNvPr>
          <p:cNvPicPr>
            <a:picLocks noChangeAspect="1"/>
          </p:cNvPicPr>
          <p:nvPr/>
        </p:nvPicPr>
        <p:blipFill>
          <a:blip r:embed="rId3"/>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1723037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a:extLst>
            <a:ext uri="{FF2B5EF4-FFF2-40B4-BE49-F238E27FC236}">
              <a16:creationId xmlns:a16="http://schemas.microsoft.com/office/drawing/2014/main" id="{408BF653-47DD-3D89-2CFB-2F8783E30BB7}"/>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B1E60B59-7937-CAFA-6434-1A9102AA5BA9}"/>
              </a:ext>
            </a:extLst>
          </p:cNvPr>
          <p:cNvSpPr>
            <a:spLocks noGrp="1"/>
          </p:cNvSpPr>
          <p:nvPr>
            <p:ph type="title"/>
          </p:nvPr>
        </p:nvSpPr>
        <p:spPr>
          <a:xfrm>
            <a:off x="0" y="0"/>
            <a:ext cx="12192000" cy="792000"/>
          </a:xfrm>
        </p:spPr>
        <p:txBody>
          <a:bodyPr>
            <a:normAutofit/>
          </a:bodyPr>
          <a:lstStyle/>
          <a:p>
            <a:pPr algn="ctr"/>
            <a:r>
              <a:rPr lang="fi-FI" sz="2400" dirty="0">
                <a:solidFill>
                  <a:srgbClr val="0070C0"/>
                </a:solidFill>
              </a:rPr>
              <a:t>Sonkajärven väestönkehitys 1975–2023 ja Tilastokeskuksen </a:t>
            </a:r>
            <a:br>
              <a:rPr lang="fi-FI" sz="2400" dirty="0">
                <a:solidFill>
                  <a:srgbClr val="0070C0"/>
                </a:solidFill>
              </a:rPr>
            </a:br>
            <a:r>
              <a:rPr lang="fi-FI" sz="2400" dirty="0">
                <a:solidFill>
                  <a:srgbClr val="0070C0"/>
                </a:solidFill>
              </a:rPr>
              <a:t>väestöennusteet 2015, 2019, 2021 ja 2024</a:t>
            </a:r>
          </a:p>
        </p:txBody>
      </p:sp>
      <p:sp>
        <p:nvSpPr>
          <p:cNvPr id="4" name="Päivämäärän paikkamerkki 3">
            <a:extLst>
              <a:ext uri="{FF2B5EF4-FFF2-40B4-BE49-F238E27FC236}">
                <a16:creationId xmlns:a16="http://schemas.microsoft.com/office/drawing/2014/main" id="{859996A7-E87E-12EE-59E8-F18EA79D33C1}"/>
              </a:ext>
            </a:extLst>
          </p:cNvPr>
          <p:cNvSpPr>
            <a:spLocks noGrp="1"/>
          </p:cNvSpPr>
          <p:nvPr>
            <p:ph type="dt" sz="half" idx="10"/>
          </p:nvPr>
        </p:nvSpPr>
        <p:spPr/>
        <p:txBody>
          <a:bodyPr/>
          <a:lstStyle/>
          <a:p>
            <a:fld id="{C9225FBC-2A3C-44E0-A74E-11A6D0059D3F}" type="datetime1">
              <a:rPr lang="fi-FI" smtClean="0"/>
              <a:t>28.11.2024</a:t>
            </a:fld>
            <a:endParaRPr lang="fi-FI"/>
          </a:p>
        </p:txBody>
      </p:sp>
      <p:graphicFrame>
        <p:nvGraphicFramePr>
          <p:cNvPr id="5" name="Kaavio 4" descr="Viivakaavio esittää Sonkajärve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13F2CCC7-E754-4029-ABEA-072B388D2731}"/>
              </a:ext>
            </a:extLst>
          </p:cNvPr>
          <p:cNvGraphicFramePr>
            <a:graphicFrameLocks/>
          </p:cNvGraphicFramePr>
          <p:nvPr>
            <p:extLst>
              <p:ext uri="{D42A27DB-BD31-4B8C-83A1-F6EECF244321}">
                <p14:modId xmlns:p14="http://schemas.microsoft.com/office/powerpoint/2010/main" val="3674508918"/>
              </p:ext>
            </p:extLst>
          </p:nvPr>
        </p:nvGraphicFramePr>
        <p:xfrm>
          <a:off x="2160000" y="900000"/>
          <a:ext cx="7920000" cy="54000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Kuva 2" descr="Kuva, joka sisältää kohteen teksti&#10;&#10;Kuvaus luotu automaattisesti">
            <a:extLst>
              <a:ext uri="{FF2B5EF4-FFF2-40B4-BE49-F238E27FC236}">
                <a16:creationId xmlns:a16="http://schemas.microsoft.com/office/drawing/2014/main" id="{525378A8-1B64-999A-1071-6251D29DCA5B}"/>
              </a:ext>
            </a:extLst>
          </p:cNvPr>
          <p:cNvPicPr>
            <a:picLocks noChangeAspect="1"/>
          </p:cNvPicPr>
          <p:nvPr/>
        </p:nvPicPr>
        <p:blipFill>
          <a:blip r:embed="rId3"/>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1491518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a:extLst>
            <a:ext uri="{FF2B5EF4-FFF2-40B4-BE49-F238E27FC236}">
              <a16:creationId xmlns:a16="http://schemas.microsoft.com/office/drawing/2014/main" id="{7217D60F-CB61-943B-F5CA-3A829299A776}"/>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9592228-18B9-6717-8390-E8E56E9F36E6}"/>
              </a:ext>
            </a:extLst>
          </p:cNvPr>
          <p:cNvSpPr>
            <a:spLocks noGrp="1"/>
          </p:cNvSpPr>
          <p:nvPr>
            <p:ph type="title"/>
          </p:nvPr>
        </p:nvSpPr>
        <p:spPr>
          <a:xfrm>
            <a:off x="0" y="0"/>
            <a:ext cx="12192000" cy="792000"/>
          </a:xfrm>
        </p:spPr>
        <p:txBody>
          <a:bodyPr>
            <a:normAutofit/>
          </a:bodyPr>
          <a:lstStyle/>
          <a:p>
            <a:pPr algn="ctr"/>
            <a:r>
              <a:rPr lang="fi-FI" sz="2400" dirty="0">
                <a:solidFill>
                  <a:srgbClr val="0070C0"/>
                </a:solidFill>
              </a:rPr>
              <a:t>Vieremän väestönkehitys 1975–2023 ja Tilastokeskuksen </a:t>
            </a:r>
            <a:br>
              <a:rPr lang="fi-FI" sz="2400" dirty="0">
                <a:solidFill>
                  <a:srgbClr val="0070C0"/>
                </a:solidFill>
              </a:rPr>
            </a:br>
            <a:r>
              <a:rPr lang="fi-FI" sz="2400" dirty="0">
                <a:solidFill>
                  <a:srgbClr val="0070C0"/>
                </a:solidFill>
              </a:rPr>
              <a:t>väestöennusteet 2015, 2019, 2021 ja 2024</a:t>
            </a:r>
          </a:p>
        </p:txBody>
      </p:sp>
      <p:sp>
        <p:nvSpPr>
          <p:cNvPr id="4" name="Päivämäärän paikkamerkki 3">
            <a:extLst>
              <a:ext uri="{FF2B5EF4-FFF2-40B4-BE49-F238E27FC236}">
                <a16:creationId xmlns:a16="http://schemas.microsoft.com/office/drawing/2014/main" id="{BD2E9E54-2921-72E6-2E48-8BF647C144F7}"/>
              </a:ext>
            </a:extLst>
          </p:cNvPr>
          <p:cNvSpPr>
            <a:spLocks noGrp="1"/>
          </p:cNvSpPr>
          <p:nvPr>
            <p:ph type="dt" sz="half" idx="10"/>
          </p:nvPr>
        </p:nvSpPr>
        <p:spPr/>
        <p:txBody>
          <a:bodyPr/>
          <a:lstStyle/>
          <a:p>
            <a:fld id="{C9225FBC-2A3C-44E0-A74E-11A6D0059D3F}" type="datetime1">
              <a:rPr lang="fi-FI" smtClean="0"/>
              <a:t>28.11.2024</a:t>
            </a:fld>
            <a:endParaRPr lang="fi-FI"/>
          </a:p>
        </p:txBody>
      </p:sp>
      <p:graphicFrame>
        <p:nvGraphicFramePr>
          <p:cNvPr id="5" name="Kaavio 4" descr="Viivakaavio esittää Vieremä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09505193-A121-42C2-A93A-F22AD6197576}"/>
              </a:ext>
            </a:extLst>
          </p:cNvPr>
          <p:cNvGraphicFramePr>
            <a:graphicFrameLocks/>
          </p:cNvGraphicFramePr>
          <p:nvPr>
            <p:extLst>
              <p:ext uri="{D42A27DB-BD31-4B8C-83A1-F6EECF244321}">
                <p14:modId xmlns:p14="http://schemas.microsoft.com/office/powerpoint/2010/main" val="4039487501"/>
              </p:ext>
            </p:extLst>
          </p:nvPr>
        </p:nvGraphicFramePr>
        <p:xfrm>
          <a:off x="2160000" y="900000"/>
          <a:ext cx="7920000" cy="54000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Kuva 2" descr="Kuva, joka sisältää kohteen teksti&#10;&#10;Kuvaus luotu automaattisesti">
            <a:extLst>
              <a:ext uri="{FF2B5EF4-FFF2-40B4-BE49-F238E27FC236}">
                <a16:creationId xmlns:a16="http://schemas.microsoft.com/office/drawing/2014/main" id="{89D68632-A01F-402C-5139-7A6D648E9664}"/>
              </a:ext>
            </a:extLst>
          </p:cNvPr>
          <p:cNvPicPr>
            <a:picLocks noChangeAspect="1"/>
          </p:cNvPicPr>
          <p:nvPr/>
        </p:nvPicPr>
        <p:blipFill>
          <a:blip r:embed="rId3"/>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4208122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a:extLst>
            <a:ext uri="{FF2B5EF4-FFF2-40B4-BE49-F238E27FC236}">
              <a16:creationId xmlns:a16="http://schemas.microsoft.com/office/drawing/2014/main" id="{58D2811F-1E33-3508-17D3-F30F3C9ACB11}"/>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C9A5D4D7-01F5-0D65-7619-C9CCE1CFC3F1}"/>
              </a:ext>
            </a:extLst>
          </p:cNvPr>
          <p:cNvSpPr>
            <a:spLocks noGrp="1"/>
          </p:cNvSpPr>
          <p:nvPr>
            <p:ph type="title"/>
          </p:nvPr>
        </p:nvSpPr>
        <p:spPr>
          <a:xfrm>
            <a:off x="0" y="0"/>
            <a:ext cx="12192000" cy="792000"/>
          </a:xfrm>
        </p:spPr>
        <p:txBody>
          <a:bodyPr>
            <a:normAutofit/>
          </a:bodyPr>
          <a:lstStyle/>
          <a:p>
            <a:pPr algn="ctr"/>
            <a:r>
              <a:rPr lang="fi-FI" sz="2400" dirty="0">
                <a:solidFill>
                  <a:srgbClr val="0070C0"/>
                </a:solidFill>
              </a:rPr>
              <a:t>Ylä-Savon</a:t>
            </a:r>
            <a:r>
              <a:rPr lang="fi-FI" sz="2400" baseline="0" dirty="0">
                <a:solidFill>
                  <a:srgbClr val="0070C0"/>
                </a:solidFill>
              </a:rPr>
              <a:t> seudu</a:t>
            </a:r>
            <a:r>
              <a:rPr lang="fi-FI" sz="2400" dirty="0">
                <a:solidFill>
                  <a:srgbClr val="0070C0"/>
                </a:solidFill>
              </a:rPr>
              <a:t>n väestönkehitys 1975–2023 ja Tilastokeskuksen </a:t>
            </a:r>
            <a:br>
              <a:rPr lang="fi-FI" sz="2400" dirty="0">
                <a:solidFill>
                  <a:srgbClr val="0070C0"/>
                </a:solidFill>
              </a:rPr>
            </a:br>
            <a:r>
              <a:rPr lang="fi-FI" sz="2400" dirty="0">
                <a:solidFill>
                  <a:srgbClr val="0070C0"/>
                </a:solidFill>
              </a:rPr>
              <a:t>väestöennusteet 2015, 2019, 2021 ja 2024</a:t>
            </a:r>
          </a:p>
        </p:txBody>
      </p:sp>
      <p:sp>
        <p:nvSpPr>
          <p:cNvPr id="4" name="Päivämäärän paikkamerkki 3">
            <a:extLst>
              <a:ext uri="{FF2B5EF4-FFF2-40B4-BE49-F238E27FC236}">
                <a16:creationId xmlns:a16="http://schemas.microsoft.com/office/drawing/2014/main" id="{CB02A699-7280-DDA9-11C8-3076C2AB9BE0}"/>
              </a:ext>
            </a:extLst>
          </p:cNvPr>
          <p:cNvSpPr>
            <a:spLocks noGrp="1"/>
          </p:cNvSpPr>
          <p:nvPr>
            <p:ph type="dt" sz="half" idx="10"/>
          </p:nvPr>
        </p:nvSpPr>
        <p:spPr/>
        <p:txBody>
          <a:bodyPr/>
          <a:lstStyle/>
          <a:p>
            <a:fld id="{C9225FBC-2A3C-44E0-A74E-11A6D0059D3F}" type="datetime1">
              <a:rPr lang="fi-FI" smtClean="0"/>
              <a:t>28.11.2024</a:t>
            </a:fld>
            <a:endParaRPr lang="fi-FI"/>
          </a:p>
        </p:txBody>
      </p:sp>
      <p:graphicFrame>
        <p:nvGraphicFramePr>
          <p:cNvPr id="5" name="Kaavio 4" descr="Viivakaavio esittää Ylä-Savo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FE1A626E-862F-40E7-8A97-6B135203BDEE}"/>
              </a:ext>
            </a:extLst>
          </p:cNvPr>
          <p:cNvGraphicFramePr>
            <a:graphicFrameLocks/>
          </p:cNvGraphicFramePr>
          <p:nvPr>
            <p:extLst>
              <p:ext uri="{D42A27DB-BD31-4B8C-83A1-F6EECF244321}">
                <p14:modId xmlns:p14="http://schemas.microsoft.com/office/powerpoint/2010/main" val="370389917"/>
              </p:ext>
            </p:extLst>
          </p:nvPr>
        </p:nvGraphicFramePr>
        <p:xfrm>
          <a:off x="2160000" y="900000"/>
          <a:ext cx="7920000" cy="54000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Kuva 2" descr="Kuva, joka sisältää kohteen teksti&#10;&#10;Kuvaus luotu automaattisesti">
            <a:extLst>
              <a:ext uri="{FF2B5EF4-FFF2-40B4-BE49-F238E27FC236}">
                <a16:creationId xmlns:a16="http://schemas.microsoft.com/office/drawing/2014/main" id="{905C3663-EA21-928E-80F1-140AC12BDA1B}"/>
              </a:ext>
            </a:extLst>
          </p:cNvPr>
          <p:cNvPicPr>
            <a:picLocks noChangeAspect="1"/>
          </p:cNvPicPr>
          <p:nvPr/>
        </p:nvPicPr>
        <p:blipFill>
          <a:blip r:embed="rId3"/>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920275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a:extLst>
            <a:ext uri="{FF2B5EF4-FFF2-40B4-BE49-F238E27FC236}">
              <a16:creationId xmlns:a16="http://schemas.microsoft.com/office/drawing/2014/main" id="{2EAD9D8B-3709-8C5D-240E-8AA66C925CFF}"/>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E2F6D6E3-5034-5832-033E-84803CD66627}"/>
              </a:ext>
            </a:extLst>
          </p:cNvPr>
          <p:cNvSpPr>
            <a:spLocks noGrp="1"/>
          </p:cNvSpPr>
          <p:nvPr>
            <p:ph type="title"/>
          </p:nvPr>
        </p:nvSpPr>
        <p:spPr>
          <a:xfrm>
            <a:off x="0" y="0"/>
            <a:ext cx="12192000" cy="792000"/>
          </a:xfrm>
        </p:spPr>
        <p:txBody>
          <a:bodyPr>
            <a:normAutofit/>
          </a:bodyPr>
          <a:lstStyle/>
          <a:p>
            <a:pPr algn="ctr"/>
            <a:r>
              <a:rPr lang="fi-FI" sz="2400" dirty="0">
                <a:solidFill>
                  <a:srgbClr val="0070C0"/>
                </a:solidFill>
              </a:rPr>
              <a:t>Suonenjoen väestönkehitys 1975–2023 ja Tilastokeskuksen </a:t>
            </a:r>
            <a:br>
              <a:rPr lang="fi-FI" sz="2400" dirty="0">
                <a:solidFill>
                  <a:srgbClr val="0070C0"/>
                </a:solidFill>
              </a:rPr>
            </a:br>
            <a:r>
              <a:rPr lang="fi-FI" sz="2400" dirty="0">
                <a:solidFill>
                  <a:srgbClr val="0070C0"/>
                </a:solidFill>
              </a:rPr>
              <a:t>väestöennusteet 2015, 2019, 2021 ja 2024</a:t>
            </a:r>
          </a:p>
        </p:txBody>
      </p:sp>
      <p:sp>
        <p:nvSpPr>
          <p:cNvPr id="4" name="Päivämäärän paikkamerkki 3">
            <a:extLst>
              <a:ext uri="{FF2B5EF4-FFF2-40B4-BE49-F238E27FC236}">
                <a16:creationId xmlns:a16="http://schemas.microsoft.com/office/drawing/2014/main" id="{03084BA1-0DE0-0AC8-D2B2-ED15218B5879}"/>
              </a:ext>
            </a:extLst>
          </p:cNvPr>
          <p:cNvSpPr>
            <a:spLocks noGrp="1"/>
          </p:cNvSpPr>
          <p:nvPr>
            <p:ph type="dt" sz="half" idx="10"/>
          </p:nvPr>
        </p:nvSpPr>
        <p:spPr/>
        <p:txBody>
          <a:bodyPr/>
          <a:lstStyle/>
          <a:p>
            <a:fld id="{C9225FBC-2A3C-44E0-A74E-11A6D0059D3F}" type="datetime1">
              <a:rPr lang="fi-FI" smtClean="0"/>
              <a:t>28.11.2024</a:t>
            </a:fld>
            <a:endParaRPr lang="fi-FI"/>
          </a:p>
        </p:txBody>
      </p:sp>
      <p:graphicFrame>
        <p:nvGraphicFramePr>
          <p:cNvPr id="5" name="Kaavio 4" descr="Viivakaavio esittää Suonenjoe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DEB6EE39-AE6F-423A-ADB5-0D2EDFCE29E7}"/>
              </a:ext>
            </a:extLst>
          </p:cNvPr>
          <p:cNvGraphicFramePr>
            <a:graphicFrameLocks/>
          </p:cNvGraphicFramePr>
          <p:nvPr>
            <p:extLst>
              <p:ext uri="{D42A27DB-BD31-4B8C-83A1-F6EECF244321}">
                <p14:modId xmlns:p14="http://schemas.microsoft.com/office/powerpoint/2010/main" val="1718028873"/>
              </p:ext>
            </p:extLst>
          </p:nvPr>
        </p:nvGraphicFramePr>
        <p:xfrm>
          <a:off x="2160000" y="900000"/>
          <a:ext cx="7920000" cy="54000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Kuva 2" descr="Kuva, joka sisältää kohteen teksti&#10;&#10;Kuvaus luotu automaattisesti">
            <a:extLst>
              <a:ext uri="{FF2B5EF4-FFF2-40B4-BE49-F238E27FC236}">
                <a16:creationId xmlns:a16="http://schemas.microsoft.com/office/drawing/2014/main" id="{AB999EB6-3123-EAD6-C19B-8C7D154370CB}"/>
              </a:ext>
            </a:extLst>
          </p:cNvPr>
          <p:cNvPicPr>
            <a:picLocks noChangeAspect="1"/>
          </p:cNvPicPr>
          <p:nvPr/>
        </p:nvPicPr>
        <p:blipFill>
          <a:blip r:embed="rId3"/>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2931152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a:extLst>
            <a:ext uri="{FF2B5EF4-FFF2-40B4-BE49-F238E27FC236}">
              <a16:creationId xmlns:a16="http://schemas.microsoft.com/office/drawing/2014/main" id="{BF0C6A06-8A13-F096-154B-E163018AC350}"/>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F88048BD-B7AA-5749-C445-5EC2A4245B57}"/>
              </a:ext>
            </a:extLst>
          </p:cNvPr>
          <p:cNvSpPr>
            <a:spLocks noGrp="1"/>
          </p:cNvSpPr>
          <p:nvPr>
            <p:ph type="title"/>
          </p:nvPr>
        </p:nvSpPr>
        <p:spPr>
          <a:xfrm>
            <a:off x="0" y="0"/>
            <a:ext cx="12192000" cy="792000"/>
          </a:xfrm>
        </p:spPr>
        <p:txBody>
          <a:bodyPr>
            <a:normAutofit/>
          </a:bodyPr>
          <a:lstStyle/>
          <a:p>
            <a:pPr algn="ctr"/>
            <a:r>
              <a:rPr lang="fi-FI" sz="2400" dirty="0">
                <a:solidFill>
                  <a:srgbClr val="0070C0"/>
                </a:solidFill>
              </a:rPr>
              <a:t>Rautalammin väestönkehitys 1975–2023 ja Tilastokeskuksen </a:t>
            </a:r>
            <a:br>
              <a:rPr lang="fi-FI" sz="2400" dirty="0">
                <a:solidFill>
                  <a:srgbClr val="0070C0"/>
                </a:solidFill>
              </a:rPr>
            </a:br>
            <a:r>
              <a:rPr lang="fi-FI" sz="2400" dirty="0">
                <a:solidFill>
                  <a:srgbClr val="0070C0"/>
                </a:solidFill>
              </a:rPr>
              <a:t>väestöennusteet 2015, 2019, 2021 ja 2024</a:t>
            </a:r>
          </a:p>
        </p:txBody>
      </p:sp>
      <p:sp>
        <p:nvSpPr>
          <p:cNvPr id="4" name="Päivämäärän paikkamerkki 3">
            <a:extLst>
              <a:ext uri="{FF2B5EF4-FFF2-40B4-BE49-F238E27FC236}">
                <a16:creationId xmlns:a16="http://schemas.microsoft.com/office/drawing/2014/main" id="{6C696FDB-1581-91F2-4A71-21286102EF35}"/>
              </a:ext>
            </a:extLst>
          </p:cNvPr>
          <p:cNvSpPr>
            <a:spLocks noGrp="1"/>
          </p:cNvSpPr>
          <p:nvPr>
            <p:ph type="dt" sz="half" idx="10"/>
          </p:nvPr>
        </p:nvSpPr>
        <p:spPr/>
        <p:txBody>
          <a:bodyPr/>
          <a:lstStyle/>
          <a:p>
            <a:fld id="{C9225FBC-2A3C-44E0-A74E-11A6D0059D3F}" type="datetime1">
              <a:rPr lang="fi-FI" smtClean="0"/>
              <a:t>28.11.2024</a:t>
            </a:fld>
            <a:endParaRPr lang="fi-FI"/>
          </a:p>
        </p:txBody>
      </p:sp>
      <p:graphicFrame>
        <p:nvGraphicFramePr>
          <p:cNvPr id="5" name="Kaavio 4" descr="Viivakaavio esittää Rautalammi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21F9281F-DD75-41F9-9EDB-CBA397230121}"/>
              </a:ext>
            </a:extLst>
          </p:cNvPr>
          <p:cNvGraphicFramePr>
            <a:graphicFrameLocks/>
          </p:cNvGraphicFramePr>
          <p:nvPr>
            <p:extLst>
              <p:ext uri="{D42A27DB-BD31-4B8C-83A1-F6EECF244321}">
                <p14:modId xmlns:p14="http://schemas.microsoft.com/office/powerpoint/2010/main" val="2669454046"/>
              </p:ext>
            </p:extLst>
          </p:nvPr>
        </p:nvGraphicFramePr>
        <p:xfrm>
          <a:off x="2160000" y="900000"/>
          <a:ext cx="7920000" cy="54000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Kuva 2" descr="Kuva, joka sisältää kohteen teksti&#10;&#10;Kuvaus luotu automaattisesti">
            <a:extLst>
              <a:ext uri="{FF2B5EF4-FFF2-40B4-BE49-F238E27FC236}">
                <a16:creationId xmlns:a16="http://schemas.microsoft.com/office/drawing/2014/main" id="{D0459870-D426-5605-47B9-0668357330F9}"/>
              </a:ext>
            </a:extLst>
          </p:cNvPr>
          <p:cNvPicPr>
            <a:picLocks noChangeAspect="1"/>
          </p:cNvPicPr>
          <p:nvPr/>
        </p:nvPicPr>
        <p:blipFill>
          <a:blip r:embed="rId3"/>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2016621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1955FDE-0DFB-9D51-315E-ED235F94795C}"/>
              </a:ext>
            </a:extLst>
          </p:cNvPr>
          <p:cNvSpPr>
            <a:spLocks noGrp="1"/>
          </p:cNvSpPr>
          <p:nvPr>
            <p:ph type="title"/>
          </p:nvPr>
        </p:nvSpPr>
        <p:spPr>
          <a:xfrm>
            <a:off x="0" y="0"/>
            <a:ext cx="12192000" cy="792000"/>
          </a:xfrm>
        </p:spPr>
        <p:txBody>
          <a:bodyPr>
            <a:normAutofit/>
          </a:bodyPr>
          <a:lstStyle/>
          <a:p>
            <a:pPr algn="ctr"/>
            <a:r>
              <a:rPr lang="fi-FI" sz="2400" b="1" dirty="0">
                <a:solidFill>
                  <a:srgbClr val="0070C0"/>
                </a:solidFill>
              </a:rPr>
              <a:t>Vuoden 2024 väestöennusteen oletukset</a:t>
            </a:r>
            <a:endParaRPr lang="fi-FI" sz="2400" dirty="0">
              <a:solidFill>
                <a:srgbClr val="0070C0"/>
              </a:solidFill>
            </a:endParaRPr>
          </a:p>
        </p:txBody>
      </p:sp>
      <p:sp>
        <p:nvSpPr>
          <p:cNvPr id="4" name="Päivämäärän paikkamerkki 3">
            <a:extLst>
              <a:ext uri="{FF2B5EF4-FFF2-40B4-BE49-F238E27FC236}">
                <a16:creationId xmlns:a16="http://schemas.microsoft.com/office/drawing/2014/main" id="{001F3A24-B67C-1FA2-535D-2DF74C6A10A5}"/>
              </a:ext>
            </a:extLst>
          </p:cNvPr>
          <p:cNvSpPr>
            <a:spLocks noGrp="1"/>
          </p:cNvSpPr>
          <p:nvPr>
            <p:ph type="dt" sz="half" idx="10"/>
          </p:nvPr>
        </p:nvSpPr>
        <p:spPr/>
        <p:txBody>
          <a:bodyPr/>
          <a:lstStyle/>
          <a:p>
            <a:fld id="{C9225FBC-2A3C-44E0-A74E-11A6D0059D3F}" type="datetime1">
              <a:rPr lang="fi-FI" smtClean="0"/>
              <a:t>28.11.2024</a:t>
            </a:fld>
            <a:endParaRPr lang="fi-FI"/>
          </a:p>
        </p:txBody>
      </p:sp>
      <p:sp>
        <p:nvSpPr>
          <p:cNvPr id="6" name="Tekstiruutu 5">
            <a:extLst>
              <a:ext uri="{FF2B5EF4-FFF2-40B4-BE49-F238E27FC236}">
                <a16:creationId xmlns:a16="http://schemas.microsoft.com/office/drawing/2014/main" id="{E31A7153-B0AA-6BF4-60EE-365A72FF938A}"/>
              </a:ext>
            </a:extLst>
          </p:cNvPr>
          <p:cNvSpPr txBox="1"/>
          <p:nvPr/>
        </p:nvSpPr>
        <p:spPr>
          <a:xfrm>
            <a:off x="838200" y="849746"/>
            <a:ext cx="10882745" cy="5616922"/>
          </a:xfrm>
          <a:prstGeom prst="rect">
            <a:avLst/>
          </a:prstGeom>
          <a:noFill/>
        </p:spPr>
        <p:txBody>
          <a:bodyPr wrap="square" rtlCol="0">
            <a:spAutoFit/>
          </a:bodyPr>
          <a:lstStyle/>
          <a:p>
            <a:r>
              <a:rPr lang="fi-FI" sz="1200" b="1" dirty="0">
                <a:latin typeface="Aptos" panose="020B0004020202020204" pitchFamily="34" charset="0"/>
                <a:cs typeface="Calibri" panose="020F0502020204030204" pitchFamily="34" charset="0"/>
              </a:rPr>
              <a:t>Vuoden 2024 väestöennusteen oletukset</a:t>
            </a:r>
          </a:p>
          <a:p>
            <a:endParaRPr lang="fi-FI" sz="1200" b="1" dirty="0">
              <a:latin typeface="Aptos" panose="020B0004020202020204" pitchFamily="34" charset="0"/>
              <a:cs typeface="Calibri" panose="020F0502020204030204" pitchFamily="34" charset="0"/>
            </a:endParaRPr>
          </a:p>
          <a:p>
            <a:r>
              <a:rPr lang="fi-FI" sz="1200" dirty="0">
                <a:latin typeface="Aptos" panose="020B0004020202020204" pitchFamily="34" charset="0"/>
                <a:cs typeface="Calibri" panose="020F0502020204030204" pitchFamily="34" charset="0"/>
              </a:rPr>
              <a:t>Tilastokeskuksen tuoreimmassa väestöennusteessa oletetaan, että syntyvyys pysyisi vakiona tulevaisuudessa. Laskennallisen naisten elinaikanaan synnyttämän lasten määrän eli kokonaishedelmällisyysluvun oletetaan olevan 1,26.</a:t>
            </a:r>
          </a:p>
          <a:p>
            <a:endParaRPr lang="fi-FI" sz="1200" dirty="0">
              <a:latin typeface="Aptos" panose="020B0004020202020204" pitchFamily="34" charset="0"/>
              <a:cs typeface="Calibri" panose="020F0502020204030204" pitchFamily="34" charset="0"/>
            </a:endParaRPr>
          </a:p>
          <a:p>
            <a:r>
              <a:rPr lang="fi-FI" sz="1200" dirty="0">
                <a:latin typeface="Aptos" panose="020B0004020202020204" pitchFamily="34" charset="0"/>
                <a:cs typeface="Calibri" panose="020F0502020204030204" pitchFamily="34" charset="0"/>
              </a:rPr>
              <a:t>Ennusteessa oletetaan, että Suomi saa muuttovoittoa ulkomailta 52 000 henkilöä kuluvana vuonna, 45 000 henkilöä vuoden 2025 aikana ja sen jälkeen 40 000 henkilöä vuosittain. Nettomaahanmuutto-oletukseen liittyy epävarmuutta esimerkiksi Ukrainan sodan vuoksi.</a:t>
            </a:r>
          </a:p>
          <a:p>
            <a:endParaRPr lang="fi-FI" sz="1200" dirty="0">
              <a:latin typeface="Aptos" panose="020B0004020202020204" pitchFamily="34" charset="0"/>
              <a:cs typeface="Calibri" panose="020F0502020204030204" pitchFamily="34" charset="0"/>
            </a:endParaRPr>
          </a:p>
          <a:p>
            <a:r>
              <a:rPr lang="fi-FI" sz="1200" dirty="0">
                <a:latin typeface="Aptos" panose="020B0004020202020204" pitchFamily="34" charset="0"/>
                <a:cs typeface="Calibri" panose="020F0502020204030204" pitchFamily="34" charset="0"/>
              </a:rPr>
              <a:t>Kuolleisuuden ennustetaan jatkavan alentumistaan koko ennustekauden ajan. Alle 50-vuotiaiden kuolleisuuden oletetaan alenevan samalla tavoin, kuten sen on havaittu alentuneen vertailtaessa periodien 1989–1993 ja 2018–2023 kuolleisuutta. 50 vuotta täyttäneiden ja tätä vanhempien kuolleisuuden oletetaan alenevan samalla tavoin, kuten sen on havaittu alentuneen vertailtaessa periodien 1999–2003 ja 2018–2023 kuolleisuutta. Vertailuperiodista 2018–2023 on jätetty vuosi 2022 pois sen poikkeuksellisen korkean kuolleisuuden vuoksi.</a:t>
            </a:r>
          </a:p>
          <a:p>
            <a:endParaRPr lang="fi-FI" sz="1200" dirty="0">
              <a:latin typeface="Aptos" panose="020B0004020202020204" pitchFamily="34" charset="0"/>
              <a:cs typeface="Calibri" panose="020F0502020204030204" pitchFamily="34" charset="0"/>
            </a:endParaRPr>
          </a:p>
          <a:p>
            <a:r>
              <a:rPr lang="fi-FI" sz="1200" dirty="0">
                <a:latin typeface="Aptos" panose="020B0004020202020204" pitchFamily="34" charset="0"/>
                <a:cs typeface="Calibri" panose="020F0502020204030204" pitchFamily="34" charset="0"/>
              </a:rPr>
              <a:t>Miesten elinajanodotteen ennustetaan pitenevän vajaalla neljällä ja naisten vajaalla kolmella vuodella vuoteen 2040 mennessä.</a:t>
            </a:r>
          </a:p>
          <a:p>
            <a:endParaRPr lang="fi-FI" sz="1200" b="1" dirty="0">
              <a:latin typeface="Aptos" panose="020B0004020202020204" pitchFamily="34" charset="0"/>
              <a:cs typeface="Calibri" panose="020F0502020204030204" pitchFamily="34" charset="0"/>
            </a:endParaRPr>
          </a:p>
          <a:p>
            <a:r>
              <a:rPr lang="fi-FI" sz="1200" b="1" dirty="0">
                <a:latin typeface="Aptos" panose="020B0004020202020204" pitchFamily="34" charset="0"/>
                <a:cs typeface="Calibri" panose="020F0502020204030204" pitchFamily="34" charset="0"/>
              </a:rPr>
              <a:t>Ennuste on trendilaskelma ja tarjoaa päätöksentekijöille mahdollisuuden reagoida</a:t>
            </a:r>
          </a:p>
          <a:p>
            <a:endParaRPr lang="fi-FI" sz="1200" dirty="0">
              <a:latin typeface="Aptos" panose="020B0004020202020204" pitchFamily="34" charset="0"/>
              <a:cs typeface="Calibri" panose="020F0502020204030204" pitchFamily="34" charset="0"/>
            </a:endParaRPr>
          </a:p>
          <a:p>
            <a:r>
              <a:rPr lang="fi-FI" sz="1200" dirty="0">
                <a:latin typeface="Aptos" panose="020B0004020202020204" pitchFamily="34" charset="0"/>
                <a:cs typeface="Calibri" panose="020F0502020204030204" pitchFamily="34" charset="0"/>
              </a:rPr>
              <a:t>Tilastokeskuksen väestöennusteet perustuvat havaintoihin syntyvyyden, kuolevuuden ja muuttoliikkeen menneestä kehityksestä. Niitä laadittaessa ei oteta huomioon taloudellisten, sosiaalisten eikä muiden yhteiskunta- tai aluepoliittisten päätösten mahdollista vaikutusta tulevaan väestönkehitykseen.</a:t>
            </a:r>
          </a:p>
          <a:p>
            <a:endParaRPr lang="fi-FI" sz="1200" dirty="0">
              <a:latin typeface="Aptos" panose="020B0004020202020204" pitchFamily="34" charset="0"/>
              <a:cs typeface="Calibri" panose="020F0502020204030204" pitchFamily="34" charset="0"/>
            </a:endParaRPr>
          </a:p>
          <a:p>
            <a:r>
              <a:rPr lang="fi-FI" sz="1200" dirty="0">
                <a:latin typeface="Aptos" panose="020B0004020202020204" pitchFamily="34" charset="0"/>
                <a:cs typeface="Calibri" panose="020F0502020204030204" pitchFamily="34" charset="0"/>
              </a:rPr>
              <a:t>Trendilaskelman luonteen mukaisesti ennusteessa projisoidaan menneen kehityksen jatkuvan tulevaisuudessa. Ennustetta laadittaessa ei oteta kantaa siihen, miten väestön määrän tulisi kehittyä. Väestöennustelukuja tarkasteltaessa onkin hyvä muistaa, että ennuste osoittaa vain sen, millainen väestökehitys on luvassa, jos viimeaikainen väestökehitys jatkuisi muuttumattomana seuraavat vuosikymmenet.</a:t>
            </a:r>
          </a:p>
          <a:p>
            <a:endParaRPr lang="fi-FI" sz="1200" dirty="0">
              <a:latin typeface="Aptos" panose="020B0004020202020204" pitchFamily="34" charset="0"/>
              <a:cs typeface="Calibri" panose="020F0502020204030204" pitchFamily="34" charset="0"/>
            </a:endParaRPr>
          </a:p>
          <a:p>
            <a:r>
              <a:rPr lang="fi-FI" sz="1200" dirty="0">
                <a:latin typeface="Aptos" panose="020B0004020202020204" pitchFamily="34" charset="0"/>
                <a:cs typeface="Calibri" panose="020F0502020204030204" pitchFamily="34" charset="0"/>
              </a:rPr>
              <a:t>Väestöennusteen tehtävä on tarjota päättäjille työkaluja sen arvioimiseksi, tarvitaanko toimia, joilla väestökehitykseen yritettäisiin vaikuttaa. Päätöksentekijöiden tulisi arvioida ennusteen osoittaman väestökehityksen suotavuus ja ryhtyä tarvittaessa toimenpiteisiin ennusteen toteutumisen estämiseksi, mikäli ennusteen </a:t>
            </a:r>
          </a:p>
          <a:p>
            <a:r>
              <a:rPr lang="fi-FI" sz="1200" dirty="0">
                <a:latin typeface="Aptos" panose="020B0004020202020204" pitchFamily="34" charset="0"/>
                <a:cs typeface="Calibri" panose="020F0502020204030204" pitchFamily="34" charset="0"/>
              </a:rPr>
              <a:t>osoittama väestökehitys ei ole toivottu.</a:t>
            </a:r>
          </a:p>
          <a:p>
            <a:r>
              <a:rPr lang="fi-FI" sz="1200" dirty="0">
                <a:latin typeface="Aptos" panose="020B0004020202020204" pitchFamily="34" charset="0"/>
                <a:cs typeface="Calibri" panose="020F0502020204030204" pitchFamily="34" charset="0"/>
              </a:rPr>
              <a:t> </a:t>
            </a:r>
          </a:p>
          <a:p>
            <a:r>
              <a:rPr lang="fi-FI" sz="1200" dirty="0">
                <a:latin typeface="Aptos" panose="020B0004020202020204" pitchFamily="34" charset="0"/>
                <a:cs typeface="Calibri" panose="020F0502020204030204" pitchFamily="34" charset="0"/>
              </a:rPr>
              <a:t>Vuoden 2024 väestöennuste on laadittu koko maan osalta vuoteen 2075 ja alueittain vuoteen 2045 asti.</a:t>
            </a:r>
          </a:p>
          <a:p>
            <a:endParaRPr lang="fi-FI" sz="1100" dirty="0">
              <a:latin typeface="Aptos" panose="020B0004020202020204" pitchFamily="34" charset="0"/>
            </a:endParaRPr>
          </a:p>
        </p:txBody>
      </p:sp>
      <p:pic>
        <p:nvPicPr>
          <p:cNvPr id="7" name="Kuva 6" descr="Kuva, joka sisältää kohteen teksti&#10;&#10;Kuvaus luotu automaattisesti">
            <a:extLst>
              <a:ext uri="{FF2B5EF4-FFF2-40B4-BE49-F238E27FC236}">
                <a16:creationId xmlns:a16="http://schemas.microsoft.com/office/drawing/2014/main" id="{F5EFE817-785B-F8B5-39B9-A2AC0E37080C}"/>
              </a:ext>
            </a:extLst>
          </p:cNvPr>
          <p:cNvPicPr>
            <a:picLocks noChangeAspect="1"/>
          </p:cNvPicPr>
          <p:nvPr/>
        </p:nvPicPr>
        <p:blipFill>
          <a:blip r:embed="rId2"/>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285862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a:extLst>
            <a:ext uri="{FF2B5EF4-FFF2-40B4-BE49-F238E27FC236}">
              <a16:creationId xmlns:a16="http://schemas.microsoft.com/office/drawing/2014/main" id="{54CE7474-535A-E4C6-2F36-CBF33AB3B78B}"/>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E82A2DD9-2C89-8A07-5631-600DA5A3CC08}"/>
              </a:ext>
            </a:extLst>
          </p:cNvPr>
          <p:cNvSpPr>
            <a:spLocks noGrp="1"/>
          </p:cNvSpPr>
          <p:nvPr>
            <p:ph type="title"/>
          </p:nvPr>
        </p:nvSpPr>
        <p:spPr>
          <a:xfrm>
            <a:off x="0" y="0"/>
            <a:ext cx="12192000" cy="792000"/>
          </a:xfrm>
        </p:spPr>
        <p:txBody>
          <a:bodyPr>
            <a:normAutofit/>
          </a:bodyPr>
          <a:lstStyle/>
          <a:p>
            <a:pPr algn="ctr"/>
            <a:r>
              <a:rPr lang="fi-FI" sz="2400" dirty="0">
                <a:solidFill>
                  <a:srgbClr val="0070C0"/>
                </a:solidFill>
              </a:rPr>
              <a:t>Tervon väestönkehitys 1975–2023 ja Tilastokeskuksen </a:t>
            </a:r>
            <a:br>
              <a:rPr lang="fi-FI" sz="2400" dirty="0">
                <a:solidFill>
                  <a:srgbClr val="0070C0"/>
                </a:solidFill>
              </a:rPr>
            </a:br>
            <a:r>
              <a:rPr lang="fi-FI" sz="2400" dirty="0">
                <a:solidFill>
                  <a:srgbClr val="0070C0"/>
                </a:solidFill>
              </a:rPr>
              <a:t>väestöennusteet 2015, 2019, 2021 ja 2024</a:t>
            </a:r>
          </a:p>
        </p:txBody>
      </p:sp>
      <p:sp>
        <p:nvSpPr>
          <p:cNvPr id="4" name="Päivämäärän paikkamerkki 3">
            <a:extLst>
              <a:ext uri="{FF2B5EF4-FFF2-40B4-BE49-F238E27FC236}">
                <a16:creationId xmlns:a16="http://schemas.microsoft.com/office/drawing/2014/main" id="{2091F666-3FA4-DCC4-D534-D1C9E99F2149}"/>
              </a:ext>
            </a:extLst>
          </p:cNvPr>
          <p:cNvSpPr>
            <a:spLocks noGrp="1"/>
          </p:cNvSpPr>
          <p:nvPr>
            <p:ph type="dt" sz="half" idx="10"/>
          </p:nvPr>
        </p:nvSpPr>
        <p:spPr/>
        <p:txBody>
          <a:bodyPr/>
          <a:lstStyle/>
          <a:p>
            <a:fld id="{C9225FBC-2A3C-44E0-A74E-11A6D0059D3F}" type="datetime1">
              <a:rPr lang="fi-FI" smtClean="0"/>
              <a:t>28.11.2024</a:t>
            </a:fld>
            <a:endParaRPr lang="fi-FI"/>
          </a:p>
        </p:txBody>
      </p:sp>
      <p:graphicFrame>
        <p:nvGraphicFramePr>
          <p:cNvPr id="5" name="Kaavio 4" descr="Viivakaavio esittää Tervo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8B5B1349-5FA1-4E21-8F89-D129A05A4CBE}"/>
              </a:ext>
            </a:extLst>
          </p:cNvPr>
          <p:cNvGraphicFramePr>
            <a:graphicFrameLocks/>
          </p:cNvGraphicFramePr>
          <p:nvPr>
            <p:extLst>
              <p:ext uri="{D42A27DB-BD31-4B8C-83A1-F6EECF244321}">
                <p14:modId xmlns:p14="http://schemas.microsoft.com/office/powerpoint/2010/main" val="3449684121"/>
              </p:ext>
            </p:extLst>
          </p:nvPr>
        </p:nvGraphicFramePr>
        <p:xfrm>
          <a:off x="2160000" y="900000"/>
          <a:ext cx="7920000" cy="54000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Kuva 2" descr="Kuva, joka sisältää kohteen teksti&#10;&#10;Kuvaus luotu automaattisesti">
            <a:extLst>
              <a:ext uri="{FF2B5EF4-FFF2-40B4-BE49-F238E27FC236}">
                <a16:creationId xmlns:a16="http://schemas.microsoft.com/office/drawing/2014/main" id="{81B176E6-5EF0-2810-8980-10E5E157125A}"/>
              </a:ext>
            </a:extLst>
          </p:cNvPr>
          <p:cNvPicPr>
            <a:picLocks noChangeAspect="1"/>
          </p:cNvPicPr>
          <p:nvPr/>
        </p:nvPicPr>
        <p:blipFill>
          <a:blip r:embed="rId3"/>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1014734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a:extLst>
            <a:ext uri="{FF2B5EF4-FFF2-40B4-BE49-F238E27FC236}">
              <a16:creationId xmlns:a16="http://schemas.microsoft.com/office/drawing/2014/main" id="{59A159B2-FA87-8334-E5B5-E4036D79F9EC}"/>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6EEDBF1E-CF2F-E5D4-0C8C-48BF600D6C68}"/>
              </a:ext>
            </a:extLst>
          </p:cNvPr>
          <p:cNvSpPr>
            <a:spLocks noGrp="1"/>
          </p:cNvSpPr>
          <p:nvPr>
            <p:ph type="title"/>
          </p:nvPr>
        </p:nvSpPr>
        <p:spPr>
          <a:xfrm>
            <a:off x="0" y="0"/>
            <a:ext cx="12192000" cy="792000"/>
          </a:xfrm>
        </p:spPr>
        <p:txBody>
          <a:bodyPr>
            <a:normAutofit/>
          </a:bodyPr>
          <a:lstStyle/>
          <a:p>
            <a:pPr algn="ctr"/>
            <a:r>
              <a:rPr lang="fi-FI" sz="2400" dirty="0">
                <a:solidFill>
                  <a:srgbClr val="0070C0"/>
                </a:solidFill>
              </a:rPr>
              <a:t>Vesannon väestönkehitys 1975–2023 ja Tilastokeskuksen </a:t>
            </a:r>
            <a:br>
              <a:rPr lang="fi-FI" sz="2400" dirty="0">
                <a:solidFill>
                  <a:srgbClr val="0070C0"/>
                </a:solidFill>
              </a:rPr>
            </a:br>
            <a:r>
              <a:rPr lang="fi-FI" sz="2400" dirty="0">
                <a:solidFill>
                  <a:srgbClr val="0070C0"/>
                </a:solidFill>
              </a:rPr>
              <a:t>väestöennusteet 2015, 2019, 2021 ja 2024</a:t>
            </a:r>
          </a:p>
        </p:txBody>
      </p:sp>
      <p:sp>
        <p:nvSpPr>
          <p:cNvPr id="4" name="Päivämäärän paikkamerkki 3">
            <a:extLst>
              <a:ext uri="{FF2B5EF4-FFF2-40B4-BE49-F238E27FC236}">
                <a16:creationId xmlns:a16="http://schemas.microsoft.com/office/drawing/2014/main" id="{01F36393-CE50-008C-3A6F-168BE8D424B8}"/>
              </a:ext>
            </a:extLst>
          </p:cNvPr>
          <p:cNvSpPr>
            <a:spLocks noGrp="1"/>
          </p:cNvSpPr>
          <p:nvPr>
            <p:ph type="dt" sz="half" idx="10"/>
          </p:nvPr>
        </p:nvSpPr>
        <p:spPr/>
        <p:txBody>
          <a:bodyPr/>
          <a:lstStyle/>
          <a:p>
            <a:fld id="{C9225FBC-2A3C-44E0-A74E-11A6D0059D3F}" type="datetime1">
              <a:rPr lang="fi-FI" smtClean="0"/>
              <a:t>28.11.2024</a:t>
            </a:fld>
            <a:endParaRPr lang="fi-FI"/>
          </a:p>
        </p:txBody>
      </p:sp>
      <p:graphicFrame>
        <p:nvGraphicFramePr>
          <p:cNvPr id="5" name="Kaavio 4" descr="Viivakaavio esittää Vesanno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9B80BE37-6934-4668-95C4-14AFA07DABB1}"/>
              </a:ext>
            </a:extLst>
          </p:cNvPr>
          <p:cNvGraphicFramePr>
            <a:graphicFrameLocks/>
          </p:cNvGraphicFramePr>
          <p:nvPr>
            <p:extLst>
              <p:ext uri="{D42A27DB-BD31-4B8C-83A1-F6EECF244321}">
                <p14:modId xmlns:p14="http://schemas.microsoft.com/office/powerpoint/2010/main" val="563424676"/>
              </p:ext>
            </p:extLst>
          </p:nvPr>
        </p:nvGraphicFramePr>
        <p:xfrm>
          <a:off x="2160000" y="900000"/>
          <a:ext cx="7920000" cy="54000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Kuva 2" descr="Kuva, joka sisältää kohteen teksti&#10;&#10;Kuvaus luotu automaattisesti">
            <a:extLst>
              <a:ext uri="{FF2B5EF4-FFF2-40B4-BE49-F238E27FC236}">
                <a16:creationId xmlns:a16="http://schemas.microsoft.com/office/drawing/2014/main" id="{9A85359A-360F-7BFF-C40B-A68280C50FA7}"/>
              </a:ext>
            </a:extLst>
          </p:cNvPr>
          <p:cNvPicPr>
            <a:picLocks noChangeAspect="1"/>
          </p:cNvPicPr>
          <p:nvPr/>
        </p:nvPicPr>
        <p:blipFill>
          <a:blip r:embed="rId3"/>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3141991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a:extLst>
            <a:ext uri="{FF2B5EF4-FFF2-40B4-BE49-F238E27FC236}">
              <a16:creationId xmlns:a16="http://schemas.microsoft.com/office/drawing/2014/main" id="{438E6488-641E-BD15-B54F-388A463D83F3}"/>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3E0FB4B8-A855-629B-DAC0-369395052E5C}"/>
              </a:ext>
            </a:extLst>
          </p:cNvPr>
          <p:cNvSpPr>
            <a:spLocks noGrp="1"/>
          </p:cNvSpPr>
          <p:nvPr>
            <p:ph type="title"/>
          </p:nvPr>
        </p:nvSpPr>
        <p:spPr>
          <a:xfrm>
            <a:off x="0" y="0"/>
            <a:ext cx="12192000" cy="792000"/>
          </a:xfrm>
        </p:spPr>
        <p:txBody>
          <a:bodyPr>
            <a:normAutofit/>
          </a:bodyPr>
          <a:lstStyle/>
          <a:p>
            <a:pPr algn="ctr"/>
            <a:r>
              <a:rPr lang="fi-FI" sz="2400" dirty="0">
                <a:solidFill>
                  <a:srgbClr val="0070C0"/>
                </a:solidFill>
              </a:rPr>
              <a:t>Sisä-Savon</a:t>
            </a:r>
            <a:r>
              <a:rPr lang="fi-FI" sz="2400" baseline="0" dirty="0">
                <a:solidFill>
                  <a:srgbClr val="0070C0"/>
                </a:solidFill>
              </a:rPr>
              <a:t> seudu</a:t>
            </a:r>
            <a:r>
              <a:rPr lang="fi-FI" sz="2400" dirty="0">
                <a:solidFill>
                  <a:srgbClr val="0070C0"/>
                </a:solidFill>
              </a:rPr>
              <a:t>n väestönkehitys 1975–2023 ja Tilastokeskuksen </a:t>
            </a:r>
            <a:br>
              <a:rPr lang="fi-FI" sz="2400" dirty="0">
                <a:solidFill>
                  <a:srgbClr val="0070C0"/>
                </a:solidFill>
              </a:rPr>
            </a:br>
            <a:r>
              <a:rPr lang="fi-FI" sz="2400" dirty="0">
                <a:solidFill>
                  <a:srgbClr val="0070C0"/>
                </a:solidFill>
              </a:rPr>
              <a:t>väestöennusteet 2015, 2019, 2021 ja 2024</a:t>
            </a:r>
          </a:p>
        </p:txBody>
      </p:sp>
      <p:sp>
        <p:nvSpPr>
          <p:cNvPr id="4" name="Päivämäärän paikkamerkki 3">
            <a:extLst>
              <a:ext uri="{FF2B5EF4-FFF2-40B4-BE49-F238E27FC236}">
                <a16:creationId xmlns:a16="http://schemas.microsoft.com/office/drawing/2014/main" id="{8BBA5676-E024-5DF9-0D38-9D66A8F76097}"/>
              </a:ext>
            </a:extLst>
          </p:cNvPr>
          <p:cNvSpPr>
            <a:spLocks noGrp="1"/>
          </p:cNvSpPr>
          <p:nvPr>
            <p:ph type="dt" sz="half" idx="10"/>
          </p:nvPr>
        </p:nvSpPr>
        <p:spPr/>
        <p:txBody>
          <a:bodyPr/>
          <a:lstStyle/>
          <a:p>
            <a:fld id="{C9225FBC-2A3C-44E0-A74E-11A6D0059D3F}" type="datetime1">
              <a:rPr lang="fi-FI" smtClean="0"/>
              <a:t>28.11.2024</a:t>
            </a:fld>
            <a:endParaRPr lang="fi-FI"/>
          </a:p>
        </p:txBody>
      </p:sp>
      <p:graphicFrame>
        <p:nvGraphicFramePr>
          <p:cNvPr id="5" name="Kaavio 4" descr="Viivakaavio esittää Sisä-Savon seudu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EFC73794-AF56-4EDF-9A0E-2C2789715D19}"/>
              </a:ext>
            </a:extLst>
          </p:cNvPr>
          <p:cNvGraphicFramePr>
            <a:graphicFrameLocks/>
          </p:cNvGraphicFramePr>
          <p:nvPr>
            <p:extLst>
              <p:ext uri="{D42A27DB-BD31-4B8C-83A1-F6EECF244321}">
                <p14:modId xmlns:p14="http://schemas.microsoft.com/office/powerpoint/2010/main" val="108301759"/>
              </p:ext>
            </p:extLst>
          </p:nvPr>
        </p:nvGraphicFramePr>
        <p:xfrm>
          <a:off x="2160000" y="900000"/>
          <a:ext cx="7920000" cy="54000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Kuva 2" descr="Kuva, joka sisältää kohteen teksti&#10;&#10;Kuvaus luotu automaattisesti">
            <a:extLst>
              <a:ext uri="{FF2B5EF4-FFF2-40B4-BE49-F238E27FC236}">
                <a16:creationId xmlns:a16="http://schemas.microsoft.com/office/drawing/2014/main" id="{B4477C30-6FA5-E407-003D-80893A2BC76B}"/>
              </a:ext>
            </a:extLst>
          </p:cNvPr>
          <p:cNvPicPr>
            <a:picLocks noChangeAspect="1"/>
          </p:cNvPicPr>
          <p:nvPr/>
        </p:nvPicPr>
        <p:blipFill>
          <a:blip r:embed="rId3"/>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704379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a:extLst>
            <a:ext uri="{FF2B5EF4-FFF2-40B4-BE49-F238E27FC236}">
              <a16:creationId xmlns:a16="http://schemas.microsoft.com/office/drawing/2014/main" id="{C3AC5D83-AB8F-144A-D7C0-BE87A37B18B3}"/>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9D48FE01-5A77-36D2-17F5-49B4E6C34E86}"/>
              </a:ext>
            </a:extLst>
          </p:cNvPr>
          <p:cNvSpPr>
            <a:spLocks noGrp="1"/>
          </p:cNvSpPr>
          <p:nvPr>
            <p:ph type="title"/>
          </p:nvPr>
        </p:nvSpPr>
        <p:spPr>
          <a:xfrm>
            <a:off x="0" y="0"/>
            <a:ext cx="12192000" cy="792000"/>
          </a:xfrm>
        </p:spPr>
        <p:txBody>
          <a:bodyPr>
            <a:normAutofit/>
          </a:bodyPr>
          <a:lstStyle/>
          <a:p>
            <a:pPr algn="ctr"/>
            <a:r>
              <a:rPr lang="fi-FI" sz="2400" dirty="0">
                <a:solidFill>
                  <a:srgbClr val="0070C0"/>
                </a:solidFill>
              </a:rPr>
              <a:t>Kaavin väestönkehitys 1975–2023 ja Tilastokeskuksen </a:t>
            </a:r>
            <a:br>
              <a:rPr lang="fi-FI" sz="2400" dirty="0">
                <a:solidFill>
                  <a:srgbClr val="0070C0"/>
                </a:solidFill>
              </a:rPr>
            </a:br>
            <a:r>
              <a:rPr lang="fi-FI" sz="2400" dirty="0">
                <a:solidFill>
                  <a:srgbClr val="0070C0"/>
                </a:solidFill>
              </a:rPr>
              <a:t>väestöennusteet 2015, 2019, 2021 ja 2024</a:t>
            </a:r>
          </a:p>
        </p:txBody>
      </p:sp>
      <p:sp>
        <p:nvSpPr>
          <p:cNvPr id="4" name="Päivämäärän paikkamerkki 3">
            <a:extLst>
              <a:ext uri="{FF2B5EF4-FFF2-40B4-BE49-F238E27FC236}">
                <a16:creationId xmlns:a16="http://schemas.microsoft.com/office/drawing/2014/main" id="{8B2C6389-BF16-B2B6-F6E8-F1175E2866D6}"/>
              </a:ext>
            </a:extLst>
          </p:cNvPr>
          <p:cNvSpPr>
            <a:spLocks noGrp="1"/>
          </p:cNvSpPr>
          <p:nvPr>
            <p:ph type="dt" sz="half" idx="10"/>
          </p:nvPr>
        </p:nvSpPr>
        <p:spPr/>
        <p:txBody>
          <a:bodyPr/>
          <a:lstStyle/>
          <a:p>
            <a:fld id="{C9225FBC-2A3C-44E0-A74E-11A6D0059D3F}" type="datetime1">
              <a:rPr lang="fi-FI" smtClean="0"/>
              <a:t>28.11.2024</a:t>
            </a:fld>
            <a:endParaRPr lang="fi-FI"/>
          </a:p>
        </p:txBody>
      </p:sp>
      <p:graphicFrame>
        <p:nvGraphicFramePr>
          <p:cNvPr id="5" name="Kaavio 4" descr="Viivakaavio esittää Kaavi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FF71025F-D117-43C4-B049-21EA730EB86B}"/>
              </a:ext>
            </a:extLst>
          </p:cNvPr>
          <p:cNvGraphicFramePr>
            <a:graphicFrameLocks/>
          </p:cNvGraphicFramePr>
          <p:nvPr>
            <p:extLst>
              <p:ext uri="{D42A27DB-BD31-4B8C-83A1-F6EECF244321}">
                <p14:modId xmlns:p14="http://schemas.microsoft.com/office/powerpoint/2010/main" val="1068357139"/>
              </p:ext>
            </p:extLst>
          </p:nvPr>
        </p:nvGraphicFramePr>
        <p:xfrm>
          <a:off x="2160000" y="900000"/>
          <a:ext cx="7920000" cy="54000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Kuva 2" descr="Kuva, joka sisältää kohteen teksti&#10;&#10;Kuvaus luotu automaattisesti">
            <a:extLst>
              <a:ext uri="{FF2B5EF4-FFF2-40B4-BE49-F238E27FC236}">
                <a16:creationId xmlns:a16="http://schemas.microsoft.com/office/drawing/2014/main" id="{7ED9B65E-7FB7-710F-4C44-1CE0F34E98E7}"/>
              </a:ext>
            </a:extLst>
          </p:cNvPr>
          <p:cNvPicPr>
            <a:picLocks noChangeAspect="1"/>
          </p:cNvPicPr>
          <p:nvPr/>
        </p:nvPicPr>
        <p:blipFill>
          <a:blip r:embed="rId3"/>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247036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a:extLst>
            <a:ext uri="{FF2B5EF4-FFF2-40B4-BE49-F238E27FC236}">
              <a16:creationId xmlns:a16="http://schemas.microsoft.com/office/drawing/2014/main" id="{0E1B2A47-82A5-8EAE-739A-C9376CE33DB9}"/>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C5C9B1CE-6FA5-66BD-8E30-6D7EA98E5086}"/>
              </a:ext>
            </a:extLst>
          </p:cNvPr>
          <p:cNvSpPr>
            <a:spLocks noGrp="1"/>
          </p:cNvSpPr>
          <p:nvPr>
            <p:ph type="title"/>
          </p:nvPr>
        </p:nvSpPr>
        <p:spPr>
          <a:xfrm>
            <a:off x="0" y="0"/>
            <a:ext cx="12192000" cy="792000"/>
          </a:xfrm>
        </p:spPr>
        <p:txBody>
          <a:bodyPr>
            <a:normAutofit/>
          </a:bodyPr>
          <a:lstStyle/>
          <a:p>
            <a:pPr algn="ctr"/>
            <a:r>
              <a:rPr lang="fi-FI" sz="2400" dirty="0">
                <a:solidFill>
                  <a:srgbClr val="0070C0"/>
                </a:solidFill>
              </a:rPr>
              <a:t>Rautavaaran väestönkehitys 1975–2023 ja Tilastokeskuksen </a:t>
            </a:r>
            <a:br>
              <a:rPr lang="fi-FI" sz="2400" dirty="0">
                <a:solidFill>
                  <a:srgbClr val="0070C0"/>
                </a:solidFill>
              </a:rPr>
            </a:br>
            <a:r>
              <a:rPr lang="fi-FI" sz="2400" dirty="0">
                <a:solidFill>
                  <a:srgbClr val="0070C0"/>
                </a:solidFill>
              </a:rPr>
              <a:t>väestöennusteet 2015, 2019, 2021 ja 2024</a:t>
            </a:r>
          </a:p>
        </p:txBody>
      </p:sp>
      <p:sp>
        <p:nvSpPr>
          <p:cNvPr id="4" name="Päivämäärän paikkamerkki 3">
            <a:extLst>
              <a:ext uri="{FF2B5EF4-FFF2-40B4-BE49-F238E27FC236}">
                <a16:creationId xmlns:a16="http://schemas.microsoft.com/office/drawing/2014/main" id="{FDEA4891-F323-B977-E8A9-6A942DFE4CF7}"/>
              </a:ext>
            </a:extLst>
          </p:cNvPr>
          <p:cNvSpPr>
            <a:spLocks noGrp="1"/>
          </p:cNvSpPr>
          <p:nvPr>
            <p:ph type="dt" sz="half" idx="10"/>
          </p:nvPr>
        </p:nvSpPr>
        <p:spPr/>
        <p:txBody>
          <a:bodyPr/>
          <a:lstStyle/>
          <a:p>
            <a:fld id="{C9225FBC-2A3C-44E0-A74E-11A6D0059D3F}" type="datetime1">
              <a:rPr lang="fi-FI" smtClean="0"/>
              <a:t>28.11.2024</a:t>
            </a:fld>
            <a:endParaRPr lang="fi-FI"/>
          </a:p>
        </p:txBody>
      </p:sp>
      <p:graphicFrame>
        <p:nvGraphicFramePr>
          <p:cNvPr id="5" name="Kaavio 4" descr="Viivakaavio esittää Rautavaara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1F593C92-2FE0-4A92-B004-6DAC5FB46B71}"/>
              </a:ext>
            </a:extLst>
          </p:cNvPr>
          <p:cNvGraphicFramePr>
            <a:graphicFrameLocks/>
          </p:cNvGraphicFramePr>
          <p:nvPr>
            <p:extLst>
              <p:ext uri="{D42A27DB-BD31-4B8C-83A1-F6EECF244321}">
                <p14:modId xmlns:p14="http://schemas.microsoft.com/office/powerpoint/2010/main" val="1021421802"/>
              </p:ext>
            </p:extLst>
          </p:nvPr>
        </p:nvGraphicFramePr>
        <p:xfrm>
          <a:off x="2160000" y="900000"/>
          <a:ext cx="7920000" cy="54000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Kuva 2" descr="Kuva, joka sisältää kohteen teksti&#10;&#10;Kuvaus luotu automaattisesti">
            <a:extLst>
              <a:ext uri="{FF2B5EF4-FFF2-40B4-BE49-F238E27FC236}">
                <a16:creationId xmlns:a16="http://schemas.microsoft.com/office/drawing/2014/main" id="{BE8EC341-2BB7-AC22-B660-D99794EBBF36}"/>
              </a:ext>
            </a:extLst>
          </p:cNvPr>
          <p:cNvPicPr>
            <a:picLocks noChangeAspect="1"/>
          </p:cNvPicPr>
          <p:nvPr/>
        </p:nvPicPr>
        <p:blipFill>
          <a:blip r:embed="rId3"/>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2008866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a:extLst>
            <a:ext uri="{FF2B5EF4-FFF2-40B4-BE49-F238E27FC236}">
              <a16:creationId xmlns:a16="http://schemas.microsoft.com/office/drawing/2014/main" id="{B53BDD95-5F36-A28F-070B-CAE9163158DF}"/>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0C0322EF-0D22-F80E-72AE-C3C57468501B}"/>
              </a:ext>
            </a:extLst>
          </p:cNvPr>
          <p:cNvSpPr>
            <a:spLocks noGrp="1"/>
          </p:cNvSpPr>
          <p:nvPr>
            <p:ph type="title"/>
          </p:nvPr>
        </p:nvSpPr>
        <p:spPr>
          <a:xfrm>
            <a:off x="0" y="0"/>
            <a:ext cx="12192000" cy="792000"/>
          </a:xfrm>
        </p:spPr>
        <p:txBody>
          <a:bodyPr>
            <a:normAutofit/>
          </a:bodyPr>
          <a:lstStyle/>
          <a:p>
            <a:pPr algn="ctr"/>
            <a:r>
              <a:rPr lang="fi-FI" sz="2400" dirty="0">
                <a:solidFill>
                  <a:srgbClr val="0070C0"/>
                </a:solidFill>
              </a:rPr>
              <a:t>Tuusniemen väestönkehitys 1975–2023 ja Tilastokeskuksen </a:t>
            </a:r>
            <a:br>
              <a:rPr lang="fi-FI" sz="2400" dirty="0">
                <a:solidFill>
                  <a:srgbClr val="0070C0"/>
                </a:solidFill>
              </a:rPr>
            </a:br>
            <a:r>
              <a:rPr lang="fi-FI" sz="2400" dirty="0">
                <a:solidFill>
                  <a:srgbClr val="0070C0"/>
                </a:solidFill>
              </a:rPr>
              <a:t>väestöennusteet 2015, 2019, 2021 ja 2024</a:t>
            </a:r>
          </a:p>
        </p:txBody>
      </p:sp>
      <p:sp>
        <p:nvSpPr>
          <p:cNvPr id="4" name="Päivämäärän paikkamerkki 3">
            <a:extLst>
              <a:ext uri="{FF2B5EF4-FFF2-40B4-BE49-F238E27FC236}">
                <a16:creationId xmlns:a16="http://schemas.microsoft.com/office/drawing/2014/main" id="{E3430EDC-418B-6DAD-082E-7493FF5EADD2}"/>
              </a:ext>
            </a:extLst>
          </p:cNvPr>
          <p:cNvSpPr>
            <a:spLocks noGrp="1"/>
          </p:cNvSpPr>
          <p:nvPr>
            <p:ph type="dt" sz="half" idx="10"/>
          </p:nvPr>
        </p:nvSpPr>
        <p:spPr/>
        <p:txBody>
          <a:bodyPr/>
          <a:lstStyle/>
          <a:p>
            <a:fld id="{C9225FBC-2A3C-44E0-A74E-11A6D0059D3F}" type="datetime1">
              <a:rPr lang="fi-FI" smtClean="0"/>
              <a:t>28.11.2024</a:t>
            </a:fld>
            <a:endParaRPr lang="fi-FI"/>
          </a:p>
        </p:txBody>
      </p:sp>
      <p:graphicFrame>
        <p:nvGraphicFramePr>
          <p:cNvPr id="5" name="Kaavio 4" descr="Viivakaavio esittää Tuusnieme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C2752D28-B222-4A1B-A85A-964AB0F070B4}"/>
              </a:ext>
            </a:extLst>
          </p:cNvPr>
          <p:cNvGraphicFramePr>
            <a:graphicFrameLocks/>
          </p:cNvGraphicFramePr>
          <p:nvPr>
            <p:extLst>
              <p:ext uri="{D42A27DB-BD31-4B8C-83A1-F6EECF244321}">
                <p14:modId xmlns:p14="http://schemas.microsoft.com/office/powerpoint/2010/main" val="1086552118"/>
              </p:ext>
            </p:extLst>
          </p:nvPr>
        </p:nvGraphicFramePr>
        <p:xfrm>
          <a:off x="2160000" y="900000"/>
          <a:ext cx="7920000" cy="54000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Kuva 2" descr="Kuva, joka sisältää kohteen teksti&#10;&#10;Kuvaus luotu automaattisesti">
            <a:extLst>
              <a:ext uri="{FF2B5EF4-FFF2-40B4-BE49-F238E27FC236}">
                <a16:creationId xmlns:a16="http://schemas.microsoft.com/office/drawing/2014/main" id="{4F4D7750-0C5B-4CD2-3912-872E80F9BEFA}"/>
              </a:ext>
            </a:extLst>
          </p:cNvPr>
          <p:cNvPicPr>
            <a:picLocks noChangeAspect="1"/>
          </p:cNvPicPr>
          <p:nvPr/>
        </p:nvPicPr>
        <p:blipFill>
          <a:blip r:embed="rId3"/>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3048327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a:extLst>
            <a:ext uri="{FF2B5EF4-FFF2-40B4-BE49-F238E27FC236}">
              <a16:creationId xmlns:a16="http://schemas.microsoft.com/office/drawing/2014/main" id="{8E9FCCD8-68F0-AFE9-43B5-023BA5771E37}"/>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1D438EB-C0A3-2F7D-3C22-B041F50B2F23}"/>
              </a:ext>
            </a:extLst>
          </p:cNvPr>
          <p:cNvSpPr>
            <a:spLocks noGrp="1"/>
          </p:cNvSpPr>
          <p:nvPr>
            <p:ph type="title"/>
          </p:nvPr>
        </p:nvSpPr>
        <p:spPr>
          <a:xfrm>
            <a:off x="0" y="0"/>
            <a:ext cx="12192000" cy="828000"/>
          </a:xfrm>
        </p:spPr>
        <p:txBody>
          <a:bodyPr>
            <a:normAutofit/>
          </a:bodyPr>
          <a:lstStyle/>
          <a:p>
            <a:pPr algn="ctr"/>
            <a:r>
              <a:rPr lang="fi-FI" sz="2400" dirty="0">
                <a:solidFill>
                  <a:srgbClr val="0070C0"/>
                </a:solidFill>
              </a:rPr>
              <a:t>Koillis-Savon</a:t>
            </a:r>
            <a:r>
              <a:rPr lang="fi-FI" sz="2400" baseline="0" dirty="0">
                <a:solidFill>
                  <a:srgbClr val="0070C0"/>
                </a:solidFill>
              </a:rPr>
              <a:t> seudu</a:t>
            </a:r>
            <a:r>
              <a:rPr lang="fi-FI" sz="2400" dirty="0">
                <a:solidFill>
                  <a:srgbClr val="0070C0"/>
                </a:solidFill>
              </a:rPr>
              <a:t>n väestönkehitys 1975–2023 ja Tilastokeskuksen </a:t>
            </a:r>
            <a:br>
              <a:rPr lang="fi-FI" sz="2400" dirty="0">
                <a:solidFill>
                  <a:srgbClr val="0070C0"/>
                </a:solidFill>
              </a:rPr>
            </a:br>
            <a:r>
              <a:rPr lang="fi-FI" sz="2400" dirty="0">
                <a:solidFill>
                  <a:srgbClr val="0070C0"/>
                </a:solidFill>
              </a:rPr>
              <a:t>väestöennusteet 2015, 2019, 2021 ja 2024</a:t>
            </a:r>
          </a:p>
        </p:txBody>
      </p:sp>
      <p:sp>
        <p:nvSpPr>
          <p:cNvPr id="4" name="Päivämäärän paikkamerkki 3">
            <a:extLst>
              <a:ext uri="{FF2B5EF4-FFF2-40B4-BE49-F238E27FC236}">
                <a16:creationId xmlns:a16="http://schemas.microsoft.com/office/drawing/2014/main" id="{F9B5A111-6ECC-94EA-9C63-53475B31B0F7}"/>
              </a:ext>
            </a:extLst>
          </p:cNvPr>
          <p:cNvSpPr>
            <a:spLocks noGrp="1"/>
          </p:cNvSpPr>
          <p:nvPr>
            <p:ph type="dt" sz="half" idx="10"/>
          </p:nvPr>
        </p:nvSpPr>
        <p:spPr/>
        <p:txBody>
          <a:bodyPr/>
          <a:lstStyle/>
          <a:p>
            <a:fld id="{C9225FBC-2A3C-44E0-A74E-11A6D0059D3F}" type="datetime1">
              <a:rPr lang="fi-FI" smtClean="0"/>
              <a:t>28.11.2024</a:t>
            </a:fld>
            <a:endParaRPr lang="fi-FI"/>
          </a:p>
        </p:txBody>
      </p:sp>
      <p:graphicFrame>
        <p:nvGraphicFramePr>
          <p:cNvPr id="5" name="Kaavio 4" descr="Viivakaavio esittää Koillis-Savon seudu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9E57EA20-6A56-428B-8023-125450961100}"/>
              </a:ext>
            </a:extLst>
          </p:cNvPr>
          <p:cNvGraphicFramePr>
            <a:graphicFrameLocks/>
          </p:cNvGraphicFramePr>
          <p:nvPr>
            <p:extLst>
              <p:ext uri="{D42A27DB-BD31-4B8C-83A1-F6EECF244321}">
                <p14:modId xmlns:p14="http://schemas.microsoft.com/office/powerpoint/2010/main" val="3752612373"/>
              </p:ext>
            </p:extLst>
          </p:nvPr>
        </p:nvGraphicFramePr>
        <p:xfrm>
          <a:off x="2160000" y="900000"/>
          <a:ext cx="7920000" cy="54000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Kuva 2" descr="Kuva, joka sisältää kohteen teksti&#10;&#10;Kuvaus luotu automaattisesti">
            <a:extLst>
              <a:ext uri="{FF2B5EF4-FFF2-40B4-BE49-F238E27FC236}">
                <a16:creationId xmlns:a16="http://schemas.microsoft.com/office/drawing/2014/main" id="{5C06BEA4-A721-D343-C763-E1358E13804B}"/>
              </a:ext>
            </a:extLst>
          </p:cNvPr>
          <p:cNvPicPr>
            <a:picLocks noChangeAspect="1"/>
          </p:cNvPicPr>
          <p:nvPr/>
        </p:nvPicPr>
        <p:blipFill>
          <a:blip r:embed="rId3"/>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1627731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a:extLst>
            <a:ext uri="{FF2B5EF4-FFF2-40B4-BE49-F238E27FC236}">
              <a16:creationId xmlns:a16="http://schemas.microsoft.com/office/drawing/2014/main" id="{65C142BF-F973-3978-463D-7FFA8BBFD610}"/>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69350AE7-74A3-D182-9DEF-5308C07C7452}"/>
              </a:ext>
            </a:extLst>
          </p:cNvPr>
          <p:cNvSpPr>
            <a:spLocks noGrp="1"/>
          </p:cNvSpPr>
          <p:nvPr>
            <p:ph type="title"/>
          </p:nvPr>
        </p:nvSpPr>
        <p:spPr>
          <a:xfrm>
            <a:off x="0" y="0"/>
            <a:ext cx="12192000" cy="792000"/>
          </a:xfrm>
        </p:spPr>
        <p:txBody>
          <a:bodyPr>
            <a:normAutofit/>
          </a:bodyPr>
          <a:lstStyle/>
          <a:p>
            <a:pPr algn="ctr"/>
            <a:r>
              <a:rPr lang="fi-FI" sz="2400" dirty="0">
                <a:solidFill>
                  <a:srgbClr val="0070C0"/>
                </a:solidFill>
              </a:rPr>
              <a:t>Varkauden väestönkehitys 1975–2023 ja Tilastokeskuksen </a:t>
            </a:r>
            <a:br>
              <a:rPr lang="fi-FI" sz="2400" dirty="0">
                <a:solidFill>
                  <a:srgbClr val="0070C0"/>
                </a:solidFill>
              </a:rPr>
            </a:br>
            <a:r>
              <a:rPr lang="fi-FI" sz="2400" dirty="0">
                <a:solidFill>
                  <a:srgbClr val="0070C0"/>
                </a:solidFill>
              </a:rPr>
              <a:t>väestöennusteet 2015, 2019, 2021 ja 2024</a:t>
            </a:r>
          </a:p>
        </p:txBody>
      </p:sp>
      <p:sp>
        <p:nvSpPr>
          <p:cNvPr id="4" name="Päivämäärän paikkamerkki 3">
            <a:extLst>
              <a:ext uri="{FF2B5EF4-FFF2-40B4-BE49-F238E27FC236}">
                <a16:creationId xmlns:a16="http://schemas.microsoft.com/office/drawing/2014/main" id="{DA458CCC-2929-970D-9F34-93CBACD2EB1F}"/>
              </a:ext>
            </a:extLst>
          </p:cNvPr>
          <p:cNvSpPr>
            <a:spLocks noGrp="1"/>
          </p:cNvSpPr>
          <p:nvPr>
            <p:ph type="dt" sz="half" idx="10"/>
          </p:nvPr>
        </p:nvSpPr>
        <p:spPr/>
        <p:txBody>
          <a:bodyPr/>
          <a:lstStyle/>
          <a:p>
            <a:fld id="{C9225FBC-2A3C-44E0-A74E-11A6D0059D3F}" type="datetime1">
              <a:rPr lang="fi-FI" smtClean="0"/>
              <a:t>28.11.2024</a:t>
            </a:fld>
            <a:endParaRPr lang="fi-FI"/>
          </a:p>
        </p:txBody>
      </p:sp>
      <p:graphicFrame>
        <p:nvGraphicFramePr>
          <p:cNvPr id="5" name="Kaavio 4" descr="Viivakaavio esittää Varkaude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BE7B6EE4-652E-4D0D-A7C5-34E4524DA46A}"/>
              </a:ext>
            </a:extLst>
          </p:cNvPr>
          <p:cNvGraphicFramePr>
            <a:graphicFrameLocks/>
          </p:cNvGraphicFramePr>
          <p:nvPr>
            <p:extLst>
              <p:ext uri="{D42A27DB-BD31-4B8C-83A1-F6EECF244321}">
                <p14:modId xmlns:p14="http://schemas.microsoft.com/office/powerpoint/2010/main" val="690899720"/>
              </p:ext>
            </p:extLst>
          </p:nvPr>
        </p:nvGraphicFramePr>
        <p:xfrm>
          <a:off x="2160000" y="900000"/>
          <a:ext cx="7920000" cy="54000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Kuva 2" descr="Kuva, joka sisältää kohteen teksti&#10;&#10;Kuvaus luotu automaattisesti">
            <a:extLst>
              <a:ext uri="{FF2B5EF4-FFF2-40B4-BE49-F238E27FC236}">
                <a16:creationId xmlns:a16="http://schemas.microsoft.com/office/drawing/2014/main" id="{A5411949-565F-055A-EF20-F00A86CD13B7}"/>
              </a:ext>
            </a:extLst>
          </p:cNvPr>
          <p:cNvPicPr>
            <a:picLocks noChangeAspect="1"/>
          </p:cNvPicPr>
          <p:nvPr/>
        </p:nvPicPr>
        <p:blipFill>
          <a:blip r:embed="rId3"/>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4126422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a:extLst>
            <a:ext uri="{FF2B5EF4-FFF2-40B4-BE49-F238E27FC236}">
              <a16:creationId xmlns:a16="http://schemas.microsoft.com/office/drawing/2014/main" id="{AE628F9A-06ED-BDD1-97AF-2D0C78075A63}"/>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6E2CF4ED-C086-B3EC-3B93-0EE8B83878A5}"/>
              </a:ext>
            </a:extLst>
          </p:cNvPr>
          <p:cNvSpPr>
            <a:spLocks noGrp="1"/>
          </p:cNvSpPr>
          <p:nvPr>
            <p:ph type="title"/>
          </p:nvPr>
        </p:nvSpPr>
        <p:spPr>
          <a:xfrm>
            <a:off x="0" y="1"/>
            <a:ext cx="12192000" cy="792000"/>
          </a:xfrm>
        </p:spPr>
        <p:txBody>
          <a:bodyPr>
            <a:normAutofit/>
          </a:bodyPr>
          <a:lstStyle/>
          <a:p>
            <a:pPr algn="ctr"/>
            <a:r>
              <a:rPr lang="fi-FI" sz="2400" dirty="0">
                <a:solidFill>
                  <a:srgbClr val="0070C0"/>
                </a:solidFill>
              </a:rPr>
              <a:t>Joroisten väestönkehitys 1975–2023 ja Tilastokeskuksen </a:t>
            </a:r>
            <a:br>
              <a:rPr lang="fi-FI" sz="2400" dirty="0">
                <a:solidFill>
                  <a:srgbClr val="0070C0"/>
                </a:solidFill>
              </a:rPr>
            </a:br>
            <a:r>
              <a:rPr lang="fi-FI" sz="2400" dirty="0">
                <a:solidFill>
                  <a:srgbClr val="0070C0"/>
                </a:solidFill>
              </a:rPr>
              <a:t>väestöennusteet 2015, 2019, 2021 ja 2024</a:t>
            </a:r>
          </a:p>
        </p:txBody>
      </p:sp>
      <p:sp>
        <p:nvSpPr>
          <p:cNvPr id="4" name="Päivämäärän paikkamerkki 3">
            <a:extLst>
              <a:ext uri="{FF2B5EF4-FFF2-40B4-BE49-F238E27FC236}">
                <a16:creationId xmlns:a16="http://schemas.microsoft.com/office/drawing/2014/main" id="{27746ED0-8718-94EB-D57B-BFA51D5A45FF}"/>
              </a:ext>
            </a:extLst>
          </p:cNvPr>
          <p:cNvSpPr>
            <a:spLocks noGrp="1"/>
          </p:cNvSpPr>
          <p:nvPr>
            <p:ph type="dt" sz="half" idx="10"/>
          </p:nvPr>
        </p:nvSpPr>
        <p:spPr/>
        <p:txBody>
          <a:bodyPr/>
          <a:lstStyle/>
          <a:p>
            <a:fld id="{C9225FBC-2A3C-44E0-A74E-11A6D0059D3F}" type="datetime1">
              <a:rPr lang="fi-FI" smtClean="0"/>
              <a:t>28.11.2024</a:t>
            </a:fld>
            <a:endParaRPr lang="fi-FI"/>
          </a:p>
        </p:txBody>
      </p:sp>
      <p:graphicFrame>
        <p:nvGraphicFramePr>
          <p:cNvPr id="5" name="Kaavio 4" descr="Viivakaavio esittää Joroisten väestönkehityksen vuosina 1975–2020 sekä Tilastokeskuksen vuosien 2015, 2019 ja 2021 väestöennusteet vuoteen 2040 saakka. Kaavion tiedot löytyvät taulukkomuodossa diaesityksen lopusta. ">
            <a:extLst>
              <a:ext uri="{FF2B5EF4-FFF2-40B4-BE49-F238E27FC236}">
                <a16:creationId xmlns:a16="http://schemas.microsoft.com/office/drawing/2014/main" id="{1B928A49-E8C1-426F-A6C6-D8C5C7F198A6}"/>
              </a:ext>
            </a:extLst>
          </p:cNvPr>
          <p:cNvGraphicFramePr>
            <a:graphicFrameLocks/>
          </p:cNvGraphicFramePr>
          <p:nvPr>
            <p:extLst>
              <p:ext uri="{D42A27DB-BD31-4B8C-83A1-F6EECF244321}">
                <p14:modId xmlns:p14="http://schemas.microsoft.com/office/powerpoint/2010/main" val="2838413615"/>
              </p:ext>
            </p:extLst>
          </p:nvPr>
        </p:nvGraphicFramePr>
        <p:xfrm>
          <a:off x="2160000" y="900000"/>
          <a:ext cx="7920000" cy="54000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Kuva 2" descr="Kuva, joka sisältää kohteen teksti&#10;&#10;Kuvaus luotu automaattisesti">
            <a:extLst>
              <a:ext uri="{FF2B5EF4-FFF2-40B4-BE49-F238E27FC236}">
                <a16:creationId xmlns:a16="http://schemas.microsoft.com/office/drawing/2014/main" id="{28DA8E11-6CF2-9BC9-0579-1F243A9426A2}"/>
              </a:ext>
            </a:extLst>
          </p:cNvPr>
          <p:cNvPicPr>
            <a:picLocks noChangeAspect="1"/>
          </p:cNvPicPr>
          <p:nvPr/>
        </p:nvPicPr>
        <p:blipFill>
          <a:blip r:embed="rId3"/>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345328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a:extLst>
            <a:ext uri="{FF2B5EF4-FFF2-40B4-BE49-F238E27FC236}">
              <a16:creationId xmlns:a16="http://schemas.microsoft.com/office/drawing/2014/main" id="{667D9577-3640-C60C-F62F-9CE81788F2D0}"/>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4B31F12B-44E5-BE52-16A3-92EED95C9D63}"/>
              </a:ext>
            </a:extLst>
          </p:cNvPr>
          <p:cNvSpPr>
            <a:spLocks noGrp="1"/>
          </p:cNvSpPr>
          <p:nvPr>
            <p:ph type="title"/>
          </p:nvPr>
        </p:nvSpPr>
        <p:spPr>
          <a:xfrm>
            <a:off x="0" y="0"/>
            <a:ext cx="12192000" cy="792000"/>
          </a:xfrm>
        </p:spPr>
        <p:txBody>
          <a:bodyPr>
            <a:normAutofit/>
          </a:bodyPr>
          <a:lstStyle/>
          <a:p>
            <a:pPr algn="ctr"/>
            <a:r>
              <a:rPr lang="fi-FI" sz="2400" dirty="0">
                <a:solidFill>
                  <a:srgbClr val="0070C0"/>
                </a:solidFill>
              </a:rPr>
              <a:t>Leppävirran väestönkehitys 1975–2023 ja Tilastokeskuksen </a:t>
            </a:r>
            <a:br>
              <a:rPr lang="fi-FI" sz="2400" dirty="0">
                <a:solidFill>
                  <a:srgbClr val="0070C0"/>
                </a:solidFill>
              </a:rPr>
            </a:br>
            <a:r>
              <a:rPr lang="fi-FI" sz="2400" dirty="0">
                <a:solidFill>
                  <a:srgbClr val="0070C0"/>
                </a:solidFill>
              </a:rPr>
              <a:t>väestöennusteet 2015, 2019, 2021 ja 2024</a:t>
            </a:r>
          </a:p>
        </p:txBody>
      </p:sp>
      <p:sp>
        <p:nvSpPr>
          <p:cNvPr id="4" name="Päivämäärän paikkamerkki 3">
            <a:extLst>
              <a:ext uri="{FF2B5EF4-FFF2-40B4-BE49-F238E27FC236}">
                <a16:creationId xmlns:a16="http://schemas.microsoft.com/office/drawing/2014/main" id="{1C1047D9-E9A8-D4D7-4EF7-9BD0B6E8082A}"/>
              </a:ext>
            </a:extLst>
          </p:cNvPr>
          <p:cNvSpPr>
            <a:spLocks noGrp="1"/>
          </p:cNvSpPr>
          <p:nvPr>
            <p:ph type="dt" sz="half" idx="10"/>
          </p:nvPr>
        </p:nvSpPr>
        <p:spPr/>
        <p:txBody>
          <a:bodyPr/>
          <a:lstStyle/>
          <a:p>
            <a:fld id="{C9225FBC-2A3C-44E0-A74E-11A6D0059D3F}" type="datetime1">
              <a:rPr lang="fi-FI" smtClean="0"/>
              <a:t>28.11.2024</a:t>
            </a:fld>
            <a:endParaRPr lang="fi-FI"/>
          </a:p>
        </p:txBody>
      </p:sp>
      <p:graphicFrame>
        <p:nvGraphicFramePr>
          <p:cNvPr id="5" name="Kaavio 4" descr="Viivakaavio esittää Leppävirra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C9BD0D99-E7EB-43CD-B9C0-C9B9063A8631}"/>
              </a:ext>
            </a:extLst>
          </p:cNvPr>
          <p:cNvGraphicFramePr>
            <a:graphicFrameLocks/>
          </p:cNvGraphicFramePr>
          <p:nvPr>
            <p:extLst>
              <p:ext uri="{D42A27DB-BD31-4B8C-83A1-F6EECF244321}">
                <p14:modId xmlns:p14="http://schemas.microsoft.com/office/powerpoint/2010/main" val="4070850075"/>
              </p:ext>
            </p:extLst>
          </p:nvPr>
        </p:nvGraphicFramePr>
        <p:xfrm>
          <a:off x="2160000" y="900000"/>
          <a:ext cx="7920000" cy="54000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Kuva 2" descr="Kuva, joka sisältää kohteen teksti&#10;&#10;Kuvaus luotu automaattisesti">
            <a:extLst>
              <a:ext uri="{FF2B5EF4-FFF2-40B4-BE49-F238E27FC236}">
                <a16:creationId xmlns:a16="http://schemas.microsoft.com/office/drawing/2014/main" id="{99831D14-9D8F-F13F-B4AB-7B085FB3ED95}"/>
              </a:ext>
            </a:extLst>
          </p:cNvPr>
          <p:cNvPicPr>
            <a:picLocks noChangeAspect="1"/>
          </p:cNvPicPr>
          <p:nvPr/>
        </p:nvPicPr>
        <p:blipFill>
          <a:blip r:embed="rId3"/>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2403691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BCF94704-BA55-7F8B-C85F-B5AC2D87F3F1}"/>
              </a:ext>
            </a:extLst>
          </p:cNvPr>
          <p:cNvSpPr>
            <a:spLocks noGrp="1"/>
          </p:cNvSpPr>
          <p:nvPr>
            <p:ph type="dt" sz="half" idx="10"/>
          </p:nvPr>
        </p:nvSpPr>
        <p:spPr/>
        <p:txBody>
          <a:bodyPr/>
          <a:lstStyle/>
          <a:p>
            <a:fld id="{C9225FBC-2A3C-44E0-A74E-11A6D0059D3F}" type="datetime1">
              <a:rPr lang="fi-FI" smtClean="0"/>
              <a:t>28.11.2024</a:t>
            </a:fld>
            <a:endParaRPr lang="fi-FI"/>
          </a:p>
        </p:txBody>
      </p:sp>
      <p:sp>
        <p:nvSpPr>
          <p:cNvPr id="5" name="Otsikko 3">
            <a:extLst>
              <a:ext uri="{FF2B5EF4-FFF2-40B4-BE49-F238E27FC236}">
                <a16:creationId xmlns:a16="http://schemas.microsoft.com/office/drawing/2014/main" id="{968B6224-A1FB-6EF4-4B2D-E57981F753EC}"/>
              </a:ext>
            </a:extLst>
          </p:cNvPr>
          <p:cNvSpPr>
            <a:spLocks noGrp="1"/>
          </p:cNvSpPr>
          <p:nvPr>
            <p:ph type="title"/>
          </p:nvPr>
        </p:nvSpPr>
        <p:spPr>
          <a:xfrm>
            <a:off x="0" y="0"/>
            <a:ext cx="12192000" cy="755747"/>
          </a:xfrm>
        </p:spPr>
        <p:txBody>
          <a:bodyPr>
            <a:normAutofit/>
          </a:bodyPr>
          <a:lstStyle/>
          <a:p>
            <a:pPr algn="ctr"/>
            <a:r>
              <a:rPr lang="fi-FI" sz="2400" b="1" dirty="0">
                <a:solidFill>
                  <a:srgbClr val="0070C0"/>
                </a:solidFill>
              </a:rPr>
              <a:t>Väkiluvun muutos Pohjois-Savossa v. 2023–2045 (%)</a:t>
            </a:r>
          </a:p>
        </p:txBody>
      </p:sp>
      <p:graphicFrame>
        <p:nvGraphicFramePr>
          <p:cNvPr id="14" name="Taulukko 13">
            <a:extLst>
              <a:ext uri="{FF2B5EF4-FFF2-40B4-BE49-F238E27FC236}">
                <a16:creationId xmlns:a16="http://schemas.microsoft.com/office/drawing/2014/main" id="{9ECB89A2-ACA8-8C86-B508-7B51751F9E82}"/>
              </a:ext>
            </a:extLst>
          </p:cNvPr>
          <p:cNvGraphicFramePr>
            <a:graphicFrameLocks noGrp="1"/>
          </p:cNvGraphicFramePr>
          <p:nvPr>
            <p:extLst>
              <p:ext uri="{D42A27DB-BD31-4B8C-83A1-F6EECF244321}">
                <p14:modId xmlns:p14="http://schemas.microsoft.com/office/powerpoint/2010/main" val="891357203"/>
              </p:ext>
            </p:extLst>
          </p:nvPr>
        </p:nvGraphicFramePr>
        <p:xfrm>
          <a:off x="838200" y="956070"/>
          <a:ext cx="4652682" cy="5346004"/>
        </p:xfrm>
        <a:graphic>
          <a:graphicData uri="http://schemas.openxmlformats.org/drawingml/2006/table">
            <a:tbl>
              <a:tblPr firstRow="1" bandRow="1">
                <a:tableStyleId>{D27102A9-8310-4765-A935-A1911B00CA55}</a:tableStyleId>
              </a:tblPr>
              <a:tblGrid>
                <a:gridCol w="1950022">
                  <a:extLst>
                    <a:ext uri="{9D8B030D-6E8A-4147-A177-3AD203B41FA5}">
                      <a16:colId xmlns:a16="http://schemas.microsoft.com/office/drawing/2014/main" val="1221333767"/>
                    </a:ext>
                  </a:extLst>
                </a:gridCol>
                <a:gridCol w="880930">
                  <a:extLst>
                    <a:ext uri="{9D8B030D-6E8A-4147-A177-3AD203B41FA5}">
                      <a16:colId xmlns:a16="http://schemas.microsoft.com/office/drawing/2014/main" val="3432928938"/>
                    </a:ext>
                  </a:extLst>
                </a:gridCol>
                <a:gridCol w="821062">
                  <a:extLst>
                    <a:ext uri="{9D8B030D-6E8A-4147-A177-3AD203B41FA5}">
                      <a16:colId xmlns:a16="http://schemas.microsoft.com/office/drawing/2014/main" val="2993956663"/>
                    </a:ext>
                  </a:extLst>
                </a:gridCol>
                <a:gridCol w="1000668">
                  <a:extLst>
                    <a:ext uri="{9D8B030D-6E8A-4147-A177-3AD203B41FA5}">
                      <a16:colId xmlns:a16="http://schemas.microsoft.com/office/drawing/2014/main" val="2512644427"/>
                    </a:ext>
                  </a:extLst>
                </a:gridCol>
              </a:tblGrid>
              <a:tr h="373634">
                <a:tc>
                  <a:txBody>
                    <a:bodyPr/>
                    <a:lstStyle/>
                    <a:p>
                      <a:pPr algn="l" fontAlgn="b"/>
                      <a:r>
                        <a:rPr lang="fi-FI" sz="1050" u="none" strike="noStrike" dirty="0">
                          <a:effectLst/>
                          <a:latin typeface="Aptos" panose="020B0004020202020204" pitchFamily="34" charset="0"/>
                        </a:rPr>
                        <a:t>Alue</a:t>
                      </a:r>
                      <a:endParaRPr lang="fi-FI" sz="1050" b="1" i="0" u="none" strike="noStrike" dirty="0">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50" u="none" strike="noStrike" dirty="0">
                          <a:effectLst/>
                          <a:latin typeface="Aptos" panose="020B0004020202020204" pitchFamily="34" charset="0"/>
                        </a:rPr>
                        <a:t>Väkiluku</a:t>
                      </a:r>
                      <a:br>
                        <a:rPr lang="fi-FI" sz="1050" u="none" strike="noStrike" dirty="0">
                          <a:effectLst/>
                          <a:latin typeface="Aptos" panose="020B0004020202020204" pitchFamily="34" charset="0"/>
                        </a:rPr>
                      </a:br>
                      <a:r>
                        <a:rPr lang="fi-FI" sz="1050" u="none" strike="noStrike" dirty="0">
                          <a:effectLst/>
                          <a:latin typeface="Aptos" panose="020B0004020202020204" pitchFamily="34" charset="0"/>
                        </a:rPr>
                        <a:t>2023</a:t>
                      </a:r>
                      <a:endParaRPr lang="fi-FI" sz="1050" b="1" i="0" u="none" strike="noStrike" dirty="0">
                        <a:solidFill>
                          <a:srgbClr val="000000"/>
                        </a:solidFill>
                        <a:effectLst/>
                        <a:latin typeface="Aptos" panose="020B0004020202020204" pitchFamily="34" charset="0"/>
                      </a:endParaRPr>
                    </a:p>
                  </a:txBody>
                  <a:tcPr marL="7770" marR="7770" marT="777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Väkiluku </a:t>
                      </a:r>
                      <a:br>
                        <a:rPr lang="fi-FI" sz="1050" u="none" strike="noStrike">
                          <a:effectLst/>
                          <a:latin typeface="Aptos" panose="020B0004020202020204" pitchFamily="34" charset="0"/>
                        </a:rPr>
                      </a:br>
                      <a:r>
                        <a:rPr lang="fi-FI" sz="1050" u="none" strike="noStrike">
                          <a:effectLst/>
                          <a:latin typeface="Aptos" panose="020B0004020202020204" pitchFamily="34" charset="0"/>
                        </a:rPr>
                        <a:t>2045</a:t>
                      </a:r>
                      <a:endParaRPr lang="fi-FI" sz="1050" b="1" i="0" u="none" strike="noStrike">
                        <a:solidFill>
                          <a:srgbClr val="000000"/>
                        </a:solidFill>
                        <a:effectLst/>
                        <a:latin typeface="Aptos" panose="020B0004020202020204" pitchFamily="34" charset="0"/>
                      </a:endParaRPr>
                    </a:p>
                  </a:txBody>
                  <a:tcPr marL="7770" marR="7770" marT="777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50" u="none" strike="noStrike" dirty="0">
                          <a:effectLst/>
                          <a:latin typeface="Aptos" panose="020B0004020202020204" pitchFamily="34" charset="0"/>
                        </a:rPr>
                        <a:t>Muutos (%) </a:t>
                      </a:r>
                      <a:br>
                        <a:rPr lang="fi-FI" sz="1050" u="none" strike="noStrike" dirty="0">
                          <a:effectLst/>
                          <a:latin typeface="Aptos" panose="020B0004020202020204" pitchFamily="34" charset="0"/>
                        </a:rPr>
                      </a:br>
                      <a:r>
                        <a:rPr lang="fi-FI" sz="1050" u="none" strike="noStrike" dirty="0">
                          <a:effectLst/>
                          <a:latin typeface="Aptos" panose="020B0004020202020204" pitchFamily="34" charset="0"/>
                        </a:rPr>
                        <a:t>v. 2023–2045</a:t>
                      </a:r>
                      <a:endParaRPr lang="fi-FI" sz="1050" b="1" i="0" u="none" strike="noStrike" dirty="0">
                        <a:solidFill>
                          <a:srgbClr val="000000"/>
                        </a:solidFill>
                        <a:effectLst/>
                        <a:latin typeface="Aptos" panose="020B0004020202020204" pitchFamily="34" charset="0"/>
                      </a:endParaRPr>
                    </a:p>
                  </a:txBody>
                  <a:tcPr marL="7770" marR="7770" marT="777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8372438"/>
                  </a:ext>
                </a:extLst>
              </a:tr>
              <a:tr h="191245">
                <a:tc>
                  <a:txBody>
                    <a:bodyPr/>
                    <a:lstStyle/>
                    <a:p>
                      <a:pPr algn="l" fontAlgn="b"/>
                      <a:r>
                        <a:rPr lang="fi-FI" sz="1050" u="none" strike="noStrike" dirty="0">
                          <a:effectLst/>
                          <a:latin typeface="Aptos" panose="020B0004020202020204" pitchFamily="34" charset="0"/>
                        </a:rPr>
                        <a:t>Kuopio</a:t>
                      </a:r>
                      <a:endParaRPr lang="fi-FI" sz="1050" b="0" i="0" u="none" strike="noStrike" dirty="0">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124 021</a:t>
                      </a:r>
                      <a:endParaRPr lang="fi-FI" sz="1050" b="0" i="0" u="none" strike="noStrike">
                        <a:solidFill>
                          <a:srgbClr val="000000"/>
                        </a:solidFill>
                        <a:effectLst/>
                        <a:latin typeface="Aptos" panose="020B0004020202020204" pitchFamily="34" charset="0"/>
                      </a:endParaRPr>
                    </a:p>
                  </a:txBody>
                  <a:tcPr marL="7770" marR="7770" marT="777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144 769</a:t>
                      </a:r>
                      <a:endParaRPr lang="fi-FI" sz="1050" b="0" i="0" u="none" strike="noStrike">
                        <a:solidFill>
                          <a:srgbClr val="000000"/>
                        </a:solidFill>
                        <a:effectLst/>
                        <a:latin typeface="Aptos" panose="020B0004020202020204" pitchFamily="34" charset="0"/>
                      </a:endParaRPr>
                    </a:p>
                  </a:txBody>
                  <a:tcPr marL="7770" marR="7770" marT="777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16,7</a:t>
                      </a:r>
                      <a:endParaRPr lang="fi-FI" sz="1050" b="0" i="0" u="none" strike="noStrike">
                        <a:solidFill>
                          <a:srgbClr val="000000"/>
                        </a:solidFill>
                        <a:effectLst/>
                        <a:latin typeface="Aptos" panose="020B0004020202020204" pitchFamily="34" charset="0"/>
                      </a:endParaRPr>
                    </a:p>
                  </a:txBody>
                  <a:tcPr marL="7770" marR="7770" marT="777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421970166"/>
                  </a:ext>
                </a:extLst>
              </a:tr>
              <a:tr h="191245">
                <a:tc>
                  <a:txBody>
                    <a:bodyPr/>
                    <a:lstStyle/>
                    <a:p>
                      <a:pPr algn="l" fontAlgn="b"/>
                      <a:r>
                        <a:rPr lang="fi-FI" sz="1050" u="none" strike="noStrike" dirty="0">
                          <a:effectLst/>
                          <a:latin typeface="Aptos" panose="020B0004020202020204" pitchFamily="34" charset="0"/>
                        </a:rPr>
                        <a:t>Siilinjärvi</a:t>
                      </a:r>
                      <a:endParaRPr lang="fi-FI" sz="1050" b="0" i="0" u="none" strike="noStrike" dirty="0">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21 290</a:t>
                      </a:r>
                      <a:endParaRPr lang="fi-FI" sz="1050" b="0"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20 299</a:t>
                      </a:r>
                      <a:endParaRPr lang="fi-FI" sz="1050" b="0"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-4,7</a:t>
                      </a:r>
                      <a:endParaRPr lang="fi-FI" sz="1050" b="0" i="0" u="none" strike="noStrike">
                        <a:solidFill>
                          <a:srgbClr val="000000"/>
                        </a:solidFill>
                        <a:effectLst/>
                        <a:latin typeface="Aptos" panose="020B0004020202020204" pitchFamily="34" charset="0"/>
                      </a:endParaRPr>
                    </a:p>
                  </a:txBody>
                  <a:tcPr marL="7770" marR="7770" marT="777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70460826"/>
                  </a:ext>
                </a:extLst>
              </a:tr>
              <a:tr h="191245">
                <a:tc>
                  <a:txBody>
                    <a:bodyPr/>
                    <a:lstStyle/>
                    <a:p>
                      <a:pPr algn="l" fontAlgn="b"/>
                      <a:r>
                        <a:rPr lang="fi-FI" sz="1050" b="1" u="none" strike="noStrike" dirty="0">
                          <a:effectLst/>
                          <a:latin typeface="Aptos" panose="020B0004020202020204" pitchFamily="34" charset="0"/>
                        </a:rPr>
                        <a:t>Kuopion seutukunta</a:t>
                      </a:r>
                      <a:endParaRPr lang="fi-FI" sz="1050" b="1" i="0" u="none" strike="noStrike" dirty="0">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effectLst/>
                          <a:latin typeface="Aptos" panose="020B0004020202020204" pitchFamily="34" charset="0"/>
                        </a:rPr>
                        <a:t>145 311</a:t>
                      </a:r>
                      <a:endParaRPr lang="fi-FI" sz="1050" b="1"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effectLst/>
                          <a:latin typeface="Aptos" panose="020B0004020202020204" pitchFamily="34" charset="0"/>
                        </a:rPr>
                        <a:t>165 068</a:t>
                      </a:r>
                      <a:endParaRPr lang="fi-FI" sz="1050" b="1"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dirty="0">
                          <a:effectLst/>
                          <a:latin typeface="Aptos" panose="020B0004020202020204" pitchFamily="34" charset="0"/>
                        </a:rPr>
                        <a:t>13,6</a:t>
                      </a:r>
                      <a:endParaRPr lang="fi-FI" sz="1050" b="1" i="0" u="none" strike="noStrike" dirty="0">
                        <a:solidFill>
                          <a:srgbClr val="000000"/>
                        </a:solidFill>
                        <a:effectLst/>
                        <a:latin typeface="Aptos" panose="020B0004020202020204" pitchFamily="34" charset="0"/>
                      </a:endParaRPr>
                    </a:p>
                  </a:txBody>
                  <a:tcPr marL="7770" marR="7770" marT="777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17287677"/>
                  </a:ext>
                </a:extLst>
              </a:tr>
              <a:tr h="191245">
                <a:tc>
                  <a:txBody>
                    <a:bodyPr/>
                    <a:lstStyle/>
                    <a:p>
                      <a:pPr algn="l" fontAlgn="b"/>
                      <a:r>
                        <a:rPr lang="fi-FI" sz="1050" u="none" strike="noStrike">
                          <a:effectLst/>
                          <a:latin typeface="Aptos" panose="020B0004020202020204" pitchFamily="34" charset="0"/>
                        </a:rPr>
                        <a:t>Iisalmi</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20 618</a:t>
                      </a:r>
                      <a:endParaRPr lang="fi-FI" sz="1050" b="0"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17 696</a:t>
                      </a:r>
                      <a:endParaRPr lang="fi-FI" sz="1050" b="0"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-14,2</a:t>
                      </a:r>
                      <a:endParaRPr lang="fi-FI" sz="1050" b="0" i="0" u="none" strike="noStrike">
                        <a:solidFill>
                          <a:srgbClr val="000000"/>
                        </a:solidFill>
                        <a:effectLst/>
                        <a:latin typeface="Aptos" panose="020B0004020202020204" pitchFamily="34" charset="0"/>
                      </a:endParaRPr>
                    </a:p>
                  </a:txBody>
                  <a:tcPr marL="7770" marR="7770" marT="777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93928244"/>
                  </a:ext>
                </a:extLst>
              </a:tr>
              <a:tr h="191245">
                <a:tc>
                  <a:txBody>
                    <a:bodyPr/>
                    <a:lstStyle/>
                    <a:p>
                      <a:pPr algn="l" fontAlgn="b"/>
                      <a:r>
                        <a:rPr lang="fi-FI" sz="1050" u="none" strike="noStrike">
                          <a:effectLst/>
                          <a:latin typeface="Aptos" panose="020B0004020202020204" pitchFamily="34" charset="0"/>
                        </a:rPr>
                        <a:t>Kiuruvesi</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7 475</a:t>
                      </a:r>
                      <a:endParaRPr lang="fi-FI" sz="1050" b="0"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5 550</a:t>
                      </a:r>
                      <a:endParaRPr lang="fi-FI" sz="1050" b="0"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-25,8</a:t>
                      </a:r>
                      <a:endParaRPr lang="fi-FI" sz="1050" b="0" i="0" u="none" strike="noStrike">
                        <a:solidFill>
                          <a:srgbClr val="000000"/>
                        </a:solidFill>
                        <a:effectLst/>
                        <a:latin typeface="Aptos" panose="020B0004020202020204" pitchFamily="34" charset="0"/>
                      </a:endParaRPr>
                    </a:p>
                  </a:txBody>
                  <a:tcPr marL="7770" marR="7770" marT="777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37188615"/>
                  </a:ext>
                </a:extLst>
              </a:tr>
              <a:tr h="191245">
                <a:tc>
                  <a:txBody>
                    <a:bodyPr/>
                    <a:lstStyle/>
                    <a:p>
                      <a:pPr algn="l" fontAlgn="b"/>
                      <a:r>
                        <a:rPr lang="fi-FI" sz="1050" u="none" strike="noStrike" dirty="0">
                          <a:effectLst/>
                          <a:latin typeface="Aptos" panose="020B0004020202020204" pitchFamily="34" charset="0"/>
                        </a:rPr>
                        <a:t>Keitele</a:t>
                      </a:r>
                      <a:endParaRPr lang="fi-FI" sz="1050" b="0" i="0" u="none" strike="noStrike" dirty="0">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2 035</a:t>
                      </a:r>
                      <a:endParaRPr lang="fi-FI" sz="1050" b="0"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1 512</a:t>
                      </a:r>
                      <a:endParaRPr lang="fi-FI" sz="1050" b="0"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-25,7</a:t>
                      </a:r>
                      <a:endParaRPr lang="fi-FI" sz="1050" b="0" i="0" u="none" strike="noStrike">
                        <a:solidFill>
                          <a:srgbClr val="000000"/>
                        </a:solidFill>
                        <a:effectLst/>
                        <a:latin typeface="Aptos" panose="020B0004020202020204" pitchFamily="34" charset="0"/>
                      </a:endParaRPr>
                    </a:p>
                  </a:txBody>
                  <a:tcPr marL="7770" marR="7770" marT="777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26072307"/>
                  </a:ext>
                </a:extLst>
              </a:tr>
              <a:tr h="191245">
                <a:tc>
                  <a:txBody>
                    <a:bodyPr/>
                    <a:lstStyle/>
                    <a:p>
                      <a:pPr algn="l" fontAlgn="b"/>
                      <a:r>
                        <a:rPr lang="fi-FI" sz="1050" u="none" strike="noStrike">
                          <a:effectLst/>
                          <a:latin typeface="Aptos" panose="020B0004020202020204" pitchFamily="34" charset="0"/>
                        </a:rPr>
                        <a:t>Lapinlahti</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8 975</a:t>
                      </a:r>
                      <a:endParaRPr lang="fi-FI" sz="1050" b="0"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7 231</a:t>
                      </a:r>
                      <a:endParaRPr lang="fi-FI" sz="1050" b="0"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-19,4</a:t>
                      </a:r>
                      <a:endParaRPr lang="fi-FI" sz="1050" b="0" i="0" u="none" strike="noStrike">
                        <a:solidFill>
                          <a:srgbClr val="000000"/>
                        </a:solidFill>
                        <a:effectLst/>
                        <a:latin typeface="Aptos" panose="020B0004020202020204" pitchFamily="34" charset="0"/>
                      </a:endParaRPr>
                    </a:p>
                  </a:txBody>
                  <a:tcPr marL="7770" marR="7770" marT="777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93418548"/>
                  </a:ext>
                </a:extLst>
              </a:tr>
              <a:tr h="191245">
                <a:tc>
                  <a:txBody>
                    <a:bodyPr/>
                    <a:lstStyle/>
                    <a:p>
                      <a:pPr algn="l" fontAlgn="b"/>
                      <a:r>
                        <a:rPr lang="fi-FI" sz="1050" u="none" strike="noStrike">
                          <a:effectLst/>
                          <a:latin typeface="Aptos" panose="020B0004020202020204" pitchFamily="34" charset="0"/>
                        </a:rPr>
                        <a:t>Pielavesi</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4 073</a:t>
                      </a:r>
                      <a:endParaRPr lang="fi-FI" sz="1050" b="0"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3 087</a:t>
                      </a:r>
                      <a:endParaRPr lang="fi-FI" sz="1050" b="0"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-24,2</a:t>
                      </a:r>
                      <a:endParaRPr lang="fi-FI" sz="1050" b="0" i="0" u="none" strike="noStrike">
                        <a:solidFill>
                          <a:srgbClr val="000000"/>
                        </a:solidFill>
                        <a:effectLst/>
                        <a:latin typeface="Aptos" panose="020B0004020202020204" pitchFamily="34" charset="0"/>
                      </a:endParaRPr>
                    </a:p>
                  </a:txBody>
                  <a:tcPr marL="7770" marR="7770" marT="777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60664229"/>
                  </a:ext>
                </a:extLst>
              </a:tr>
              <a:tr h="191245">
                <a:tc>
                  <a:txBody>
                    <a:bodyPr/>
                    <a:lstStyle/>
                    <a:p>
                      <a:pPr algn="l" fontAlgn="b"/>
                      <a:r>
                        <a:rPr lang="fi-FI" sz="1050" u="none" strike="noStrike">
                          <a:effectLst/>
                          <a:latin typeface="Aptos" panose="020B0004020202020204" pitchFamily="34" charset="0"/>
                        </a:rPr>
                        <a:t>Sonkajärvi</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3 637</a:t>
                      </a:r>
                      <a:endParaRPr lang="fi-FI" sz="1050" b="0"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2 757</a:t>
                      </a:r>
                      <a:endParaRPr lang="fi-FI" sz="1050" b="0"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-24,2</a:t>
                      </a:r>
                      <a:endParaRPr lang="fi-FI" sz="1050" b="0" i="0" u="none" strike="noStrike">
                        <a:solidFill>
                          <a:srgbClr val="000000"/>
                        </a:solidFill>
                        <a:effectLst/>
                        <a:latin typeface="Aptos" panose="020B0004020202020204" pitchFamily="34" charset="0"/>
                      </a:endParaRPr>
                    </a:p>
                  </a:txBody>
                  <a:tcPr marL="7770" marR="7770" marT="777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54804732"/>
                  </a:ext>
                </a:extLst>
              </a:tr>
              <a:tr h="191245">
                <a:tc>
                  <a:txBody>
                    <a:bodyPr/>
                    <a:lstStyle/>
                    <a:p>
                      <a:pPr algn="l" fontAlgn="b"/>
                      <a:r>
                        <a:rPr lang="fi-FI" sz="1050" u="none" strike="noStrike">
                          <a:effectLst/>
                          <a:latin typeface="Aptos" panose="020B0004020202020204" pitchFamily="34" charset="0"/>
                        </a:rPr>
                        <a:t>Vieremä</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3 387</a:t>
                      </a:r>
                      <a:endParaRPr lang="fi-FI" sz="1050" b="0"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2 672</a:t>
                      </a:r>
                      <a:endParaRPr lang="fi-FI" sz="1050" b="0"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-21,1</a:t>
                      </a:r>
                      <a:endParaRPr lang="fi-FI" sz="1050" b="0" i="0" u="none" strike="noStrike">
                        <a:solidFill>
                          <a:srgbClr val="000000"/>
                        </a:solidFill>
                        <a:effectLst/>
                        <a:latin typeface="Aptos" panose="020B0004020202020204" pitchFamily="34" charset="0"/>
                      </a:endParaRPr>
                    </a:p>
                  </a:txBody>
                  <a:tcPr marL="7770" marR="7770" marT="777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10427372"/>
                  </a:ext>
                </a:extLst>
              </a:tr>
              <a:tr h="191245">
                <a:tc>
                  <a:txBody>
                    <a:bodyPr/>
                    <a:lstStyle/>
                    <a:p>
                      <a:pPr algn="l" fontAlgn="b"/>
                      <a:r>
                        <a:rPr lang="fi-FI" sz="1050" b="1" u="none" strike="noStrike" dirty="0">
                          <a:effectLst/>
                          <a:latin typeface="Aptos" panose="020B0004020202020204" pitchFamily="34" charset="0"/>
                        </a:rPr>
                        <a:t>Ylä-Savon seutukunta</a:t>
                      </a:r>
                      <a:endParaRPr lang="fi-FI" sz="1050" b="1" i="0" u="none" strike="noStrike" dirty="0">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effectLst/>
                          <a:latin typeface="Aptos" panose="020B0004020202020204" pitchFamily="34" charset="0"/>
                        </a:rPr>
                        <a:t>50 200</a:t>
                      </a:r>
                      <a:endParaRPr lang="fi-FI" sz="1050" b="1"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effectLst/>
                          <a:latin typeface="Aptos" panose="020B0004020202020204" pitchFamily="34" charset="0"/>
                        </a:rPr>
                        <a:t>40 505</a:t>
                      </a:r>
                      <a:endParaRPr lang="fi-FI" sz="1050" b="1"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dirty="0">
                          <a:effectLst/>
                          <a:latin typeface="Aptos" panose="020B0004020202020204" pitchFamily="34" charset="0"/>
                        </a:rPr>
                        <a:t>-19,3</a:t>
                      </a:r>
                      <a:endParaRPr lang="fi-FI" sz="1050" b="1" i="0" u="none" strike="noStrike" dirty="0">
                        <a:solidFill>
                          <a:srgbClr val="000000"/>
                        </a:solidFill>
                        <a:effectLst/>
                        <a:latin typeface="Aptos" panose="020B0004020202020204" pitchFamily="34" charset="0"/>
                      </a:endParaRPr>
                    </a:p>
                  </a:txBody>
                  <a:tcPr marL="7770" marR="7770" marT="777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95090221"/>
                  </a:ext>
                </a:extLst>
              </a:tr>
              <a:tr h="191245">
                <a:tc>
                  <a:txBody>
                    <a:bodyPr/>
                    <a:lstStyle/>
                    <a:p>
                      <a:pPr algn="l" fontAlgn="b"/>
                      <a:r>
                        <a:rPr lang="fi-FI" sz="1050" u="none" strike="noStrike">
                          <a:effectLst/>
                          <a:latin typeface="Aptos" panose="020B0004020202020204" pitchFamily="34" charset="0"/>
                        </a:rPr>
                        <a:t>Suonenjoki</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6 708</a:t>
                      </a:r>
                      <a:endParaRPr lang="fi-FI" sz="1050" b="0"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5 506</a:t>
                      </a:r>
                      <a:endParaRPr lang="fi-FI" sz="1050" b="0"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-17,9</a:t>
                      </a:r>
                      <a:endParaRPr lang="fi-FI" sz="1050" b="0" i="0" u="none" strike="noStrike">
                        <a:solidFill>
                          <a:srgbClr val="000000"/>
                        </a:solidFill>
                        <a:effectLst/>
                        <a:latin typeface="Aptos" panose="020B0004020202020204" pitchFamily="34" charset="0"/>
                      </a:endParaRPr>
                    </a:p>
                  </a:txBody>
                  <a:tcPr marL="7770" marR="7770" marT="777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92661161"/>
                  </a:ext>
                </a:extLst>
              </a:tr>
              <a:tr h="191245">
                <a:tc>
                  <a:txBody>
                    <a:bodyPr/>
                    <a:lstStyle/>
                    <a:p>
                      <a:pPr algn="l" fontAlgn="b"/>
                      <a:r>
                        <a:rPr lang="fi-FI" sz="1050" u="none" strike="noStrike">
                          <a:effectLst/>
                          <a:latin typeface="Aptos" panose="020B0004020202020204" pitchFamily="34" charset="0"/>
                        </a:rPr>
                        <a:t>Rautalampi</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2 933</a:t>
                      </a:r>
                      <a:endParaRPr lang="fi-FI" sz="1050" b="0"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2 298</a:t>
                      </a:r>
                      <a:endParaRPr lang="fi-FI" sz="1050" b="0"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-21,7</a:t>
                      </a:r>
                      <a:endParaRPr lang="fi-FI" sz="1050" b="0" i="0" u="none" strike="noStrike">
                        <a:solidFill>
                          <a:srgbClr val="000000"/>
                        </a:solidFill>
                        <a:effectLst/>
                        <a:latin typeface="Aptos" panose="020B0004020202020204" pitchFamily="34" charset="0"/>
                      </a:endParaRPr>
                    </a:p>
                  </a:txBody>
                  <a:tcPr marL="7770" marR="7770" marT="777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95678567"/>
                  </a:ext>
                </a:extLst>
              </a:tr>
              <a:tr h="191245">
                <a:tc>
                  <a:txBody>
                    <a:bodyPr/>
                    <a:lstStyle/>
                    <a:p>
                      <a:pPr algn="l" fontAlgn="b"/>
                      <a:r>
                        <a:rPr lang="fi-FI" sz="1050" u="none" strike="noStrike">
                          <a:effectLst/>
                          <a:latin typeface="Aptos" panose="020B0004020202020204" pitchFamily="34" charset="0"/>
                        </a:rPr>
                        <a:t>Tervo</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1 412</a:t>
                      </a:r>
                      <a:endParaRPr lang="fi-FI" sz="1050" b="0"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1 050</a:t>
                      </a:r>
                      <a:endParaRPr lang="fi-FI" sz="1050" b="0"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-25,6</a:t>
                      </a:r>
                      <a:endParaRPr lang="fi-FI" sz="1050" b="0" i="0" u="none" strike="noStrike">
                        <a:solidFill>
                          <a:srgbClr val="000000"/>
                        </a:solidFill>
                        <a:effectLst/>
                        <a:latin typeface="Aptos" panose="020B0004020202020204" pitchFamily="34" charset="0"/>
                      </a:endParaRPr>
                    </a:p>
                  </a:txBody>
                  <a:tcPr marL="7770" marR="7770" marT="777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20859690"/>
                  </a:ext>
                </a:extLst>
              </a:tr>
              <a:tr h="191245">
                <a:tc>
                  <a:txBody>
                    <a:bodyPr/>
                    <a:lstStyle/>
                    <a:p>
                      <a:pPr algn="l" fontAlgn="b"/>
                      <a:r>
                        <a:rPr lang="fi-FI" sz="1050" u="none" strike="noStrike">
                          <a:effectLst/>
                          <a:latin typeface="Aptos" panose="020B0004020202020204" pitchFamily="34" charset="0"/>
                        </a:rPr>
                        <a:t>Vesanto</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1 895</a:t>
                      </a:r>
                      <a:endParaRPr lang="fi-FI" sz="1050" b="0"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1 526</a:t>
                      </a:r>
                      <a:endParaRPr lang="fi-FI" sz="1050" b="0"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-19,5</a:t>
                      </a:r>
                      <a:endParaRPr lang="fi-FI" sz="1050" b="0" i="0" u="none" strike="noStrike">
                        <a:solidFill>
                          <a:srgbClr val="000000"/>
                        </a:solidFill>
                        <a:effectLst/>
                        <a:latin typeface="Aptos" panose="020B0004020202020204" pitchFamily="34" charset="0"/>
                      </a:endParaRPr>
                    </a:p>
                  </a:txBody>
                  <a:tcPr marL="7770" marR="7770" marT="777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15779557"/>
                  </a:ext>
                </a:extLst>
              </a:tr>
              <a:tr h="191245">
                <a:tc>
                  <a:txBody>
                    <a:bodyPr/>
                    <a:lstStyle/>
                    <a:p>
                      <a:pPr algn="l" fontAlgn="b"/>
                      <a:r>
                        <a:rPr lang="fi-FI" sz="1050" b="1" u="none" strike="noStrike" dirty="0">
                          <a:effectLst/>
                          <a:latin typeface="Aptos" panose="020B0004020202020204" pitchFamily="34" charset="0"/>
                        </a:rPr>
                        <a:t>Sisä-Savon seutukunta</a:t>
                      </a:r>
                      <a:endParaRPr lang="fi-FI" sz="1050" b="1" i="0" u="none" strike="noStrike" dirty="0">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effectLst/>
                          <a:latin typeface="Aptos" panose="020B0004020202020204" pitchFamily="34" charset="0"/>
                        </a:rPr>
                        <a:t>12 948</a:t>
                      </a:r>
                      <a:endParaRPr lang="fi-FI" sz="1050" b="1"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effectLst/>
                          <a:latin typeface="Aptos" panose="020B0004020202020204" pitchFamily="34" charset="0"/>
                        </a:rPr>
                        <a:t>10 380</a:t>
                      </a:r>
                      <a:endParaRPr lang="fi-FI" sz="1050" b="1"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dirty="0">
                          <a:effectLst/>
                          <a:latin typeface="Aptos" panose="020B0004020202020204" pitchFamily="34" charset="0"/>
                        </a:rPr>
                        <a:t>-19,8</a:t>
                      </a:r>
                      <a:endParaRPr lang="fi-FI" sz="1050" b="1" i="0" u="none" strike="noStrike" dirty="0">
                        <a:solidFill>
                          <a:srgbClr val="000000"/>
                        </a:solidFill>
                        <a:effectLst/>
                        <a:latin typeface="Aptos" panose="020B0004020202020204" pitchFamily="34" charset="0"/>
                      </a:endParaRPr>
                    </a:p>
                  </a:txBody>
                  <a:tcPr marL="7770" marR="7770" marT="777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29281813"/>
                  </a:ext>
                </a:extLst>
              </a:tr>
              <a:tr h="191245">
                <a:tc>
                  <a:txBody>
                    <a:bodyPr/>
                    <a:lstStyle/>
                    <a:p>
                      <a:pPr algn="l" fontAlgn="b"/>
                      <a:r>
                        <a:rPr lang="fi-FI" sz="1050" u="none" strike="noStrike">
                          <a:effectLst/>
                          <a:latin typeface="Aptos" panose="020B0004020202020204" pitchFamily="34" charset="0"/>
                        </a:rPr>
                        <a:t>Kaavi</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2 628</a:t>
                      </a:r>
                      <a:endParaRPr lang="fi-FI" sz="1050" b="0"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1 967</a:t>
                      </a:r>
                      <a:endParaRPr lang="fi-FI" sz="1050" b="0"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-25,2</a:t>
                      </a:r>
                      <a:endParaRPr lang="fi-FI" sz="1050" b="0" i="0" u="none" strike="noStrike">
                        <a:solidFill>
                          <a:srgbClr val="000000"/>
                        </a:solidFill>
                        <a:effectLst/>
                        <a:latin typeface="Aptos" panose="020B0004020202020204" pitchFamily="34" charset="0"/>
                      </a:endParaRPr>
                    </a:p>
                  </a:txBody>
                  <a:tcPr marL="7770" marR="7770" marT="777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90670915"/>
                  </a:ext>
                </a:extLst>
              </a:tr>
              <a:tr h="191245">
                <a:tc>
                  <a:txBody>
                    <a:bodyPr/>
                    <a:lstStyle/>
                    <a:p>
                      <a:pPr algn="l" fontAlgn="b"/>
                      <a:r>
                        <a:rPr lang="fi-FI" sz="1050" u="none" strike="noStrike">
                          <a:effectLst/>
                          <a:latin typeface="Aptos" panose="020B0004020202020204" pitchFamily="34" charset="0"/>
                        </a:rPr>
                        <a:t>Rautavaara</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1 424</a:t>
                      </a:r>
                      <a:endParaRPr lang="fi-FI" sz="1050" b="0"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982</a:t>
                      </a:r>
                      <a:endParaRPr lang="fi-FI" sz="1050" b="0"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-31,0</a:t>
                      </a:r>
                      <a:endParaRPr lang="fi-FI" sz="1050" b="0" i="0" u="none" strike="noStrike">
                        <a:solidFill>
                          <a:srgbClr val="000000"/>
                        </a:solidFill>
                        <a:effectLst/>
                        <a:latin typeface="Aptos" panose="020B0004020202020204" pitchFamily="34" charset="0"/>
                      </a:endParaRPr>
                    </a:p>
                  </a:txBody>
                  <a:tcPr marL="7770" marR="7770" marT="777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75261564"/>
                  </a:ext>
                </a:extLst>
              </a:tr>
              <a:tr h="191245">
                <a:tc>
                  <a:txBody>
                    <a:bodyPr/>
                    <a:lstStyle/>
                    <a:p>
                      <a:pPr algn="l" fontAlgn="b"/>
                      <a:r>
                        <a:rPr lang="fi-FI" sz="1050" u="none" strike="noStrike">
                          <a:effectLst/>
                          <a:latin typeface="Aptos" panose="020B0004020202020204" pitchFamily="34" charset="0"/>
                        </a:rPr>
                        <a:t>Tuusniemi</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2 313</a:t>
                      </a:r>
                      <a:endParaRPr lang="fi-FI" sz="1050" b="0"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1 869</a:t>
                      </a:r>
                      <a:endParaRPr lang="fi-FI" sz="1050" b="0"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-19,2</a:t>
                      </a:r>
                      <a:endParaRPr lang="fi-FI" sz="1050" b="0" i="0" u="none" strike="noStrike">
                        <a:solidFill>
                          <a:srgbClr val="000000"/>
                        </a:solidFill>
                        <a:effectLst/>
                        <a:latin typeface="Aptos" panose="020B0004020202020204" pitchFamily="34" charset="0"/>
                      </a:endParaRPr>
                    </a:p>
                  </a:txBody>
                  <a:tcPr marL="7770" marR="7770" marT="777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26277501"/>
                  </a:ext>
                </a:extLst>
              </a:tr>
              <a:tr h="191245">
                <a:tc>
                  <a:txBody>
                    <a:bodyPr/>
                    <a:lstStyle/>
                    <a:p>
                      <a:pPr algn="l" fontAlgn="b"/>
                      <a:r>
                        <a:rPr lang="fi-FI" sz="1050" b="1" u="none" strike="noStrike" dirty="0">
                          <a:effectLst/>
                          <a:latin typeface="Aptos" panose="020B0004020202020204" pitchFamily="34" charset="0"/>
                        </a:rPr>
                        <a:t>Koillis-Savon seutukunta</a:t>
                      </a:r>
                      <a:endParaRPr lang="fi-FI" sz="1050" b="1" i="0" u="none" strike="noStrike" dirty="0">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effectLst/>
                          <a:latin typeface="Aptos" panose="020B0004020202020204" pitchFamily="34" charset="0"/>
                        </a:rPr>
                        <a:t>6 365</a:t>
                      </a:r>
                      <a:endParaRPr lang="fi-FI" sz="1050" b="1"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effectLst/>
                          <a:latin typeface="Aptos" panose="020B0004020202020204" pitchFamily="34" charset="0"/>
                        </a:rPr>
                        <a:t>4 818</a:t>
                      </a:r>
                      <a:endParaRPr lang="fi-FI" sz="1050" b="1"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dirty="0">
                          <a:effectLst/>
                          <a:latin typeface="Aptos" panose="020B0004020202020204" pitchFamily="34" charset="0"/>
                        </a:rPr>
                        <a:t>-24,3</a:t>
                      </a:r>
                      <a:endParaRPr lang="fi-FI" sz="1050" b="1" i="0" u="none" strike="noStrike" dirty="0">
                        <a:solidFill>
                          <a:srgbClr val="000000"/>
                        </a:solidFill>
                        <a:effectLst/>
                        <a:latin typeface="Aptos" panose="020B0004020202020204" pitchFamily="34" charset="0"/>
                      </a:endParaRPr>
                    </a:p>
                  </a:txBody>
                  <a:tcPr marL="7770" marR="7770" marT="777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46177084"/>
                  </a:ext>
                </a:extLst>
              </a:tr>
              <a:tr h="191245">
                <a:tc>
                  <a:txBody>
                    <a:bodyPr/>
                    <a:lstStyle/>
                    <a:p>
                      <a:pPr algn="l" fontAlgn="b"/>
                      <a:r>
                        <a:rPr lang="fi-FI" sz="1050" u="none" strike="noStrike">
                          <a:effectLst/>
                          <a:latin typeface="Aptos" panose="020B0004020202020204" pitchFamily="34" charset="0"/>
                        </a:rPr>
                        <a:t>Varkaus</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19 727</a:t>
                      </a:r>
                      <a:endParaRPr lang="fi-FI" sz="1050" b="0"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16 625</a:t>
                      </a:r>
                      <a:endParaRPr lang="fi-FI" sz="1050" b="0"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-15,7</a:t>
                      </a:r>
                      <a:endParaRPr lang="fi-FI" sz="1050" b="0" i="0" u="none" strike="noStrike">
                        <a:solidFill>
                          <a:srgbClr val="000000"/>
                        </a:solidFill>
                        <a:effectLst/>
                        <a:latin typeface="Aptos" panose="020B0004020202020204" pitchFamily="34" charset="0"/>
                      </a:endParaRPr>
                    </a:p>
                  </a:txBody>
                  <a:tcPr marL="7770" marR="7770" marT="777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46231342"/>
                  </a:ext>
                </a:extLst>
              </a:tr>
              <a:tr h="191245">
                <a:tc>
                  <a:txBody>
                    <a:bodyPr/>
                    <a:lstStyle/>
                    <a:p>
                      <a:pPr algn="l" fontAlgn="b"/>
                      <a:r>
                        <a:rPr lang="fi-FI" sz="1050" u="none" strike="noStrike">
                          <a:effectLst/>
                          <a:latin typeface="Aptos" panose="020B0004020202020204" pitchFamily="34" charset="0"/>
                        </a:rPr>
                        <a:t>Joroinen</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4 590</a:t>
                      </a:r>
                      <a:endParaRPr lang="fi-FI" sz="1050" b="0"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3 977</a:t>
                      </a:r>
                      <a:endParaRPr lang="fi-FI" sz="1050" b="0"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-13,4</a:t>
                      </a:r>
                      <a:endParaRPr lang="fi-FI" sz="1050" b="0" i="0" u="none" strike="noStrike">
                        <a:solidFill>
                          <a:srgbClr val="000000"/>
                        </a:solidFill>
                        <a:effectLst/>
                        <a:latin typeface="Aptos" panose="020B0004020202020204" pitchFamily="34" charset="0"/>
                      </a:endParaRPr>
                    </a:p>
                  </a:txBody>
                  <a:tcPr marL="7770" marR="7770" marT="777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50751179"/>
                  </a:ext>
                </a:extLst>
              </a:tr>
              <a:tr h="191245">
                <a:tc>
                  <a:txBody>
                    <a:bodyPr/>
                    <a:lstStyle/>
                    <a:p>
                      <a:pPr algn="l" fontAlgn="b"/>
                      <a:r>
                        <a:rPr lang="fi-FI" sz="1050" u="none" strike="noStrike">
                          <a:effectLst/>
                          <a:latin typeface="Aptos" panose="020B0004020202020204" pitchFamily="34" charset="0"/>
                        </a:rPr>
                        <a:t>Leppävirta</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9 049</a:t>
                      </a:r>
                      <a:endParaRPr lang="fi-FI" sz="1050" b="0"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7 523</a:t>
                      </a:r>
                      <a:endParaRPr lang="fi-FI" sz="1050" b="0"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u="none" strike="noStrike">
                          <a:effectLst/>
                          <a:latin typeface="Aptos" panose="020B0004020202020204" pitchFamily="34" charset="0"/>
                        </a:rPr>
                        <a:t>-16,9</a:t>
                      </a:r>
                      <a:endParaRPr lang="fi-FI" sz="1050" b="0" i="0" u="none" strike="noStrike">
                        <a:solidFill>
                          <a:srgbClr val="000000"/>
                        </a:solidFill>
                        <a:effectLst/>
                        <a:latin typeface="Aptos" panose="020B0004020202020204" pitchFamily="34" charset="0"/>
                      </a:endParaRPr>
                    </a:p>
                  </a:txBody>
                  <a:tcPr marL="7770" marR="7770" marT="777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65151215"/>
                  </a:ext>
                </a:extLst>
              </a:tr>
              <a:tr h="191245">
                <a:tc>
                  <a:txBody>
                    <a:bodyPr/>
                    <a:lstStyle/>
                    <a:p>
                      <a:pPr algn="l" fontAlgn="b"/>
                      <a:r>
                        <a:rPr lang="fi-FI" sz="1050" b="1" u="none" strike="noStrike" dirty="0">
                          <a:effectLst/>
                          <a:latin typeface="Aptos" panose="020B0004020202020204" pitchFamily="34" charset="0"/>
                        </a:rPr>
                        <a:t>Varkauden seutukunta</a:t>
                      </a:r>
                      <a:endParaRPr lang="fi-FI" sz="1050" b="1" i="0" u="none" strike="noStrike" dirty="0">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effectLst/>
                          <a:latin typeface="Aptos" panose="020B0004020202020204" pitchFamily="34" charset="0"/>
                        </a:rPr>
                        <a:t>33 366</a:t>
                      </a:r>
                      <a:endParaRPr lang="fi-FI" sz="1050" b="1"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effectLst/>
                          <a:latin typeface="Aptos" panose="020B0004020202020204" pitchFamily="34" charset="0"/>
                        </a:rPr>
                        <a:t>28 125</a:t>
                      </a:r>
                      <a:endParaRPr lang="fi-FI" sz="1050" b="1"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dirty="0">
                          <a:effectLst/>
                          <a:latin typeface="Aptos" panose="020B0004020202020204" pitchFamily="34" charset="0"/>
                        </a:rPr>
                        <a:t>-15,7</a:t>
                      </a:r>
                      <a:endParaRPr lang="fi-FI" sz="1050" b="1" i="0" u="none" strike="noStrike" dirty="0">
                        <a:solidFill>
                          <a:srgbClr val="000000"/>
                        </a:solidFill>
                        <a:effectLst/>
                        <a:latin typeface="Aptos" panose="020B0004020202020204" pitchFamily="34" charset="0"/>
                      </a:endParaRPr>
                    </a:p>
                  </a:txBody>
                  <a:tcPr marL="7770" marR="7770" marT="777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81079419"/>
                  </a:ext>
                </a:extLst>
              </a:tr>
              <a:tr h="191245">
                <a:tc>
                  <a:txBody>
                    <a:bodyPr/>
                    <a:lstStyle/>
                    <a:p>
                      <a:pPr algn="l" fontAlgn="b"/>
                      <a:r>
                        <a:rPr lang="fi-FI" sz="1050" b="1" u="none" strike="noStrike" dirty="0">
                          <a:effectLst/>
                          <a:latin typeface="Aptos" panose="020B0004020202020204" pitchFamily="34" charset="0"/>
                        </a:rPr>
                        <a:t>POHJOIS-SAVO</a:t>
                      </a:r>
                      <a:endParaRPr lang="fi-FI" sz="1050" b="1" i="0" u="none" strike="noStrike" dirty="0">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effectLst/>
                          <a:latin typeface="Aptos" panose="020B0004020202020204" pitchFamily="34" charset="0"/>
                        </a:rPr>
                        <a:t>248 190</a:t>
                      </a:r>
                      <a:endParaRPr lang="fi-FI" sz="1050" b="1"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a:effectLst/>
                          <a:latin typeface="Aptos" panose="020B0004020202020204" pitchFamily="34" charset="0"/>
                        </a:rPr>
                        <a:t>248 896</a:t>
                      </a:r>
                      <a:endParaRPr lang="fi-FI" sz="1050" b="1" i="0" u="none" strike="noStrike">
                        <a:solidFill>
                          <a:srgbClr val="000000"/>
                        </a:solidFill>
                        <a:effectLst/>
                        <a:latin typeface="Aptos" panose="020B0004020202020204" pitchFamily="34" charset="0"/>
                      </a:endParaRPr>
                    </a:p>
                  </a:txBody>
                  <a:tcPr marL="7770" marR="7770" marT="777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fi-FI" sz="1050" b="1" u="none" strike="noStrike" dirty="0">
                          <a:effectLst/>
                          <a:latin typeface="Aptos" panose="020B0004020202020204" pitchFamily="34" charset="0"/>
                        </a:rPr>
                        <a:t>0,3</a:t>
                      </a:r>
                      <a:endParaRPr lang="fi-FI" sz="1050" b="1" i="0" u="none" strike="noStrike" dirty="0">
                        <a:solidFill>
                          <a:srgbClr val="000000"/>
                        </a:solidFill>
                        <a:effectLst/>
                        <a:latin typeface="Aptos" panose="020B0004020202020204" pitchFamily="34" charset="0"/>
                      </a:endParaRPr>
                    </a:p>
                  </a:txBody>
                  <a:tcPr marL="7770" marR="7770" marT="777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6181497"/>
                  </a:ext>
                </a:extLst>
              </a:tr>
              <a:tr h="191245">
                <a:tc>
                  <a:txBody>
                    <a:bodyPr/>
                    <a:lstStyle/>
                    <a:p>
                      <a:pPr algn="l" fontAlgn="b"/>
                      <a:r>
                        <a:rPr lang="fi-FI" sz="1050" i="1" u="none" strike="noStrike" dirty="0">
                          <a:effectLst/>
                          <a:latin typeface="Aptos" panose="020B0004020202020204" pitchFamily="34" charset="0"/>
                        </a:rPr>
                        <a:t>Koko maa</a:t>
                      </a:r>
                      <a:endParaRPr lang="fi-FI" sz="1050" b="0" i="1" u="none" strike="noStrike" dirty="0">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50" i="1" u="none" strike="noStrike">
                          <a:effectLst/>
                          <a:latin typeface="Aptos" panose="020B0004020202020204" pitchFamily="34" charset="0"/>
                        </a:rPr>
                        <a:t>5 603 851</a:t>
                      </a:r>
                      <a:endParaRPr lang="fi-FI" sz="1050" b="0" i="1" u="none" strike="noStrike">
                        <a:solidFill>
                          <a:srgbClr val="000000"/>
                        </a:solidFill>
                        <a:effectLst/>
                        <a:latin typeface="Aptos" panose="020B0004020202020204" pitchFamily="34" charset="0"/>
                      </a:endParaRPr>
                    </a:p>
                  </a:txBody>
                  <a:tcPr marL="7770" marR="7770" marT="777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50" i="1" u="none" strike="noStrike">
                          <a:effectLst/>
                          <a:latin typeface="Aptos" panose="020B0004020202020204" pitchFamily="34" charset="0"/>
                        </a:rPr>
                        <a:t>6 090 802</a:t>
                      </a:r>
                      <a:endParaRPr lang="fi-FI" sz="1050" b="0" i="1" u="none" strike="noStrike">
                        <a:solidFill>
                          <a:srgbClr val="000000"/>
                        </a:solidFill>
                        <a:effectLst/>
                        <a:latin typeface="Aptos" panose="020B0004020202020204" pitchFamily="34" charset="0"/>
                      </a:endParaRPr>
                    </a:p>
                  </a:txBody>
                  <a:tcPr marL="7770" marR="7770" marT="777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i-FI" sz="1050" i="1" u="none" strike="noStrike" dirty="0">
                          <a:effectLst/>
                          <a:latin typeface="Aptos" panose="020B0004020202020204" pitchFamily="34" charset="0"/>
                        </a:rPr>
                        <a:t>8,7</a:t>
                      </a:r>
                      <a:endParaRPr lang="fi-FI" sz="1050" b="0" i="1" u="none" strike="noStrike" dirty="0">
                        <a:solidFill>
                          <a:srgbClr val="000000"/>
                        </a:solidFill>
                        <a:effectLst/>
                        <a:latin typeface="Aptos" panose="020B0004020202020204" pitchFamily="34" charset="0"/>
                      </a:endParaRPr>
                    </a:p>
                  </a:txBody>
                  <a:tcPr marL="7770" marR="7770" marT="777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574385"/>
                  </a:ext>
                </a:extLst>
              </a:tr>
            </a:tbl>
          </a:graphicData>
        </a:graphic>
      </p:graphicFrame>
      <p:pic>
        <p:nvPicPr>
          <p:cNvPr id="2" name="Kuva 1" descr="Kuva, joka sisältää kohteen teksti&#10;&#10;Kuvaus luotu automaattisesti">
            <a:extLst>
              <a:ext uri="{FF2B5EF4-FFF2-40B4-BE49-F238E27FC236}">
                <a16:creationId xmlns:a16="http://schemas.microsoft.com/office/drawing/2014/main" id="{18A68BF9-AF2D-F68C-C77C-4B6C38EC5C09}"/>
              </a:ext>
            </a:extLst>
          </p:cNvPr>
          <p:cNvPicPr>
            <a:picLocks noChangeAspect="1"/>
          </p:cNvPicPr>
          <p:nvPr/>
        </p:nvPicPr>
        <p:blipFill>
          <a:blip r:embed="rId2"/>
          <a:stretch>
            <a:fillRect/>
          </a:stretch>
        </p:blipFill>
        <p:spPr>
          <a:xfrm>
            <a:off x="9875864" y="6450548"/>
            <a:ext cx="2316136" cy="409184"/>
          </a:xfrm>
          <a:prstGeom prst="rect">
            <a:avLst/>
          </a:prstGeom>
        </p:spPr>
      </p:pic>
      <p:sp>
        <p:nvSpPr>
          <p:cNvPr id="3" name="Tekstiruutu 2">
            <a:extLst>
              <a:ext uri="{FF2B5EF4-FFF2-40B4-BE49-F238E27FC236}">
                <a16:creationId xmlns:a16="http://schemas.microsoft.com/office/drawing/2014/main" id="{A6743D7D-17BA-E289-2E86-577B37CBAB76}"/>
              </a:ext>
            </a:extLst>
          </p:cNvPr>
          <p:cNvSpPr txBox="1"/>
          <p:nvPr/>
        </p:nvSpPr>
        <p:spPr>
          <a:xfrm>
            <a:off x="4421113" y="6302074"/>
            <a:ext cx="1440293" cy="215444"/>
          </a:xfrm>
          <a:prstGeom prst="rect">
            <a:avLst/>
          </a:prstGeom>
          <a:noFill/>
        </p:spPr>
        <p:txBody>
          <a:bodyPr wrap="square" rtlCol="0">
            <a:spAutoFit/>
          </a:bodyPr>
          <a:lstStyle/>
          <a:p>
            <a:r>
              <a:rPr lang="fi-FI" sz="800" dirty="0"/>
              <a:t>Lähde: Tilastokeskus</a:t>
            </a:r>
          </a:p>
        </p:txBody>
      </p:sp>
      <p:pic>
        <p:nvPicPr>
          <p:cNvPr id="7" name="Kuva 6" descr="Kuva, joka sisältää kohteen teksti, kartta, kuvakaappaus, atlas&#10;&#10;Kuvaus luotu automaattisesti">
            <a:extLst>
              <a:ext uri="{FF2B5EF4-FFF2-40B4-BE49-F238E27FC236}">
                <a16:creationId xmlns:a16="http://schemas.microsoft.com/office/drawing/2014/main" id="{BF92C1AC-44FF-B3FF-E630-6A747DEA4BF3}"/>
              </a:ext>
            </a:extLst>
          </p:cNvPr>
          <p:cNvPicPr>
            <a:picLocks noChangeAspect="1"/>
          </p:cNvPicPr>
          <p:nvPr/>
        </p:nvPicPr>
        <p:blipFill>
          <a:blip r:embed="rId3"/>
          <a:stretch>
            <a:fillRect/>
          </a:stretch>
        </p:blipFill>
        <p:spPr>
          <a:xfrm>
            <a:off x="6701120" y="615147"/>
            <a:ext cx="4185696" cy="5914800"/>
          </a:xfrm>
          <a:prstGeom prst="rect">
            <a:avLst/>
          </a:prstGeom>
        </p:spPr>
      </p:pic>
    </p:spTree>
    <p:extLst>
      <p:ext uri="{BB962C8B-B14F-4D97-AF65-F5344CB8AC3E}">
        <p14:creationId xmlns:p14="http://schemas.microsoft.com/office/powerpoint/2010/main" val="2514467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a:extLst>
            <a:ext uri="{FF2B5EF4-FFF2-40B4-BE49-F238E27FC236}">
              <a16:creationId xmlns:a16="http://schemas.microsoft.com/office/drawing/2014/main" id="{AC693272-9D5F-A9DD-8AA7-7F63128A4528}"/>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BBF40432-12A7-9738-2021-BFB40B8B8960}"/>
              </a:ext>
            </a:extLst>
          </p:cNvPr>
          <p:cNvSpPr>
            <a:spLocks noGrp="1"/>
          </p:cNvSpPr>
          <p:nvPr>
            <p:ph type="title"/>
          </p:nvPr>
        </p:nvSpPr>
        <p:spPr>
          <a:xfrm>
            <a:off x="0" y="0"/>
            <a:ext cx="12192000" cy="792000"/>
          </a:xfrm>
        </p:spPr>
        <p:txBody>
          <a:bodyPr>
            <a:normAutofit/>
          </a:bodyPr>
          <a:lstStyle/>
          <a:p>
            <a:pPr algn="ctr"/>
            <a:r>
              <a:rPr lang="fi-FI" sz="2400" dirty="0">
                <a:solidFill>
                  <a:srgbClr val="0070C0"/>
                </a:solidFill>
              </a:rPr>
              <a:t>Varkauden seudun väestönkehitys 1975–2023 ja Tilastokeskuksen </a:t>
            </a:r>
            <a:br>
              <a:rPr lang="fi-FI" sz="2400" dirty="0">
                <a:solidFill>
                  <a:srgbClr val="0070C0"/>
                </a:solidFill>
              </a:rPr>
            </a:br>
            <a:r>
              <a:rPr lang="fi-FI" sz="2400" dirty="0">
                <a:solidFill>
                  <a:srgbClr val="0070C0"/>
                </a:solidFill>
              </a:rPr>
              <a:t>väestöennusteet 2015, 2019, 2021 ja 2024</a:t>
            </a:r>
          </a:p>
        </p:txBody>
      </p:sp>
      <p:sp>
        <p:nvSpPr>
          <p:cNvPr id="4" name="Päivämäärän paikkamerkki 3">
            <a:extLst>
              <a:ext uri="{FF2B5EF4-FFF2-40B4-BE49-F238E27FC236}">
                <a16:creationId xmlns:a16="http://schemas.microsoft.com/office/drawing/2014/main" id="{AB1C860A-2087-28FE-9FAE-950B06CAE58F}"/>
              </a:ext>
            </a:extLst>
          </p:cNvPr>
          <p:cNvSpPr>
            <a:spLocks noGrp="1"/>
          </p:cNvSpPr>
          <p:nvPr>
            <p:ph type="dt" sz="half" idx="10"/>
          </p:nvPr>
        </p:nvSpPr>
        <p:spPr/>
        <p:txBody>
          <a:bodyPr/>
          <a:lstStyle/>
          <a:p>
            <a:fld id="{C9225FBC-2A3C-44E0-A74E-11A6D0059D3F}" type="datetime1">
              <a:rPr lang="fi-FI" smtClean="0"/>
              <a:t>28.11.2024</a:t>
            </a:fld>
            <a:endParaRPr lang="fi-FI"/>
          </a:p>
        </p:txBody>
      </p:sp>
      <p:graphicFrame>
        <p:nvGraphicFramePr>
          <p:cNvPr id="5" name="Kaavio 4" descr="Viivakaavio esittää Varkauden seudu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94CA5DCE-2841-42E9-B48B-BD7B3DD456D4}"/>
              </a:ext>
            </a:extLst>
          </p:cNvPr>
          <p:cNvGraphicFramePr>
            <a:graphicFrameLocks/>
          </p:cNvGraphicFramePr>
          <p:nvPr>
            <p:extLst>
              <p:ext uri="{D42A27DB-BD31-4B8C-83A1-F6EECF244321}">
                <p14:modId xmlns:p14="http://schemas.microsoft.com/office/powerpoint/2010/main" val="2798809256"/>
              </p:ext>
            </p:extLst>
          </p:nvPr>
        </p:nvGraphicFramePr>
        <p:xfrm>
          <a:off x="2160000" y="900000"/>
          <a:ext cx="7920000" cy="54000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Kuva 2" descr="Kuva, joka sisältää kohteen teksti&#10;&#10;Kuvaus luotu automaattisesti">
            <a:extLst>
              <a:ext uri="{FF2B5EF4-FFF2-40B4-BE49-F238E27FC236}">
                <a16:creationId xmlns:a16="http://schemas.microsoft.com/office/drawing/2014/main" id="{AFEEB421-96EF-92FA-C945-2C6ABAC789EB}"/>
              </a:ext>
            </a:extLst>
          </p:cNvPr>
          <p:cNvPicPr>
            <a:picLocks noChangeAspect="1"/>
          </p:cNvPicPr>
          <p:nvPr/>
        </p:nvPicPr>
        <p:blipFill>
          <a:blip r:embed="rId3"/>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1442192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a:extLst>
            <a:ext uri="{FF2B5EF4-FFF2-40B4-BE49-F238E27FC236}">
              <a16:creationId xmlns:a16="http://schemas.microsoft.com/office/drawing/2014/main" id="{06C8EDC1-8084-469F-79C7-532100DBC63D}"/>
            </a:ext>
          </a:extLst>
        </p:cNvPr>
        <p:cNvGrpSpPr/>
        <p:nvPr/>
      </p:nvGrpSpPr>
      <p:grpSpPr>
        <a:xfrm>
          <a:off x="0" y="0"/>
          <a:ext cx="0" cy="0"/>
          <a:chOff x="0" y="0"/>
          <a:chExt cx="0" cy="0"/>
        </a:xfrm>
      </p:grpSpPr>
      <p:pic>
        <p:nvPicPr>
          <p:cNvPr id="9" name="Kuva 8">
            <a:extLst>
              <a:ext uri="{FF2B5EF4-FFF2-40B4-BE49-F238E27FC236}">
                <a16:creationId xmlns:a16="http://schemas.microsoft.com/office/drawing/2014/main" id="{2C8EEE0C-FFA3-0552-C01B-7FD695915FD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3429000"/>
            <a:ext cx="12192000" cy="3422650"/>
          </a:xfrm>
          <a:prstGeom prst="rect">
            <a:avLst/>
          </a:prstGeom>
        </p:spPr>
      </p:pic>
      <p:pic>
        <p:nvPicPr>
          <p:cNvPr id="7" name="Kuva 6">
            <a:extLst>
              <a:ext uri="{FF2B5EF4-FFF2-40B4-BE49-F238E27FC236}">
                <a16:creationId xmlns:a16="http://schemas.microsoft.com/office/drawing/2014/main" id="{DF01DD40-F99C-0424-E473-7CF61C7EC8E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13238" y="410258"/>
            <a:ext cx="4306795" cy="1214737"/>
          </a:xfrm>
          <a:prstGeom prst="rect">
            <a:avLst/>
          </a:prstGeom>
        </p:spPr>
      </p:pic>
      <p:sp>
        <p:nvSpPr>
          <p:cNvPr id="2" name="Päivämäärän paikkamerkki 1">
            <a:extLst>
              <a:ext uri="{FF2B5EF4-FFF2-40B4-BE49-F238E27FC236}">
                <a16:creationId xmlns:a16="http://schemas.microsoft.com/office/drawing/2014/main" id="{8883DB4E-2AF6-D31B-6AB8-42261DFB6946}"/>
              </a:ext>
            </a:extLst>
          </p:cNvPr>
          <p:cNvSpPr>
            <a:spLocks noGrp="1"/>
          </p:cNvSpPr>
          <p:nvPr>
            <p:ph type="dt" sz="half" idx="10"/>
          </p:nvPr>
        </p:nvSpPr>
        <p:spPr/>
        <p:txBody>
          <a:bodyPr/>
          <a:lstStyle/>
          <a:p>
            <a:fld id="{5376CF77-226D-43D1-8818-DFF0CB63282F}" type="datetime1">
              <a:rPr lang="fi-FI" smtClean="0"/>
              <a:t>28.11.2024</a:t>
            </a:fld>
            <a:endParaRPr lang="fi-FI"/>
          </a:p>
        </p:txBody>
      </p:sp>
      <p:sp>
        <p:nvSpPr>
          <p:cNvPr id="8" name="Otsikko 3">
            <a:extLst>
              <a:ext uri="{FF2B5EF4-FFF2-40B4-BE49-F238E27FC236}">
                <a16:creationId xmlns:a16="http://schemas.microsoft.com/office/drawing/2014/main" id="{F44A7D3E-447E-FEC3-68EE-1E977A575534}"/>
              </a:ext>
            </a:extLst>
          </p:cNvPr>
          <p:cNvSpPr txBox="1">
            <a:spLocks/>
          </p:cNvSpPr>
          <p:nvPr/>
        </p:nvSpPr>
        <p:spPr>
          <a:xfrm>
            <a:off x="743120" y="1768505"/>
            <a:ext cx="10705760" cy="101959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i="0" kern="1200" baseline="0">
                <a:solidFill>
                  <a:srgbClr val="0070C0"/>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fi-FI" sz="3600" b="0" i="0" u="none" strike="noStrike" kern="1200" cap="none" spc="0" normalizeH="0" baseline="0" noProof="0" dirty="0">
                <a:ln>
                  <a:noFill/>
                </a:ln>
                <a:solidFill>
                  <a:srgbClr val="0070C0"/>
                </a:solidFill>
                <a:effectLst/>
                <a:uLnTx/>
                <a:uFillTx/>
                <a:ea typeface="+mj-ea"/>
                <a:cs typeface="+mj-cs"/>
              </a:rPr>
              <a:t>Väestönkehitys 1975–2023 ja Tilastokeskuksen väestöennusteet 2015, 2019, 2021 ja 2024, taulukot</a:t>
            </a:r>
          </a:p>
        </p:txBody>
      </p:sp>
      <p:sp>
        <p:nvSpPr>
          <p:cNvPr id="3" name="Tekstiruutu 2">
            <a:extLst>
              <a:ext uri="{FF2B5EF4-FFF2-40B4-BE49-F238E27FC236}">
                <a16:creationId xmlns:a16="http://schemas.microsoft.com/office/drawing/2014/main" id="{F37ADB05-4E09-9484-17F6-11C8DF723E97}"/>
              </a:ext>
            </a:extLst>
          </p:cNvPr>
          <p:cNvSpPr txBox="1"/>
          <p:nvPr/>
        </p:nvSpPr>
        <p:spPr>
          <a:xfrm>
            <a:off x="1931894" y="2931608"/>
            <a:ext cx="3594847" cy="369332"/>
          </a:xfrm>
          <a:prstGeom prst="rect">
            <a:avLst/>
          </a:prstGeom>
          <a:noFill/>
        </p:spPr>
        <p:txBody>
          <a:bodyPr wrap="square" rtlCol="0">
            <a:spAutoFit/>
          </a:bodyPr>
          <a:lstStyle/>
          <a:p>
            <a:r>
              <a:rPr lang="fi-FI" dirty="0">
                <a:solidFill>
                  <a:srgbClr val="0070C0"/>
                </a:solidFill>
              </a:rPr>
              <a:t>Lähde: Tilastokeskus</a:t>
            </a:r>
          </a:p>
        </p:txBody>
      </p:sp>
    </p:spTree>
    <p:extLst>
      <p:ext uri="{BB962C8B-B14F-4D97-AF65-F5344CB8AC3E}">
        <p14:creationId xmlns:p14="http://schemas.microsoft.com/office/powerpoint/2010/main" val="112673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a:extLst>
            <a:ext uri="{FF2B5EF4-FFF2-40B4-BE49-F238E27FC236}">
              <a16:creationId xmlns:a16="http://schemas.microsoft.com/office/drawing/2014/main" id="{AE4F7961-3ED1-2C32-C882-AFA332FF13A2}"/>
            </a:ext>
          </a:extLst>
        </p:cNvPr>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979726F7-26C0-B971-A93B-FAF6894440A1}"/>
              </a:ext>
            </a:extLst>
          </p:cNvPr>
          <p:cNvSpPr>
            <a:spLocks noGrp="1"/>
          </p:cNvSpPr>
          <p:nvPr>
            <p:ph type="dt" sz="half" idx="10"/>
          </p:nvPr>
        </p:nvSpPr>
        <p:spPr/>
        <p:txBody>
          <a:bodyPr/>
          <a:lstStyle/>
          <a:p>
            <a:fld id="{C9225FBC-2A3C-44E0-A74E-11A6D0059D3F}" type="datetime1">
              <a:rPr lang="fi-FI" smtClean="0"/>
              <a:t>28.11.2024</a:t>
            </a:fld>
            <a:endParaRPr lang="fi-FI"/>
          </a:p>
        </p:txBody>
      </p:sp>
      <p:graphicFrame>
        <p:nvGraphicFramePr>
          <p:cNvPr id="6" name="Taulukko 5">
            <a:extLst>
              <a:ext uri="{FF2B5EF4-FFF2-40B4-BE49-F238E27FC236}">
                <a16:creationId xmlns:a16="http://schemas.microsoft.com/office/drawing/2014/main" id="{6EE20D25-1344-3A66-82EB-9C0952D657C4}"/>
              </a:ext>
            </a:extLst>
          </p:cNvPr>
          <p:cNvGraphicFramePr>
            <a:graphicFrameLocks noGrp="1"/>
          </p:cNvGraphicFramePr>
          <p:nvPr>
            <p:extLst>
              <p:ext uri="{D42A27DB-BD31-4B8C-83A1-F6EECF244321}">
                <p14:modId xmlns:p14="http://schemas.microsoft.com/office/powerpoint/2010/main" val="3078910129"/>
              </p:ext>
            </p:extLst>
          </p:nvPr>
        </p:nvGraphicFramePr>
        <p:xfrm>
          <a:off x="1363285" y="758513"/>
          <a:ext cx="9465430" cy="5346000"/>
        </p:xfrm>
        <a:graphic>
          <a:graphicData uri="http://schemas.openxmlformats.org/drawingml/2006/table">
            <a:tbl>
              <a:tblPr firstRow="1" bandRow="1">
                <a:tableStyleId>{D27102A9-8310-4765-A935-A1911B00CA55}</a:tableStyleId>
              </a:tblPr>
              <a:tblGrid>
                <a:gridCol w="1464850">
                  <a:extLst>
                    <a:ext uri="{9D8B030D-6E8A-4147-A177-3AD203B41FA5}">
                      <a16:colId xmlns:a16="http://schemas.microsoft.com/office/drawing/2014/main" val="1901310670"/>
                    </a:ext>
                  </a:extLst>
                </a:gridCol>
                <a:gridCol w="533372">
                  <a:extLst>
                    <a:ext uri="{9D8B030D-6E8A-4147-A177-3AD203B41FA5}">
                      <a16:colId xmlns:a16="http://schemas.microsoft.com/office/drawing/2014/main" val="2531697084"/>
                    </a:ext>
                  </a:extLst>
                </a:gridCol>
                <a:gridCol w="533372">
                  <a:extLst>
                    <a:ext uri="{9D8B030D-6E8A-4147-A177-3AD203B41FA5}">
                      <a16:colId xmlns:a16="http://schemas.microsoft.com/office/drawing/2014/main" val="935485524"/>
                    </a:ext>
                  </a:extLst>
                </a:gridCol>
                <a:gridCol w="533372">
                  <a:extLst>
                    <a:ext uri="{9D8B030D-6E8A-4147-A177-3AD203B41FA5}">
                      <a16:colId xmlns:a16="http://schemas.microsoft.com/office/drawing/2014/main" val="2635542365"/>
                    </a:ext>
                  </a:extLst>
                </a:gridCol>
                <a:gridCol w="533372">
                  <a:extLst>
                    <a:ext uri="{9D8B030D-6E8A-4147-A177-3AD203B41FA5}">
                      <a16:colId xmlns:a16="http://schemas.microsoft.com/office/drawing/2014/main" val="822580623"/>
                    </a:ext>
                  </a:extLst>
                </a:gridCol>
                <a:gridCol w="533372">
                  <a:extLst>
                    <a:ext uri="{9D8B030D-6E8A-4147-A177-3AD203B41FA5}">
                      <a16:colId xmlns:a16="http://schemas.microsoft.com/office/drawing/2014/main" val="2730355478"/>
                    </a:ext>
                  </a:extLst>
                </a:gridCol>
                <a:gridCol w="533372">
                  <a:extLst>
                    <a:ext uri="{9D8B030D-6E8A-4147-A177-3AD203B41FA5}">
                      <a16:colId xmlns:a16="http://schemas.microsoft.com/office/drawing/2014/main" val="3127019352"/>
                    </a:ext>
                  </a:extLst>
                </a:gridCol>
                <a:gridCol w="533372">
                  <a:extLst>
                    <a:ext uri="{9D8B030D-6E8A-4147-A177-3AD203B41FA5}">
                      <a16:colId xmlns:a16="http://schemas.microsoft.com/office/drawing/2014/main" val="3151621308"/>
                    </a:ext>
                  </a:extLst>
                </a:gridCol>
                <a:gridCol w="533372">
                  <a:extLst>
                    <a:ext uri="{9D8B030D-6E8A-4147-A177-3AD203B41FA5}">
                      <a16:colId xmlns:a16="http://schemas.microsoft.com/office/drawing/2014/main" val="1603735488"/>
                    </a:ext>
                  </a:extLst>
                </a:gridCol>
                <a:gridCol w="533372">
                  <a:extLst>
                    <a:ext uri="{9D8B030D-6E8A-4147-A177-3AD203B41FA5}">
                      <a16:colId xmlns:a16="http://schemas.microsoft.com/office/drawing/2014/main" val="1280489969"/>
                    </a:ext>
                  </a:extLst>
                </a:gridCol>
                <a:gridCol w="533372">
                  <a:extLst>
                    <a:ext uri="{9D8B030D-6E8A-4147-A177-3AD203B41FA5}">
                      <a16:colId xmlns:a16="http://schemas.microsoft.com/office/drawing/2014/main" val="2378432273"/>
                    </a:ext>
                  </a:extLst>
                </a:gridCol>
                <a:gridCol w="533372">
                  <a:extLst>
                    <a:ext uri="{9D8B030D-6E8A-4147-A177-3AD203B41FA5}">
                      <a16:colId xmlns:a16="http://schemas.microsoft.com/office/drawing/2014/main" val="3241403771"/>
                    </a:ext>
                  </a:extLst>
                </a:gridCol>
                <a:gridCol w="533372">
                  <a:extLst>
                    <a:ext uri="{9D8B030D-6E8A-4147-A177-3AD203B41FA5}">
                      <a16:colId xmlns:a16="http://schemas.microsoft.com/office/drawing/2014/main" val="3936384178"/>
                    </a:ext>
                  </a:extLst>
                </a:gridCol>
                <a:gridCol w="533372">
                  <a:extLst>
                    <a:ext uri="{9D8B030D-6E8A-4147-A177-3AD203B41FA5}">
                      <a16:colId xmlns:a16="http://schemas.microsoft.com/office/drawing/2014/main" val="1009161663"/>
                    </a:ext>
                  </a:extLst>
                </a:gridCol>
                <a:gridCol w="533372">
                  <a:extLst>
                    <a:ext uri="{9D8B030D-6E8A-4147-A177-3AD203B41FA5}">
                      <a16:colId xmlns:a16="http://schemas.microsoft.com/office/drawing/2014/main" val="4166016711"/>
                    </a:ext>
                  </a:extLst>
                </a:gridCol>
                <a:gridCol w="533372">
                  <a:extLst>
                    <a:ext uri="{9D8B030D-6E8A-4147-A177-3AD203B41FA5}">
                      <a16:colId xmlns:a16="http://schemas.microsoft.com/office/drawing/2014/main" val="276304063"/>
                    </a:ext>
                  </a:extLst>
                </a:gridCol>
              </a:tblGrid>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1" u="none" strike="noStrike" dirty="0">
                          <a:solidFill>
                            <a:srgbClr val="000000"/>
                          </a:solidFill>
                          <a:effectLst/>
                          <a:latin typeface="Aptos" panose="020B0004020202020204" pitchFamily="34" charset="0"/>
                        </a:rPr>
                        <a:t>Alue</a:t>
                      </a:r>
                      <a:endParaRPr lang="fi-FI" sz="1050" b="1" i="0" u="none" strike="noStrike" dirty="0">
                        <a:solidFill>
                          <a:srgbClr val="000000"/>
                        </a:solidFill>
                        <a:effectLst/>
                        <a:latin typeface="Aptos" panose="020B0004020202020204" pitchFamily="34" charset="0"/>
                      </a:endParaRPr>
                    </a:p>
                  </a:txBody>
                  <a:tcPr marL="6760" marR="6760" marT="676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1975</a:t>
                      </a:r>
                      <a:endParaRPr lang="fi-FI" sz="1050" b="1" i="0" u="none" strike="noStrike" dirty="0">
                        <a:solidFill>
                          <a:srgbClr val="000000"/>
                        </a:solidFill>
                        <a:effectLst/>
                        <a:latin typeface="Aptos" panose="020B0004020202020204" pitchFamily="34" charset="0"/>
                      </a:endParaRPr>
                    </a:p>
                  </a:txBody>
                  <a:tcPr marL="6760" marR="6760" marT="676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1976</a:t>
                      </a:r>
                      <a:endParaRPr lang="fi-FI" sz="1050" b="1" i="0" u="none" strike="noStrike">
                        <a:solidFill>
                          <a:srgbClr val="000000"/>
                        </a:solidFill>
                        <a:effectLst/>
                        <a:latin typeface="Aptos" panose="020B0004020202020204" pitchFamily="34" charset="0"/>
                      </a:endParaRPr>
                    </a:p>
                  </a:txBody>
                  <a:tcPr marL="6760" marR="6760" marT="676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1977</a:t>
                      </a:r>
                      <a:endParaRPr lang="fi-FI" sz="1050" b="1" i="0" u="none" strike="noStrike" dirty="0">
                        <a:solidFill>
                          <a:srgbClr val="000000"/>
                        </a:solidFill>
                        <a:effectLst/>
                        <a:latin typeface="Aptos" panose="020B0004020202020204" pitchFamily="34" charset="0"/>
                      </a:endParaRPr>
                    </a:p>
                  </a:txBody>
                  <a:tcPr marL="6760" marR="6760" marT="676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1978</a:t>
                      </a:r>
                      <a:endParaRPr lang="fi-FI" sz="1050" b="1" i="0" u="none" strike="noStrike" dirty="0">
                        <a:solidFill>
                          <a:srgbClr val="000000"/>
                        </a:solidFill>
                        <a:effectLst/>
                        <a:latin typeface="Aptos" panose="020B0004020202020204" pitchFamily="34" charset="0"/>
                      </a:endParaRPr>
                    </a:p>
                  </a:txBody>
                  <a:tcPr marL="6760" marR="6760" marT="676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1979</a:t>
                      </a:r>
                      <a:endParaRPr lang="fi-FI" sz="1050" b="1" i="0" u="none" strike="noStrike" dirty="0">
                        <a:solidFill>
                          <a:srgbClr val="000000"/>
                        </a:solidFill>
                        <a:effectLst/>
                        <a:latin typeface="Aptos" panose="020B0004020202020204" pitchFamily="34" charset="0"/>
                      </a:endParaRPr>
                    </a:p>
                  </a:txBody>
                  <a:tcPr marL="6760" marR="6760" marT="676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1980</a:t>
                      </a:r>
                      <a:endParaRPr lang="fi-FI" sz="1050" b="1" i="0" u="none" strike="noStrike" dirty="0">
                        <a:solidFill>
                          <a:srgbClr val="000000"/>
                        </a:solidFill>
                        <a:effectLst/>
                        <a:latin typeface="Aptos" panose="020B0004020202020204" pitchFamily="34" charset="0"/>
                      </a:endParaRPr>
                    </a:p>
                  </a:txBody>
                  <a:tcPr marL="6760" marR="6760" marT="676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1981</a:t>
                      </a:r>
                      <a:endParaRPr lang="fi-FI" sz="1050" b="1" i="0" u="none" strike="noStrike" dirty="0">
                        <a:solidFill>
                          <a:srgbClr val="000000"/>
                        </a:solidFill>
                        <a:effectLst/>
                        <a:latin typeface="Aptos" panose="020B0004020202020204" pitchFamily="34" charset="0"/>
                      </a:endParaRPr>
                    </a:p>
                  </a:txBody>
                  <a:tcPr marL="6760" marR="6760" marT="676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1982</a:t>
                      </a:r>
                      <a:endParaRPr lang="fi-FI" sz="1050" b="1" i="0" u="none" strike="noStrike" dirty="0">
                        <a:solidFill>
                          <a:srgbClr val="000000"/>
                        </a:solidFill>
                        <a:effectLst/>
                        <a:latin typeface="Aptos" panose="020B0004020202020204" pitchFamily="34" charset="0"/>
                      </a:endParaRPr>
                    </a:p>
                  </a:txBody>
                  <a:tcPr marL="6760" marR="6760" marT="676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1983</a:t>
                      </a:r>
                      <a:endParaRPr lang="fi-FI" sz="1050" b="1" i="0" u="none" strike="noStrike" dirty="0">
                        <a:solidFill>
                          <a:srgbClr val="000000"/>
                        </a:solidFill>
                        <a:effectLst/>
                        <a:latin typeface="Aptos" panose="020B0004020202020204" pitchFamily="34" charset="0"/>
                      </a:endParaRPr>
                    </a:p>
                  </a:txBody>
                  <a:tcPr marL="6760" marR="6760" marT="676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1984</a:t>
                      </a:r>
                      <a:endParaRPr lang="fi-FI" sz="1050" b="1" i="0" u="none" strike="noStrike" dirty="0">
                        <a:solidFill>
                          <a:srgbClr val="000000"/>
                        </a:solidFill>
                        <a:effectLst/>
                        <a:latin typeface="Aptos" panose="020B0004020202020204" pitchFamily="34" charset="0"/>
                      </a:endParaRPr>
                    </a:p>
                  </a:txBody>
                  <a:tcPr marL="6760" marR="6760" marT="676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1985</a:t>
                      </a:r>
                      <a:endParaRPr lang="fi-FI" sz="1050" b="1" i="0" u="none" strike="noStrike" dirty="0">
                        <a:solidFill>
                          <a:srgbClr val="000000"/>
                        </a:solidFill>
                        <a:effectLst/>
                        <a:latin typeface="Aptos" panose="020B0004020202020204" pitchFamily="34" charset="0"/>
                      </a:endParaRPr>
                    </a:p>
                  </a:txBody>
                  <a:tcPr marL="6760" marR="6760" marT="676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1986</a:t>
                      </a:r>
                      <a:endParaRPr lang="fi-FI" sz="1050" b="1" i="0" u="none" strike="noStrike" dirty="0">
                        <a:solidFill>
                          <a:srgbClr val="000000"/>
                        </a:solidFill>
                        <a:effectLst/>
                        <a:latin typeface="Aptos" panose="020B0004020202020204" pitchFamily="34" charset="0"/>
                      </a:endParaRPr>
                    </a:p>
                  </a:txBody>
                  <a:tcPr marL="6760" marR="6760" marT="676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1987</a:t>
                      </a:r>
                      <a:endParaRPr lang="fi-FI" sz="1050" b="1" i="0" u="none" strike="noStrike" dirty="0">
                        <a:solidFill>
                          <a:srgbClr val="000000"/>
                        </a:solidFill>
                        <a:effectLst/>
                        <a:latin typeface="Aptos" panose="020B0004020202020204" pitchFamily="34" charset="0"/>
                      </a:endParaRPr>
                    </a:p>
                  </a:txBody>
                  <a:tcPr marL="6760" marR="6760" marT="676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1988</a:t>
                      </a:r>
                      <a:endParaRPr lang="fi-FI" sz="1050" b="1" i="0" u="none" strike="noStrike" dirty="0">
                        <a:solidFill>
                          <a:srgbClr val="000000"/>
                        </a:solidFill>
                        <a:effectLst/>
                        <a:latin typeface="Aptos" panose="020B0004020202020204" pitchFamily="34" charset="0"/>
                      </a:endParaRPr>
                    </a:p>
                  </a:txBody>
                  <a:tcPr marL="6760" marR="6760" marT="676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1989</a:t>
                      </a:r>
                      <a:endParaRPr lang="fi-FI" sz="1050" b="1" i="0" u="none" strike="noStrike" dirty="0">
                        <a:solidFill>
                          <a:srgbClr val="000000"/>
                        </a:solidFill>
                        <a:effectLst/>
                        <a:latin typeface="Aptos" panose="020B0004020202020204" pitchFamily="34" charset="0"/>
                      </a:endParaRPr>
                    </a:p>
                  </a:txBody>
                  <a:tcPr marL="6760" marR="6760" marT="676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836180"/>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Iisalmi</a:t>
                      </a:r>
                      <a:endParaRPr lang="fi-FI" sz="1050" b="0" i="0" u="none" strike="noStrike" dirty="0">
                        <a:solidFill>
                          <a:srgbClr val="000000"/>
                        </a:solidFill>
                        <a:effectLst/>
                        <a:latin typeface="Aptos" panose="020B0004020202020204" pitchFamily="34" charset="0"/>
                      </a:endParaRPr>
                    </a:p>
                  </a:txBody>
                  <a:tcPr marL="6760" marR="6760" marT="676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21 474</a:t>
                      </a:r>
                      <a:endParaRPr lang="fi-FI" sz="1050" b="0" i="0" u="none" strike="noStrike" dirty="0">
                        <a:solidFill>
                          <a:srgbClr val="000000"/>
                        </a:solidFill>
                        <a:effectLst/>
                        <a:latin typeface="Aptos" panose="020B0004020202020204" pitchFamily="34" charset="0"/>
                      </a:endParaRPr>
                    </a:p>
                  </a:txBody>
                  <a:tcPr marL="6760" marR="6760" marT="6760"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21 748</a:t>
                      </a:r>
                      <a:endParaRPr lang="fi-FI" sz="1050" b="0" i="0" u="none" strike="noStrike">
                        <a:solidFill>
                          <a:srgbClr val="000000"/>
                        </a:solidFill>
                        <a:effectLst/>
                        <a:latin typeface="Aptos" panose="020B0004020202020204" pitchFamily="34" charset="0"/>
                      </a:endParaRPr>
                    </a:p>
                  </a:txBody>
                  <a:tcPr marL="6760" marR="6760" marT="6760"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21 944</a:t>
                      </a:r>
                      <a:endParaRPr lang="fi-FI" sz="1050" b="0" i="0" u="none" strike="noStrike">
                        <a:solidFill>
                          <a:srgbClr val="000000"/>
                        </a:solidFill>
                        <a:effectLst/>
                        <a:latin typeface="Aptos" panose="020B0004020202020204" pitchFamily="34" charset="0"/>
                      </a:endParaRPr>
                    </a:p>
                  </a:txBody>
                  <a:tcPr marL="6760" marR="6760" marT="6760"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22 131</a:t>
                      </a:r>
                      <a:endParaRPr lang="fi-FI" sz="1050" b="0" i="0" u="none" strike="noStrike">
                        <a:solidFill>
                          <a:srgbClr val="000000"/>
                        </a:solidFill>
                        <a:effectLst/>
                        <a:latin typeface="Aptos" panose="020B0004020202020204" pitchFamily="34" charset="0"/>
                      </a:endParaRPr>
                    </a:p>
                  </a:txBody>
                  <a:tcPr marL="6760" marR="6760" marT="6760"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22 321</a:t>
                      </a:r>
                      <a:endParaRPr lang="fi-FI" sz="1050" b="0" i="0" u="none" strike="noStrike" dirty="0">
                        <a:solidFill>
                          <a:srgbClr val="000000"/>
                        </a:solidFill>
                        <a:effectLst/>
                        <a:latin typeface="Aptos" panose="020B0004020202020204" pitchFamily="34" charset="0"/>
                      </a:endParaRPr>
                    </a:p>
                  </a:txBody>
                  <a:tcPr marL="6760" marR="6760" marT="6760"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22 648</a:t>
                      </a:r>
                      <a:endParaRPr lang="fi-FI" sz="1050" b="0" i="0" u="none" strike="noStrike">
                        <a:solidFill>
                          <a:srgbClr val="000000"/>
                        </a:solidFill>
                        <a:effectLst/>
                        <a:latin typeface="Aptos" panose="020B0004020202020204" pitchFamily="34" charset="0"/>
                      </a:endParaRPr>
                    </a:p>
                  </a:txBody>
                  <a:tcPr marL="6760" marR="6760" marT="6760"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22 829</a:t>
                      </a:r>
                      <a:endParaRPr lang="fi-FI" sz="1050" b="0" i="0" u="none" strike="noStrike">
                        <a:solidFill>
                          <a:srgbClr val="000000"/>
                        </a:solidFill>
                        <a:effectLst/>
                        <a:latin typeface="Aptos" panose="020B0004020202020204" pitchFamily="34" charset="0"/>
                      </a:endParaRPr>
                    </a:p>
                  </a:txBody>
                  <a:tcPr marL="6760" marR="6760" marT="6760"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23 056</a:t>
                      </a:r>
                      <a:endParaRPr lang="fi-FI" sz="1050" b="0" i="0" u="none" strike="noStrike" dirty="0">
                        <a:solidFill>
                          <a:srgbClr val="000000"/>
                        </a:solidFill>
                        <a:effectLst/>
                        <a:latin typeface="Aptos" panose="020B0004020202020204" pitchFamily="34" charset="0"/>
                      </a:endParaRPr>
                    </a:p>
                  </a:txBody>
                  <a:tcPr marL="6760" marR="6760" marT="6760"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23 225</a:t>
                      </a:r>
                      <a:endParaRPr lang="fi-FI" sz="1050" b="0" i="0" u="none" strike="noStrike">
                        <a:solidFill>
                          <a:srgbClr val="000000"/>
                        </a:solidFill>
                        <a:effectLst/>
                        <a:latin typeface="Aptos" panose="020B0004020202020204" pitchFamily="34" charset="0"/>
                      </a:endParaRPr>
                    </a:p>
                  </a:txBody>
                  <a:tcPr marL="6760" marR="6760" marT="6760"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23 409</a:t>
                      </a:r>
                      <a:endParaRPr lang="fi-FI" sz="1050" b="0" i="0" u="none" strike="noStrike">
                        <a:solidFill>
                          <a:srgbClr val="000000"/>
                        </a:solidFill>
                        <a:effectLst/>
                        <a:latin typeface="Aptos" panose="020B0004020202020204" pitchFamily="34" charset="0"/>
                      </a:endParaRPr>
                    </a:p>
                  </a:txBody>
                  <a:tcPr marL="6760" marR="6760" marT="6760"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23 612</a:t>
                      </a:r>
                      <a:endParaRPr lang="fi-FI" sz="1050" b="0" i="0" u="none" strike="noStrike">
                        <a:solidFill>
                          <a:srgbClr val="000000"/>
                        </a:solidFill>
                        <a:effectLst/>
                        <a:latin typeface="Aptos" panose="020B0004020202020204" pitchFamily="34" charset="0"/>
                      </a:endParaRPr>
                    </a:p>
                  </a:txBody>
                  <a:tcPr marL="6760" marR="6760" marT="6760"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23 617</a:t>
                      </a:r>
                      <a:endParaRPr lang="fi-FI" sz="1050" b="0" i="0" u="none" strike="noStrike">
                        <a:solidFill>
                          <a:srgbClr val="000000"/>
                        </a:solidFill>
                        <a:effectLst/>
                        <a:latin typeface="Aptos" panose="020B0004020202020204" pitchFamily="34" charset="0"/>
                      </a:endParaRPr>
                    </a:p>
                  </a:txBody>
                  <a:tcPr marL="6760" marR="6760" marT="6760"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23 695</a:t>
                      </a:r>
                      <a:endParaRPr lang="fi-FI" sz="1050" b="0" i="0" u="none" strike="noStrike">
                        <a:solidFill>
                          <a:srgbClr val="000000"/>
                        </a:solidFill>
                        <a:effectLst/>
                        <a:latin typeface="Aptos" panose="020B0004020202020204" pitchFamily="34" charset="0"/>
                      </a:endParaRPr>
                    </a:p>
                  </a:txBody>
                  <a:tcPr marL="6760" marR="6760" marT="6760"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23 724</a:t>
                      </a:r>
                      <a:endParaRPr lang="fi-FI" sz="1050" b="0" i="0" u="none" strike="noStrike">
                        <a:solidFill>
                          <a:srgbClr val="000000"/>
                        </a:solidFill>
                        <a:effectLst/>
                        <a:latin typeface="Aptos" panose="020B0004020202020204" pitchFamily="34" charset="0"/>
                      </a:endParaRPr>
                    </a:p>
                  </a:txBody>
                  <a:tcPr marL="6760" marR="6760" marT="6760"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23 830</a:t>
                      </a:r>
                      <a:endParaRPr lang="fi-FI" sz="1050" b="0" i="0" u="none" strike="noStrike" dirty="0">
                        <a:solidFill>
                          <a:srgbClr val="000000"/>
                        </a:solidFill>
                        <a:effectLst/>
                        <a:latin typeface="Aptos" panose="020B0004020202020204" pitchFamily="34" charset="0"/>
                      </a:endParaRPr>
                    </a:p>
                  </a:txBody>
                  <a:tcPr marL="6760" marR="6760" marT="676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59761358"/>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Joroinen</a:t>
                      </a:r>
                      <a:endParaRPr lang="fi-FI" sz="1050" b="0" i="0" u="none" strike="noStrike" dirty="0">
                        <a:solidFill>
                          <a:srgbClr val="000000"/>
                        </a:solidFill>
                        <a:effectLst/>
                        <a:latin typeface="Aptos" panose="020B0004020202020204" pitchFamily="34" charset="0"/>
                      </a:endParaRPr>
                    </a:p>
                  </a:txBody>
                  <a:tcPr marL="6760" marR="6760" marT="676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6 214</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6 155</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6 117</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6 156</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6 217</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6 239</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6 294</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6 298</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6 314</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6 292</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6 270</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6 309</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6 299</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6 356</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6 395</a:t>
                      </a:r>
                      <a:endParaRPr lang="fi-FI" sz="1050" b="0" i="0" u="none" strike="noStrike" dirty="0">
                        <a:solidFill>
                          <a:srgbClr val="000000"/>
                        </a:solidFill>
                        <a:effectLst/>
                        <a:latin typeface="Aptos" panose="020B0004020202020204" pitchFamily="34" charset="0"/>
                      </a:endParaRPr>
                    </a:p>
                  </a:txBody>
                  <a:tcPr marL="6760" marR="6760" marT="676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27276544"/>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Kaavi</a:t>
                      </a:r>
                      <a:endParaRPr lang="fi-FI" sz="1050" b="0" i="0" u="none" strike="noStrike" dirty="0">
                        <a:solidFill>
                          <a:srgbClr val="000000"/>
                        </a:solidFill>
                        <a:effectLst/>
                        <a:latin typeface="Aptos" panose="020B0004020202020204" pitchFamily="34" charset="0"/>
                      </a:endParaRPr>
                    </a:p>
                  </a:txBody>
                  <a:tcPr marL="6760" marR="6760" marT="676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5 066</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5 033</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4 984</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4 952</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4 876</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4 763</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4 723</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4 622</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4 578</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4 512</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4 391</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4 338</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4 273</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4 271</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4 261</a:t>
                      </a:r>
                      <a:endParaRPr lang="fi-FI" sz="1050" b="0" i="0" u="none" strike="noStrike">
                        <a:solidFill>
                          <a:srgbClr val="000000"/>
                        </a:solidFill>
                        <a:effectLst/>
                        <a:latin typeface="Aptos" panose="020B0004020202020204" pitchFamily="34" charset="0"/>
                      </a:endParaRPr>
                    </a:p>
                  </a:txBody>
                  <a:tcPr marL="6760" marR="6760" marT="676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85835841"/>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Keitele</a:t>
                      </a:r>
                      <a:endParaRPr lang="fi-FI" sz="1050" b="0" i="0" u="none" strike="noStrike" dirty="0">
                        <a:solidFill>
                          <a:srgbClr val="000000"/>
                        </a:solidFill>
                        <a:effectLst/>
                        <a:latin typeface="Aptos" panose="020B0004020202020204" pitchFamily="34" charset="0"/>
                      </a:endParaRPr>
                    </a:p>
                  </a:txBody>
                  <a:tcPr marL="6760" marR="6760" marT="676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3 451</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3 418</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3 390</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3 384</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3 383</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3 346</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3 353</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3 400</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3 403</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3 399</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3 357</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3 345</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3 332</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3 290</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3 334</a:t>
                      </a:r>
                      <a:endParaRPr lang="fi-FI" sz="1050" b="0" i="0" u="none" strike="noStrike" dirty="0">
                        <a:solidFill>
                          <a:srgbClr val="000000"/>
                        </a:solidFill>
                        <a:effectLst/>
                        <a:latin typeface="Aptos" panose="020B0004020202020204" pitchFamily="34" charset="0"/>
                      </a:endParaRPr>
                    </a:p>
                  </a:txBody>
                  <a:tcPr marL="6760" marR="6760" marT="676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06978493"/>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Kiuruvesi</a:t>
                      </a:r>
                      <a:endParaRPr lang="fi-FI" sz="1050" b="0" i="0" u="none" strike="noStrike" dirty="0">
                        <a:solidFill>
                          <a:srgbClr val="000000"/>
                        </a:solidFill>
                        <a:effectLst/>
                        <a:latin typeface="Aptos" panose="020B0004020202020204" pitchFamily="34" charset="0"/>
                      </a:endParaRPr>
                    </a:p>
                  </a:txBody>
                  <a:tcPr marL="6760" marR="6760" marT="676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12 117</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12 081</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12 051</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11 989</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12 056</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12 030</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12 030</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12 073</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12 152</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12 189</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12 000</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11 932</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11 741</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11 583</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11 495</a:t>
                      </a:r>
                      <a:endParaRPr lang="fi-FI" sz="1050" b="0" i="0" u="none" strike="noStrike" dirty="0">
                        <a:solidFill>
                          <a:srgbClr val="000000"/>
                        </a:solidFill>
                        <a:effectLst/>
                        <a:latin typeface="Aptos" panose="020B0004020202020204" pitchFamily="34" charset="0"/>
                      </a:endParaRPr>
                    </a:p>
                  </a:txBody>
                  <a:tcPr marL="6760" marR="6760" marT="676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7544260"/>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a:solidFill>
                            <a:srgbClr val="000000"/>
                          </a:solidFill>
                          <a:effectLst/>
                          <a:latin typeface="Aptos" panose="020B0004020202020204" pitchFamily="34" charset="0"/>
                        </a:rPr>
                        <a:t>Kuopio</a:t>
                      </a:r>
                      <a:endParaRPr lang="fi-FI" sz="1050" b="0" i="0" u="none" strike="noStrike">
                        <a:solidFill>
                          <a:srgbClr val="000000"/>
                        </a:solidFill>
                        <a:effectLst/>
                        <a:latin typeface="Aptos" panose="020B0004020202020204" pitchFamily="34" charset="0"/>
                      </a:endParaRPr>
                    </a:p>
                  </a:txBody>
                  <a:tcPr marL="6760" marR="6760" marT="676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98 002</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98 310</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99 054</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99 042</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99 160</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99 687</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100 178</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100 878</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101 529</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102 151</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102 686</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102 977</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103 245</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103 745</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104 118</a:t>
                      </a:r>
                      <a:endParaRPr lang="fi-FI" sz="1050" b="0" i="0" u="none" strike="noStrike" dirty="0">
                        <a:solidFill>
                          <a:srgbClr val="000000"/>
                        </a:solidFill>
                        <a:effectLst/>
                        <a:latin typeface="Aptos" panose="020B0004020202020204" pitchFamily="34" charset="0"/>
                      </a:endParaRPr>
                    </a:p>
                  </a:txBody>
                  <a:tcPr marL="6760" marR="6760" marT="676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86762212"/>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a:solidFill>
                            <a:srgbClr val="000000"/>
                          </a:solidFill>
                          <a:effectLst/>
                          <a:latin typeface="Aptos" panose="020B0004020202020204" pitchFamily="34" charset="0"/>
                        </a:rPr>
                        <a:t>Lapinlahti</a:t>
                      </a:r>
                      <a:endParaRPr lang="fi-FI" sz="1050" b="0" i="0" u="none" strike="noStrike">
                        <a:solidFill>
                          <a:srgbClr val="000000"/>
                        </a:solidFill>
                        <a:effectLst/>
                        <a:latin typeface="Aptos" panose="020B0004020202020204" pitchFamily="34" charset="0"/>
                      </a:endParaRPr>
                    </a:p>
                  </a:txBody>
                  <a:tcPr marL="6760" marR="6760" marT="676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11 586</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11 462</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11 394</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11 413</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11 440</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11 392</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11 423</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11 497</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11 521</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11 584</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11 608</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11 652</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11 613</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11 549</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11 561</a:t>
                      </a:r>
                      <a:endParaRPr lang="fi-FI" sz="1050" b="0" i="0" u="none" strike="noStrike" dirty="0">
                        <a:solidFill>
                          <a:srgbClr val="000000"/>
                        </a:solidFill>
                        <a:effectLst/>
                        <a:latin typeface="Aptos" panose="020B0004020202020204" pitchFamily="34" charset="0"/>
                      </a:endParaRPr>
                    </a:p>
                  </a:txBody>
                  <a:tcPr marL="6760" marR="6760" marT="676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51512735"/>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a:solidFill>
                            <a:srgbClr val="000000"/>
                          </a:solidFill>
                          <a:effectLst/>
                          <a:latin typeface="Aptos" panose="020B0004020202020204" pitchFamily="34" charset="0"/>
                        </a:rPr>
                        <a:t>Leppävirta</a:t>
                      </a:r>
                      <a:endParaRPr lang="fi-FI" sz="1050" b="0" i="0" u="none" strike="noStrike">
                        <a:solidFill>
                          <a:srgbClr val="000000"/>
                        </a:solidFill>
                        <a:effectLst/>
                        <a:latin typeface="Aptos" panose="020B0004020202020204" pitchFamily="34" charset="0"/>
                      </a:endParaRPr>
                    </a:p>
                  </a:txBody>
                  <a:tcPr marL="6760" marR="6760" marT="676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12 055</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11 903</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11 727</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11 694</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11 617</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11 560</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11 476</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11 568</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11 575</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11 579</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11 545</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11 563</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11 498</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11 540</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11 648</a:t>
                      </a:r>
                      <a:endParaRPr lang="fi-FI" sz="1050" b="0" i="0" u="none" strike="noStrike">
                        <a:solidFill>
                          <a:srgbClr val="000000"/>
                        </a:solidFill>
                        <a:effectLst/>
                        <a:latin typeface="Aptos" panose="020B0004020202020204" pitchFamily="34" charset="0"/>
                      </a:endParaRPr>
                    </a:p>
                  </a:txBody>
                  <a:tcPr marL="6760" marR="6760" marT="676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03009851"/>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Pielavesi</a:t>
                      </a:r>
                      <a:endParaRPr lang="fi-FI" sz="1050" b="0" i="0" u="none" strike="noStrike" dirty="0">
                        <a:solidFill>
                          <a:srgbClr val="000000"/>
                        </a:solidFill>
                        <a:effectLst/>
                        <a:latin typeface="Aptos" panose="020B0004020202020204" pitchFamily="34" charset="0"/>
                      </a:endParaRPr>
                    </a:p>
                  </a:txBody>
                  <a:tcPr marL="6760" marR="6760" marT="676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7 985</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7 871</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7 814</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7 716</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7 565</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7 439</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7 380</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7 368</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7 289</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7 279</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7 155</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7 071</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7 006</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6 933</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6 800</a:t>
                      </a:r>
                      <a:endParaRPr lang="fi-FI" sz="1050" b="0" i="0" u="none" strike="noStrike" dirty="0">
                        <a:solidFill>
                          <a:srgbClr val="000000"/>
                        </a:solidFill>
                        <a:effectLst/>
                        <a:latin typeface="Aptos" panose="020B0004020202020204" pitchFamily="34" charset="0"/>
                      </a:endParaRPr>
                    </a:p>
                  </a:txBody>
                  <a:tcPr marL="6760" marR="6760" marT="676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15691549"/>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a:solidFill>
                            <a:srgbClr val="000000"/>
                          </a:solidFill>
                          <a:effectLst/>
                          <a:latin typeface="Aptos" panose="020B0004020202020204" pitchFamily="34" charset="0"/>
                        </a:rPr>
                        <a:t>Rautalampi</a:t>
                      </a:r>
                      <a:endParaRPr lang="fi-FI" sz="1050" b="0" i="0" u="none" strike="noStrike">
                        <a:solidFill>
                          <a:srgbClr val="000000"/>
                        </a:solidFill>
                        <a:effectLst/>
                        <a:latin typeface="Aptos" panose="020B0004020202020204" pitchFamily="34" charset="0"/>
                      </a:endParaRPr>
                    </a:p>
                  </a:txBody>
                  <a:tcPr marL="6760" marR="6760" marT="676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4 990</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4 935</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4 885</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4 844</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4 826</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4 793</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4 783</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4 759</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4 739</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4 721</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4 663</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4 612</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4 538</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4 477</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4 415</a:t>
                      </a:r>
                      <a:endParaRPr lang="fi-FI" sz="1050" b="0" i="0" u="none" strike="noStrike" dirty="0">
                        <a:solidFill>
                          <a:srgbClr val="000000"/>
                        </a:solidFill>
                        <a:effectLst/>
                        <a:latin typeface="Aptos" panose="020B0004020202020204" pitchFamily="34" charset="0"/>
                      </a:endParaRPr>
                    </a:p>
                  </a:txBody>
                  <a:tcPr marL="6760" marR="6760" marT="676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29210264"/>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Rautavaara</a:t>
                      </a:r>
                      <a:endParaRPr lang="fi-FI" sz="1050" b="0" i="0" u="none" strike="noStrike" dirty="0">
                        <a:solidFill>
                          <a:srgbClr val="000000"/>
                        </a:solidFill>
                        <a:effectLst/>
                        <a:latin typeface="Aptos" panose="020B0004020202020204" pitchFamily="34" charset="0"/>
                      </a:endParaRPr>
                    </a:p>
                  </a:txBody>
                  <a:tcPr marL="6760" marR="6760" marT="676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3 812</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3 694</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3 613</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3 603</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3 556</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3 468</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3 391</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3 378</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3 323</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3 260</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3 196</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3 128</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3 091</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3 056</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3 002</a:t>
                      </a:r>
                      <a:endParaRPr lang="fi-FI" sz="1050" b="0" i="0" u="none" strike="noStrike">
                        <a:solidFill>
                          <a:srgbClr val="000000"/>
                        </a:solidFill>
                        <a:effectLst/>
                        <a:latin typeface="Aptos" panose="020B0004020202020204" pitchFamily="34" charset="0"/>
                      </a:endParaRPr>
                    </a:p>
                  </a:txBody>
                  <a:tcPr marL="6760" marR="6760" marT="676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77553787"/>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Siilinjärvi</a:t>
                      </a:r>
                      <a:endParaRPr lang="fi-FI" sz="1050" b="0" i="0" u="none" strike="noStrike" dirty="0">
                        <a:solidFill>
                          <a:srgbClr val="000000"/>
                        </a:solidFill>
                        <a:effectLst/>
                        <a:latin typeface="Aptos" panose="020B0004020202020204" pitchFamily="34" charset="0"/>
                      </a:endParaRPr>
                    </a:p>
                  </a:txBody>
                  <a:tcPr marL="6760" marR="6760" marT="676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12 935</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13 496</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14 000</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14 378</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14 833</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15 168</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15 603</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15 958</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16 290</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16 611</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16 941</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17 179</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17 470</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18 003</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18 544</a:t>
                      </a:r>
                      <a:endParaRPr lang="fi-FI" sz="1050" b="0" i="0" u="none" strike="noStrike">
                        <a:solidFill>
                          <a:srgbClr val="000000"/>
                        </a:solidFill>
                        <a:effectLst/>
                        <a:latin typeface="Aptos" panose="020B0004020202020204" pitchFamily="34" charset="0"/>
                      </a:endParaRPr>
                    </a:p>
                  </a:txBody>
                  <a:tcPr marL="6760" marR="6760" marT="676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24060683"/>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Sonkajärvi</a:t>
                      </a:r>
                      <a:endParaRPr lang="fi-FI" sz="1050" b="0" i="0" u="none" strike="noStrike" dirty="0">
                        <a:solidFill>
                          <a:srgbClr val="000000"/>
                        </a:solidFill>
                        <a:effectLst/>
                        <a:latin typeface="Aptos" panose="020B0004020202020204" pitchFamily="34" charset="0"/>
                      </a:endParaRPr>
                    </a:p>
                  </a:txBody>
                  <a:tcPr marL="6760" marR="6760" marT="676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7 120</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7 006</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6 919</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6 882</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6 779</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6 716</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6 624</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6 557</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6 566</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6 492</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6 445</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6 394</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6 282</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6 186</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6 104</a:t>
                      </a:r>
                      <a:endParaRPr lang="fi-FI" sz="1050" b="0" i="0" u="none" strike="noStrike" dirty="0">
                        <a:solidFill>
                          <a:srgbClr val="000000"/>
                        </a:solidFill>
                        <a:effectLst/>
                        <a:latin typeface="Aptos" panose="020B0004020202020204" pitchFamily="34" charset="0"/>
                      </a:endParaRPr>
                    </a:p>
                  </a:txBody>
                  <a:tcPr marL="6760" marR="6760" marT="676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56434154"/>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Suonenjoki</a:t>
                      </a:r>
                      <a:endParaRPr lang="fi-FI" sz="1050" b="0" i="0" u="none" strike="noStrike" dirty="0">
                        <a:solidFill>
                          <a:srgbClr val="000000"/>
                        </a:solidFill>
                        <a:effectLst/>
                        <a:latin typeface="Aptos" panose="020B0004020202020204" pitchFamily="34" charset="0"/>
                      </a:endParaRPr>
                    </a:p>
                  </a:txBody>
                  <a:tcPr marL="6760" marR="6760" marT="676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9 319</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9 230</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9 137</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9 175</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9 116</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9 110</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9 076</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9 088</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9 063</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9 014</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8 981</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8 921</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8 863</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8 796</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8 765</a:t>
                      </a:r>
                      <a:endParaRPr lang="fi-FI" sz="1050" b="0" i="0" u="none" strike="noStrike">
                        <a:solidFill>
                          <a:srgbClr val="000000"/>
                        </a:solidFill>
                        <a:effectLst/>
                        <a:latin typeface="Aptos" panose="020B0004020202020204" pitchFamily="34" charset="0"/>
                      </a:endParaRPr>
                    </a:p>
                  </a:txBody>
                  <a:tcPr marL="6760" marR="6760" marT="676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73128537"/>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Tervo</a:t>
                      </a:r>
                      <a:endParaRPr lang="fi-FI" sz="1050" b="0" i="0" u="none" strike="noStrike" dirty="0">
                        <a:solidFill>
                          <a:srgbClr val="000000"/>
                        </a:solidFill>
                        <a:effectLst/>
                        <a:latin typeface="Aptos" panose="020B0004020202020204" pitchFamily="34" charset="0"/>
                      </a:endParaRPr>
                    </a:p>
                  </a:txBody>
                  <a:tcPr marL="6760" marR="6760" marT="676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2 574</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2 531</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2 484</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2 473</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2 405</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2 363</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2 357</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2 337</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2 346</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2 363</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2 305</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2 278</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2 263</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2 223</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2 215</a:t>
                      </a:r>
                      <a:endParaRPr lang="fi-FI" sz="1050" b="0" i="0" u="none" strike="noStrike">
                        <a:solidFill>
                          <a:srgbClr val="000000"/>
                        </a:solidFill>
                        <a:effectLst/>
                        <a:latin typeface="Aptos" panose="020B0004020202020204" pitchFamily="34" charset="0"/>
                      </a:endParaRPr>
                    </a:p>
                  </a:txBody>
                  <a:tcPr marL="6760" marR="6760" marT="676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5626654"/>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Tuusniemi</a:t>
                      </a:r>
                      <a:endParaRPr lang="fi-FI" sz="1050" b="0" i="0" u="none" strike="noStrike" dirty="0">
                        <a:solidFill>
                          <a:srgbClr val="000000"/>
                        </a:solidFill>
                        <a:effectLst/>
                        <a:latin typeface="Aptos" panose="020B0004020202020204" pitchFamily="34" charset="0"/>
                      </a:endParaRPr>
                    </a:p>
                  </a:txBody>
                  <a:tcPr marL="6760" marR="6760" marT="676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4 590</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4 548</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4 459</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4 390</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4 271</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4 170</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4 085</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4 061</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4 016</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3 991</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3 949</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3 882</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3 778</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3 699</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3 636</a:t>
                      </a:r>
                      <a:endParaRPr lang="fi-FI" sz="1050" b="0" i="0" u="none" strike="noStrike" dirty="0">
                        <a:solidFill>
                          <a:srgbClr val="000000"/>
                        </a:solidFill>
                        <a:effectLst/>
                        <a:latin typeface="Aptos" panose="020B0004020202020204" pitchFamily="34" charset="0"/>
                      </a:endParaRPr>
                    </a:p>
                  </a:txBody>
                  <a:tcPr marL="6760" marR="6760" marT="676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83836932"/>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Varkaus</a:t>
                      </a:r>
                      <a:endParaRPr lang="fi-FI" sz="1050" b="0" i="0" u="none" strike="noStrike" dirty="0">
                        <a:solidFill>
                          <a:srgbClr val="000000"/>
                        </a:solidFill>
                        <a:effectLst/>
                        <a:latin typeface="Aptos" panose="020B0004020202020204" pitchFamily="34" charset="0"/>
                      </a:endParaRPr>
                    </a:p>
                  </a:txBody>
                  <a:tcPr marL="6760" marR="6760" marT="676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26 280</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26 375</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26 455</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26 385</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26 482</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26 554</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26 608</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26 592</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26 563</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26 593</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26 714</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26 898</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26 645</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26 502</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26 470</a:t>
                      </a:r>
                      <a:endParaRPr lang="fi-FI" sz="1050" b="0" i="0" u="none" strike="noStrike" dirty="0">
                        <a:solidFill>
                          <a:srgbClr val="000000"/>
                        </a:solidFill>
                        <a:effectLst/>
                        <a:latin typeface="Aptos" panose="020B0004020202020204" pitchFamily="34" charset="0"/>
                      </a:endParaRPr>
                    </a:p>
                  </a:txBody>
                  <a:tcPr marL="6760" marR="6760" marT="676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31169237"/>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Vesanto</a:t>
                      </a:r>
                      <a:endParaRPr lang="fi-FI" sz="1050" b="0" i="0" u="none" strike="noStrike" dirty="0">
                        <a:solidFill>
                          <a:srgbClr val="000000"/>
                        </a:solidFill>
                        <a:effectLst/>
                        <a:latin typeface="Aptos" panose="020B0004020202020204" pitchFamily="34" charset="0"/>
                      </a:endParaRPr>
                    </a:p>
                  </a:txBody>
                  <a:tcPr marL="6760" marR="6760" marT="676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3 819</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3 777</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3 718</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3 677</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3 645</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3 572</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3 539</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3 520</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3 467</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3 439</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3 386</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3 350</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3 328</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3 287</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3 228</a:t>
                      </a:r>
                      <a:endParaRPr lang="fi-FI" sz="1050" b="0" i="0" u="none" strike="noStrike" dirty="0">
                        <a:solidFill>
                          <a:srgbClr val="000000"/>
                        </a:solidFill>
                        <a:effectLst/>
                        <a:latin typeface="Aptos" panose="020B0004020202020204" pitchFamily="34" charset="0"/>
                      </a:endParaRPr>
                    </a:p>
                  </a:txBody>
                  <a:tcPr marL="6760" marR="6760" marT="676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35842972"/>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Vieremä</a:t>
                      </a:r>
                      <a:endParaRPr lang="fi-FI" sz="1050" b="0" i="0" u="none" strike="noStrike" dirty="0">
                        <a:solidFill>
                          <a:srgbClr val="000000"/>
                        </a:solidFill>
                        <a:effectLst/>
                        <a:latin typeface="Aptos" panose="020B0004020202020204" pitchFamily="34" charset="0"/>
                      </a:endParaRPr>
                    </a:p>
                  </a:txBody>
                  <a:tcPr marL="6760" marR="6760" marT="676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5 493</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5 455</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5 398</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5 321</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5 231</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5 134</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5 089</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5 013</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5 001</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5 004</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4 960</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4 935</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4 898</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4 874</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4 829</a:t>
                      </a:r>
                      <a:endParaRPr lang="fi-FI" sz="1050" b="0" i="0" u="none" strike="noStrike" dirty="0">
                        <a:solidFill>
                          <a:srgbClr val="000000"/>
                        </a:solidFill>
                        <a:effectLst/>
                        <a:latin typeface="Aptos" panose="020B0004020202020204" pitchFamily="34" charset="0"/>
                      </a:endParaRPr>
                    </a:p>
                  </a:txBody>
                  <a:tcPr marL="6760" marR="6760" marT="676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48499159"/>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Koillis-Savon seutukunta</a:t>
                      </a:r>
                      <a:endParaRPr lang="fi-FI" sz="1050" b="0" i="0" u="none" strike="noStrike" dirty="0">
                        <a:solidFill>
                          <a:srgbClr val="000000"/>
                        </a:solidFill>
                        <a:effectLst/>
                        <a:latin typeface="Aptos" panose="020B0004020202020204" pitchFamily="34" charset="0"/>
                      </a:endParaRPr>
                    </a:p>
                  </a:txBody>
                  <a:tcPr marL="6760" marR="6760" marT="676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13 468</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13 275</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13 056</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12 945</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12 703</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12 401</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12 199</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12 061</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11 917</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11 763</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11 536</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11 348</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11 142</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11 026</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10 899</a:t>
                      </a:r>
                      <a:endParaRPr lang="fi-FI" sz="1050" b="0" i="0" u="none" strike="noStrike" dirty="0">
                        <a:solidFill>
                          <a:srgbClr val="000000"/>
                        </a:solidFill>
                        <a:effectLst/>
                        <a:latin typeface="Aptos" panose="020B0004020202020204" pitchFamily="34" charset="0"/>
                      </a:endParaRPr>
                    </a:p>
                  </a:txBody>
                  <a:tcPr marL="6760" marR="6760" marT="676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56745588"/>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Kuopion seutukunta</a:t>
                      </a:r>
                      <a:endParaRPr lang="fi-FI" sz="1050" b="0" i="0" u="none" strike="noStrike" dirty="0">
                        <a:solidFill>
                          <a:srgbClr val="000000"/>
                        </a:solidFill>
                        <a:effectLst/>
                        <a:latin typeface="Aptos" panose="020B0004020202020204" pitchFamily="34" charset="0"/>
                      </a:endParaRPr>
                    </a:p>
                  </a:txBody>
                  <a:tcPr marL="6760" marR="6760" marT="676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110 937</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111 806</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113 054</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113 420</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113 993</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114 855</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115 781</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116 836</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117 819</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118 762</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119 627</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120 156</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120 715</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121 748</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122 662</a:t>
                      </a:r>
                      <a:endParaRPr lang="fi-FI" sz="1050" b="0" i="0" u="none" strike="noStrike" dirty="0">
                        <a:solidFill>
                          <a:srgbClr val="000000"/>
                        </a:solidFill>
                        <a:effectLst/>
                        <a:latin typeface="Aptos" panose="020B0004020202020204" pitchFamily="34" charset="0"/>
                      </a:endParaRPr>
                    </a:p>
                  </a:txBody>
                  <a:tcPr marL="6760" marR="6760" marT="676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13497838"/>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Sisä-Savon seutukunta </a:t>
                      </a:r>
                      <a:endParaRPr lang="fi-FI" sz="1050" b="0" i="0" u="none" strike="noStrike" dirty="0">
                        <a:solidFill>
                          <a:srgbClr val="000000"/>
                        </a:solidFill>
                        <a:effectLst/>
                        <a:latin typeface="Aptos" panose="020B0004020202020204" pitchFamily="34" charset="0"/>
                      </a:endParaRPr>
                    </a:p>
                  </a:txBody>
                  <a:tcPr marL="6760" marR="6760" marT="676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20 702</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20 473</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20 224</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20 169</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19 992</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19 838</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19 755</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19 704</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19 615</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19 537</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19 335</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19 161</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18 992</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18 783</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18 623</a:t>
                      </a:r>
                      <a:endParaRPr lang="fi-FI" sz="1050" b="0" i="0" u="none" strike="noStrike" dirty="0">
                        <a:solidFill>
                          <a:srgbClr val="000000"/>
                        </a:solidFill>
                        <a:effectLst/>
                        <a:latin typeface="Aptos" panose="020B0004020202020204" pitchFamily="34" charset="0"/>
                      </a:endParaRPr>
                    </a:p>
                  </a:txBody>
                  <a:tcPr marL="6760" marR="6760" marT="676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30601894"/>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Varkauden seutukunta</a:t>
                      </a:r>
                      <a:endParaRPr lang="fi-FI" sz="1050" b="0" i="0" u="none" strike="noStrike" dirty="0">
                        <a:solidFill>
                          <a:srgbClr val="000000"/>
                        </a:solidFill>
                        <a:effectLst/>
                        <a:latin typeface="Aptos" panose="020B0004020202020204" pitchFamily="34" charset="0"/>
                      </a:endParaRPr>
                    </a:p>
                  </a:txBody>
                  <a:tcPr marL="6760" marR="6760" marT="676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44 549</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44 433</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44 299</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44 235</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44 316</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44 353</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44 378</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44 458</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44 452</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44 464</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44 529</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44 770</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44 442</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44 398</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44 513</a:t>
                      </a:r>
                      <a:endParaRPr lang="fi-FI" sz="1050" b="0" i="0" u="none" strike="noStrike" dirty="0">
                        <a:solidFill>
                          <a:srgbClr val="000000"/>
                        </a:solidFill>
                        <a:effectLst/>
                        <a:latin typeface="Aptos" panose="020B0004020202020204" pitchFamily="34" charset="0"/>
                      </a:endParaRPr>
                    </a:p>
                  </a:txBody>
                  <a:tcPr marL="6760" marR="6760" marT="676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91827913"/>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Ylä-Savon seutukunta</a:t>
                      </a:r>
                      <a:endParaRPr lang="fi-FI" sz="1050" b="0" i="0" u="none" strike="noStrike" dirty="0">
                        <a:solidFill>
                          <a:srgbClr val="000000"/>
                        </a:solidFill>
                        <a:effectLst/>
                        <a:latin typeface="Aptos" panose="020B0004020202020204" pitchFamily="34" charset="0"/>
                      </a:endParaRPr>
                    </a:p>
                  </a:txBody>
                  <a:tcPr marL="6760" marR="6760" marT="676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69 226</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69 041</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68 910</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68 836</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68 775</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68 705</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68 728</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68 964</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69 157</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69 356</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69 137</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68 946</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68 567</a:t>
                      </a:r>
                      <a:endParaRPr lang="fi-FI" sz="1050" b="0"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68 139</a:t>
                      </a:r>
                      <a:endParaRPr lang="fi-FI" sz="1050" b="0"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67 953</a:t>
                      </a:r>
                      <a:endParaRPr lang="fi-FI" sz="1050" b="0" i="0" u="none" strike="noStrike" dirty="0">
                        <a:solidFill>
                          <a:srgbClr val="000000"/>
                        </a:solidFill>
                        <a:effectLst/>
                        <a:latin typeface="Aptos" panose="020B0004020202020204" pitchFamily="34" charset="0"/>
                      </a:endParaRPr>
                    </a:p>
                  </a:txBody>
                  <a:tcPr marL="6760" marR="6760" marT="676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29549187"/>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1" u="none" strike="noStrike" dirty="0">
                          <a:solidFill>
                            <a:srgbClr val="000000"/>
                          </a:solidFill>
                          <a:effectLst/>
                          <a:latin typeface="Aptos" panose="020B0004020202020204" pitchFamily="34" charset="0"/>
                        </a:rPr>
                        <a:t>Pohjois-Savo</a:t>
                      </a:r>
                      <a:endParaRPr lang="fi-FI" sz="1050" b="1" i="0" u="none" strike="noStrike" dirty="0">
                        <a:solidFill>
                          <a:srgbClr val="000000"/>
                        </a:solidFill>
                        <a:effectLst/>
                        <a:latin typeface="Aptos" panose="020B0004020202020204" pitchFamily="34" charset="0"/>
                      </a:endParaRPr>
                    </a:p>
                  </a:txBody>
                  <a:tcPr marL="6760" marR="6760" marT="676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258 882</a:t>
                      </a:r>
                      <a:endParaRPr lang="fi-FI" sz="1050" b="1"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259 028</a:t>
                      </a:r>
                      <a:endParaRPr lang="fi-FI" sz="1050" b="1"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259 543</a:t>
                      </a:r>
                      <a:endParaRPr lang="fi-FI" sz="1050" b="1"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259 605</a:t>
                      </a:r>
                      <a:endParaRPr lang="fi-FI" sz="1050" b="1"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259 779</a:t>
                      </a:r>
                      <a:endParaRPr lang="fi-FI" sz="1050" b="1"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260 152</a:t>
                      </a:r>
                      <a:endParaRPr lang="fi-FI" sz="1050" b="1"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260 841</a:t>
                      </a:r>
                      <a:endParaRPr lang="fi-FI" sz="1050" b="1"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262 023</a:t>
                      </a:r>
                      <a:endParaRPr lang="fi-FI" sz="1050" b="1"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262 960</a:t>
                      </a:r>
                      <a:endParaRPr lang="fi-FI" sz="1050" b="1" i="0" u="none" strike="noStrike">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263 882</a:t>
                      </a:r>
                      <a:endParaRPr lang="fi-FI" sz="1050" b="1"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264 164</a:t>
                      </a:r>
                      <a:endParaRPr lang="fi-FI" sz="1050" b="1"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264 381</a:t>
                      </a:r>
                      <a:endParaRPr lang="fi-FI" sz="1050" b="1"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263 858</a:t>
                      </a:r>
                      <a:endParaRPr lang="fi-FI" sz="1050" b="1"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264 094</a:t>
                      </a:r>
                      <a:endParaRPr lang="fi-FI" sz="1050" b="1" i="0" u="none" strike="noStrike" dirty="0">
                        <a:solidFill>
                          <a:srgbClr val="000000"/>
                        </a:solidFill>
                        <a:effectLst/>
                        <a:latin typeface="Aptos" panose="020B0004020202020204" pitchFamily="34" charset="0"/>
                      </a:endParaRPr>
                    </a:p>
                  </a:txBody>
                  <a:tcPr marL="6760" marR="6760" marT="6760"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264 650</a:t>
                      </a:r>
                      <a:endParaRPr lang="fi-FI" sz="1050" b="1" i="0" u="none" strike="noStrike" dirty="0">
                        <a:solidFill>
                          <a:srgbClr val="000000"/>
                        </a:solidFill>
                        <a:effectLst/>
                        <a:latin typeface="Aptos" panose="020B0004020202020204" pitchFamily="34" charset="0"/>
                      </a:endParaRPr>
                    </a:p>
                  </a:txBody>
                  <a:tcPr marL="6760" marR="6760" marT="676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27270784"/>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900" b="0" u="none" strike="noStrike" dirty="0">
                          <a:solidFill>
                            <a:srgbClr val="000000"/>
                          </a:solidFill>
                          <a:effectLst/>
                          <a:latin typeface="Aptos" panose="020B0004020202020204" pitchFamily="34" charset="0"/>
                        </a:rPr>
                        <a:t>Koko maa</a:t>
                      </a:r>
                      <a:endParaRPr lang="fi-FI" sz="900" b="0" i="0" u="none" strike="noStrike" dirty="0">
                        <a:solidFill>
                          <a:srgbClr val="000000"/>
                        </a:solidFill>
                        <a:effectLst/>
                        <a:latin typeface="Aptos" panose="020B0004020202020204" pitchFamily="34" charset="0"/>
                      </a:endParaRPr>
                    </a:p>
                  </a:txBody>
                  <a:tcPr marL="6760" marR="6760" marT="676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900" b="0" u="none" strike="noStrike" dirty="0">
                          <a:solidFill>
                            <a:srgbClr val="000000"/>
                          </a:solidFill>
                          <a:effectLst/>
                          <a:latin typeface="Aptos" panose="020B0004020202020204" pitchFamily="34" charset="0"/>
                        </a:rPr>
                        <a:t>4 720 492</a:t>
                      </a:r>
                      <a:endParaRPr lang="fi-FI" sz="900" b="0" i="0" u="none" strike="noStrike" dirty="0">
                        <a:solidFill>
                          <a:srgbClr val="000000"/>
                        </a:solidFill>
                        <a:effectLst/>
                        <a:latin typeface="Aptos" panose="020B0004020202020204" pitchFamily="34" charset="0"/>
                      </a:endParaRPr>
                    </a:p>
                  </a:txBody>
                  <a:tcPr marL="6760" marR="6760" marT="6760"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900" b="0" u="none" strike="noStrike" dirty="0">
                          <a:solidFill>
                            <a:srgbClr val="000000"/>
                          </a:solidFill>
                          <a:effectLst/>
                          <a:latin typeface="Aptos" panose="020B0004020202020204" pitchFamily="34" charset="0"/>
                        </a:rPr>
                        <a:t>4 730 836</a:t>
                      </a:r>
                      <a:endParaRPr lang="fi-FI" sz="900" b="0" i="0" u="none" strike="noStrike" dirty="0">
                        <a:solidFill>
                          <a:srgbClr val="000000"/>
                        </a:solidFill>
                        <a:effectLst/>
                        <a:latin typeface="Aptos" panose="020B0004020202020204" pitchFamily="34" charset="0"/>
                      </a:endParaRPr>
                    </a:p>
                  </a:txBody>
                  <a:tcPr marL="6760" marR="6760" marT="6760"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900" b="0" u="none" strike="noStrike" dirty="0">
                          <a:solidFill>
                            <a:srgbClr val="000000"/>
                          </a:solidFill>
                          <a:effectLst/>
                          <a:latin typeface="Aptos" panose="020B0004020202020204" pitchFamily="34" charset="0"/>
                        </a:rPr>
                        <a:t>4 746 967</a:t>
                      </a:r>
                      <a:endParaRPr lang="fi-FI" sz="900" b="0" i="0" u="none" strike="noStrike" dirty="0">
                        <a:solidFill>
                          <a:srgbClr val="000000"/>
                        </a:solidFill>
                        <a:effectLst/>
                        <a:latin typeface="Aptos" panose="020B0004020202020204" pitchFamily="34" charset="0"/>
                      </a:endParaRPr>
                    </a:p>
                  </a:txBody>
                  <a:tcPr marL="6760" marR="6760" marT="6760"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900" b="0" u="none" strike="noStrike" dirty="0">
                          <a:solidFill>
                            <a:srgbClr val="000000"/>
                          </a:solidFill>
                          <a:effectLst/>
                          <a:latin typeface="Aptos" panose="020B0004020202020204" pitchFamily="34" charset="0"/>
                        </a:rPr>
                        <a:t>4 758 088</a:t>
                      </a:r>
                      <a:endParaRPr lang="fi-FI" sz="900" b="0" i="0" u="none" strike="noStrike" dirty="0">
                        <a:solidFill>
                          <a:srgbClr val="000000"/>
                        </a:solidFill>
                        <a:effectLst/>
                        <a:latin typeface="Aptos" panose="020B0004020202020204" pitchFamily="34" charset="0"/>
                      </a:endParaRPr>
                    </a:p>
                  </a:txBody>
                  <a:tcPr marL="6760" marR="6760" marT="6760"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900" b="0" u="none" strike="noStrike" dirty="0">
                          <a:solidFill>
                            <a:srgbClr val="000000"/>
                          </a:solidFill>
                          <a:effectLst/>
                          <a:latin typeface="Aptos" panose="020B0004020202020204" pitchFamily="34" charset="0"/>
                        </a:rPr>
                        <a:t>4 771 292</a:t>
                      </a:r>
                      <a:endParaRPr lang="fi-FI" sz="900" b="0" i="0" u="none" strike="noStrike" dirty="0">
                        <a:solidFill>
                          <a:srgbClr val="000000"/>
                        </a:solidFill>
                        <a:effectLst/>
                        <a:latin typeface="Aptos" panose="020B0004020202020204" pitchFamily="34" charset="0"/>
                      </a:endParaRPr>
                    </a:p>
                  </a:txBody>
                  <a:tcPr marL="6760" marR="6760" marT="6760"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900" b="0" u="none" strike="noStrike" dirty="0">
                          <a:solidFill>
                            <a:srgbClr val="000000"/>
                          </a:solidFill>
                          <a:effectLst/>
                          <a:latin typeface="Aptos" panose="020B0004020202020204" pitchFamily="34" charset="0"/>
                        </a:rPr>
                        <a:t>4 787 778</a:t>
                      </a:r>
                      <a:endParaRPr lang="fi-FI" sz="900" b="0" i="0" u="none" strike="noStrike" dirty="0">
                        <a:solidFill>
                          <a:srgbClr val="000000"/>
                        </a:solidFill>
                        <a:effectLst/>
                        <a:latin typeface="Aptos" panose="020B0004020202020204" pitchFamily="34" charset="0"/>
                      </a:endParaRPr>
                    </a:p>
                  </a:txBody>
                  <a:tcPr marL="6760" marR="6760" marT="6760"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900" b="0" u="none" strike="noStrike">
                          <a:solidFill>
                            <a:srgbClr val="000000"/>
                          </a:solidFill>
                          <a:effectLst/>
                          <a:latin typeface="Aptos" panose="020B0004020202020204" pitchFamily="34" charset="0"/>
                        </a:rPr>
                        <a:t>4 812 150</a:t>
                      </a:r>
                      <a:endParaRPr lang="fi-FI" sz="900" b="0" i="0" u="none" strike="noStrike">
                        <a:solidFill>
                          <a:srgbClr val="000000"/>
                        </a:solidFill>
                        <a:effectLst/>
                        <a:latin typeface="Aptos" panose="020B0004020202020204" pitchFamily="34" charset="0"/>
                      </a:endParaRPr>
                    </a:p>
                  </a:txBody>
                  <a:tcPr marL="6760" marR="6760" marT="6760"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900" b="0" u="none" strike="noStrike" dirty="0">
                          <a:solidFill>
                            <a:srgbClr val="000000"/>
                          </a:solidFill>
                          <a:effectLst/>
                          <a:latin typeface="Aptos" panose="020B0004020202020204" pitchFamily="34" charset="0"/>
                        </a:rPr>
                        <a:t>4 841 715</a:t>
                      </a:r>
                      <a:endParaRPr lang="fi-FI" sz="900" b="0" i="0" u="none" strike="noStrike" dirty="0">
                        <a:solidFill>
                          <a:srgbClr val="000000"/>
                        </a:solidFill>
                        <a:effectLst/>
                        <a:latin typeface="Aptos" panose="020B0004020202020204" pitchFamily="34" charset="0"/>
                      </a:endParaRPr>
                    </a:p>
                  </a:txBody>
                  <a:tcPr marL="6760" marR="6760" marT="6760"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900" b="0" u="none" strike="noStrike" dirty="0">
                          <a:solidFill>
                            <a:srgbClr val="000000"/>
                          </a:solidFill>
                          <a:effectLst/>
                          <a:latin typeface="Aptos" panose="020B0004020202020204" pitchFamily="34" charset="0"/>
                        </a:rPr>
                        <a:t>4 869 858</a:t>
                      </a:r>
                      <a:endParaRPr lang="fi-FI" sz="900" b="0" i="0" u="none" strike="noStrike" dirty="0">
                        <a:solidFill>
                          <a:srgbClr val="000000"/>
                        </a:solidFill>
                        <a:effectLst/>
                        <a:latin typeface="Aptos" panose="020B0004020202020204" pitchFamily="34" charset="0"/>
                      </a:endParaRPr>
                    </a:p>
                  </a:txBody>
                  <a:tcPr marL="6760" marR="6760" marT="6760"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900" b="0" u="none" strike="noStrike" dirty="0">
                          <a:solidFill>
                            <a:srgbClr val="000000"/>
                          </a:solidFill>
                          <a:effectLst/>
                          <a:latin typeface="Aptos" panose="020B0004020202020204" pitchFamily="34" charset="0"/>
                        </a:rPr>
                        <a:t>4 893 748</a:t>
                      </a:r>
                      <a:endParaRPr lang="fi-FI" sz="900" b="0" i="0" u="none" strike="noStrike" dirty="0">
                        <a:solidFill>
                          <a:srgbClr val="000000"/>
                        </a:solidFill>
                        <a:effectLst/>
                        <a:latin typeface="Aptos" panose="020B0004020202020204" pitchFamily="34" charset="0"/>
                      </a:endParaRPr>
                    </a:p>
                  </a:txBody>
                  <a:tcPr marL="6760" marR="6760" marT="6760"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900" b="0" u="none" strike="noStrike" dirty="0">
                          <a:solidFill>
                            <a:srgbClr val="000000"/>
                          </a:solidFill>
                          <a:effectLst/>
                          <a:latin typeface="Aptos" panose="020B0004020202020204" pitchFamily="34" charset="0"/>
                        </a:rPr>
                        <a:t>4 910 664</a:t>
                      </a:r>
                      <a:endParaRPr lang="fi-FI" sz="900" b="0" i="0" u="none" strike="noStrike" dirty="0">
                        <a:solidFill>
                          <a:srgbClr val="000000"/>
                        </a:solidFill>
                        <a:effectLst/>
                        <a:latin typeface="Aptos" panose="020B0004020202020204" pitchFamily="34" charset="0"/>
                      </a:endParaRPr>
                    </a:p>
                  </a:txBody>
                  <a:tcPr marL="6760" marR="6760" marT="6760"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900" b="0" u="none" strike="noStrike" dirty="0">
                          <a:solidFill>
                            <a:srgbClr val="000000"/>
                          </a:solidFill>
                          <a:effectLst/>
                          <a:latin typeface="Aptos" panose="020B0004020202020204" pitchFamily="34" charset="0"/>
                        </a:rPr>
                        <a:t>4 925 644</a:t>
                      </a:r>
                      <a:endParaRPr lang="fi-FI" sz="900" b="0" i="0" u="none" strike="noStrike" dirty="0">
                        <a:solidFill>
                          <a:srgbClr val="000000"/>
                        </a:solidFill>
                        <a:effectLst/>
                        <a:latin typeface="Aptos" panose="020B0004020202020204" pitchFamily="34" charset="0"/>
                      </a:endParaRPr>
                    </a:p>
                  </a:txBody>
                  <a:tcPr marL="6760" marR="6760" marT="6760"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900" b="0" u="none" strike="noStrike" dirty="0">
                          <a:solidFill>
                            <a:srgbClr val="000000"/>
                          </a:solidFill>
                          <a:effectLst/>
                          <a:latin typeface="Aptos" panose="020B0004020202020204" pitchFamily="34" charset="0"/>
                        </a:rPr>
                        <a:t>4 938 602</a:t>
                      </a:r>
                      <a:endParaRPr lang="fi-FI" sz="900" b="0" i="0" u="none" strike="noStrike" dirty="0">
                        <a:solidFill>
                          <a:srgbClr val="000000"/>
                        </a:solidFill>
                        <a:effectLst/>
                        <a:latin typeface="Aptos" panose="020B0004020202020204" pitchFamily="34" charset="0"/>
                      </a:endParaRPr>
                    </a:p>
                  </a:txBody>
                  <a:tcPr marL="6760" marR="6760" marT="6760"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900" b="0" u="none" strike="noStrike" dirty="0">
                          <a:solidFill>
                            <a:srgbClr val="000000"/>
                          </a:solidFill>
                          <a:effectLst/>
                          <a:latin typeface="Aptos" panose="020B0004020202020204" pitchFamily="34" charset="0"/>
                        </a:rPr>
                        <a:t>4 954 359</a:t>
                      </a:r>
                      <a:endParaRPr lang="fi-FI" sz="900" b="0" i="0" u="none" strike="noStrike" dirty="0">
                        <a:solidFill>
                          <a:srgbClr val="000000"/>
                        </a:solidFill>
                        <a:effectLst/>
                        <a:latin typeface="Aptos" panose="020B0004020202020204" pitchFamily="34" charset="0"/>
                      </a:endParaRPr>
                    </a:p>
                  </a:txBody>
                  <a:tcPr marL="6760" marR="6760" marT="6760"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900" b="0" u="none" strike="noStrike" dirty="0">
                          <a:solidFill>
                            <a:srgbClr val="000000"/>
                          </a:solidFill>
                          <a:effectLst/>
                          <a:latin typeface="Aptos" panose="020B0004020202020204" pitchFamily="34" charset="0"/>
                        </a:rPr>
                        <a:t>4 974 383</a:t>
                      </a:r>
                      <a:endParaRPr lang="fi-FI" sz="900" b="0" i="0" u="none" strike="noStrike" dirty="0">
                        <a:solidFill>
                          <a:srgbClr val="000000"/>
                        </a:solidFill>
                        <a:effectLst/>
                        <a:latin typeface="Aptos" panose="020B0004020202020204" pitchFamily="34" charset="0"/>
                      </a:endParaRPr>
                    </a:p>
                  </a:txBody>
                  <a:tcPr marL="6760" marR="6760" marT="676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4425204"/>
                  </a:ext>
                </a:extLst>
              </a:tr>
            </a:tbl>
          </a:graphicData>
        </a:graphic>
      </p:graphicFrame>
      <p:sp>
        <p:nvSpPr>
          <p:cNvPr id="7" name="Otsikko 1">
            <a:extLst>
              <a:ext uri="{FF2B5EF4-FFF2-40B4-BE49-F238E27FC236}">
                <a16:creationId xmlns:a16="http://schemas.microsoft.com/office/drawing/2014/main" id="{CEA911D6-CD6D-D280-9434-200790A08C14}"/>
              </a:ext>
            </a:extLst>
          </p:cNvPr>
          <p:cNvSpPr txBox="1">
            <a:spLocks/>
          </p:cNvSpPr>
          <p:nvPr/>
        </p:nvSpPr>
        <p:spPr>
          <a:xfrm>
            <a:off x="0" y="0"/>
            <a:ext cx="12192000" cy="7336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baseline="0">
                <a:solidFill>
                  <a:srgbClr val="0070C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3200" b="1" i="0" u="none" strike="noStrike" kern="1200" cap="none" spc="0" normalizeH="0" baseline="0" noProof="0" dirty="0">
                <a:ln>
                  <a:noFill/>
                </a:ln>
                <a:solidFill>
                  <a:srgbClr val="0070C0"/>
                </a:solidFill>
                <a:effectLst/>
                <a:uLnTx/>
                <a:uFillTx/>
                <a:latin typeface="Calibri"/>
                <a:ea typeface="+mj-ea"/>
                <a:cs typeface="+mj-cs"/>
              </a:rPr>
              <a:t>Toteutunut väestönkehitys v. 1975–1989</a:t>
            </a:r>
          </a:p>
        </p:txBody>
      </p:sp>
      <p:pic>
        <p:nvPicPr>
          <p:cNvPr id="2" name="Kuva 1" descr="Kuva, joka sisältää kohteen teksti&#10;&#10;Kuvaus luotu automaattisesti">
            <a:extLst>
              <a:ext uri="{FF2B5EF4-FFF2-40B4-BE49-F238E27FC236}">
                <a16:creationId xmlns:a16="http://schemas.microsoft.com/office/drawing/2014/main" id="{77F93D73-FB57-D376-22A3-EF1B0285B215}"/>
              </a:ext>
            </a:extLst>
          </p:cNvPr>
          <p:cNvPicPr>
            <a:picLocks noChangeAspect="1"/>
          </p:cNvPicPr>
          <p:nvPr/>
        </p:nvPicPr>
        <p:blipFill>
          <a:blip r:embed="rId2"/>
          <a:stretch>
            <a:fillRect/>
          </a:stretch>
        </p:blipFill>
        <p:spPr>
          <a:xfrm>
            <a:off x="9875864" y="6450548"/>
            <a:ext cx="2316136" cy="409184"/>
          </a:xfrm>
          <a:prstGeom prst="rect">
            <a:avLst/>
          </a:prstGeom>
        </p:spPr>
      </p:pic>
      <p:sp>
        <p:nvSpPr>
          <p:cNvPr id="3" name="Tekstiruutu 2">
            <a:extLst>
              <a:ext uri="{FF2B5EF4-FFF2-40B4-BE49-F238E27FC236}">
                <a16:creationId xmlns:a16="http://schemas.microsoft.com/office/drawing/2014/main" id="{928DC3D6-A7FB-2187-120A-17804B1D1E60}"/>
              </a:ext>
            </a:extLst>
          </p:cNvPr>
          <p:cNvSpPr txBox="1"/>
          <p:nvPr/>
        </p:nvSpPr>
        <p:spPr>
          <a:xfrm>
            <a:off x="1363285" y="6099487"/>
            <a:ext cx="1440293" cy="215444"/>
          </a:xfrm>
          <a:prstGeom prst="rect">
            <a:avLst/>
          </a:prstGeom>
          <a:noFill/>
        </p:spPr>
        <p:txBody>
          <a:bodyPr wrap="square" rtlCol="0">
            <a:spAutoFit/>
          </a:bodyPr>
          <a:lstStyle/>
          <a:p>
            <a:r>
              <a:rPr lang="fi-FI" sz="800" dirty="0"/>
              <a:t>Lähde: Tilastokeskus</a:t>
            </a:r>
          </a:p>
        </p:txBody>
      </p:sp>
    </p:spTree>
    <p:extLst>
      <p:ext uri="{BB962C8B-B14F-4D97-AF65-F5344CB8AC3E}">
        <p14:creationId xmlns:p14="http://schemas.microsoft.com/office/powerpoint/2010/main" val="1448756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a:extLst>
            <a:ext uri="{FF2B5EF4-FFF2-40B4-BE49-F238E27FC236}">
              <a16:creationId xmlns:a16="http://schemas.microsoft.com/office/drawing/2014/main" id="{ADEB224B-18E8-35BC-0453-8BF365DAF9D4}"/>
            </a:ext>
          </a:extLst>
        </p:cNvPr>
        <p:cNvGrpSpPr/>
        <p:nvPr/>
      </p:nvGrpSpPr>
      <p:grpSpPr>
        <a:xfrm>
          <a:off x="0" y="0"/>
          <a:ext cx="0" cy="0"/>
          <a:chOff x="0" y="0"/>
          <a:chExt cx="0" cy="0"/>
        </a:xfrm>
      </p:grpSpPr>
      <p:graphicFrame>
        <p:nvGraphicFramePr>
          <p:cNvPr id="7" name="Taulukko 6">
            <a:extLst>
              <a:ext uri="{FF2B5EF4-FFF2-40B4-BE49-F238E27FC236}">
                <a16:creationId xmlns:a16="http://schemas.microsoft.com/office/drawing/2014/main" id="{21603123-102C-6CE1-3519-C2E111229C7A}"/>
              </a:ext>
            </a:extLst>
          </p:cNvPr>
          <p:cNvGraphicFramePr>
            <a:graphicFrameLocks noGrp="1"/>
          </p:cNvGraphicFramePr>
          <p:nvPr>
            <p:extLst>
              <p:ext uri="{D42A27DB-BD31-4B8C-83A1-F6EECF244321}">
                <p14:modId xmlns:p14="http://schemas.microsoft.com/office/powerpoint/2010/main" val="2355420464"/>
              </p:ext>
            </p:extLst>
          </p:nvPr>
        </p:nvGraphicFramePr>
        <p:xfrm>
          <a:off x="1728530" y="756000"/>
          <a:ext cx="8734941" cy="5346000"/>
        </p:xfrm>
        <a:graphic>
          <a:graphicData uri="http://schemas.openxmlformats.org/drawingml/2006/table">
            <a:tbl>
              <a:tblPr firstRow="1" bandRow="1">
                <a:tableStyleId>{D27102A9-8310-4765-A935-A1911B00CA55}</a:tableStyleId>
              </a:tblPr>
              <a:tblGrid>
                <a:gridCol w="1491331">
                  <a:extLst>
                    <a:ext uri="{9D8B030D-6E8A-4147-A177-3AD203B41FA5}">
                      <a16:colId xmlns:a16="http://schemas.microsoft.com/office/drawing/2014/main" val="2007425591"/>
                    </a:ext>
                  </a:extLst>
                </a:gridCol>
                <a:gridCol w="658510">
                  <a:extLst>
                    <a:ext uri="{9D8B030D-6E8A-4147-A177-3AD203B41FA5}">
                      <a16:colId xmlns:a16="http://schemas.microsoft.com/office/drawing/2014/main" val="284953347"/>
                    </a:ext>
                  </a:extLst>
                </a:gridCol>
                <a:gridCol w="658510">
                  <a:extLst>
                    <a:ext uri="{9D8B030D-6E8A-4147-A177-3AD203B41FA5}">
                      <a16:colId xmlns:a16="http://schemas.microsoft.com/office/drawing/2014/main" val="372055468"/>
                    </a:ext>
                  </a:extLst>
                </a:gridCol>
                <a:gridCol w="658510">
                  <a:extLst>
                    <a:ext uri="{9D8B030D-6E8A-4147-A177-3AD203B41FA5}">
                      <a16:colId xmlns:a16="http://schemas.microsoft.com/office/drawing/2014/main" val="1156775824"/>
                    </a:ext>
                  </a:extLst>
                </a:gridCol>
                <a:gridCol w="658510">
                  <a:extLst>
                    <a:ext uri="{9D8B030D-6E8A-4147-A177-3AD203B41FA5}">
                      <a16:colId xmlns:a16="http://schemas.microsoft.com/office/drawing/2014/main" val="599088956"/>
                    </a:ext>
                  </a:extLst>
                </a:gridCol>
                <a:gridCol w="658510">
                  <a:extLst>
                    <a:ext uri="{9D8B030D-6E8A-4147-A177-3AD203B41FA5}">
                      <a16:colId xmlns:a16="http://schemas.microsoft.com/office/drawing/2014/main" val="492427581"/>
                    </a:ext>
                  </a:extLst>
                </a:gridCol>
                <a:gridCol w="658510">
                  <a:extLst>
                    <a:ext uri="{9D8B030D-6E8A-4147-A177-3AD203B41FA5}">
                      <a16:colId xmlns:a16="http://schemas.microsoft.com/office/drawing/2014/main" val="3434037142"/>
                    </a:ext>
                  </a:extLst>
                </a:gridCol>
                <a:gridCol w="658510">
                  <a:extLst>
                    <a:ext uri="{9D8B030D-6E8A-4147-A177-3AD203B41FA5}">
                      <a16:colId xmlns:a16="http://schemas.microsoft.com/office/drawing/2014/main" val="2400982555"/>
                    </a:ext>
                  </a:extLst>
                </a:gridCol>
                <a:gridCol w="658510">
                  <a:extLst>
                    <a:ext uri="{9D8B030D-6E8A-4147-A177-3AD203B41FA5}">
                      <a16:colId xmlns:a16="http://schemas.microsoft.com/office/drawing/2014/main" val="2374280313"/>
                    </a:ext>
                  </a:extLst>
                </a:gridCol>
                <a:gridCol w="658510">
                  <a:extLst>
                    <a:ext uri="{9D8B030D-6E8A-4147-A177-3AD203B41FA5}">
                      <a16:colId xmlns:a16="http://schemas.microsoft.com/office/drawing/2014/main" val="1308590631"/>
                    </a:ext>
                  </a:extLst>
                </a:gridCol>
                <a:gridCol w="658510">
                  <a:extLst>
                    <a:ext uri="{9D8B030D-6E8A-4147-A177-3AD203B41FA5}">
                      <a16:colId xmlns:a16="http://schemas.microsoft.com/office/drawing/2014/main" val="3459111368"/>
                    </a:ext>
                  </a:extLst>
                </a:gridCol>
                <a:gridCol w="658510">
                  <a:extLst>
                    <a:ext uri="{9D8B030D-6E8A-4147-A177-3AD203B41FA5}">
                      <a16:colId xmlns:a16="http://schemas.microsoft.com/office/drawing/2014/main" val="2484459568"/>
                    </a:ext>
                  </a:extLst>
                </a:gridCol>
              </a:tblGrid>
              <a:tr h="1980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8000" algn="l" fontAlgn="b"/>
                      <a:r>
                        <a:rPr lang="fi-FI" sz="1050" b="1" u="none" strike="noStrike" dirty="0">
                          <a:solidFill>
                            <a:sysClr val="windowText" lastClr="000000"/>
                          </a:solidFill>
                          <a:effectLst/>
                          <a:latin typeface="Aptos" panose="020B0004020202020204" pitchFamily="34" charset="0"/>
                        </a:rPr>
                        <a:t>Alue</a:t>
                      </a:r>
                      <a:endParaRPr lang="fi-FI" sz="1050" b="1" i="0" u="none" strike="noStrike" dirty="0">
                        <a:solidFill>
                          <a:sysClr val="windowText" lastClr="000000"/>
                        </a:solidFill>
                        <a:effectLst/>
                        <a:latin typeface="Aptos" panose="020B0004020202020204" pitchFamily="34" charset="0"/>
                      </a:endParaRPr>
                    </a:p>
                  </a:txBody>
                  <a:tcPr marL="4972" marR="4972" marT="4972"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8000" algn="ctr" fontAlgn="b"/>
                      <a:r>
                        <a:rPr lang="fi-FI" sz="1050" b="1" u="none" strike="noStrike" dirty="0">
                          <a:solidFill>
                            <a:sysClr val="windowText" lastClr="000000"/>
                          </a:solidFill>
                          <a:effectLst/>
                          <a:latin typeface="Aptos" panose="020B0004020202020204" pitchFamily="34" charset="0"/>
                        </a:rPr>
                        <a:t>2010</a:t>
                      </a:r>
                      <a:endParaRPr lang="fi-FI" sz="1050" b="1" i="0" u="none" strike="noStrike" dirty="0">
                        <a:solidFill>
                          <a:sysClr val="windowText" lastClr="000000"/>
                        </a:solidFill>
                        <a:effectLst/>
                        <a:latin typeface="Aptos" panose="020B0004020202020204" pitchFamily="34" charset="0"/>
                      </a:endParaRPr>
                    </a:p>
                  </a:txBody>
                  <a:tcPr marL="4972" marR="4972" marT="4972"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8000" algn="ctr" fontAlgn="b"/>
                      <a:r>
                        <a:rPr lang="fi-FI" sz="1050" b="1" u="none" strike="noStrike" dirty="0">
                          <a:solidFill>
                            <a:sysClr val="windowText" lastClr="000000"/>
                          </a:solidFill>
                          <a:effectLst/>
                          <a:latin typeface="Aptos" panose="020B0004020202020204" pitchFamily="34" charset="0"/>
                        </a:rPr>
                        <a:t>2011</a:t>
                      </a:r>
                      <a:endParaRPr lang="fi-FI" sz="1050" b="1" i="0" u="none" strike="noStrike" dirty="0">
                        <a:solidFill>
                          <a:sysClr val="windowText" lastClr="000000"/>
                        </a:solidFill>
                        <a:effectLst/>
                        <a:latin typeface="Aptos" panose="020B0004020202020204" pitchFamily="34" charset="0"/>
                      </a:endParaRPr>
                    </a:p>
                  </a:txBody>
                  <a:tcPr marL="4972" marR="4972" marT="4972"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8000" algn="ctr" fontAlgn="b"/>
                      <a:r>
                        <a:rPr lang="fi-FI" sz="1050" b="1" u="none" strike="noStrike" dirty="0">
                          <a:solidFill>
                            <a:sysClr val="windowText" lastClr="000000"/>
                          </a:solidFill>
                          <a:effectLst/>
                          <a:latin typeface="Aptos" panose="020B0004020202020204" pitchFamily="34" charset="0"/>
                        </a:rPr>
                        <a:t>2012</a:t>
                      </a:r>
                      <a:endParaRPr lang="fi-FI" sz="1050" b="1" i="0" u="none" strike="noStrike" dirty="0">
                        <a:solidFill>
                          <a:sysClr val="windowText" lastClr="000000"/>
                        </a:solidFill>
                        <a:effectLst/>
                        <a:latin typeface="Aptos" panose="020B0004020202020204" pitchFamily="34" charset="0"/>
                      </a:endParaRPr>
                    </a:p>
                  </a:txBody>
                  <a:tcPr marL="4972" marR="4972" marT="4972"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8000" algn="ctr" fontAlgn="b"/>
                      <a:r>
                        <a:rPr lang="fi-FI" sz="1050" b="1" u="none" strike="noStrike" dirty="0">
                          <a:solidFill>
                            <a:sysClr val="windowText" lastClr="000000"/>
                          </a:solidFill>
                          <a:effectLst/>
                          <a:latin typeface="Aptos" panose="020B0004020202020204" pitchFamily="34" charset="0"/>
                        </a:rPr>
                        <a:t>2013</a:t>
                      </a:r>
                      <a:endParaRPr lang="fi-FI" sz="1050" b="1" i="0" u="none" strike="noStrike" dirty="0">
                        <a:solidFill>
                          <a:sysClr val="windowText" lastClr="000000"/>
                        </a:solidFill>
                        <a:effectLst/>
                        <a:latin typeface="Aptos" panose="020B0004020202020204" pitchFamily="34" charset="0"/>
                      </a:endParaRPr>
                    </a:p>
                  </a:txBody>
                  <a:tcPr marL="4972" marR="4972" marT="4972"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8000" algn="ctr" fontAlgn="b"/>
                      <a:r>
                        <a:rPr lang="fi-FI" sz="1050" b="1" u="none" strike="noStrike" dirty="0">
                          <a:solidFill>
                            <a:sysClr val="windowText" lastClr="000000"/>
                          </a:solidFill>
                          <a:effectLst/>
                          <a:latin typeface="Aptos" panose="020B0004020202020204" pitchFamily="34" charset="0"/>
                        </a:rPr>
                        <a:t>2014</a:t>
                      </a:r>
                      <a:endParaRPr lang="fi-FI" sz="1050" b="1" i="0" u="none" strike="noStrike" dirty="0">
                        <a:solidFill>
                          <a:sysClr val="windowText" lastClr="000000"/>
                        </a:solidFill>
                        <a:effectLst/>
                        <a:latin typeface="Aptos" panose="020B0004020202020204" pitchFamily="34" charset="0"/>
                      </a:endParaRPr>
                    </a:p>
                  </a:txBody>
                  <a:tcPr marL="4972" marR="4972" marT="4972"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8000" algn="ctr" fontAlgn="b"/>
                      <a:r>
                        <a:rPr lang="fi-FI" sz="1050" b="1" u="none" strike="noStrike" dirty="0">
                          <a:solidFill>
                            <a:sysClr val="windowText" lastClr="000000"/>
                          </a:solidFill>
                          <a:effectLst/>
                          <a:latin typeface="Aptos" panose="020B0004020202020204" pitchFamily="34" charset="0"/>
                        </a:rPr>
                        <a:t>2015</a:t>
                      </a:r>
                      <a:endParaRPr lang="fi-FI" sz="1050" b="1" i="0" u="none" strike="noStrike" dirty="0">
                        <a:solidFill>
                          <a:sysClr val="windowText" lastClr="000000"/>
                        </a:solidFill>
                        <a:effectLst/>
                        <a:latin typeface="Aptos" panose="020B0004020202020204" pitchFamily="34" charset="0"/>
                      </a:endParaRPr>
                    </a:p>
                  </a:txBody>
                  <a:tcPr marL="4972" marR="4972" marT="4972"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8000" algn="ctr" fontAlgn="b"/>
                      <a:r>
                        <a:rPr lang="fi-FI" sz="1050" b="1" u="none" strike="noStrike" dirty="0">
                          <a:solidFill>
                            <a:sysClr val="windowText" lastClr="000000"/>
                          </a:solidFill>
                          <a:effectLst/>
                          <a:latin typeface="Aptos" panose="020B0004020202020204" pitchFamily="34" charset="0"/>
                        </a:rPr>
                        <a:t>2016</a:t>
                      </a:r>
                      <a:endParaRPr lang="fi-FI" sz="1050" b="1" i="0" u="none" strike="noStrike" dirty="0">
                        <a:solidFill>
                          <a:sysClr val="windowText" lastClr="000000"/>
                        </a:solidFill>
                        <a:effectLst/>
                        <a:latin typeface="Aptos" panose="020B0004020202020204" pitchFamily="34" charset="0"/>
                      </a:endParaRPr>
                    </a:p>
                  </a:txBody>
                  <a:tcPr marL="4972" marR="4972" marT="4972"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8000" algn="ctr" fontAlgn="b"/>
                      <a:r>
                        <a:rPr lang="fi-FI" sz="1050" b="1" u="none" strike="noStrike" dirty="0">
                          <a:solidFill>
                            <a:sysClr val="windowText" lastClr="000000"/>
                          </a:solidFill>
                          <a:effectLst/>
                          <a:latin typeface="Aptos" panose="020B0004020202020204" pitchFamily="34" charset="0"/>
                        </a:rPr>
                        <a:t>2017</a:t>
                      </a:r>
                      <a:endParaRPr lang="fi-FI" sz="1050" b="1" i="0" u="none" strike="noStrike" dirty="0">
                        <a:solidFill>
                          <a:sysClr val="windowText" lastClr="000000"/>
                        </a:solidFill>
                        <a:effectLst/>
                        <a:latin typeface="Aptos" panose="020B0004020202020204" pitchFamily="34" charset="0"/>
                      </a:endParaRPr>
                    </a:p>
                  </a:txBody>
                  <a:tcPr marL="4972" marR="4972" marT="4972"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8000" algn="ctr" fontAlgn="b"/>
                      <a:r>
                        <a:rPr lang="fi-FI" sz="1050" b="1" u="none" strike="noStrike" dirty="0">
                          <a:solidFill>
                            <a:sysClr val="windowText" lastClr="000000"/>
                          </a:solidFill>
                          <a:effectLst/>
                          <a:latin typeface="Aptos" panose="020B0004020202020204" pitchFamily="34" charset="0"/>
                        </a:rPr>
                        <a:t>2018</a:t>
                      </a:r>
                      <a:endParaRPr lang="fi-FI" sz="1050" b="1" i="0" u="none" strike="noStrike" dirty="0">
                        <a:solidFill>
                          <a:sysClr val="windowText" lastClr="000000"/>
                        </a:solidFill>
                        <a:effectLst/>
                        <a:latin typeface="Aptos" panose="020B0004020202020204" pitchFamily="34" charset="0"/>
                      </a:endParaRPr>
                    </a:p>
                  </a:txBody>
                  <a:tcPr marL="4972" marR="4972" marT="4972"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8000" algn="ctr" fontAlgn="b"/>
                      <a:r>
                        <a:rPr lang="fi-FI" sz="1050" b="1" u="none" strike="noStrike" dirty="0">
                          <a:solidFill>
                            <a:sysClr val="windowText" lastClr="000000"/>
                          </a:solidFill>
                          <a:effectLst/>
                          <a:latin typeface="Aptos" panose="020B0004020202020204" pitchFamily="34" charset="0"/>
                        </a:rPr>
                        <a:t>2019</a:t>
                      </a:r>
                      <a:endParaRPr lang="fi-FI" sz="1050" b="1" i="0" u="none" strike="noStrike" dirty="0">
                        <a:solidFill>
                          <a:sysClr val="windowText" lastClr="000000"/>
                        </a:solidFill>
                        <a:effectLst/>
                        <a:latin typeface="Aptos" panose="020B0004020202020204" pitchFamily="34" charset="0"/>
                      </a:endParaRPr>
                    </a:p>
                  </a:txBody>
                  <a:tcPr marL="4972" marR="4972" marT="4972"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8000" algn="ctr" fontAlgn="b"/>
                      <a:r>
                        <a:rPr lang="fi-FI" sz="1050" b="1" u="none" strike="noStrike" dirty="0">
                          <a:solidFill>
                            <a:sysClr val="windowText" lastClr="000000"/>
                          </a:solidFill>
                          <a:effectLst/>
                          <a:latin typeface="Aptos" panose="020B0004020202020204" pitchFamily="34" charset="0"/>
                        </a:rPr>
                        <a:t>2020</a:t>
                      </a:r>
                      <a:endParaRPr lang="fi-FI" sz="1050" b="1" i="0" u="none" strike="noStrike" dirty="0">
                        <a:solidFill>
                          <a:sysClr val="windowText" lastClr="000000"/>
                        </a:solidFill>
                        <a:effectLst/>
                        <a:latin typeface="Aptos" panose="020B0004020202020204" pitchFamily="34" charset="0"/>
                      </a:endParaRPr>
                    </a:p>
                  </a:txBody>
                  <a:tcPr marL="4972" marR="4972" marT="4972"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2495091"/>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dirty="0">
                          <a:effectLst/>
                          <a:latin typeface="Aptos" panose="020B0004020202020204" pitchFamily="34" charset="0"/>
                        </a:rPr>
                        <a:t>Iisalmi</a:t>
                      </a:r>
                      <a:endParaRPr lang="fi-FI" sz="1050" b="0" i="0" u="none" strike="noStrike" dirty="0">
                        <a:solidFill>
                          <a:srgbClr val="000000"/>
                        </a:solidFill>
                        <a:effectLst/>
                        <a:latin typeface="Aptos" panose="020B0004020202020204" pitchFamily="34" charset="0"/>
                      </a:endParaRPr>
                    </a:p>
                  </a:txBody>
                  <a:tcPr marL="4972" marR="4972" marT="4972"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22 095</a:t>
                      </a:r>
                      <a:endParaRPr lang="fi-FI" sz="1050" b="0" i="0" u="none" strike="noStrike">
                        <a:solidFill>
                          <a:srgbClr val="000000"/>
                        </a:solidFill>
                        <a:effectLst/>
                        <a:latin typeface="Aptos" panose="020B0004020202020204" pitchFamily="34" charset="0"/>
                      </a:endParaRPr>
                    </a:p>
                  </a:txBody>
                  <a:tcPr marL="4972" marR="4972" marT="4972"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22 147</a:t>
                      </a:r>
                      <a:endParaRPr lang="fi-FI" sz="1050" b="0" i="0" u="none" strike="noStrike">
                        <a:solidFill>
                          <a:srgbClr val="000000"/>
                        </a:solidFill>
                        <a:effectLst/>
                        <a:latin typeface="Aptos" panose="020B0004020202020204" pitchFamily="34" charset="0"/>
                      </a:endParaRPr>
                    </a:p>
                  </a:txBody>
                  <a:tcPr marL="4972" marR="4972" marT="4972"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22 135</a:t>
                      </a:r>
                      <a:endParaRPr lang="fi-FI" sz="1050" b="0" i="0" u="none" strike="noStrike" dirty="0">
                        <a:solidFill>
                          <a:srgbClr val="000000"/>
                        </a:solidFill>
                        <a:effectLst/>
                        <a:latin typeface="Aptos" panose="020B0004020202020204" pitchFamily="34" charset="0"/>
                      </a:endParaRPr>
                    </a:p>
                  </a:txBody>
                  <a:tcPr marL="4972" marR="4972" marT="4972"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22 171</a:t>
                      </a:r>
                      <a:endParaRPr lang="fi-FI" sz="1050" b="0" i="0" u="none" strike="noStrike" dirty="0">
                        <a:solidFill>
                          <a:srgbClr val="000000"/>
                        </a:solidFill>
                        <a:effectLst/>
                        <a:latin typeface="Aptos" panose="020B0004020202020204" pitchFamily="34" charset="0"/>
                      </a:endParaRPr>
                    </a:p>
                  </a:txBody>
                  <a:tcPr marL="4972" marR="4972" marT="4972"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22 115</a:t>
                      </a:r>
                      <a:endParaRPr lang="fi-FI" sz="1050" b="0" i="0" u="none" strike="noStrike" dirty="0">
                        <a:solidFill>
                          <a:srgbClr val="000000"/>
                        </a:solidFill>
                        <a:effectLst/>
                        <a:latin typeface="Aptos" panose="020B0004020202020204" pitchFamily="34" charset="0"/>
                      </a:endParaRPr>
                    </a:p>
                  </a:txBody>
                  <a:tcPr marL="4972" marR="4972" marT="4972"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21 945</a:t>
                      </a:r>
                      <a:endParaRPr lang="fi-FI" sz="1050" b="0" i="0" u="none" strike="noStrike">
                        <a:solidFill>
                          <a:srgbClr val="000000"/>
                        </a:solidFill>
                        <a:effectLst/>
                        <a:latin typeface="Aptos" panose="020B0004020202020204" pitchFamily="34" charset="0"/>
                      </a:endParaRPr>
                    </a:p>
                  </a:txBody>
                  <a:tcPr marL="4972" marR="4972" marT="4972"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21 767</a:t>
                      </a:r>
                      <a:endParaRPr lang="fi-FI" sz="1050" b="0" i="0" u="none" strike="noStrike" dirty="0">
                        <a:solidFill>
                          <a:srgbClr val="000000"/>
                        </a:solidFill>
                        <a:effectLst/>
                        <a:latin typeface="Aptos" panose="020B0004020202020204" pitchFamily="34" charset="0"/>
                      </a:endParaRPr>
                    </a:p>
                  </a:txBody>
                  <a:tcPr marL="4972" marR="4972" marT="4972"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21 639</a:t>
                      </a:r>
                      <a:endParaRPr lang="fi-FI" sz="1050" b="0" i="0" u="none" strike="noStrike" dirty="0">
                        <a:solidFill>
                          <a:srgbClr val="000000"/>
                        </a:solidFill>
                        <a:effectLst/>
                        <a:latin typeface="Aptos" panose="020B0004020202020204" pitchFamily="34" charset="0"/>
                      </a:endParaRPr>
                    </a:p>
                  </a:txBody>
                  <a:tcPr marL="4972" marR="4972" marT="4972"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21 472</a:t>
                      </a:r>
                      <a:endParaRPr lang="fi-FI" sz="1050" b="0" i="0" u="none" strike="noStrike" dirty="0">
                        <a:solidFill>
                          <a:srgbClr val="000000"/>
                        </a:solidFill>
                        <a:effectLst/>
                        <a:latin typeface="Aptos" panose="020B0004020202020204" pitchFamily="34" charset="0"/>
                      </a:endParaRPr>
                    </a:p>
                  </a:txBody>
                  <a:tcPr marL="4972" marR="4972" marT="4972"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21 368</a:t>
                      </a:r>
                      <a:endParaRPr lang="fi-FI" sz="1050" b="0" i="0" u="none" strike="noStrike" dirty="0">
                        <a:solidFill>
                          <a:srgbClr val="000000"/>
                        </a:solidFill>
                        <a:effectLst/>
                        <a:latin typeface="Aptos" panose="020B0004020202020204" pitchFamily="34" charset="0"/>
                      </a:endParaRPr>
                    </a:p>
                  </a:txBody>
                  <a:tcPr marL="4972" marR="4972" marT="4972"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21 124</a:t>
                      </a:r>
                      <a:endParaRPr lang="fi-FI" sz="1050" b="0" i="0" u="none" strike="noStrike" dirty="0">
                        <a:solidFill>
                          <a:srgbClr val="000000"/>
                        </a:solidFill>
                        <a:effectLst/>
                        <a:latin typeface="Aptos" panose="020B0004020202020204" pitchFamily="34" charset="0"/>
                      </a:endParaRPr>
                    </a:p>
                  </a:txBody>
                  <a:tcPr marL="4972" marR="4972" marT="4972"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83769247"/>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dirty="0">
                          <a:effectLst/>
                          <a:latin typeface="Aptos" panose="020B0004020202020204" pitchFamily="34" charset="0"/>
                        </a:rPr>
                        <a:t>Joroinen</a:t>
                      </a:r>
                      <a:endParaRPr lang="fi-FI" sz="1050" b="0" i="0" u="none" strike="noStrike" dirty="0">
                        <a:solidFill>
                          <a:srgbClr val="000000"/>
                        </a:solidFill>
                        <a:effectLst/>
                        <a:latin typeface="Aptos" panose="020B0004020202020204" pitchFamily="34" charset="0"/>
                      </a:endParaRPr>
                    </a:p>
                  </a:txBody>
                  <a:tcPr marL="4972" marR="4972" marT="497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5 394</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5 342</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5 291</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5 213</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5 178</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5 110</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5 039</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4 917</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4 812</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4 767</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4 689</a:t>
                      </a:r>
                      <a:endParaRPr lang="fi-FI" sz="1050" b="0" i="0" u="none" strike="noStrike">
                        <a:solidFill>
                          <a:srgbClr val="000000"/>
                        </a:solidFill>
                        <a:effectLst/>
                        <a:latin typeface="Aptos" panose="020B0004020202020204" pitchFamily="34" charset="0"/>
                      </a:endParaRPr>
                    </a:p>
                  </a:txBody>
                  <a:tcPr marL="4972" marR="4972" marT="497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33889617"/>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dirty="0">
                          <a:effectLst/>
                          <a:latin typeface="Aptos" panose="020B0004020202020204" pitchFamily="34" charset="0"/>
                        </a:rPr>
                        <a:t>Kaavi</a:t>
                      </a:r>
                      <a:endParaRPr lang="fi-FI" sz="1050" b="0" i="0" u="none" strike="noStrike" dirty="0">
                        <a:solidFill>
                          <a:srgbClr val="000000"/>
                        </a:solidFill>
                        <a:effectLst/>
                        <a:latin typeface="Aptos" panose="020B0004020202020204" pitchFamily="34" charset="0"/>
                      </a:endParaRPr>
                    </a:p>
                  </a:txBody>
                  <a:tcPr marL="4972" marR="4972" marT="497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3 377</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3 385</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3 315</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3 261</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3 214</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3 194</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3 154</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3 048</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2 990</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2 893</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2 807</a:t>
                      </a:r>
                      <a:endParaRPr lang="fi-FI" sz="1050" b="0" i="0" u="none" strike="noStrike">
                        <a:solidFill>
                          <a:srgbClr val="000000"/>
                        </a:solidFill>
                        <a:effectLst/>
                        <a:latin typeface="Aptos" panose="020B0004020202020204" pitchFamily="34" charset="0"/>
                      </a:endParaRPr>
                    </a:p>
                  </a:txBody>
                  <a:tcPr marL="4972" marR="4972" marT="497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23259347"/>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a:effectLst/>
                          <a:latin typeface="Aptos" panose="020B0004020202020204" pitchFamily="34" charset="0"/>
                        </a:rPr>
                        <a:t>Keitele</a:t>
                      </a:r>
                      <a:endParaRPr lang="fi-FI" sz="1050" b="0" i="0" u="none" strike="noStrike">
                        <a:solidFill>
                          <a:srgbClr val="000000"/>
                        </a:solidFill>
                        <a:effectLst/>
                        <a:latin typeface="Aptos" panose="020B0004020202020204" pitchFamily="34" charset="0"/>
                      </a:endParaRPr>
                    </a:p>
                  </a:txBody>
                  <a:tcPr marL="4972" marR="4972" marT="497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2 542</a:t>
                      </a:r>
                      <a:endParaRPr lang="fi-FI" sz="1050" b="0" i="0" u="none" strike="noStrike" dirty="0">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2 524</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2 476</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2 427</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2 398</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2 379</a:t>
                      </a:r>
                      <a:endParaRPr lang="fi-FI" sz="1050" b="0" i="0" u="none" strike="noStrike" dirty="0">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2 346</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2 309</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2 244</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2 202</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2 155</a:t>
                      </a:r>
                      <a:endParaRPr lang="fi-FI" sz="1050" b="0" i="0" u="none" strike="noStrike">
                        <a:solidFill>
                          <a:srgbClr val="000000"/>
                        </a:solidFill>
                        <a:effectLst/>
                        <a:latin typeface="Aptos" panose="020B0004020202020204" pitchFamily="34" charset="0"/>
                      </a:endParaRPr>
                    </a:p>
                  </a:txBody>
                  <a:tcPr marL="4972" marR="4972" marT="497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21886601"/>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a:effectLst/>
                          <a:latin typeface="Aptos" panose="020B0004020202020204" pitchFamily="34" charset="0"/>
                        </a:rPr>
                        <a:t>Kiuruvesi</a:t>
                      </a:r>
                      <a:endParaRPr lang="fi-FI" sz="1050" b="0" i="0" u="none" strike="noStrike">
                        <a:solidFill>
                          <a:srgbClr val="000000"/>
                        </a:solidFill>
                        <a:effectLst/>
                        <a:latin typeface="Aptos" panose="020B0004020202020204" pitchFamily="34" charset="0"/>
                      </a:endParaRPr>
                    </a:p>
                  </a:txBody>
                  <a:tcPr marL="4972" marR="4972" marT="497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9 157</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9 063</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8 989</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8 866</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8 752</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8 600</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8 444</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8 283</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8 153</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7 998</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7 854</a:t>
                      </a:r>
                      <a:endParaRPr lang="fi-FI" sz="1050" b="0" i="0" u="none" strike="noStrike">
                        <a:solidFill>
                          <a:srgbClr val="000000"/>
                        </a:solidFill>
                        <a:effectLst/>
                        <a:latin typeface="Aptos" panose="020B0004020202020204" pitchFamily="34" charset="0"/>
                      </a:endParaRPr>
                    </a:p>
                  </a:txBody>
                  <a:tcPr marL="4972" marR="4972" marT="497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26650119"/>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dirty="0">
                          <a:effectLst/>
                          <a:latin typeface="Aptos" panose="020B0004020202020204" pitchFamily="34" charset="0"/>
                        </a:rPr>
                        <a:t>Kuopio</a:t>
                      </a:r>
                      <a:endParaRPr lang="fi-FI" sz="1050" b="0" i="0" u="none" strike="noStrike" dirty="0">
                        <a:solidFill>
                          <a:srgbClr val="000000"/>
                        </a:solidFill>
                        <a:effectLst/>
                        <a:latin typeface="Aptos" panose="020B0004020202020204" pitchFamily="34" charset="0"/>
                      </a:endParaRPr>
                    </a:p>
                  </a:txBody>
                  <a:tcPr marL="4972" marR="4972" marT="497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112 336</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112 919</a:t>
                      </a:r>
                      <a:endParaRPr lang="fi-FI" sz="1050" b="0" i="0" u="none" strike="noStrike" dirty="0">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114 055</a:t>
                      </a:r>
                      <a:endParaRPr lang="fi-FI" sz="1050" b="0" i="0" u="none" strike="noStrike" dirty="0">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115 108</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116 171</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116 921</a:t>
                      </a:r>
                      <a:endParaRPr lang="fi-FI" sz="1050" b="0" i="0" u="none" strike="noStrike" dirty="0">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117 740</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118 209</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118 664</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119 282</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120 210</a:t>
                      </a:r>
                      <a:endParaRPr lang="fi-FI" sz="1050" b="0" i="0" u="none" strike="noStrike" dirty="0">
                        <a:solidFill>
                          <a:srgbClr val="000000"/>
                        </a:solidFill>
                        <a:effectLst/>
                        <a:latin typeface="Aptos" panose="020B0004020202020204" pitchFamily="34" charset="0"/>
                      </a:endParaRPr>
                    </a:p>
                  </a:txBody>
                  <a:tcPr marL="4972" marR="4972" marT="497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71648208"/>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dirty="0">
                          <a:effectLst/>
                          <a:latin typeface="Aptos" panose="020B0004020202020204" pitchFamily="34" charset="0"/>
                        </a:rPr>
                        <a:t>Lapinlahti</a:t>
                      </a:r>
                      <a:endParaRPr lang="fi-FI" sz="1050" b="0" i="0" u="none" strike="noStrike" dirty="0">
                        <a:solidFill>
                          <a:srgbClr val="000000"/>
                        </a:solidFill>
                        <a:effectLst/>
                        <a:latin typeface="Aptos" panose="020B0004020202020204" pitchFamily="34" charset="0"/>
                      </a:endParaRPr>
                    </a:p>
                  </a:txBody>
                  <a:tcPr marL="4972" marR="4972" marT="497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10 412</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10 386</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10 289</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10 176</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10 093</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9 982</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9 882</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9 692</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9 617</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9 485</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9 358</a:t>
                      </a:r>
                      <a:endParaRPr lang="fi-FI" sz="1050" b="0" i="0" u="none" strike="noStrike" dirty="0">
                        <a:solidFill>
                          <a:srgbClr val="000000"/>
                        </a:solidFill>
                        <a:effectLst/>
                        <a:latin typeface="Aptos" panose="020B0004020202020204" pitchFamily="34" charset="0"/>
                      </a:endParaRPr>
                    </a:p>
                  </a:txBody>
                  <a:tcPr marL="4972" marR="4972" marT="497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61182849"/>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dirty="0">
                          <a:effectLst/>
                          <a:latin typeface="Aptos" panose="020B0004020202020204" pitchFamily="34" charset="0"/>
                        </a:rPr>
                        <a:t>Leppävirta</a:t>
                      </a:r>
                      <a:endParaRPr lang="fi-FI" sz="1050" b="0" i="0" u="none" strike="noStrike" dirty="0">
                        <a:solidFill>
                          <a:srgbClr val="000000"/>
                        </a:solidFill>
                        <a:effectLst/>
                        <a:latin typeface="Aptos" panose="020B0004020202020204" pitchFamily="34" charset="0"/>
                      </a:endParaRPr>
                    </a:p>
                  </a:txBody>
                  <a:tcPr marL="4972" marR="4972" marT="497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10 556</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10 405</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10 274</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10 170</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10 015</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9 953</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9 865</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9 782</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9 650</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9 454</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9 402</a:t>
                      </a:r>
                      <a:endParaRPr lang="fi-FI" sz="1050" b="0" i="0" u="none" strike="noStrike">
                        <a:solidFill>
                          <a:srgbClr val="000000"/>
                        </a:solidFill>
                        <a:effectLst/>
                        <a:latin typeface="Aptos" panose="020B0004020202020204" pitchFamily="34" charset="0"/>
                      </a:endParaRPr>
                    </a:p>
                  </a:txBody>
                  <a:tcPr marL="4972" marR="4972" marT="497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51363463"/>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a:effectLst/>
                          <a:latin typeface="Aptos" panose="020B0004020202020204" pitchFamily="34" charset="0"/>
                        </a:rPr>
                        <a:t>Pielavesi</a:t>
                      </a:r>
                      <a:endParaRPr lang="fi-FI" sz="1050" b="0" i="0" u="none" strike="noStrike">
                        <a:solidFill>
                          <a:srgbClr val="000000"/>
                        </a:solidFill>
                        <a:effectLst/>
                        <a:latin typeface="Aptos" panose="020B0004020202020204" pitchFamily="34" charset="0"/>
                      </a:endParaRPr>
                    </a:p>
                  </a:txBody>
                  <a:tcPr marL="4972" marR="4972" marT="497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5 087</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5 006</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4 926</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4 824</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4 787</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4 740</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4 697</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4 624</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4 498</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4 391</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4 321</a:t>
                      </a:r>
                      <a:endParaRPr lang="fi-FI" sz="1050" b="0" i="0" u="none" strike="noStrike">
                        <a:solidFill>
                          <a:srgbClr val="000000"/>
                        </a:solidFill>
                        <a:effectLst/>
                        <a:latin typeface="Aptos" panose="020B0004020202020204" pitchFamily="34" charset="0"/>
                      </a:endParaRPr>
                    </a:p>
                  </a:txBody>
                  <a:tcPr marL="4972" marR="4972" marT="497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26437715"/>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a:effectLst/>
                          <a:latin typeface="Aptos" panose="020B0004020202020204" pitchFamily="34" charset="0"/>
                        </a:rPr>
                        <a:t>Rautalampi</a:t>
                      </a:r>
                      <a:endParaRPr lang="fi-FI" sz="1050" b="0" i="0" u="none" strike="noStrike">
                        <a:solidFill>
                          <a:srgbClr val="000000"/>
                        </a:solidFill>
                        <a:effectLst/>
                        <a:latin typeface="Aptos" panose="020B0004020202020204" pitchFamily="34" charset="0"/>
                      </a:endParaRPr>
                    </a:p>
                  </a:txBody>
                  <a:tcPr marL="4972" marR="4972" marT="497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3 475</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3 481</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3 444</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3 426</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3 374</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3 303</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3 288</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3 255</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3 196</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3 121</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3 053</a:t>
                      </a:r>
                      <a:endParaRPr lang="fi-FI" sz="1050" b="0" i="0" u="none" strike="noStrike">
                        <a:solidFill>
                          <a:srgbClr val="000000"/>
                        </a:solidFill>
                        <a:effectLst/>
                        <a:latin typeface="Aptos" panose="020B0004020202020204" pitchFamily="34" charset="0"/>
                      </a:endParaRPr>
                    </a:p>
                  </a:txBody>
                  <a:tcPr marL="4972" marR="4972" marT="497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81245232"/>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a:effectLst/>
                          <a:latin typeface="Aptos" panose="020B0004020202020204" pitchFamily="34" charset="0"/>
                        </a:rPr>
                        <a:t>Rautavaara</a:t>
                      </a:r>
                      <a:endParaRPr lang="fi-FI" sz="1050" b="0" i="0" u="none" strike="noStrike">
                        <a:solidFill>
                          <a:srgbClr val="000000"/>
                        </a:solidFill>
                        <a:effectLst/>
                        <a:latin typeface="Aptos" panose="020B0004020202020204" pitchFamily="34" charset="0"/>
                      </a:endParaRPr>
                    </a:p>
                  </a:txBody>
                  <a:tcPr marL="4972" marR="4972" marT="497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1 872</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1 848</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1 813</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1 784</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1 768</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1 737</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1 723</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1 698</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1 651</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1 602</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1 561</a:t>
                      </a:r>
                      <a:endParaRPr lang="fi-FI" sz="1050" b="0" i="0" u="none" strike="noStrike">
                        <a:solidFill>
                          <a:srgbClr val="000000"/>
                        </a:solidFill>
                        <a:effectLst/>
                        <a:latin typeface="Aptos" panose="020B0004020202020204" pitchFamily="34" charset="0"/>
                      </a:endParaRPr>
                    </a:p>
                  </a:txBody>
                  <a:tcPr marL="4972" marR="4972" marT="497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16424352"/>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dirty="0">
                          <a:effectLst/>
                          <a:latin typeface="Aptos" panose="020B0004020202020204" pitchFamily="34" charset="0"/>
                        </a:rPr>
                        <a:t>Siilinjärvi</a:t>
                      </a:r>
                      <a:endParaRPr lang="fi-FI" sz="1050" b="0" i="0" u="none" strike="noStrike" dirty="0">
                        <a:solidFill>
                          <a:srgbClr val="000000"/>
                        </a:solidFill>
                        <a:effectLst/>
                        <a:latin typeface="Aptos" panose="020B0004020202020204" pitchFamily="34" charset="0"/>
                      </a:endParaRPr>
                    </a:p>
                  </a:txBody>
                  <a:tcPr marL="4972" marR="4972" marT="497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21 010</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21 311</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21 431</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21 567</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21 668</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21 794</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21 768</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21 657</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21 674</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21 423</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21 251</a:t>
                      </a:r>
                      <a:endParaRPr lang="fi-FI" sz="1050" b="0" i="0" u="none" strike="noStrike">
                        <a:solidFill>
                          <a:srgbClr val="000000"/>
                        </a:solidFill>
                        <a:effectLst/>
                        <a:latin typeface="Aptos" panose="020B0004020202020204" pitchFamily="34" charset="0"/>
                      </a:endParaRPr>
                    </a:p>
                  </a:txBody>
                  <a:tcPr marL="4972" marR="4972" marT="497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03619222"/>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dirty="0">
                          <a:effectLst/>
                          <a:latin typeface="Aptos" panose="020B0004020202020204" pitchFamily="34" charset="0"/>
                        </a:rPr>
                        <a:t>Sonkajärvi</a:t>
                      </a:r>
                      <a:endParaRPr lang="fi-FI" sz="1050" b="0" i="0" u="none" strike="noStrike" dirty="0">
                        <a:solidFill>
                          <a:srgbClr val="000000"/>
                        </a:solidFill>
                        <a:effectLst/>
                        <a:latin typeface="Aptos" panose="020B0004020202020204" pitchFamily="34" charset="0"/>
                      </a:endParaRPr>
                    </a:p>
                  </a:txBody>
                  <a:tcPr marL="4972" marR="4972" marT="497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4 671</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4 600</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4 493</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4 454</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4 336</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4 278</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4 199</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4 075</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3 967</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3 897</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3 841</a:t>
                      </a:r>
                      <a:endParaRPr lang="fi-FI" sz="1050" b="0" i="0" u="none" strike="noStrike" dirty="0">
                        <a:solidFill>
                          <a:srgbClr val="000000"/>
                        </a:solidFill>
                        <a:effectLst/>
                        <a:latin typeface="Aptos" panose="020B0004020202020204" pitchFamily="34" charset="0"/>
                      </a:endParaRPr>
                    </a:p>
                  </a:txBody>
                  <a:tcPr marL="4972" marR="4972" marT="497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67251732"/>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dirty="0">
                          <a:effectLst/>
                          <a:latin typeface="Aptos" panose="020B0004020202020204" pitchFamily="34" charset="0"/>
                        </a:rPr>
                        <a:t>Suonenjoki</a:t>
                      </a:r>
                      <a:endParaRPr lang="fi-FI" sz="1050" b="0" i="0" u="none" strike="noStrike" dirty="0">
                        <a:solidFill>
                          <a:srgbClr val="000000"/>
                        </a:solidFill>
                        <a:effectLst/>
                        <a:latin typeface="Aptos" panose="020B0004020202020204" pitchFamily="34" charset="0"/>
                      </a:endParaRPr>
                    </a:p>
                  </a:txBody>
                  <a:tcPr marL="4972" marR="4972" marT="497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7 598</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7 577</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7 496</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7 456</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7 419</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7 390</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7 312</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7 266</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7 145</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7 064</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6 931</a:t>
                      </a:r>
                      <a:endParaRPr lang="fi-FI" sz="1050" b="0" i="0" u="none" strike="noStrike">
                        <a:solidFill>
                          <a:srgbClr val="000000"/>
                        </a:solidFill>
                        <a:effectLst/>
                        <a:latin typeface="Aptos" panose="020B0004020202020204" pitchFamily="34" charset="0"/>
                      </a:endParaRPr>
                    </a:p>
                  </a:txBody>
                  <a:tcPr marL="4972" marR="4972" marT="497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10920752"/>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dirty="0">
                          <a:effectLst/>
                          <a:latin typeface="Aptos" panose="020B0004020202020204" pitchFamily="34" charset="0"/>
                        </a:rPr>
                        <a:t>Tervo</a:t>
                      </a:r>
                      <a:endParaRPr lang="fi-FI" sz="1050" b="0" i="0" u="none" strike="noStrike" dirty="0">
                        <a:solidFill>
                          <a:srgbClr val="000000"/>
                        </a:solidFill>
                        <a:effectLst/>
                        <a:latin typeface="Aptos" panose="020B0004020202020204" pitchFamily="34" charset="0"/>
                      </a:endParaRPr>
                    </a:p>
                  </a:txBody>
                  <a:tcPr marL="4972" marR="4972" marT="497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1 706</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1 700</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1 704</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1 669</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1 627</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1 608</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1 611</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1 585</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1 567</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1 520</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1 503</a:t>
                      </a:r>
                      <a:endParaRPr lang="fi-FI" sz="1050" b="0" i="0" u="none" strike="noStrike">
                        <a:solidFill>
                          <a:srgbClr val="000000"/>
                        </a:solidFill>
                        <a:effectLst/>
                        <a:latin typeface="Aptos" panose="020B0004020202020204" pitchFamily="34" charset="0"/>
                      </a:endParaRPr>
                    </a:p>
                  </a:txBody>
                  <a:tcPr marL="4972" marR="4972" marT="497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87237390"/>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a:effectLst/>
                          <a:latin typeface="Aptos" panose="020B0004020202020204" pitchFamily="34" charset="0"/>
                        </a:rPr>
                        <a:t>Tuusniemi</a:t>
                      </a:r>
                      <a:endParaRPr lang="fi-FI" sz="1050" b="0" i="0" u="none" strike="noStrike">
                        <a:solidFill>
                          <a:srgbClr val="000000"/>
                        </a:solidFill>
                        <a:effectLst/>
                        <a:latin typeface="Aptos" panose="020B0004020202020204" pitchFamily="34" charset="0"/>
                      </a:endParaRPr>
                    </a:p>
                  </a:txBody>
                  <a:tcPr marL="4972" marR="4972" marT="497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2 864</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2 820</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2 795</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2 802</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2 750</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2 719</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2 643</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2 597</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2 551</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2 477</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2 433</a:t>
                      </a:r>
                      <a:endParaRPr lang="fi-FI" sz="1050" b="0" i="0" u="none" strike="noStrike">
                        <a:solidFill>
                          <a:srgbClr val="000000"/>
                        </a:solidFill>
                        <a:effectLst/>
                        <a:latin typeface="Aptos" panose="020B0004020202020204" pitchFamily="34" charset="0"/>
                      </a:endParaRPr>
                    </a:p>
                  </a:txBody>
                  <a:tcPr marL="4972" marR="4972" marT="497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12627294"/>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dirty="0">
                          <a:effectLst/>
                          <a:latin typeface="Aptos" panose="020B0004020202020204" pitchFamily="34" charset="0"/>
                        </a:rPr>
                        <a:t>Varkaus</a:t>
                      </a:r>
                      <a:endParaRPr lang="fi-FI" sz="1050" b="0" i="0" u="none" strike="noStrike" dirty="0">
                        <a:solidFill>
                          <a:srgbClr val="000000"/>
                        </a:solidFill>
                        <a:effectLst/>
                        <a:latin typeface="Aptos" panose="020B0004020202020204" pitchFamily="34" charset="0"/>
                      </a:endParaRPr>
                    </a:p>
                  </a:txBody>
                  <a:tcPr marL="4972" marR="4972" marT="497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22 777</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22 606</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22 340</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22 107</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21 860</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21 638</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21 468</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21 155</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20 829</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20 466</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20 278</a:t>
                      </a:r>
                      <a:endParaRPr lang="fi-FI" sz="1050" b="0" i="0" u="none" strike="noStrike" dirty="0">
                        <a:solidFill>
                          <a:srgbClr val="000000"/>
                        </a:solidFill>
                        <a:effectLst/>
                        <a:latin typeface="Aptos" panose="020B0004020202020204" pitchFamily="34" charset="0"/>
                      </a:endParaRPr>
                    </a:p>
                  </a:txBody>
                  <a:tcPr marL="4972" marR="4972" marT="497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40769394"/>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dirty="0">
                          <a:effectLst/>
                          <a:latin typeface="Aptos" panose="020B0004020202020204" pitchFamily="34" charset="0"/>
                        </a:rPr>
                        <a:t>Vesanto</a:t>
                      </a:r>
                      <a:endParaRPr lang="fi-FI" sz="1050" b="0" i="0" u="none" strike="noStrike" dirty="0">
                        <a:solidFill>
                          <a:srgbClr val="000000"/>
                        </a:solidFill>
                        <a:effectLst/>
                        <a:latin typeface="Aptos" panose="020B0004020202020204" pitchFamily="34" charset="0"/>
                      </a:endParaRPr>
                    </a:p>
                  </a:txBody>
                  <a:tcPr marL="4972" marR="4972" marT="497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2 426</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2 390</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2 328</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2 288</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2 244</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2 191</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2 148</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2 094</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2 058</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2 014</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1 972</a:t>
                      </a:r>
                      <a:endParaRPr lang="fi-FI" sz="1050" b="0" i="0" u="none" strike="noStrike">
                        <a:solidFill>
                          <a:srgbClr val="000000"/>
                        </a:solidFill>
                        <a:effectLst/>
                        <a:latin typeface="Aptos" panose="020B0004020202020204" pitchFamily="34" charset="0"/>
                      </a:endParaRPr>
                    </a:p>
                  </a:txBody>
                  <a:tcPr marL="4972" marR="4972" marT="497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88368914"/>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dirty="0">
                          <a:effectLst/>
                          <a:latin typeface="Aptos" panose="020B0004020202020204" pitchFamily="34" charset="0"/>
                        </a:rPr>
                        <a:t>Vieremä</a:t>
                      </a:r>
                      <a:endParaRPr lang="fi-FI" sz="1050" b="0" i="0" u="none" strike="noStrike" dirty="0">
                        <a:solidFill>
                          <a:srgbClr val="000000"/>
                        </a:solidFill>
                        <a:effectLst/>
                        <a:latin typeface="Aptos" panose="020B0004020202020204" pitchFamily="34" charset="0"/>
                      </a:endParaRPr>
                    </a:p>
                  </a:txBody>
                  <a:tcPr marL="4972" marR="4972" marT="497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3 982</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3 962</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3 930</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3 874</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3 816</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3 757</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3 721</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3 685</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3 676</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3 579</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3 522</a:t>
                      </a:r>
                      <a:endParaRPr lang="fi-FI" sz="1050" b="0" i="0" u="none" strike="noStrike">
                        <a:solidFill>
                          <a:srgbClr val="000000"/>
                        </a:solidFill>
                        <a:effectLst/>
                        <a:latin typeface="Aptos" panose="020B0004020202020204" pitchFamily="34" charset="0"/>
                      </a:endParaRPr>
                    </a:p>
                  </a:txBody>
                  <a:tcPr marL="4972" marR="4972" marT="497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73064148"/>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dirty="0">
                          <a:effectLst/>
                          <a:latin typeface="Aptos" panose="020B0004020202020204" pitchFamily="34" charset="0"/>
                        </a:rPr>
                        <a:t>Koillis-Savon seutukunta</a:t>
                      </a:r>
                      <a:endParaRPr lang="fi-FI" sz="1050" b="0" i="0" u="none" strike="noStrike" dirty="0">
                        <a:solidFill>
                          <a:srgbClr val="000000"/>
                        </a:solidFill>
                        <a:effectLst/>
                        <a:latin typeface="Aptos" panose="020B0004020202020204" pitchFamily="34" charset="0"/>
                      </a:endParaRPr>
                    </a:p>
                  </a:txBody>
                  <a:tcPr marL="4972" marR="4972" marT="497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8 113</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8 053</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7 923</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7 847</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7 732</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7 650</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7 520</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7 343</a:t>
                      </a:r>
                      <a:endParaRPr lang="fi-FI" sz="1050" b="0" i="0" u="none" strike="noStrike" dirty="0">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7 192</a:t>
                      </a:r>
                      <a:endParaRPr lang="fi-FI" sz="1050" b="0" i="0" u="none" strike="noStrike" dirty="0">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6 972</a:t>
                      </a:r>
                      <a:endParaRPr lang="fi-FI" sz="1050" b="0" i="0" u="none" strike="noStrike" dirty="0">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6 801</a:t>
                      </a:r>
                      <a:endParaRPr lang="fi-FI" sz="1050" b="0" i="0" u="none" strike="noStrike" dirty="0">
                        <a:solidFill>
                          <a:srgbClr val="000000"/>
                        </a:solidFill>
                        <a:effectLst/>
                        <a:latin typeface="Aptos" panose="020B0004020202020204" pitchFamily="34" charset="0"/>
                      </a:endParaRPr>
                    </a:p>
                  </a:txBody>
                  <a:tcPr marL="4972" marR="4972" marT="497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97622975"/>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dirty="0">
                          <a:effectLst/>
                          <a:latin typeface="Aptos" panose="020B0004020202020204" pitchFamily="34" charset="0"/>
                        </a:rPr>
                        <a:t>Kuopion seutukunta</a:t>
                      </a:r>
                      <a:endParaRPr lang="fi-FI" sz="1050" b="0" i="0" u="none" strike="noStrike" dirty="0">
                        <a:solidFill>
                          <a:srgbClr val="000000"/>
                        </a:solidFill>
                        <a:effectLst/>
                        <a:latin typeface="Aptos" panose="020B0004020202020204" pitchFamily="34" charset="0"/>
                      </a:endParaRPr>
                    </a:p>
                  </a:txBody>
                  <a:tcPr marL="4972" marR="4972" marT="497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133 346</a:t>
                      </a:r>
                      <a:endParaRPr lang="fi-FI" sz="1050" b="0" i="0" u="none" strike="noStrike" dirty="0">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134 230</a:t>
                      </a:r>
                      <a:endParaRPr lang="fi-FI" sz="1050" b="0" i="0" u="none" strike="noStrike" dirty="0">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135 486</a:t>
                      </a:r>
                      <a:endParaRPr lang="fi-FI" sz="1050" b="0" i="0" u="none" strike="noStrike" dirty="0">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136 675</a:t>
                      </a:r>
                      <a:endParaRPr lang="fi-FI" sz="1050" b="0" i="0" u="none" strike="noStrike" dirty="0">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137 839</a:t>
                      </a:r>
                      <a:endParaRPr lang="fi-FI" sz="1050" b="0" i="0" u="none" strike="noStrike" dirty="0">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138 715</a:t>
                      </a:r>
                      <a:endParaRPr lang="fi-FI" sz="1050" b="0" i="0" u="none" strike="noStrike" dirty="0">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139 508</a:t>
                      </a:r>
                      <a:endParaRPr lang="fi-FI" sz="1050" b="0" i="0" u="none" strike="noStrike" dirty="0">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139 866</a:t>
                      </a:r>
                      <a:endParaRPr lang="fi-FI" sz="1050" b="0" i="0" u="none" strike="noStrike" dirty="0">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140 338</a:t>
                      </a:r>
                      <a:endParaRPr lang="fi-FI" sz="1050" b="0" i="0" u="none" strike="noStrike" dirty="0">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140 705</a:t>
                      </a:r>
                      <a:endParaRPr lang="fi-FI" sz="1050" b="0" i="0" u="none" strike="noStrike" dirty="0">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141 461</a:t>
                      </a:r>
                      <a:endParaRPr lang="fi-FI" sz="1050" b="0" i="0" u="none" strike="noStrike" dirty="0">
                        <a:solidFill>
                          <a:srgbClr val="000000"/>
                        </a:solidFill>
                        <a:effectLst/>
                        <a:latin typeface="Aptos" panose="020B0004020202020204" pitchFamily="34" charset="0"/>
                      </a:endParaRPr>
                    </a:p>
                  </a:txBody>
                  <a:tcPr marL="4972" marR="4972" marT="497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92590506"/>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dirty="0">
                          <a:effectLst/>
                          <a:latin typeface="Aptos" panose="020B0004020202020204" pitchFamily="34" charset="0"/>
                        </a:rPr>
                        <a:t>Sisä-Savon seutukunta </a:t>
                      </a:r>
                      <a:endParaRPr lang="fi-FI" sz="1050" b="0" i="0" u="none" strike="noStrike" dirty="0">
                        <a:solidFill>
                          <a:srgbClr val="000000"/>
                        </a:solidFill>
                        <a:effectLst/>
                        <a:latin typeface="Aptos" panose="020B0004020202020204" pitchFamily="34" charset="0"/>
                      </a:endParaRPr>
                    </a:p>
                  </a:txBody>
                  <a:tcPr marL="4972" marR="4972" marT="497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15 205</a:t>
                      </a:r>
                      <a:endParaRPr lang="fi-FI" sz="1050" b="0" i="0" u="none" strike="noStrike" dirty="0">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15 148</a:t>
                      </a:r>
                      <a:endParaRPr lang="fi-FI" sz="1050" b="0" i="0" u="none" strike="noStrike" dirty="0">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14 972</a:t>
                      </a:r>
                      <a:endParaRPr lang="fi-FI" sz="1050" b="0" i="0" u="none" strike="noStrike" dirty="0">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14 839</a:t>
                      </a:r>
                      <a:endParaRPr lang="fi-FI" sz="1050" b="0" i="0" u="none" strike="noStrike" dirty="0">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14 664</a:t>
                      </a:r>
                      <a:endParaRPr lang="fi-FI" sz="1050" b="0" i="0" u="none" strike="noStrike" dirty="0">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14 492</a:t>
                      </a:r>
                      <a:endParaRPr lang="fi-FI" sz="1050" b="0" i="0" u="none" strike="noStrike" dirty="0">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14 359</a:t>
                      </a:r>
                      <a:endParaRPr lang="fi-FI" sz="1050" b="0" i="0" u="none" strike="noStrike" dirty="0">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14 200</a:t>
                      </a:r>
                      <a:endParaRPr lang="fi-FI" sz="1050" b="0" i="0" u="none" strike="noStrike" dirty="0">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13 966</a:t>
                      </a:r>
                      <a:endParaRPr lang="fi-FI" sz="1050" b="0" i="0" u="none" strike="noStrike" dirty="0">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13 719</a:t>
                      </a:r>
                      <a:endParaRPr lang="fi-FI" sz="1050" b="0" i="0" u="none" strike="noStrike" dirty="0">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13 459</a:t>
                      </a:r>
                      <a:endParaRPr lang="fi-FI" sz="1050" b="0" i="0" u="none" strike="noStrike" dirty="0">
                        <a:solidFill>
                          <a:srgbClr val="000000"/>
                        </a:solidFill>
                        <a:effectLst/>
                        <a:latin typeface="Aptos" panose="020B0004020202020204" pitchFamily="34" charset="0"/>
                      </a:endParaRPr>
                    </a:p>
                  </a:txBody>
                  <a:tcPr marL="4972" marR="4972" marT="497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53443989"/>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dirty="0">
                          <a:effectLst/>
                          <a:latin typeface="Aptos" panose="020B0004020202020204" pitchFamily="34" charset="0"/>
                        </a:rPr>
                        <a:t>Varkauden seutukunta</a:t>
                      </a:r>
                      <a:endParaRPr lang="fi-FI" sz="1050" b="0" i="0" u="none" strike="noStrike" dirty="0">
                        <a:solidFill>
                          <a:srgbClr val="000000"/>
                        </a:solidFill>
                        <a:effectLst/>
                        <a:latin typeface="Aptos" panose="020B0004020202020204" pitchFamily="34" charset="0"/>
                      </a:endParaRPr>
                    </a:p>
                  </a:txBody>
                  <a:tcPr marL="4972" marR="4972" marT="497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38 727</a:t>
                      </a:r>
                      <a:endParaRPr lang="fi-FI" sz="1050" b="0" i="0" u="none" strike="noStrike" dirty="0">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38 353</a:t>
                      </a:r>
                      <a:endParaRPr lang="fi-FI" sz="1050" b="0" i="0" u="none" strike="noStrike" dirty="0">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37 905</a:t>
                      </a:r>
                      <a:endParaRPr lang="fi-FI" sz="1050" b="0" i="0" u="none" strike="noStrike" dirty="0">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37 490</a:t>
                      </a:r>
                      <a:endParaRPr lang="fi-FI" sz="1050" b="0" i="0" u="none" strike="noStrike" dirty="0">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37 053</a:t>
                      </a:r>
                      <a:endParaRPr lang="fi-FI" sz="1050" b="0" i="0" u="none" strike="noStrike" dirty="0">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36 701</a:t>
                      </a:r>
                      <a:endParaRPr lang="fi-FI" sz="1050" b="0" i="0" u="none" strike="noStrike" dirty="0">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36 372</a:t>
                      </a:r>
                      <a:endParaRPr lang="fi-FI" sz="1050" b="0" i="0" u="none" strike="noStrike" dirty="0">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35 854</a:t>
                      </a:r>
                      <a:endParaRPr lang="fi-FI" sz="1050" b="0" i="0" u="none" strike="noStrike" dirty="0">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35 291</a:t>
                      </a:r>
                      <a:endParaRPr lang="fi-FI" sz="1050" b="0" i="0" u="none" strike="noStrike" dirty="0">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34 687</a:t>
                      </a:r>
                      <a:endParaRPr lang="fi-FI" sz="1050" b="0" i="0" u="none" strike="noStrike" dirty="0">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34 369</a:t>
                      </a:r>
                      <a:endParaRPr lang="fi-FI" sz="1050" b="0" i="0" u="none" strike="noStrike" dirty="0">
                        <a:solidFill>
                          <a:srgbClr val="000000"/>
                        </a:solidFill>
                        <a:effectLst/>
                        <a:latin typeface="Aptos" panose="020B0004020202020204" pitchFamily="34" charset="0"/>
                      </a:endParaRPr>
                    </a:p>
                  </a:txBody>
                  <a:tcPr marL="4972" marR="4972" marT="497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40474617"/>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dirty="0">
                          <a:effectLst/>
                          <a:latin typeface="Aptos" panose="020B0004020202020204" pitchFamily="34" charset="0"/>
                        </a:rPr>
                        <a:t>Ylä-Savon seutukunta</a:t>
                      </a:r>
                      <a:endParaRPr lang="fi-FI" sz="1050" b="0" i="0" u="none" strike="noStrike" dirty="0">
                        <a:solidFill>
                          <a:srgbClr val="000000"/>
                        </a:solidFill>
                        <a:effectLst/>
                        <a:latin typeface="Aptos" panose="020B0004020202020204" pitchFamily="34" charset="0"/>
                      </a:endParaRPr>
                    </a:p>
                  </a:txBody>
                  <a:tcPr marL="4972" marR="4972" marT="497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57 946</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57 688</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57 238</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56 792</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56 297</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55 681</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55 056</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54 307</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53 627</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52 920</a:t>
                      </a:r>
                      <a:endParaRPr lang="fi-FI" sz="1050" b="0"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52 175</a:t>
                      </a:r>
                      <a:endParaRPr lang="fi-FI" sz="1050" b="0" i="0" u="none" strike="noStrike">
                        <a:solidFill>
                          <a:srgbClr val="000000"/>
                        </a:solidFill>
                        <a:effectLst/>
                        <a:latin typeface="Aptos" panose="020B0004020202020204" pitchFamily="34" charset="0"/>
                      </a:endParaRPr>
                    </a:p>
                  </a:txBody>
                  <a:tcPr marL="4972" marR="4972" marT="497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16722011"/>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b="1" u="none" strike="noStrike" dirty="0">
                          <a:effectLst/>
                          <a:latin typeface="Aptos" panose="020B0004020202020204" pitchFamily="34" charset="0"/>
                        </a:rPr>
                        <a:t>Pohjois-Savo</a:t>
                      </a:r>
                      <a:endParaRPr lang="fi-FI" sz="1050" b="1" i="0" u="none" strike="noStrike" dirty="0">
                        <a:solidFill>
                          <a:srgbClr val="000000"/>
                        </a:solidFill>
                        <a:effectLst/>
                        <a:latin typeface="Aptos" panose="020B0004020202020204" pitchFamily="34" charset="0"/>
                      </a:endParaRPr>
                    </a:p>
                  </a:txBody>
                  <a:tcPr marL="4972" marR="4972" marT="497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b="1" u="none" strike="noStrike" dirty="0">
                          <a:effectLst/>
                          <a:latin typeface="Aptos" panose="020B0004020202020204" pitchFamily="34" charset="0"/>
                        </a:rPr>
                        <a:t>253 337</a:t>
                      </a:r>
                      <a:endParaRPr lang="fi-FI" sz="1050" b="1" i="0" u="none" strike="noStrike" dirty="0">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b="1" u="none" strike="noStrike" dirty="0">
                          <a:effectLst/>
                          <a:latin typeface="Aptos" panose="020B0004020202020204" pitchFamily="34" charset="0"/>
                        </a:rPr>
                        <a:t>253 472</a:t>
                      </a:r>
                      <a:endParaRPr lang="fi-FI" sz="1050" b="1" i="0" u="none" strike="noStrike" dirty="0">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b="1" u="none" strike="noStrike" dirty="0">
                          <a:effectLst/>
                          <a:latin typeface="Aptos" panose="020B0004020202020204" pitchFamily="34" charset="0"/>
                        </a:rPr>
                        <a:t>253 524</a:t>
                      </a:r>
                      <a:endParaRPr lang="fi-FI" sz="1050" b="1" i="0" u="none" strike="noStrike" dirty="0">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b="1" u="none" strike="noStrike">
                          <a:effectLst/>
                          <a:latin typeface="Aptos" panose="020B0004020202020204" pitchFamily="34" charset="0"/>
                        </a:rPr>
                        <a:t>253 643</a:t>
                      </a:r>
                      <a:endParaRPr lang="fi-FI" sz="1050" b="1"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b="1" u="none" strike="noStrike">
                          <a:effectLst/>
                          <a:latin typeface="Aptos" panose="020B0004020202020204" pitchFamily="34" charset="0"/>
                        </a:rPr>
                        <a:t>253 585</a:t>
                      </a:r>
                      <a:endParaRPr lang="fi-FI" sz="1050" b="1"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b="1" u="none" strike="noStrike">
                          <a:effectLst/>
                          <a:latin typeface="Aptos" panose="020B0004020202020204" pitchFamily="34" charset="0"/>
                        </a:rPr>
                        <a:t>253 239</a:t>
                      </a:r>
                      <a:endParaRPr lang="fi-FI" sz="1050" b="1" i="0" u="none" strike="noStrike">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b="1" u="none" strike="noStrike" dirty="0">
                          <a:effectLst/>
                          <a:latin typeface="Aptos" panose="020B0004020202020204" pitchFamily="34" charset="0"/>
                        </a:rPr>
                        <a:t>252 815</a:t>
                      </a:r>
                      <a:endParaRPr lang="fi-FI" sz="1050" b="1" i="0" u="none" strike="noStrike" dirty="0">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b="1" u="none" strike="noStrike" dirty="0">
                          <a:effectLst/>
                          <a:latin typeface="Aptos" panose="020B0004020202020204" pitchFamily="34" charset="0"/>
                        </a:rPr>
                        <a:t>251 570</a:t>
                      </a:r>
                      <a:endParaRPr lang="fi-FI" sz="1050" b="1" i="0" u="none" strike="noStrike" dirty="0">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b="1" u="none" strike="noStrike" dirty="0">
                          <a:effectLst/>
                          <a:latin typeface="Aptos" panose="020B0004020202020204" pitchFamily="34" charset="0"/>
                        </a:rPr>
                        <a:t>250 414</a:t>
                      </a:r>
                      <a:endParaRPr lang="fi-FI" sz="1050" b="1" i="0" u="none" strike="noStrike" dirty="0">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b="1" u="none" strike="noStrike" dirty="0">
                          <a:effectLst/>
                          <a:latin typeface="Aptos" panose="020B0004020202020204" pitchFamily="34" charset="0"/>
                        </a:rPr>
                        <a:t>249 003</a:t>
                      </a:r>
                      <a:endParaRPr lang="fi-FI" sz="1050" b="1" i="0" u="none" strike="noStrike" dirty="0">
                        <a:solidFill>
                          <a:srgbClr val="000000"/>
                        </a:solidFill>
                        <a:effectLst/>
                        <a:latin typeface="Aptos" panose="020B0004020202020204" pitchFamily="34" charset="0"/>
                      </a:endParaRPr>
                    </a:p>
                  </a:txBody>
                  <a:tcPr marL="4972" marR="4972" marT="4972"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b="1" u="none" strike="noStrike" dirty="0">
                          <a:effectLst/>
                          <a:latin typeface="Aptos" panose="020B0004020202020204" pitchFamily="34" charset="0"/>
                        </a:rPr>
                        <a:t>248 265</a:t>
                      </a:r>
                      <a:endParaRPr lang="fi-FI" sz="1050" b="1" i="0" u="none" strike="noStrike" dirty="0">
                        <a:solidFill>
                          <a:srgbClr val="000000"/>
                        </a:solidFill>
                        <a:effectLst/>
                        <a:latin typeface="Aptos" panose="020B0004020202020204" pitchFamily="34" charset="0"/>
                      </a:endParaRPr>
                    </a:p>
                  </a:txBody>
                  <a:tcPr marL="4972" marR="4972" marT="497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83134095"/>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dirty="0">
                          <a:effectLst/>
                          <a:latin typeface="Aptos" panose="020B0004020202020204" pitchFamily="34" charset="0"/>
                        </a:rPr>
                        <a:t>Koko maa</a:t>
                      </a:r>
                      <a:endParaRPr lang="fi-FI" sz="1050" b="0" i="0" u="none" strike="noStrike" dirty="0">
                        <a:solidFill>
                          <a:srgbClr val="000000"/>
                        </a:solidFill>
                        <a:effectLst/>
                        <a:latin typeface="Aptos" panose="020B0004020202020204" pitchFamily="34" charset="0"/>
                      </a:endParaRPr>
                    </a:p>
                  </a:txBody>
                  <a:tcPr marL="4972" marR="4972" marT="4972"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5 375 276</a:t>
                      </a:r>
                      <a:endParaRPr lang="fi-FI" sz="1050" b="0" i="0" u="none" strike="noStrike">
                        <a:solidFill>
                          <a:srgbClr val="000000"/>
                        </a:solidFill>
                        <a:effectLst/>
                        <a:latin typeface="Aptos" panose="020B0004020202020204" pitchFamily="34" charset="0"/>
                      </a:endParaRPr>
                    </a:p>
                  </a:txBody>
                  <a:tcPr marL="4972" marR="4972" marT="4972"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5 401 267</a:t>
                      </a:r>
                      <a:endParaRPr lang="fi-FI" sz="1050" b="0" i="0" u="none" strike="noStrike">
                        <a:solidFill>
                          <a:srgbClr val="000000"/>
                        </a:solidFill>
                        <a:effectLst/>
                        <a:latin typeface="Aptos" panose="020B0004020202020204" pitchFamily="34" charset="0"/>
                      </a:endParaRPr>
                    </a:p>
                  </a:txBody>
                  <a:tcPr marL="4972" marR="4972" marT="4972"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5 426 674</a:t>
                      </a:r>
                      <a:endParaRPr lang="fi-FI" sz="1050" b="0" i="0" u="none" strike="noStrike">
                        <a:solidFill>
                          <a:srgbClr val="000000"/>
                        </a:solidFill>
                        <a:effectLst/>
                        <a:latin typeface="Aptos" panose="020B0004020202020204" pitchFamily="34" charset="0"/>
                      </a:endParaRPr>
                    </a:p>
                  </a:txBody>
                  <a:tcPr marL="4972" marR="4972" marT="4972"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5 451 270</a:t>
                      </a:r>
                      <a:endParaRPr lang="fi-FI" sz="1050" b="0" i="0" u="none" strike="noStrike" dirty="0">
                        <a:solidFill>
                          <a:srgbClr val="000000"/>
                        </a:solidFill>
                        <a:effectLst/>
                        <a:latin typeface="Aptos" panose="020B0004020202020204" pitchFamily="34" charset="0"/>
                      </a:endParaRPr>
                    </a:p>
                  </a:txBody>
                  <a:tcPr marL="4972" marR="4972" marT="4972"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5 471 753</a:t>
                      </a:r>
                      <a:endParaRPr lang="fi-FI" sz="1050" b="0" i="0" u="none" strike="noStrike" dirty="0">
                        <a:solidFill>
                          <a:srgbClr val="000000"/>
                        </a:solidFill>
                        <a:effectLst/>
                        <a:latin typeface="Aptos" panose="020B0004020202020204" pitchFamily="34" charset="0"/>
                      </a:endParaRPr>
                    </a:p>
                  </a:txBody>
                  <a:tcPr marL="4972" marR="4972" marT="4972"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5 487 308</a:t>
                      </a:r>
                      <a:endParaRPr lang="fi-FI" sz="1050" b="0" i="0" u="none" strike="noStrike" dirty="0">
                        <a:solidFill>
                          <a:srgbClr val="000000"/>
                        </a:solidFill>
                        <a:effectLst/>
                        <a:latin typeface="Aptos" panose="020B0004020202020204" pitchFamily="34" charset="0"/>
                      </a:endParaRPr>
                    </a:p>
                  </a:txBody>
                  <a:tcPr marL="4972" marR="4972" marT="4972"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5 503 297</a:t>
                      </a:r>
                      <a:endParaRPr lang="fi-FI" sz="1050" b="0" i="0" u="none" strike="noStrike">
                        <a:solidFill>
                          <a:srgbClr val="000000"/>
                        </a:solidFill>
                        <a:effectLst/>
                        <a:latin typeface="Aptos" panose="020B0004020202020204" pitchFamily="34" charset="0"/>
                      </a:endParaRPr>
                    </a:p>
                  </a:txBody>
                  <a:tcPr marL="4972" marR="4972" marT="4972"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5 513 130</a:t>
                      </a:r>
                      <a:endParaRPr lang="fi-FI" sz="1050" b="0" i="0" u="none" strike="noStrike">
                        <a:solidFill>
                          <a:srgbClr val="000000"/>
                        </a:solidFill>
                        <a:effectLst/>
                        <a:latin typeface="Aptos" panose="020B0004020202020204" pitchFamily="34" charset="0"/>
                      </a:endParaRPr>
                    </a:p>
                  </a:txBody>
                  <a:tcPr marL="4972" marR="4972" marT="4972"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5 517 919</a:t>
                      </a:r>
                      <a:endParaRPr lang="fi-FI" sz="1050" b="0" i="0" u="none" strike="noStrike">
                        <a:solidFill>
                          <a:srgbClr val="000000"/>
                        </a:solidFill>
                        <a:effectLst/>
                        <a:latin typeface="Aptos" panose="020B0004020202020204" pitchFamily="34" charset="0"/>
                      </a:endParaRPr>
                    </a:p>
                  </a:txBody>
                  <a:tcPr marL="4972" marR="4972" marT="4972"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5 525 292</a:t>
                      </a:r>
                      <a:endParaRPr lang="fi-FI" sz="1050" b="0" i="0" u="none" strike="noStrike">
                        <a:solidFill>
                          <a:srgbClr val="000000"/>
                        </a:solidFill>
                        <a:effectLst/>
                        <a:latin typeface="Aptos" panose="020B0004020202020204" pitchFamily="34" charset="0"/>
                      </a:endParaRPr>
                    </a:p>
                  </a:txBody>
                  <a:tcPr marL="4972" marR="4972" marT="4972"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5 533 793</a:t>
                      </a:r>
                      <a:endParaRPr lang="fi-FI" sz="1050" b="0" i="0" u="none" strike="noStrike" dirty="0">
                        <a:solidFill>
                          <a:srgbClr val="000000"/>
                        </a:solidFill>
                        <a:effectLst/>
                        <a:latin typeface="Aptos" panose="020B0004020202020204" pitchFamily="34" charset="0"/>
                      </a:endParaRPr>
                    </a:p>
                  </a:txBody>
                  <a:tcPr marL="4972" marR="4972" marT="4972"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7403974"/>
                  </a:ext>
                </a:extLst>
              </a:tr>
            </a:tbl>
          </a:graphicData>
        </a:graphic>
      </p:graphicFrame>
      <p:sp>
        <p:nvSpPr>
          <p:cNvPr id="4" name="Päivämäärän paikkamerkki 3">
            <a:extLst>
              <a:ext uri="{FF2B5EF4-FFF2-40B4-BE49-F238E27FC236}">
                <a16:creationId xmlns:a16="http://schemas.microsoft.com/office/drawing/2014/main" id="{1746C9C8-4434-24E3-FB6E-CA90EC696F40}"/>
              </a:ext>
            </a:extLst>
          </p:cNvPr>
          <p:cNvSpPr>
            <a:spLocks noGrp="1"/>
          </p:cNvSpPr>
          <p:nvPr>
            <p:ph type="dt" sz="half" idx="10"/>
          </p:nvPr>
        </p:nvSpPr>
        <p:spPr/>
        <p:txBody>
          <a:bodyPr/>
          <a:lstStyle/>
          <a:p>
            <a:fld id="{C9225FBC-2A3C-44E0-A74E-11A6D0059D3F}" type="datetime1">
              <a:rPr lang="fi-FI" smtClean="0"/>
              <a:t>28.11.2024</a:t>
            </a:fld>
            <a:endParaRPr lang="fi-FI"/>
          </a:p>
        </p:txBody>
      </p:sp>
      <p:sp>
        <p:nvSpPr>
          <p:cNvPr id="6" name="Otsikko 1">
            <a:extLst>
              <a:ext uri="{FF2B5EF4-FFF2-40B4-BE49-F238E27FC236}">
                <a16:creationId xmlns:a16="http://schemas.microsoft.com/office/drawing/2014/main" id="{69B86337-4A79-62B3-2AF5-1C3B7C262B06}"/>
              </a:ext>
            </a:extLst>
          </p:cNvPr>
          <p:cNvSpPr txBox="1">
            <a:spLocks/>
          </p:cNvSpPr>
          <p:nvPr/>
        </p:nvSpPr>
        <p:spPr>
          <a:xfrm>
            <a:off x="0" y="-1"/>
            <a:ext cx="12192000" cy="79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baseline="0">
                <a:solidFill>
                  <a:srgbClr val="0070C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2400" b="0" i="0" u="none" strike="noStrike" kern="1200" cap="none" spc="0" normalizeH="0" baseline="0" noProof="0" dirty="0">
                <a:ln>
                  <a:noFill/>
                </a:ln>
                <a:solidFill>
                  <a:srgbClr val="0070C0"/>
                </a:solidFill>
                <a:effectLst/>
                <a:uLnTx/>
                <a:uFillTx/>
                <a:ea typeface="+mj-ea"/>
                <a:cs typeface="+mj-cs"/>
              </a:rPr>
              <a:t>Toteutunut väestönkehitys v. 2010–2020</a:t>
            </a:r>
          </a:p>
        </p:txBody>
      </p:sp>
      <p:pic>
        <p:nvPicPr>
          <p:cNvPr id="2" name="Kuva 1" descr="Kuva, joka sisältää kohteen teksti&#10;&#10;Kuvaus luotu automaattisesti">
            <a:extLst>
              <a:ext uri="{FF2B5EF4-FFF2-40B4-BE49-F238E27FC236}">
                <a16:creationId xmlns:a16="http://schemas.microsoft.com/office/drawing/2014/main" id="{D2881EB1-7CB6-E024-AAEF-ACBC84BBFE96}"/>
              </a:ext>
            </a:extLst>
          </p:cNvPr>
          <p:cNvPicPr>
            <a:picLocks noChangeAspect="1"/>
          </p:cNvPicPr>
          <p:nvPr/>
        </p:nvPicPr>
        <p:blipFill>
          <a:blip r:embed="rId2"/>
          <a:stretch>
            <a:fillRect/>
          </a:stretch>
        </p:blipFill>
        <p:spPr>
          <a:xfrm>
            <a:off x="9875864" y="6450548"/>
            <a:ext cx="2316136" cy="409184"/>
          </a:xfrm>
          <a:prstGeom prst="rect">
            <a:avLst/>
          </a:prstGeom>
        </p:spPr>
      </p:pic>
      <p:sp>
        <p:nvSpPr>
          <p:cNvPr id="3" name="Tekstiruutu 2">
            <a:extLst>
              <a:ext uri="{FF2B5EF4-FFF2-40B4-BE49-F238E27FC236}">
                <a16:creationId xmlns:a16="http://schemas.microsoft.com/office/drawing/2014/main" id="{4C83114D-43E1-CD1F-6BAA-4D1843FC4F5B}"/>
              </a:ext>
            </a:extLst>
          </p:cNvPr>
          <p:cNvSpPr txBox="1"/>
          <p:nvPr/>
        </p:nvSpPr>
        <p:spPr>
          <a:xfrm>
            <a:off x="1728529" y="6099487"/>
            <a:ext cx="1440293" cy="215444"/>
          </a:xfrm>
          <a:prstGeom prst="rect">
            <a:avLst/>
          </a:prstGeom>
          <a:noFill/>
        </p:spPr>
        <p:txBody>
          <a:bodyPr wrap="square" rtlCol="0">
            <a:spAutoFit/>
          </a:bodyPr>
          <a:lstStyle/>
          <a:p>
            <a:r>
              <a:rPr lang="fi-FI" sz="800" dirty="0"/>
              <a:t>Lähde: Tilastokeskus</a:t>
            </a:r>
          </a:p>
        </p:txBody>
      </p:sp>
    </p:spTree>
    <p:extLst>
      <p:ext uri="{BB962C8B-B14F-4D97-AF65-F5344CB8AC3E}">
        <p14:creationId xmlns:p14="http://schemas.microsoft.com/office/powerpoint/2010/main" val="3234709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a:extLst>
            <a:ext uri="{FF2B5EF4-FFF2-40B4-BE49-F238E27FC236}">
              <a16:creationId xmlns:a16="http://schemas.microsoft.com/office/drawing/2014/main" id="{29D40A92-8B60-D556-2B7E-18393B79FBBE}"/>
            </a:ext>
          </a:extLst>
        </p:cNvPr>
        <p:cNvGrpSpPr/>
        <p:nvPr/>
      </p:nvGrpSpPr>
      <p:grpSpPr>
        <a:xfrm>
          <a:off x="0" y="0"/>
          <a:ext cx="0" cy="0"/>
          <a:chOff x="0" y="0"/>
          <a:chExt cx="0" cy="0"/>
        </a:xfrm>
      </p:grpSpPr>
      <p:graphicFrame>
        <p:nvGraphicFramePr>
          <p:cNvPr id="6" name="Taulukko 5">
            <a:extLst>
              <a:ext uri="{FF2B5EF4-FFF2-40B4-BE49-F238E27FC236}">
                <a16:creationId xmlns:a16="http://schemas.microsoft.com/office/drawing/2014/main" id="{C87B613F-BF3A-0293-5A31-506A555CBC31}"/>
              </a:ext>
            </a:extLst>
          </p:cNvPr>
          <p:cNvGraphicFramePr>
            <a:graphicFrameLocks noGrp="1"/>
          </p:cNvGraphicFramePr>
          <p:nvPr>
            <p:extLst>
              <p:ext uri="{D42A27DB-BD31-4B8C-83A1-F6EECF244321}">
                <p14:modId xmlns:p14="http://schemas.microsoft.com/office/powerpoint/2010/main" val="3367432103"/>
              </p:ext>
            </p:extLst>
          </p:nvPr>
        </p:nvGraphicFramePr>
        <p:xfrm>
          <a:off x="1440000" y="756000"/>
          <a:ext cx="4072724" cy="5346000"/>
        </p:xfrm>
        <a:graphic>
          <a:graphicData uri="http://schemas.openxmlformats.org/drawingml/2006/table">
            <a:tbl>
              <a:tblPr firstRow="1" bandRow="1">
                <a:tableStyleId>{D27102A9-8310-4765-A935-A1911B00CA55}</a:tableStyleId>
              </a:tblPr>
              <a:tblGrid>
                <a:gridCol w="1808867">
                  <a:extLst>
                    <a:ext uri="{9D8B030D-6E8A-4147-A177-3AD203B41FA5}">
                      <a16:colId xmlns:a16="http://schemas.microsoft.com/office/drawing/2014/main" val="1169605181"/>
                    </a:ext>
                  </a:extLst>
                </a:gridCol>
                <a:gridCol w="754619">
                  <a:extLst>
                    <a:ext uri="{9D8B030D-6E8A-4147-A177-3AD203B41FA5}">
                      <a16:colId xmlns:a16="http://schemas.microsoft.com/office/drawing/2014/main" val="1993887862"/>
                    </a:ext>
                  </a:extLst>
                </a:gridCol>
                <a:gridCol w="754619">
                  <a:extLst>
                    <a:ext uri="{9D8B030D-6E8A-4147-A177-3AD203B41FA5}">
                      <a16:colId xmlns:a16="http://schemas.microsoft.com/office/drawing/2014/main" val="3696927951"/>
                    </a:ext>
                  </a:extLst>
                </a:gridCol>
                <a:gridCol w="754619">
                  <a:extLst>
                    <a:ext uri="{9D8B030D-6E8A-4147-A177-3AD203B41FA5}">
                      <a16:colId xmlns:a16="http://schemas.microsoft.com/office/drawing/2014/main" val="36654894"/>
                    </a:ext>
                  </a:extLst>
                </a:gridCol>
              </a:tblGrid>
              <a:tr h="198000">
                <a:tc>
                  <a:txBody>
                    <a:bodyPr/>
                    <a:lstStyle/>
                    <a:p>
                      <a:pPr algn="l" fontAlgn="b"/>
                      <a:r>
                        <a:rPr lang="fi-FI" sz="1050" b="0" u="none" strike="noStrike" dirty="0">
                          <a:solidFill>
                            <a:srgbClr val="000000"/>
                          </a:solidFill>
                          <a:effectLst/>
                          <a:latin typeface="Aptos" panose="020B0004020202020204" pitchFamily="34" charset="0"/>
                        </a:rPr>
                        <a:t> </a:t>
                      </a:r>
                      <a:r>
                        <a:rPr lang="fi-FI" sz="1050" b="1" u="none" strike="noStrike" dirty="0">
                          <a:solidFill>
                            <a:srgbClr val="000000"/>
                          </a:solidFill>
                          <a:effectLst/>
                          <a:latin typeface="Aptos" panose="020B0004020202020204" pitchFamily="34" charset="0"/>
                        </a:rPr>
                        <a:t>Alue</a:t>
                      </a:r>
                      <a:endParaRPr lang="fi-FI" sz="1050" b="1" i="0" u="none" strike="noStrike" dirty="0">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dirty="0">
                          <a:solidFill>
                            <a:srgbClr val="000000"/>
                          </a:solidFill>
                          <a:effectLst/>
                          <a:latin typeface="Aptos" panose="020B0004020202020204" pitchFamily="34" charset="0"/>
                        </a:rPr>
                        <a:t>2021</a:t>
                      </a:r>
                      <a:endParaRPr lang="fi-FI" sz="1050" b="1" i="0" u="none" strike="noStrike" dirty="0">
                        <a:solidFill>
                          <a:srgbClr val="000000"/>
                        </a:solidFill>
                        <a:effectLst/>
                        <a:latin typeface="Aptos" panose="020B0004020202020204" pitchFamily="34" charset="0"/>
                      </a:endParaRPr>
                    </a:p>
                  </a:txBody>
                  <a:tcPr marL="8058" marR="8058" marT="805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dirty="0">
                          <a:solidFill>
                            <a:srgbClr val="000000"/>
                          </a:solidFill>
                          <a:effectLst/>
                          <a:latin typeface="Aptos" panose="020B0004020202020204" pitchFamily="34" charset="0"/>
                        </a:rPr>
                        <a:t>2022</a:t>
                      </a:r>
                      <a:endParaRPr lang="fi-FI" sz="1050" b="1" i="0" u="none" strike="noStrike" dirty="0">
                        <a:solidFill>
                          <a:srgbClr val="000000"/>
                        </a:solidFill>
                        <a:effectLst/>
                        <a:latin typeface="Aptos" panose="020B0004020202020204" pitchFamily="34" charset="0"/>
                      </a:endParaRPr>
                    </a:p>
                  </a:txBody>
                  <a:tcPr marL="8058" marR="8058" marT="805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b="1" u="none" strike="noStrike" dirty="0">
                          <a:solidFill>
                            <a:srgbClr val="000000"/>
                          </a:solidFill>
                          <a:effectLst/>
                          <a:latin typeface="Aptos" panose="020B0004020202020204" pitchFamily="34" charset="0"/>
                        </a:rPr>
                        <a:t>2023</a:t>
                      </a:r>
                      <a:endParaRPr lang="fi-FI" sz="1050" b="1" i="0" u="none" strike="noStrike" dirty="0">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3906297"/>
                  </a:ext>
                </a:extLst>
              </a:tr>
              <a:tr h="198000">
                <a:tc>
                  <a:txBody>
                    <a:bodyPr/>
                    <a:lstStyle/>
                    <a:p>
                      <a:pPr algn="l" fontAlgn="b"/>
                      <a:r>
                        <a:rPr lang="fi-FI" sz="1050" b="0" u="none" strike="noStrike">
                          <a:solidFill>
                            <a:srgbClr val="000000"/>
                          </a:solidFill>
                          <a:effectLst/>
                          <a:latin typeface="Aptos" panose="020B0004020202020204" pitchFamily="34" charset="0"/>
                        </a:rPr>
                        <a:t>Kuopio</a:t>
                      </a:r>
                      <a:endParaRPr lang="fi-FI" sz="1050" b="0" i="0" u="none" strike="noStrike">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latin typeface="Aptos" panose="020B0004020202020204" pitchFamily="34" charset="0"/>
                        </a:rPr>
                        <a:t>121 543</a:t>
                      </a:r>
                      <a:endParaRPr lang="fi-FI" sz="1050" b="0" i="0" u="none" strike="noStrike">
                        <a:solidFill>
                          <a:srgbClr val="000000"/>
                        </a:solidFill>
                        <a:effectLst/>
                        <a:latin typeface="Aptos" panose="020B0004020202020204" pitchFamily="34" charset="0"/>
                      </a:endParaRPr>
                    </a:p>
                  </a:txBody>
                  <a:tcPr marL="8058" marR="8058" marT="8058"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latin typeface="Aptos" panose="020B0004020202020204" pitchFamily="34" charset="0"/>
                        </a:rPr>
                        <a:t>122 594</a:t>
                      </a:r>
                      <a:endParaRPr lang="fi-FI" sz="1050" b="0" i="0" u="none" strike="noStrike">
                        <a:solidFill>
                          <a:srgbClr val="000000"/>
                        </a:solidFill>
                        <a:effectLst/>
                        <a:latin typeface="Aptos" panose="020B0004020202020204" pitchFamily="34" charset="0"/>
                      </a:endParaRPr>
                    </a:p>
                  </a:txBody>
                  <a:tcPr marL="8058" marR="8058" marT="8058" marB="0" anchor="b">
                    <a:lnT w="12700" cap="flat" cmpd="sng" algn="ctr">
                      <a:solidFill>
                        <a:schemeClr val="tx1"/>
                      </a:solidFill>
                      <a:prstDash val="solid"/>
                      <a:round/>
                      <a:headEnd type="none" w="med" len="med"/>
                      <a:tailEnd type="none" w="med" len="med"/>
                    </a:lnT>
                  </a:tcPr>
                </a:tc>
                <a:tc>
                  <a:txBody>
                    <a:bodyPr/>
                    <a:lstStyle/>
                    <a:p>
                      <a:pPr algn="ctr" fontAlgn="b"/>
                      <a:r>
                        <a:rPr lang="fi-FI" sz="1050" b="0" u="none" strike="noStrike">
                          <a:solidFill>
                            <a:srgbClr val="000000"/>
                          </a:solidFill>
                          <a:effectLst/>
                          <a:latin typeface="Aptos" panose="020B0004020202020204" pitchFamily="34" charset="0"/>
                        </a:rPr>
                        <a:t>124 021</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19220355"/>
                  </a:ext>
                </a:extLst>
              </a:tr>
              <a:tr h="198000">
                <a:tc>
                  <a:txBody>
                    <a:bodyPr/>
                    <a:lstStyle/>
                    <a:p>
                      <a:pPr algn="l" fontAlgn="b"/>
                      <a:r>
                        <a:rPr lang="fi-FI" sz="1050" b="0" u="none" strike="noStrike" dirty="0">
                          <a:solidFill>
                            <a:srgbClr val="000000"/>
                          </a:solidFill>
                          <a:effectLst/>
                          <a:latin typeface="Aptos" panose="020B0004020202020204" pitchFamily="34" charset="0"/>
                        </a:rPr>
                        <a:t>Siilinjärvi</a:t>
                      </a:r>
                      <a:endParaRPr lang="fi-FI" sz="1050" b="0" i="0" u="none" strike="noStrike" dirty="0">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latin typeface="Aptos" panose="020B0004020202020204" pitchFamily="34" charset="0"/>
                        </a:rPr>
                        <a:t>21 293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0" u="none" strike="noStrike">
                          <a:solidFill>
                            <a:srgbClr val="000000"/>
                          </a:solidFill>
                          <a:effectLst/>
                          <a:latin typeface="Aptos" panose="020B0004020202020204" pitchFamily="34" charset="0"/>
                        </a:rPr>
                        <a:t>21 232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0" u="none" strike="noStrike">
                          <a:solidFill>
                            <a:srgbClr val="000000"/>
                          </a:solidFill>
                          <a:effectLst/>
                          <a:latin typeface="Aptos" panose="020B0004020202020204" pitchFamily="34" charset="0"/>
                        </a:rPr>
                        <a:t>21 290</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03217786"/>
                  </a:ext>
                </a:extLst>
              </a:tr>
              <a:tr h="198000">
                <a:tc>
                  <a:txBody>
                    <a:bodyPr/>
                    <a:lstStyle/>
                    <a:p>
                      <a:pPr algn="l" fontAlgn="b"/>
                      <a:r>
                        <a:rPr lang="fi-FI" sz="1050" b="1" u="none" strike="noStrike">
                          <a:solidFill>
                            <a:srgbClr val="000000"/>
                          </a:solidFill>
                          <a:effectLst/>
                          <a:latin typeface="Aptos" panose="020B0004020202020204" pitchFamily="34" charset="0"/>
                        </a:rPr>
                        <a:t>Kuopion seutukunta</a:t>
                      </a:r>
                      <a:endParaRPr lang="fi-FI" sz="1050" b="1" i="0" u="none" strike="noStrike">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p>
                      <a:pPr algn="ctr" fontAlgn="b"/>
                      <a:r>
                        <a:rPr lang="fi-FI" sz="1050" b="1" u="none" strike="noStrike">
                          <a:solidFill>
                            <a:srgbClr val="000000"/>
                          </a:solidFill>
                          <a:effectLst/>
                          <a:latin typeface="Aptos" panose="020B0004020202020204" pitchFamily="34" charset="0"/>
                        </a:rPr>
                        <a:t>142 836</a:t>
                      </a:r>
                      <a:endParaRPr lang="fi-FI" sz="1050" b="1"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1" u="none" strike="noStrike">
                          <a:solidFill>
                            <a:srgbClr val="000000"/>
                          </a:solidFill>
                          <a:effectLst/>
                          <a:latin typeface="Aptos" panose="020B0004020202020204" pitchFamily="34" charset="0"/>
                        </a:rPr>
                        <a:t>143 826</a:t>
                      </a:r>
                      <a:endParaRPr lang="fi-FI" sz="1050" b="1"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1" u="none" strike="noStrike">
                          <a:solidFill>
                            <a:srgbClr val="000000"/>
                          </a:solidFill>
                          <a:effectLst/>
                          <a:latin typeface="Aptos" panose="020B0004020202020204" pitchFamily="34" charset="0"/>
                        </a:rPr>
                        <a:t>145 311</a:t>
                      </a:r>
                      <a:endParaRPr lang="fi-FI" sz="1050" b="1"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03786232"/>
                  </a:ext>
                </a:extLst>
              </a:tr>
              <a:tr h="198000">
                <a:tc>
                  <a:txBody>
                    <a:bodyPr/>
                    <a:lstStyle/>
                    <a:p>
                      <a:pPr algn="l" fontAlgn="b"/>
                      <a:r>
                        <a:rPr lang="fi-FI" sz="1050" b="0" u="none" strike="noStrike" dirty="0">
                          <a:solidFill>
                            <a:srgbClr val="000000"/>
                          </a:solidFill>
                          <a:effectLst/>
                          <a:latin typeface="Aptos" panose="020B0004020202020204" pitchFamily="34" charset="0"/>
                        </a:rPr>
                        <a:t>Iisalmi</a:t>
                      </a:r>
                      <a:endParaRPr lang="fi-FI" sz="1050" b="0" i="0" u="none" strike="noStrike" dirty="0">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latin typeface="Aptos" panose="020B0004020202020204" pitchFamily="34" charset="0"/>
                        </a:rPr>
                        <a:t>20 958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0" u="none" strike="noStrike">
                          <a:solidFill>
                            <a:srgbClr val="000000"/>
                          </a:solidFill>
                          <a:effectLst/>
                          <a:latin typeface="Aptos" panose="020B0004020202020204" pitchFamily="34" charset="0"/>
                        </a:rPr>
                        <a:t>20 801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0" u="none" strike="noStrike">
                          <a:solidFill>
                            <a:srgbClr val="000000"/>
                          </a:solidFill>
                          <a:effectLst/>
                          <a:latin typeface="Aptos" panose="020B0004020202020204" pitchFamily="34" charset="0"/>
                        </a:rPr>
                        <a:t>20 618</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42658844"/>
                  </a:ext>
                </a:extLst>
              </a:tr>
              <a:tr h="198000">
                <a:tc>
                  <a:txBody>
                    <a:bodyPr/>
                    <a:lstStyle/>
                    <a:p>
                      <a:pPr algn="l" fontAlgn="b"/>
                      <a:r>
                        <a:rPr lang="fi-FI" sz="1050" b="0" u="none" strike="noStrike">
                          <a:solidFill>
                            <a:srgbClr val="000000"/>
                          </a:solidFill>
                          <a:effectLst/>
                          <a:latin typeface="Aptos" panose="020B0004020202020204" pitchFamily="34" charset="0"/>
                        </a:rPr>
                        <a:t>Kiuruvesi</a:t>
                      </a:r>
                      <a:endParaRPr lang="fi-FI" sz="1050" b="0" i="0" u="none" strike="noStrike">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latin typeface="Aptos" panose="020B0004020202020204" pitchFamily="34" charset="0"/>
                        </a:rPr>
                        <a:t>7 759</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0" u="none" strike="noStrike">
                          <a:solidFill>
                            <a:srgbClr val="000000"/>
                          </a:solidFill>
                          <a:effectLst/>
                          <a:latin typeface="Aptos" panose="020B0004020202020204" pitchFamily="34" charset="0"/>
                        </a:rPr>
                        <a:t>7 597</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0" u="none" strike="noStrike">
                          <a:solidFill>
                            <a:srgbClr val="000000"/>
                          </a:solidFill>
                          <a:effectLst/>
                          <a:latin typeface="Aptos" panose="020B0004020202020204" pitchFamily="34" charset="0"/>
                        </a:rPr>
                        <a:t>7 475</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44904370"/>
                  </a:ext>
                </a:extLst>
              </a:tr>
              <a:tr h="198000">
                <a:tc>
                  <a:txBody>
                    <a:bodyPr/>
                    <a:lstStyle/>
                    <a:p>
                      <a:pPr algn="l" fontAlgn="b"/>
                      <a:r>
                        <a:rPr lang="fi-FI" sz="1050" b="0" u="none" strike="noStrike">
                          <a:solidFill>
                            <a:srgbClr val="000000"/>
                          </a:solidFill>
                          <a:effectLst/>
                          <a:latin typeface="Aptos" panose="020B0004020202020204" pitchFamily="34" charset="0"/>
                        </a:rPr>
                        <a:t>Keitele</a:t>
                      </a:r>
                      <a:endParaRPr lang="fi-FI" sz="1050" b="0" i="0" u="none" strike="noStrike">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latin typeface="Aptos" panose="020B0004020202020204" pitchFamily="34" charset="0"/>
                        </a:rPr>
                        <a:t>2 095</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0" u="none" strike="noStrike">
                          <a:solidFill>
                            <a:srgbClr val="000000"/>
                          </a:solidFill>
                          <a:effectLst/>
                          <a:latin typeface="Aptos" panose="020B0004020202020204" pitchFamily="34" charset="0"/>
                        </a:rPr>
                        <a:t>2 029</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0" u="none" strike="noStrike">
                          <a:solidFill>
                            <a:srgbClr val="000000"/>
                          </a:solidFill>
                          <a:effectLst/>
                          <a:latin typeface="Aptos" panose="020B0004020202020204" pitchFamily="34" charset="0"/>
                        </a:rPr>
                        <a:t>2 035</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80309283"/>
                  </a:ext>
                </a:extLst>
              </a:tr>
              <a:tr h="198000">
                <a:tc>
                  <a:txBody>
                    <a:bodyPr/>
                    <a:lstStyle/>
                    <a:p>
                      <a:pPr algn="l" fontAlgn="b"/>
                      <a:r>
                        <a:rPr lang="fi-FI" sz="1050" b="0" u="none" strike="noStrike" dirty="0">
                          <a:solidFill>
                            <a:srgbClr val="000000"/>
                          </a:solidFill>
                          <a:effectLst/>
                          <a:latin typeface="Aptos" panose="020B0004020202020204" pitchFamily="34" charset="0"/>
                        </a:rPr>
                        <a:t>Lapinlahti</a:t>
                      </a:r>
                      <a:endParaRPr lang="fi-FI" sz="1050" b="0" i="0" u="none" strike="noStrike" dirty="0">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latin typeface="Aptos" panose="020B0004020202020204" pitchFamily="34" charset="0"/>
                        </a:rPr>
                        <a:t>9 247</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0" u="none" strike="noStrike">
                          <a:solidFill>
                            <a:srgbClr val="000000"/>
                          </a:solidFill>
                          <a:effectLst/>
                          <a:latin typeface="Aptos" panose="020B0004020202020204" pitchFamily="34" charset="0"/>
                        </a:rPr>
                        <a:t>9 099</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0" u="none" strike="noStrike">
                          <a:solidFill>
                            <a:srgbClr val="000000"/>
                          </a:solidFill>
                          <a:effectLst/>
                          <a:latin typeface="Aptos" panose="020B0004020202020204" pitchFamily="34" charset="0"/>
                        </a:rPr>
                        <a:t>8 975</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29451339"/>
                  </a:ext>
                </a:extLst>
              </a:tr>
              <a:tr h="198000">
                <a:tc>
                  <a:txBody>
                    <a:bodyPr/>
                    <a:lstStyle/>
                    <a:p>
                      <a:pPr algn="l" fontAlgn="b"/>
                      <a:r>
                        <a:rPr lang="fi-FI" sz="1050" b="0" u="none" strike="noStrike" dirty="0">
                          <a:solidFill>
                            <a:srgbClr val="000000"/>
                          </a:solidFill>
                          <a:effectLst/>
                          <a:latin typeface="Aptos" panose="020B0004020202020204" pitchFamily="34" charset="0"/>
                        </a:rPr>
                        <a:t>Pielavesi</a:t>
                      </a:r>
                      <a:endParaRPr lang="fi-FI" sz="1050" b="0" i="0" u="none" strike="noStrike" dirty="0">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latin typeface="Aptos" panose="020B0004020202020204" pitchFamily="34" charset="0"/>
                        </a:rPr>
                        <a:t>4 269</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0" u="none" strike="noStrike">
                          <a:solidFill>
                            <a:srgbClr val="000000"/>
                          </a:solidFill>
                          <a:effectLst/>
                          <a:latin typeface="Aptos" panose="020B0004020202020204" pitchFamily="34" charset="0"/>
                        </a:rPr>
                        <a:t>4 140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0" u="none" strike="noStrike">
                          <a:solidFill>
                            <a:srgbClr val="000000"/>
                          </a:solidFill>
                          <a:effectLst/>
                          <a:latin typeface="Aptos" panose="020B0004020202020204" pitchFamily="34" charset="0"/>
                        </a:rPr>
                        <a:t>4 073</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80978035"/>
                  </a:ext>
                </a:extLst>
              </a:tr>
              <a:tr h="198000">
                <a:tc>
                  <a:txBody>
                    <a:bodyPr/>
                    <a:lstStyle/>
                    <a:p>
                      <a:pPr algn="l" fontAlgn="b"/>
                      <a:r>
                        <a:rPr lang="fi-FI" sz="1050" b="0" u="none" strike="noStrike">
                          <a:solidFill>
                            <a:srgbClr val="000000"/>
                          </a:solidFill>
                          <a:effectLst/>
                          <a:latin typeface="Aptos" panose="020B0004020202020204" pitchFamily="34" charset="0"/>
                        </a:rPr>
                        <a:t>Sonkajärvi</a:t>
                      </a:r>
                      <a:endParaRPr lang="fi-FI" sz="1050" b="0" i="0" u="none" strike="noStrike">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latin typeface="Aptos" panose="020B0004020202020204" pitchFamily="34" charset="0"/>
                        </a:rPr>
                        <a:t>3 777</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0" u="none" strike="noStrike">
                          <a:solidFill>
                            <a:srgbClr val="000000"/>
                          </a:solidFill>
                          <a:effectLst/>
                          <a:latin typeface="Aptos" panose="020B0004020202020204" pitchFamily="34" charset="0"/>
                        </a:rPr>
                        <a:t>3 672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0" u="none" strike="noStrike">
                          <a:solidFill>
                            <a:srgbClr val="000000"/>
                          </a:solidFill>
                          <a:effectLst/>
                          <a:latin typeface="Aptos" panose="020B0004020202020204" pitchFamily="34" charset="0"/>
                        </a:rPr>
                        <a:t>3 637</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23930667"/>
                  </a:ext>
                </a:extLst>
              </a:tr>
              <a:tr h="198000">
                <a:tc>
                  <a:txBody>
                    <a:bodyPr/>
                    <a:lstStyle/>
                    <a:p>
                      <a:pPr algn="l" fontAlgn="b"/>
                      <a:r>
                        <a:rPr lang="fi-FI" sz="1050" b="0" u="none" strike="noStrike">
                          <a:solidFill>
                            <a:srgbClr val="000000"/>
                          </a:solidFill>
                          <a:effectLst/>
                          <a:latin typeface="Aptos" panose="020B0004020202020204" pitchFamily="34" charset="0"/>
                        </a:rPr>
                        <a:t>Vieremä</a:t>
                      </a:r>
                      <a:endParaRPr lang="fi-FI" sz="1050" b="0" i="0" u="none" strike="noStrike">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latin typeface="Aptos" panose="020B0004020202020204" pitchFamily="34" charset="0"/>
                        </a:rPr>
                        <a:t>3 490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0" u="none" strike="noStrike">
                          <a:solidFill>
                            <a:srgbClr val="000000"/>
                          </a:solidFill>
                          <a:effectLst/>
                          <a:latin typeface="Aptos" panose="020B0004020202020204" pitchFamily="34" charset="0"/>
                        </a:rPr>
                        <a:t>3 427</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0" u="none" strike="noStrike">
                          <a:solidFill>
                            <a:srgbClr val="000000"/>
                          </a:solidFill>
                          <a:effectLst/>
                          <a:latin typeface="Aptos" panose="020B0004020202020204" pitchFamily="34" charset="0"/>
                        </a:rPr>
                        <a:t>3 387</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89543489"/>
                  </a:ext>
                </a:extLst>
              </a:tr>
              <a:tr h="198000">
                <a:tc>
                  <a:txBody>
                    <a:bodyPr/>
                    <a:lstStyle/>
                    <a:p>
                      <a:pPr algn="l" fontAlgn="b"/>
                      <a:r>
                        <a:rPr lang="fi-FI" sz="1050" b="1" u="none" strike="noStrike">
                          <a:solidFill>
                            <a:srgbClr val="000000"/>
                          </a:solidFill>
                          <a:effectLst/>
                          <a:latin typeface="Aptos" panose="020B0004020202020204" pitchFamily="34" charset="0"/>
                        </a:rPr>
                        <a:t>Ylä-Savon seutukunta</a:t>
                      </a:r>
                      <a:endParaRPr lang="fi-FI" sz="1050" b="1" i="0" u="none" strike="noStrike">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p>
                      <a:pPr algn="ctr" fontAlgn="b"/>
                      <a:r>
                        <a:rPr lang="fi-FI" sz="1050" b="1" u="none" strike="noStrike">
                          <a:solidFill>
                            <a:srgbClr val="000000"/>
                          </a:solidFill>
                          <a:effectLst/>
                          <a:latin typeface="Aptos" panose="020B0004020202020204" pitchFamily="34" charset="0"/>
                        </a:rPr>
                        <a:t>51 595</a:t>
                      </a:r>
                      <a:endParaRPr lang="fi-FI" sz="1050" b="1"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1" u="none" strike="noStrike">
                          <a:solidFill>
                            <a:srgbClr val="000000"/>
                          </a:solidFill>
                          <a:effectLst/>
                          <a:latin typeface="Aptos" panose="020B0004020202020204" pitchFamily="34" charset="0"/>
                        </a:rPr>
                        <a:t>50 765</a:t>
                      </a:r>
                      <a:endParaRPr lang="fi-FI" sz="1050" b="1"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1" u="none" strike="noStrike">
                          <a:solidFill>
                            <a:srgbClr val="000000"/>
                          </a:solidFill>
                          <a:effectLst/>
                          <a:latin typeface="Aptos" panose="020B0004020202020204" pitchFamily="34" charset="0"/>
                        </a:rPr>
                        <a:t>50 200</a:t>
                      </a:r>
                      <a:endParaRPr lang="fi-FI" sz="1050" b="1"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59830138"/>
                  </a:ext>
                </a:extLst>
              </a:tr>
              <a:tr h="198000">
                <a:tc>
                  <a:txBody>
                    <a:bodyPr/>
                    <a:lstStyle/>
                    <a:p>
                      <a:pPr algn="l" fontAlgn="b"/>
                      <a:r>
                        <a:rPr lang="fi-FI" sz="1050" b="0" u="none" strike="noStrike">
                          <a:solidFill>
                            <a:srgbClr val="000000"/>
                          </a:solidFill>
                          <a:effectLst/>
                          <a:latin typeface="Aptos" panose="020B0004020202020204" pitchFamily="34" charset="0"/>
                        </a:rPr>
                        <a:t>Suonenjoki</a:t>
                      </a:r>
                      <a:endParaRPr lang="fi-FI" sz="1050" b="0" i="0" u="none" strike="noStrike">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latin typeface="Aptos" panose="020B0004020202020204" pitchFamily="34" charset="0"/>
                        </a:rPr>
                        <a:t>6 891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0" u="none" strike="noStrike">
                          <a:solidFill>
                            <a:srgbClr val="000000"/>
                          </a:solidFill>
                          <a:effectLst/>
                          <a:latin typeface="Aptos" panose="020B0004020202020204" pitchFamily="34" charset="0"/>
                        </a:rPr>
                        <a:t>6 763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0" u="none" strike="noStrike">
                          <a:solidFill>
                            <a:srgbClr val="000000"/>
                          </a:solidFill>
                          <a:effectLst/>
                          <a:latin typeface="Aptos" panose="020B0004020202020204" pitchFamily="34" charset="0"/>
                        </a:rPr>
                        <a:t>6 708</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97837957"/>
                  </a:ext>
                </a:extLst>
              </a:tr>
              <a:tr h="198000">
                <a:tc>
                  <a:txBody>
                    <a:bodyPr/>
                    <a:lstStyle/>
                    <a:p>
                      <a:pPr algn="l" fontAlgn="b"/>
                      <a:r>
                        <a:rPr lang="fi-FI" sz="1050" b="0" u="none" strike="noStrike">
                          <a:solidFill>
                            <a:srgbClr val="000000"/>
                          </a:solidFill>
                          <a:effectLst/>
                          <a:latin typeface="Aptos" panose="020B0004020202020204" pitchFamily="34" charset="0"/>
                        </a:rPr>
                        <a:t>Rautalampi</a:t>
                      </a:r>
                      <a:endParaRPr lang="fi-FI" sz="1050" b="0" i="0" u="none" strike="noStrike">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latin typeface="Aptos" panose="020B0004020202020204" pitchFamily="34" charset="0"/>
                        </a:rPr>
                        <a:t>3 033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0" u="none" strike="noStrike">
                          <a:solidFill>
                            <a:srgbClr val="000000"/>
                          </a:solidFill>
                          <a:effectLst/>
                          <a:latin typeface="Aptos" panose="020B0004020202020204" pitchFamily="34" charset="0"/>
                        </a:rPr>
                        <a:t>2 964</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0" u="none" strike="noStrike">
                          <a:solidFill>
                            <a:srgbClr val="000000"/>
                          </a:solidFill>
                          <a:effectLst/>
                          <a:latin typeface="Aptos" panose="020B0004020202020204" pitchFamily="34" charset="0"/>
                        </a:rPr>
                        <a:t>2 933</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87992937"/>
                  </a:ext>
                </a:extLst>
              </a:tr>
              <a:tr h="198000">
                <a:tc>
                  <a:txBody>
                    <a:bodyPr/>
                    <a:lstStyle/>
                    <a:p>
                      <a:pPr algn="l" fontAlgn="b"/>
                      <a:r>
                        <a:rPr lang="fi-FI" sz="1050" b="0" u="none" strike="noStrike">
                          <a:solidFill>
                            <a:srgbClr val="000000"/>
                          </a:solidFill>
                          <a:effectLst/>
                          <a:latin typeface="Aptos" panose="020B0004020202020204" pitchFamily="34" charset="0"/>
                        </a:rPr>
                        <a:t>Tervo</a:t>
                      </a:r>
                      <a:endParaRPr lang="fi-FI" sz="1050" b="0" i="0" u="none" strike="noStrike">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latin typeface="Aptos" panose="020B0004020202020204" pitchFamily="34" charset="0"/>
                        </a:rPr>
                        <a:t>1 479</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0" u="none" strike="noStrike">
                          <a:solidFill>
                            <a:srgbClr val="000000"/>
                          </a:solidFill>
                          <a:effectLst/>
                          <a:latin typeface="Aptos" panose="020B0004020202020204" pitchFamily="34" charset="0"/>
                        </a:rPr>
                        <a:t>1 441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0" u="none" strike="noStrike">
                          <a:solidFill>
                            <a:srgbClr val="000000"/>
                          </a:solidFill>
                          <a:effectLst/>
                          <a:latin typeface="Aptos" panose="020B0004020202020204" pitchFamily="34" charset="0"/>
                        </a:rPr>
                        <a:t>1 412</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72643280"/>
                  </a:ext>
                </a:extLst>
              </a:tr>
              <a:tr h="198000">
                <a:tc>
                  <a:txBody>
                    <a:bodyPr/>
                    <a:lstStyle/>
                    <a:p>
                      <a:pPr algn="l" fontAlgn="b"/>
                      <a:r>
                        <a:rPr lang="fi-FI" sz="1050" b="0" u="none" strike="noStrike">
                          <a:solidFill>
                            <a:srgbClr val="000000"/>
                          </a:solidFill>
                          <a:effectLst/>
                          <a:latin typeface="Aptos" panose="020B0004020202020204" pitchFamily="34" charset="0"/>
                        </a:rPr>
                        <a:t>Vesanto</a:t>
                      </a:r>
                      <a:endParaRPr lang="fi-FI" sz="1050" b="0" i="0" u="none" strike="noStrike">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latin typeface="Aptos" panose="020B0004020202020204" pitchFamily="34" charset="0"/>
                        </a:rPr>
                        <a:t>1 941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0" u="none" strike="noStrike">
                          <a:solidFill>
                            <a:srgbClr val="000000"/>
                          </a:solidFill>
                          <a:effectLst/>
                          <a:latin typeface="Aptos" panose="020B0004020202020204" pitchFamily="34" charset="0"/>
                        </a:rPr>
                        <a:t>1 894</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0" u="none" strike="noStrike">
                          <a:solidFill>
                            <a:srgbClr val="000000"/>
                          </a:solidFill>
                          <a:effectLst/>
                          <a:latin typeface="Aptos" panose="020B0004020202020204" pitchFamily="34" charset="0"/>
                        </a:rPr>
                        <a:t>1 895</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20844143"/>
                  </a:ext>
                </a:extLst>
              </a:tr>
              <a:tr h="198000">
                <a:tc>
                  <a:txBody>
                    <a:bodyPr/>
                    <a:lstStyle/>
                    <a:p>
                      <a:pPr algn="l" fontAlgn="b"/>
                      <a:r>
                        <a:rPr lang="fi-FI" sz="1050" b="1" u="none" strike="noStrike">
                          <a:solidFill>
                            <a:srgbClr val="000000"/>
                          </a:solidFill>
                          <a:effectLst/>
                          <a:latin typeface="Aptos" panose="020B0004020202020204" pitchFamily="34" charset="0"/>
                        </a:rPr>
                        <a:t>Sisä-Savon seutukunta</a:t>
                      </a:r>
                      <a:endParaRPr lang="fi-FI" sz="1050" b="1" i="0" u="none" strike="noStrike">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p>
                      <a:pPr algn="ctr" fontAlgn="b"/>
                      <a:r>
                        <a:rPr lang="fi-FI" sz="1050" b="1" u="none" strike="noStrike">
                          <a:solidFill>
                            <a:srgbClr val="000000"/>
                          </a:solidFill>
                          <a:effectLst/>
                          <a:latin typeface="Aptos" panose="020B0004020202020204" pitchFamily="34" charset="0"/>
                        </a:rPr>
                        <a:t>13 344</a:t>
                      </a:r>
                      <a:endParaRPr lang="fi-FI" sz="1050" b="1"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1" u="none" strike="noStrike">
                          <a:solidFill>
                            <a:srgbClr val="000000"/>
                          </a:solidFill>
                          <a:effectLst/>
                          <a:latin typeface="Aptos" panose="020B0004020202020204" pitchFamily="34" charset="0"/>
                        </a:rPr>
                        <a:t>13 062</a:t>
                      </a:r>
                      <a:endParaRPr lang="fi-FI" sz="1050" b="1"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1" u="none" strike="noStrike">
                          <a:solidFill>
                            <a:srgbClr val="000000"/>
                          </a:solidFill>
                          <a:effectLst/>
                          <a:latin typeface="Aptos" panose="020B0004020202020204" pitchFamily="34" charset="0"/>
                        </a:rPr>
                        <a:t>12 948</a:t>
                      </a:r>
                      <a:endParaRPr lang="fi-FI" sz="1050" b="1"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86598686"/>
                  </a:ext>
                </a:extLst>
              </a:tr>
              <a:tr h="198000">
                <a:tc>
                  <a:txBody>
                    <a:bodyPr/>
                    <a:lstStyle/>
                    <a:p>
                      <a:pPr algn="l" fontAlgn="b"/>
                      <a:r>
                        <a:rPr lang="fi-FI" sz="1050" b="0" u="none" strike="noStrike">
                          <a:solidFill>
                            <a:srgbClr val="000000"/>
                          </a:solidFill>
                          <a:effectLst/>
                          <a:latin typeface="Aptos" panose="020B0004020202020204" pitchFamily="34" charset="0"/>
                        </a:rPr>
                        <a:t>Kaavi</a:t>
                      </a:r>
                      <a:endParaRPr lang="fi-FI" sz="1050" b="0" i="0" u="none" strike="noStrike">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latin typeface="Aptos" panose="020B0004020202020204" pitchFamily="34" charset="0"/>
                        </a:rPr>
                        <a:t>2 778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0" u="none" strike="noStrike">
                          <a:solidFill>
                            <a:srgbClr val="000000"/>
                          </a:solidFill>
                          <a:effectLst/>
                          <a:latin typeface="Aptos" panose="020B0004020202020204" pitchFamily="34" charset="0"/>
                        </a:rPr>
                        <a:t>2 689</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0" u="none" strike="noStrike">
                          <a:solidFill>
                            <a:srgbClr val="000000"/>
                          </a:solidFill>
                          <a:effectLst/>
                          <a:latin typeface="Aptos" panose="020B0004020202020204" pitchFamily="34" charset="0"/>
                        </a:rPr>
                        <a:t>2 628</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56310771"/>
                  </a:ext>
                </a:extLst>
              </a:tr>
              <a:tr h="198000">
                <a:tc>
                  <a:txBody>
                    <a:bodyPr/>
                    <a:lstStyle/>
                    <a:p>
                      <a:pPr algn="l" fontAlgn="b"/>
                      <a:r>
                        <a:rPr lang="fi-FI" sz="1050" b="0" u="none" strike="noStrike">
                          <a:solidFill>
                            <a:srgbClr val="000000"/>
                          </a:solidFill>
                          <a:effectLst/>
                          <a:latin typeface="Aptos" panose="020B0004020202020204" pitchFamily="34" charset="0"/>
                        </a:rPr>
                        <a:t>Rautavaara</a:t>
                      </a:r>
                      <a:endParaRPr lang="fi-FI" sz="1050" b="0" i="0" u="none" strike="noStrike">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latin typeface="Aptos" panose="020B0004020202020204" pitchFamily="34" charset="0"/>
                        </a:rPr>
                        <a:t>1 513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0" u="none" strike="noStrike">
                          <a:solidFill>
                            <a:srgbClr val="000000"/>
                          </a:solidFill>
                          <a:effectLst/>
                          <a:latin typeface="Aptos" panose="020B0004020202020204" pitchFamily="34" charset="0"/>
                        </a:rPr>
                        <a:t>1 477</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0" u="none" strike="noStrike">
                          <a:solidFill>
                            <a:srgbClr val="000000"/>
                          </a:solidFill>
                          <a:effectLst/>
                          <a:latin typeface="Aptos" panose="020B0004020202020204" pitchFamily="34" charset="0"/>
                        </a:rPr>
                        <a:t>1 424</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13820493"/>
                  </a:ext>
                </a:extLst>
              </a:tr>
              <a:tr h="198000">
                <a:tc>
                  <a:txBody>
                    <a:bodyPr/>
                    <a:lstStyle/>
                    <a:p>
                      <a:pPr algn="l" fontAlgn="b"/>
                      <a:r>
                        <a:rPr lang="fi-FI" sz="1050" b="0" u="none" strike="noStrike" dirty="0">
                          <a:solidFill>
                            <a:srgbClr val="000000"/>
                          </a:solidFill>
                          <a:effectLst/>
                          <a:latin typeface="Aptos" panose="020B0004020202020204" pitchFamily="34" charset="0"/>
                        </a:rPr>
                        <a:t>Tuusniemi</a:t>
                      </a:r>
                      <a:endParaRPr lang="fi-FI" sz="1050" b="0" i="0" u="none" strike="noStrike" dirty="0">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latin typeface="Aptos" panose="020B0004020202020204" pitchFamily="34" charset="0"/>
                        </a:rPr>
                        <a:t>2 420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0" u="none" strike="noStrike">
                          <a:solidFill>
                            <a:srgbClr val="000000"/>
                          </a:solidFill>
                          <a:effectLst/>
                          <a:latin typeface="Aptos" panose="020B0004020202020204" pitchFamily="34" charset="0"/>
                        </a:rPr>
                        <a:t>2 394</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0" u="none" strike="noStrike">
                          <a:solidFill>
                            <a:srgbClr val="000000"/>
                          </a:solidFill>
                          <a:effectLst/>
                          <a:latin typeface="Aptos" panose="020B0004020202020204" pitchFamily="34" charset="0"/>
                        </a:rPr>
                        <a:t>2 313</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02108177"/>
                  </a:ext>
                </a:extLst>
              </a:tr>
              <a:tr h="198000">
                <a:tc>
                  <a:txBody>
                    <a:bodyPr/>
                    <a:lstStyle/>
                    <a:p>
                      <a:pPr algn="l" fontAlgn="b"/>
                      <a:r>
                        <a:rPr lang="fi-FI" sz="1050" b="1" u="none" strike="noStrike">
                          <a:solidFill>
                            <a:srgbClr val="000000"/>
                          </a:solidFill>
                          <a:effectLst/>
                          <a:latin typeface="Aptos" panose="020B0004020202020204" pitchFamily="34" charset="0"/>
                        </a:rPr>
                        <a:t>Koillis-Savon seutukunta</a:t>
                      </a:r>
                      <a:endParaRPr lang="fi-FI" sz="1050" b="1" i="0" u="none" strike="noStrike">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p>
                      <a:pPr algn="ctr" fontAlgn="b"/>
                      <a:r>
                        <a:rPr lang="fi-FI" sz="1050" b="1" u="none" strike="noStrike">
                          <a:solidFill>
                            <a:srgbClr val="000000"/>
                          </a:solidFill>
                          <a:effectLst/>
                          <a:latin typeface="Aptos" panose="020B0004020202020204" pitchFamily="34" charset="0"/>
                        </a:rPr>
                        <a:t>6 711</a:t>
                      </a:r>
                      <a:endParaRPr lang="fi-FI" sz="1050" b="1"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1" u="none" strike="noStrike">
                          <a:solidFill>
                            <a:srgbClr val="000000"/>
                          </a:solidFill>
                          <a:effectLst/>
                          <a:latin typeface="Aptos" panose="020B0004020202020204" pitchFamily="34" charset="0"/>
                        </a:rPr>
                        <a:t>6 560</a:t>
                      </a:r>
                      <a:endParaRPr lang="fi-FI" sz="1050" b="1"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1" u="none" strike="noStrike">
                          <a:solidFill>
                            <a:srgbClr val="000000"/>
                          </a:solidFill>
                          <a:effectLst/>
                          <a:latin typeface="Aptos" panose="020B0004020202020204" pitchFamily="34" charset="0"/>
                        </a:rPr>
                        <a:t>6 365</a:t>
                      </a:r>
                      <a:endParaRPr lang="fi-FI" sz="1050" b="1"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58830484"/>
                  </a:ext>
                </a:extLst>
              </a:tr>
              <a:tr h="198000">
                <a:tc>
                  <a:txBody>
                    <a:bodyPr/>
                    <a:lstStyle/>
                    <a:p>
                      <a:pPr algn="l" fontAlgn="b"/>
                      <a:r>
                        <a:rPr lang="fi-FI" sz="1050" b="0" u="none" strike="noStrike">
                          <a:solidFill>
                            <a:srgbClr val="000000"/>
                          </a:solidFill>
                          <a:effectLst/>
                          <a:latin typeface="Aptos" panose="020B0004020202020204" pitchFamily="34" charset="0"/>
                        </a:rPr>
                        <a:t>Varkaus</a:t>
                      </a:r>
                      <a:endParaRPr lang="fi-FI" sz="1050" b="0" i="0" u="none" strike="noStrike">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latin typeface="Aptos" panose="020B0004020202020204" pitchFamily="34" charset="0"/>
                        </a:rPr>
                        <a:t>19 973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0" u="none" strike="noStrike">
                          <a:solidFill>
                            <a:srgbClr val="000000"/>
                          </a:solidFill>
                          <a:effectLst/>
                          <a:latin typeface="Aptos" panose="020B0004020202020204" pitchFamily="34" charset="0"/>
                        </a:rPr>
                        <a:t>19 759</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0" u="none" strike="noStrike">
                          <a:solidFill>
                            <a:srgbClr val="000000"/>
                          </a:solidFill>
                          <a:effectLst/>
                          <a:latin typeface="Aptos" panose="020B0004020202020204" pitchFamily="34" charset="0"/>
                        </a:rPr>
                        <a:t>19 727</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35281724"/>
                  </a:ext>
                </a:extLst>
              </a:tr>
              <a:tr h="198000">
                <a:tc>
                  <a:txBody>
                    <a:bodyPr/>
                    <a:lstStyle/>
                    <a:p>
                      <a:pPr algn="l" fontAlgn="b"/>
                      <a:r>
                        <a:rPr lang="fi-FI" sz="1050" b="0" u="none" strike="noStrike">
                          <a:solidFill>
                            <a:srgbClr val="000000"/>
                          </a:solidFill>
                          <a:effectLst/>
                          <a:latin typeface="Aptos" panose="020B0004020202020204" pitchFamily="34" charset="0"/>
                        </a:rPr>
                        <a:t>Joroinen</a:t>
                      </a:r>
                      <a:endParaRPr lang="fi-FI" sz="1050" b="0" i="0" u="none" strike="noStrike">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latin typeface="Aptos" panose="020B0004020202020204" pitchFamily="34" charset="0"/>
                        </a:rPr>
                        <a:t>4 624</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0" u="none" strike="noStrike">
                          <a:solidFill>
                            <a:srgbClr val="000000"/>
                          </a:solidFill>
                          <a:effectLst/>
                          <a:latin typeface="Aptos" panose="020B0004020202020204" pitchFamily="34" charset="0"/>
                        </a:rPr>
                        <a:t>4 540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0" u="none" strike="noStrike">
                          <a:solidFill>
                            <a:srgbClr val="000000"/>
                          </a:solidFill>
                          <a:effectLst/>
                          <a:latin typeface="Aptos" panose="020B0004020202020204" pitchFamily="34" charset="0"/>
                        </a:rPr>
                        <a:t>4 590</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64299312"/>
                  </a:ext>
                </a:extLst>
              </a:tr>
              <a:tr h="198000">
                <a:tc>
                  <a:txBody>
                    <a:bodyPr/>
                    <a:lstStyle/>
                    <a:p>
                      <a:pPr algn="l" fontAlgn="b"/>
                      <a:r>
                        <a:rPr lang="fi-FI" sz="1050" b="0" u="none" strike="noStrike">
                          <a:solidFill>
                            <a:srgbClr val="000000"/>
                          </a:solidFill>
                          <a:effectLst/>
                          <a:latin typeface="Aptos" panose="020B0004020202020204" pitchFamily="34" charset="0"/>
                        </a:rPr>
                        <a:t>Leppävirta</a:t>
                      </a:r>
                      <a:endParaRPr lang="fi-FI" sz="1050" b="0" i="0" u="none" strike="noStrike">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p>
                      <a:pPr algn="ctr" fontAlgn="b"/>
                      <a:r>
                        <a:rPr lang="fi-FI" sz="1050" b="0" u="none" strike="noStrike">
                          <a:solidFill>
                            <a:srgbClr val="000000"/>
                          </a:solidFill>
                          <a:effectLst/>
                          <a:latin typeface="Aptos" panose="020B0004020202020204" pitchFamily="34" charset="0"/>
                        </a:rPr>
                        <a:t>9 280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0" u="none" strike="noStrike">
                          <a:solidFill>
                            <a:srgbClr val="000000"/>
                          </a:solidFill>
                          <a:effectLst/>
                          <a:latin typeface="Aptos" panose="020B0004020202020204" pitchFamily="34" charset="0"/>
                        </a:rPr>
                        <a:t>9 177</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0" u="none" strike="noStrike">
                          <a:solidFill>
                            <a:srgbClr val="000000"/>
                          </a:solidFill>
                          <a:effectLst/>
                          <a:latin typeface="Aptos" panose="020B0004020202020204" pitchFamily="34" charset="0"/>
                        </a:rPr>
                        <a:t>9 049</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99598632"/>
                  </a:ext>
                </a:extLst>
              </a:tr>
              <a:tr h="198000">
                <a:tc>
                  <a:txBody>
                    <a:bodyPr/>
                    <a:lstStyle/>
                    <a:p>
                      <a:pPr algn="l" fontAlgn="b"/>
                      <a:r>
                        <a:rPr lang="fi-FI" sz="1050" b="1" u="none" strike="noStrike">
                          <a:solidFill>
                            <a:srgbClr val="000000"/>
                          </a:solidFill>
                          <a:effectLst/>
                          <a:latin typeface="Aptos" panose="020B0004020202020204" pitchFamily="34" charset="0"/>
                        </a:rPr>
                        <a:t>Varkauden seutukunta</a:t>
                      </a:r>
                      <a:endParaRPr lang="fi-FI" sz="1050" b="1" i="0" u="none" strike="noStrike">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p>
                      <a:pPr algn="ctr" fontAlgn="b"/>
                      <a:r>
                        <a:rPr lang="fi-FI" sz="1050" b="1" u="none" strike="noStrike">
                          <a:solidFill>
                            <a:srgbClr val="000000"/>
                          </a:solidFill>
                          <a:effectLst/>
                          <a:latin typeface="Aptos" panose="020B0004020202020204" pitchFamily="34" charset="0"/>
                        </a:rPr>
                        <a:t>33 877</a:t>
                      </a:r>
                      <a:endParaRPr lang="fi-FI" sz="1050" b="1"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1" u="none" strike="noStrike">
                          <a:solidFill>
                            <a:srgbClr val="000000"/>
                          </a:solidFill>
                          <a:effectLst/>
                          <a:latin typeface="Aptos" panose="020B0004020202020204" pitchFamily="34" charset="0"/>
                        </a:rPr>
                        <a:t>33 476</a:t>
                      </a:r>
                      <a:endParaRPr lang="fi-FI" sz="1050" b="1"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1" u="none" strike="noStrike">
                          <a:solidFill>
                            <a:srgbClr val="000000"/>
                          </a:solidFill>
                          <a:effectLst/>
                          <a:latin typeface="Aptos" panose="020B0004020202020204" pitchFamily="34" charset="0"/>
                        </a:rPr>
                        <a:t>33 366</a:t>
                      </a:r>
                      <a:endParaRPr lang="fi-FI" sz="1050" b="1"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0877800"/>
                  </a:ext>
                </a:extLst>
              </a:tr>
              <a:tr h="198000">
                <a:tc>
                  <a:txBody>
                    <a:bodyPr/>
                    <a:lstStyle/>
                    <a:p>
                      <a:pPr algn="l" fontAlgn="b"/>
                      <a:r>
                        <a:rPr lang="fi-FI" sz="1050" b="1" u="none" strike="noStrike">
                          <a:solidFill>
                            <a:srgbClr val="000000"/>
                          </a:solidFill>
                          <a:effectLst/>
                          <a:latin typeface="Aptos" panose="020B0004020202020204" pitchFamily="34" charset="0"/>
                        </a:rPr>
                        <a:t>Pohjois-Savo</a:t>
                      </a:r>
                      <a:endParaRPr lang="fi-FI" sz="1050" b="1" i="0" u="none" strike="noStrike">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p>
                      <a:pPr algn="ctr" fontAlgn="b"/>
                      <a:r>
                        <a:rPr lang="fi-FI" sz="1050" b="1" u="none" strike="noStrike">
                          <a:solidFill>
                            <a:srgbClr val="000000"/>
                          </a:solidFill>
                          <a:effectLst/>
                          <a:latin typeface="Aptos" panose="020B0004020202020204" pitchFamily="34" charset="0"/>
                        </a:rPr>
                        <a:t>248 363</a:t>
                      </a:r>
                      <a:endParaRPr lang="fi-FI" sz="1050" b="1"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1" u="none" strike="noStrike">
                          <a:solidFill>
                            <a:srgbClr val="000000"/>
                          </a:solidFill>
                          <a:effectLst/>
                          <a:latin typeface="Aptos" panose="020B0004020202020204" pitchFamily="34" charset="0"/>
                        </a:rPr>
                        <a:t>247 689</a:t>
                      </a:r>
                      <a:endParaRPr lang="fi-FI" sz="1050" b="1" i="0" u="none" strike="noStrike">
                        <a:solidFill>
                          <a:srgbClr val="000000"/>
                        </a:solidFill>
                        <a:effectLst/>
                        <a:latin typeface="Aptos" panose="020B0004020202020204" pitchFamily="34" charset="0"/>
                      </a:endParaRPr>
                    </a:p>
                  </a:txBody>
                  <a:tcPr marL="8058" marR="8058" marT="8058" marB="0" anchor="b"/>
                </a:tc>
                <a:tc>
                  <a:txBody>
                    <a:bodyPr/>
                    <a:lstStyle/>
                    <a:p>
                      <a:pPr algn="ctr" fontAlgn="b"/>
                      <a:r>
                        <a:rPr lang="fi-FI" sz="1050" b="1" u="none" strike="noStrike">
                          <a:solidFill>
                            <a:srgbClr val="000000"/>
                          </a:solidFill>
                          <a:effectLst/>
                          <a:latin typeface="Aptos" panose="020B0004020202020204" pitchFamily="34" charset="0"/>
                        </a:rPr>
                        <a:t>248 190</a:t>
                      </a:r>
                      <a:endParaRPr lang="fi-FI" sz="1050" b="1"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52571302"/>
                  </a:ext>
                </a:extLst>
              </a:tr>
              <a:tr h="198000">
                <a:tc>
                  <a:txBody>
                    <a:bodyPr/>
                    <a:lstStyle/>
                    <a:p>
                      <a:pPr algn="l" fontAlgn="b"/>
                      <a:r>
                        <a:rPr lang="fi-FI" sz="1050" b="0" u="none" strike="noStrike" dirty="0">
                          <a:solidFill>
                            <a:srgbClr val="000000"/>
                          </a:solidFill>
                          <a:effectLst/>
                          <a:latin typeface="Aptos" panose="020B0004020202020204" pitchFamily="34" charset="0"/>
                        </a:rPr>
                        <a:t>KOKO MAA</a:t>
                      </a:r>
                      <a:endParaRPr lang="fi-FI" sz="1050" b="0" i="1" u="none" strike="noStrike" dirty="0">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fi-FI" sz="1050" b="0" u="none" strike="noStrike">
                          <a:solidFill>
                            <a:srgbClr val="000000"/>
                          </a:solidFill>
                          <a:effectLst/>
                          <a:latin typeface="Aptos" panose="020B0004020202020204" pitchFamily="34" charset="0"/>
                        </a:rPr>
                        <a:t>5 548 241</a:t>
                      </a:r>
                      <a:endParaRPr lang="fi-FI" sz="1050" b="0" i="1" u="none" strike="noStrike">
                        <a:solidFill>
                          <a:srgbClr val="000000"/>
                        </a:solidFill>
                        <a:effectLst/>
                        <a:latin typeface="Aptos" panose="020B0004020202020204" pitchFamily="34" charset="0"/>
                      </a:endParaRPr>
                    </a:p>
                  </a:txBody>
                  <a:tcPr marL="8058" marR="8058" marT="8058" marB="0" anchor="b">
                    <a:lnB w="12700" cap="flat" cmpd="sng" algn="ctr">
                      <a:solidFill>
                        <a:schemeClr val="tx1"/>
                      </a:solidFill>
                      <a:prstDash val="solid"/>
                      <a:round/>
                      <a:headEnd type="none" w="med" len="med"/>
                      <a:tailEnd type="none" w="med" len="med"/>
                    </a:lnB>
                  </a:tcPr>
                </a:tc>
                <a:tc>
                  <a:txBody>
                    <a:bodyPr/>
                    <a:lstStyle/>
                    <a:p>
                      <a:pPr algn="ctr" fontAlgn="b"/>
                      <a:r>
                        <a:rPr lang="fi-FI" sz="1050" b="0" u="none" strike="noStrike">
                          <a:solidFill>
                            <a:srgbClr val="000000"/>
                          </a:solidFill>
                          <a:effectLst/>
                          <a:latin typeface="Aptos" panose="020B0004020202020204" pitchFamily="34" charset="0"/>
                        </a:rPr>
                        <a:t>5 563 970</a:t>
                      </a:r>
                      <a:endParaRPr lang="fi-FI" sz="1050" b="0" i="1" u="none" strike="noStrike">
                        <a:solidFill>
                          <a:srgbClr val="000000"/>
                        </a:solidFill>
                        <a:effectLst/>
                        <a:latin typeface="Aptos" panose="020B0004020202020204" pitchFamily="34" charset="0"/>
                      </a:endParaRPr>
                    </a:p>
                  </a:txBody>
                  <a:tcPr marL="8058" marR="8058" marT="8058" marB="0" anchor="b">
                    <a:lnB w="12700" cap="flat" cmpd="sng" algn="ctr">
                      <a:solidFill>
                        <a:schemeClr val="tx1"/>
                      </a:solidFill>
                      <a:prstDash val="solid"/>
                      <a:round/>
                      <a:headEnd type="none" w="med" len="med"/>
                      <a:tailEnd type="none" w="med" len="med"/>
                    </a:lnB>
                  </a:tcPr>
                </a:tc>
                <a:tc>
                  <a:txBody>
                    <a:bodyPr/>
                    <a:lstStyle/>
                    <a:p>
                      <a:pPr algn="ctr" fontAlgn="b"/>
                      <a:r>
                        <a:rPr lang="fi-FI" sz="1050" b="0" u="none" strike="noStrike" dirty="0">
                          <a:solidFill>
                            <a:srgbClr val="000000"/>
                          </a:solidFill>
                          <a:effectLst/>
                          <a:latin typeface="Aptos" panose="020B0004020202020204" pitchFamily="34" charset="0"/>
                        </a:rPr>
                        <a:t>5 603 851</a:t>
                      </a:r>
                      <a:endParaRPr lang="fi-FI" sz="1050" b="0" i="1" u="none" strike="noStrike" dirty="0">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4637755"/>
                  </a:ext>
                </a:extLst>
              </a:tr>
            </a:tbl>
          </a:graphicData>
        </a:graphic>
      </p:graphicFrame>
      <p:sp>
        <p:nvSpPr>
          <p:cNvPr id="4" name="Päivämäärän paikkamerkki 3">
            <a:extLst>
              <a:ext uri="{FF2B5EF4-FFF2-40B4-BE49-F238E27FC236}">
                <a16:creationId xmlns:a16="http://schemas.microsoft.com/office/drawing/2014/main" id="{ED2B7E93-D5D6-AA5F-3E82-F9B7557421C8}"/>
              </a:ext>
            </a:extLst>
          </p:cNvPr>
          <p:cNvSpPr>
            <a:spLocks noGrp="1"/>
          </p:cNvSpPr>
          <p:nvPr>
            <p:ph type="dt" sz="half" idx="10"/>
          </p:nvPr>
        </p:nvSpPr>
        <p:spPr/>
        <p:txBody>
          <a:bodyPr/>
          <a:lstStyle/>
          <a:p>
            <a:fld id="{C9225FBC-2A3C-44E0-A74E-11A6D0059D3F}" type="datetime1">
              <a:rPr lang="fi-FI" smtClean="0"/>
              <a:t>28.11.2024</a:t>
            </a:fld>
            <a:endParaRPr lang="fi-FI"/>
          </a:p>
        </p:txBody>
      </p:sp>
      <p:sp>
        <p:nvSpPr>
          <p:cNvPr id="5" name="Otsikko 1">
            <a:extLst>
              <a:ext uri="{FF2B5EF4-FFF2-40B4-BE49-F238E27FC236}">
                <a16:creationId xmlns:a16="http://schemas.microsoft.com/office/drawing/2014/main" id="{FBBD5D8E-F924-201C-87DE-83EE5D258EFE}"/>
              </a:ext>
            </a:extLst>
          </p:cNvPr>
          <p:cNvSpPr txBox="1">
            <a:spLocks/>
          </p:cNvSpPr>
          <p:nvPr/>
        </p:nvSpPr>
        <p:spPr>
          <a:xfrm>
            <a:off x="0" y="-1"/>
            <a:ext cx="12192000" cy="79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baseline="0">
                <a:solidFill>
                  <a:srgbClr val="0070C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2400" b="0" i="0" u="none" strike="noStrike" kern="1200" cap="none" spc="0" normalizeH="0" baseline="0" noProof="0" dirty="0">
                <a:ln>
                  <a:noFill/>
                </a:ln>
                <a:solidFill>
                  <a:srgbClr val="0070C0"/>
                </a:solidFill>
                <a:effectLst/>
                <a:uLnTx/>
                <a:uFillTx/>
                <a:ea typeface="+mj-ea"/>
                <a:cs typeface="+mj-cs"/>
              </a:rPr>
              <a:t>Toteutunut väestönkehitys v. 2021–2023</a:t>
            </a:r>
          </a:p>
        </p:txBody>
      </p:sp>
      <p:pic>
        <p:nvPicPr>
          <p:cNvPr id="7" name="Kuva 6" descr="Kuva, joka sisältää kohteen teksti&#10;&#10;Kuvaus luotu automaattisesti">
            <a:extLst>
              <a:ext uri="{FF2B5EF4-FFF2-40B4-BE49-F238E27FC236}">
                <a16:creationId xmlns:a16="http://schemas.microsoft.com/office/drawing/2014/main" id="{7E4F5376-B6CE-AE38-D660-6B538BCE6BEF}"/>
              </a:ext>
            </a:extLst>
          </p:cNvPr>
          <p:cNvPicPr>
            <a:picLocks noChangeAspect="1"/>
          </p:cNvPicPr>
          <p:nvPr/>
        </p:nvPicPr>
        <p:blipFill>
          <a:blip r:embed="rId2"/>
          <a:stretch>
            <a:fillRect/>
          </a:stretch>
        </p:blipFill>
        <p:spPr>
          <a:xfrm>
            <a:off x="9875864" y="6450548"/>
            <a:ext cx="2316136" cy="409184"/>
          </a:xfrm>
          <a:prstGeom prst="rect">
            <a:avLst/>
          </a:prstGeom>
        </p:spPr>
      </p:pic>
      <p:sp>
        <p:nvSpPr>
          <p:cNvPr id="2" name="Tekstiruutu 1">
            <a:extLst>
              <a:ext uri="{FF2B5EF4-FFF2-40B4-BE49-F238E27FC236}">
                <a16:creationId xmlns:a16="http://schemas.microsoft.com/office/drawing/2014/main" id="{12503453-36AB-92FF-3CDB-406FBC3B0548}"/>
              </a:ext>
            </a:extLst>
          </p:cNvPr>
          <p:cNvSpPr txBox="1"/>
          <p:nvPr/>
        </p:nvSpPr>
        <p:spPr>
          <a:xfrm>
            <a:off x="1440000" y="6140906"/>
            <a:ext cx="1440293" cy="215444"/>
          </a:xfrm>
          <a:prstGeom prst="rect">
            <a:avLst/>
          </a:prstGeom>
          <a:noFill/>
        </p:spPr>
        <p:txBody>
          <a:bodyPr wrap="square" rtlCol="0">
            <a:spAutoFit/>
          </a:bodyPr>
          <a:lstStyle/>
          <a:p>
            <a:r>
              <a:rPr lang="fi-FI" sz="800" dirty="0"/>
              <a:t>Lähde: Tilastokeskus</a:t>
            </a:r>
          </a:p>
        </p:txBody>
      </p:sp>
    </p:spTree>
    <p:extLst>
      <p:ext uri="{BB962C8B-B14F-4D97-AF65-F5344CB8AC3E}">
        <p14:creationId xmlns:p14="http://schemas.microsoft.com/office/powerpoint/2010/main" val="1208357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a:extLst>
            <a:ext uri="{FF2B5EF4-FFF2-40B4-BE49-F238E27FC236}">
              <a16:creationId xmlns:a16="http://schemas.microsoft.com/office/drawing/2014/main" id="{9E48B973-2C25-9EAA-7DAA-A0882045B34B}"/>
            </a:ext>
          </a:extLst>
        </p:cNvPr>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662D5FEC-4E40-FB27-D159-41749A9B6D9E}"/>
              </a:ext>
            </a:extLst>
          </p:cNvPr>
          <p:cNvSpPr>
            <a:spLocks noGrp="1"/>
          </p:cNvSpPr>
          <p:nvPr>
            <p:ph type="dt" sz="half" idx="10"/>
          </p:nvPr>
        </p:nvSpPr>
        <p:spPr/>
        <p:txBody>
          <a:bodyPr/>
          <a:lstStyle/>
          <a:p>
            <a:fld id="{C9225FBC-2A3C-44E0-A74E-11A6D0059D3F}" type="datetime1">
              <a:rPr lang="fi-FI" smtClean="0"/>
              <a:t>28.11.2024</a:t>
            </a:fld>
            <a:endParaRPr lang="fi-FI"/>
          </a:p>
        </p:txBody>
      </p:sp>
      <p:sp>
        <p:nvSpPr>
          <p:cNvPr id="5" name="Otsikko 1">
            <a:extLst>
              <a:ext uri="{FF2B5EF4-FFF2-40B4-BE49-F238E27FC236}">
                <a16:creationId xmlns:a16="http://schemas.microsoft.com/office/drawing/2014/main" id="{56EFC4CC-41D0-9B66-68E9-61CCD43B9B51}"/>
              </a:ext>
            </a:extLst>
          </p:cNvPr>
          <p:cNvSpPr txBox="1">
            <a:spLocks/>
          </p:cNvSpPr>
          <p:nvPr/>
        </p:nvSpPr>
        <p:spPr>
          <a:xfrm>
            <a:off x="0" y="0"/>
            <a:ext cx="12192000" cy="73362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2800" b="1" i="0" kern="1200" baseline="0">
                <a:solidFill>
                  <a:srgbClr val="0070C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2400" b="1" i="0" u="none" strike="noStrike" kern="1200" cap="none" spc="0" normalizeH="0" baseline="0" noProof="0" dirty="0">
                <a:ln>
                  <a:noFill/>
                </a:ln>
                <a:solidFill>
                  <a:srgbClr val="0070C0"/>
                </a:solidFill>
                <a:effectLst/>
                <a:uLnTx/>
                <a:uFillTx/>
                <a:ea typeface="+mj-ea"/>
                <a:cs typeface="+mj-cs"/>
              </a:rPr>
              <a:t>Tilastokeskuksen väestöennuste 2015 vuosille 2015–2027</a:t>
            </a:r>
          </a:p>
        </p:txBody>
      </p:sp>
      <p:graphicFrame>
        <p:nvGraphicFramePr>
          <p:cNvPr id="6" name="Taulukko 5">
            <a:extLst>
              <a:ext uri="{FF2B5EF4-FFF2-40B4-BE49-F238E27FC236}">
                <a16:creationId xmlns:a16="http://schemas.microsoft.com/office/drawing/2014/main" id="{59948D8E-9C8C-44E9-FB4E-1EF6F0A264B0}"/>
              </a:ext>
            </a:extLst>
          </p:cNvPr>
          <p:cNvGraphicFramePr>
            <a:graphicFrameLocks noGrp="1"/>
          </p:cNvGraphicFramePr>
          <p:nvPr>
            <p:extLst>
              <p:ext uri="{D42A27DB-BD31-4B8C-83A1-F6EECF244321}">
                <p14:modId xmlns:p14="http://schemas.microsoft.com/office/powerpoint/2010/main" val="4214920864"/>
              </p:ext>
            </p:extLst>
          </p:nvPr>
        </p:nvGraphicFramePr>
        <p:xfrm>
          <a:off x="1286025" y="747778"/>
          <a:ext cx="9619950" cy="5346000"/>
        </p:xfrm>
        <a:graphic>
          <a:graphicData uri="http://schemas.openxmlformats.org/drawingml/2006/table">
            <a:tbl>
              <a:tblPr firstRow="1" bandRow="1">
                <a:tableStyleId>{D27102A9-8310-4765-A935-A1911B00CA55}</a:tableStyleId>
              </a:tblPr>
              <a:tblGrid>
                <a:gridCol w="1586158">
                  <a:extLst>
                    <a:ext uri="{9D8B030D-6E8A-4147-A177-3AD203B41FA5}">
                      <a16:colId xmlns:a16="http://schemas.microsoft.com/office/drawing/2014/main" val="1561199479"/>
                    </a:ext>
                  </a:extLst>
                </a:gridCol>
                <a:gridCol w="617984">
                  <a:extLst>
                    <a:ext uri="{9D8B030D-6E8A-4147-A177-3AD203B41FA5}">
                      <a16:colId xmlns:a16="http://schemas.microsoft.com/office/drawing/2014/main" val="1096996357"/>
                    </a:ext>
                  </a:extLst>
                </a:gridCol>
                <a:gridCol w="617984">
                  <a:extLst>
                    <a:ext uri="{9D8B030D-6E8A-4147-A177-3AD203B41FA5}">
                      <a16:colId xmlns:a16="http://schemas.microsoft.com/office/drawing/2014/main" val="912795806"/>
                    </a:ext>
                  </a:extLst>
                </a:gridCol>
                <a:gridCol w="617984">
                  <a:extLst>
                    <a:ext uri="{9D8B030D-6E8A-4147-A177-3AD203B41FA5}">
                      <a16:colId xmlns:a16="http://schemas.microsoft.com/office/drawing/2014/main" val="771035606"/>
                    </a:ext>
                  </a:extLst>
                </a:gridCol>
                <a:gridCol w="617984">
                  <a:extLst>
                    <a:ext uri="{9D8B030D-6E8A-4147-A177-3AD203B41FA5}">
                      <a16:colId xmlns:a16="http://schemas.microsoft.com/office/drawing/2014/main" val="2760368338"/>
                    </a:ext>
                  </a:extLst>
                </a:gridCol>
                <a:gridCol w="617984">
                  <a:extLst>
                    <a:ext uri="{9D8B030D-6E8A-4147-A177-3AD203B41FA5}">
                      <a16:colId xmlns:a16="http://schemas.microsoft.com/office/drawing/2014/main" val="3732216206"/>
                    </a:ext>
                  </a:extLst>
                </a:gridCol>
                <a:gridCol w="617984">
                  <a:extLst>
                    <a:ext uri="{9D8B030D-6E8A-4147-A177-3AD203B41FA5}">
                      <a16:colId xmlns:a16="http://schemas.microsoft.com/office/drawing/2014/main" val="2736155984"/>
                    </a:ext>
                  </a:extLst>
                </a:gridCol>
                <a:gridCol w="617984">
                  <a:extLst>
                    <a:ext uri="{9D8B030D-6E8A-4147-A177-3AD203B41FA5}">
                      <a16:colId xmlns:a16="http://schemas.microsoft.com/office/drawing/2014/main" val="1929867369"/>
                    </a:ext>
                  </a:extLst>
                </a:gridCol>
                <a:gridCol w="617984">
                  <a:extLst>
                    <a:ext uri="{9D8B030D-6E8A-4147-A177-3AD203B41FA5}">
                      <a16:colId xmlns:a16="http://schemas.microsoft.com/office/drawing/2014/main" val="224506787"/>
                    </a:ext>
                  </a:extLst>
                </a:gridCol>
                <a:gridCol w="617984">
                  <a:extLst>
                    <a:ext uri="{9D8B030D-6E8A-4147-A177-3AD203B41FA5}">
                      <a16:colId xmlns:a16="http://schemas.microsoft.com/office/drawing/2014/main" val="2657925655"/>
                    </a:ext>
                  </a:extLst>
                </a:gridCol>
                <a:gridCol w="617984">
                  <a:extLst>
                    <a:ext uri="{9D8B030D-6E8A-4147-A177-3AD203B41FA5}">
                      <a16:colId xmlns:a16="http://schemas.microsoft.com/office/drawing/2014/main" val="2413160180"/>
                    </a:ext>
                  </a:extLst>
                </a:gridCol>
                <a:gridCol w="617984">
                  <a:extLst>
                    <a:ext uri="{9D8B030D-6E8A-4147-A177-3AD203B41FA5}">
                      <a16:colId xmlns:a16="http://schemas.microsoft.com/office/drawing/2014/main" val="1973410476"/>
                    </a:ext>
                  </a:extLst>
                </a:gridCol>
                <a:gridCol w="617984">
                  <a:extLst>
                    <a:ext uri="{9D8B030D-6E8A-4147-A177-3AD203B41FA5}">
                      <a16:colId xmlns:a16="http://schemas.microsoft.com/office/drawing/2014/main" val="2618926006"/>
                    </a:ext>
                  </a:extLst>
                </a:gridCol>
                <a:gridCol w="617984">
                  <a:extLst>
                    <a:ext uri="{9D8B030D-6E8A-4147-A177-3AD203B41FA5}">
                      <a16:colId xmlns:a16="http://schemas.microsoft.com/office/drawing/2014/main" val="483894414"/>
                    </a:ext>
                  </a:extLst>
                </a:gridCol>
              </a:tblGrid>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1" u="none" strike="noStrike" dirty="0">
                          <a:solidFill>
                            <a:srgbClr val="000000"/>
                          </a:solidFill>
                          <a:effectLst/>
                          <a:latin typeface="Aptos" panose="020B0004020202020204" pitchFamily="34" charset="0"/>
                        </a:rPr>
                        <a:t>Alue</a:t>
                      </a:r>
                      <a:endParaRPr lang="fi-FI" sz="1050" b="1" i="0" u="none" strike="noStrike" dirty="0">
                        <a:solidFill>
                          <a:srgbClr val="000000"/>
                        </a:solidFill>
                        <a:effectLst/>
                        <a:latin typeface="Aptos" panose="020B0004020202020204" pitchFamily="34" charset="0"/>
                      </a:endParaRPr>
                    </a:p>
                  </a:txBody>
                  <a:tcPr marL="7574" marR="7574" marT="7574"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1" u="none" strike="noStrike" dirty="0">
                          <a:solidFill>
                            <a:srgbClr val="000000"/>
                          </a:solidFill>
                          <a:effectLst/>
                          <a:latin typeface="Aptos" panose="020B0004020202020204" pitchFamily="34" charset="0"/>
                        </a:rPr>
                        <a:t>2015</a:t>
                      </a:r>
                      <a:endParaRPr lang="fi-FI" sz="1050" b="1" i="0" u="none" strike="noStrike" dirty="0">
                        <a:solidFill>
                          <a:srgbClr val="000000"/>
                        </a:solidFill>
                        <a:effectLst/>
                        <a:latin typeface="Aptos" panose="020B0004020202020204" pitchFamily="34" charset="0"/>
                      </a:endParaRPr>
                    </a:p>
                  </a:txBody>
                  <a:tcPr marL="7574" marR="7574" marT="757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1" u="none" strike="noStrike" dirty="0">
                          <a:solidFill>
                            <a:srgbClr val="000000"/>
                          </a:solidFill>
                          <a:effectLst/>
                          <a:latin typeface="Aptos" panose="020B0004020202020204" pitchFamily="34" charset="0"/>
                        </a:rPr>
                        <a:t>2016</a:t>
                      </a:r>
                      <a:endParaRPr lang="fi-FI" sz="1050" b="1" i="0" u="none" strike="noStrike" dirty="0">
                        <a:solidFill>
                          <a:srgbClr val="000000"/>
                        </a:solidFill>
                        <a:effectLst/>
                        <a:latin typeface="Aptos" panose="020B0004020202020204" pitchFamily="34" charset="0"/>
                      </a:endParaRPr>
                    </a:p>
                  </a:txBody>
                  <a:tcPr marL="7574" marR="7574" marT="757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1" u="none" strike="noStrike" dirty="0">
                          <a:solidFill>
                            <a:srgbClr val="000000"/>
                          </a:solidFill>
                          <a:effectLst/>
                          <a:latin typeface="Aptos" panose="020B0004020202020204" pitchFamily="34" charset="0"/>
                        </a:rPr>
                        <a:t>2017</a:t>
                      </a:r>
                      <a:endParaRPr lang="fi-FI" sz="1050" b="1" i="0" u="none" strike="noStrike" dirty="0">
                        <a:solidFill>
                          <a:srgbClr val="000000"/>
                        </a:solidFill>
                        <a:effectLst/>
                        <a:latin typeface="Aptos" panose="020B0004020202020204" pitchFamily="34" charset="0"/>
                      </a:endParaRPr>
                    </a:p>
                  </a:txBody>
                  <a:tcPr marL="7574" marR="7574" marT="757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1" u="none" strike="noStrike" dirty="0">
                          <a:solidFill>
                            <a:srgbClr val="000000"/>
                          </a:solidFill>
                          <a:effectLst/>
                          <a:latin typeface="Aptos" panose="020B0004020202020204" pitchFamily="34" charset="0"/>
                        </a:rPr>
                        <a:t>2018</a:t>
                      </a:r>
                      <a:endParaRPr lang="fi-FI" sz="1050" b="1" i="0" u="none" strike="noStrike" dirty="0">
                        <a:solidFill>
                          <a:srgbClr val="000000"/>
                        </a:solidFill>
                        <a:effectLst/>
                        <a:latin typeface="Aptos" panose="020B0004020202020204" pitchFamily="34" charset="0"/>
                      </a:endParaRPr>
                    </a:p>
                  </a:txBody>
                  <a:tcPr marL="7574" marR="7574" marT="757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1" u="none" strike="noStrike" dirty="0">
                          <a:solidFill>
                            <a:srgbClr val="000000"/>
                          </a:solidFill>
                          <a:effectLst/>
                          <a:latin typeface="Aptos" panose="020B0004020202020204" pitchFamily="34" charset="0"/>
                        </a:rPr>
                        <a:t>2019</a:t>
                      </a:r>
                      <a:endParaRPr lang="fi-FI" sz="1050" b="1" i="0" u="none" strike="noStrike" dirty="0">
                        <a:solidFill>
                          <a:srgbClr val="000000"/>
                        </a:solidFill>
                        <a:effectLst/>
                        <a:latin typeface="Aptos" panose="020B0004020202020204" pitchFamily="34" charset="0"/>
                      </a:endParaRPr>
                    </a:p>
                  </a:txBody>
                  <a:tcPr marL="7574" marR="7574" marT="757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1" u="none" strike="noStrike" dirty="0">
                          <a:solidFill>
                            <a:srgbClr val="000000"/>
                          </a:solidFill>
                          <a:effectLst/>
                          <a:latin typeface="Aptos" panose="020B0004020202020204" pitchFamily="34" charset="0"/>
                        </a:rPr>
                        <a:t>2020</a:t>
                      </a:r>
                      <a:endParaRPr lang="fi-FI" sz="1050" b="1" i="0" u="none" strike="noStrike" dirty="0">
                        <a:solidFill>
                          <a:srgbClr val="000000"/>
                        </a:solidFill>
                        <a:effectLst/>
                        <a:latin typeface="Aptos" panose="020B0004020202020204" pitchFamily="34" charset="0"/>
                      </a:endParaRPr>
                    </a:p>
                  </a:txBody>
                  <a:tcPr marL="7574" marR="7574" marT="757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1" u="none" strike="noStrike" dirty="0">
                          <a:solidFill>
                            <a:srgbClr val="000000"/>
                          </a:solidFill>
                          <a:effectLst/>
                          <a:latin typeface="Aptos" panose="020B0004020202020204" pitchFamily="34" charset="0"/>
                        </a:rPr>
                        <a:t>2021</a:t>
                      </a:r>
                      <a:endParaRPr lang="fi-FI" sz="1050" b="1" i="0" u="none" strike="noStrike" dirty="0">
                        <a:solidFill>
                          <a:srgbClr val="000000"/>
                        </a:solidFill>
                        <a:effectLst/>
                        <a:latin typeface="Aptos" panose="020B0004020202020204" pitchFamily="34" charset="0"/>
                      </a:endParaRPr>
                    </a:p>
                  </a:txBody>
                  <a:tcPr marL="7574" marR="7574" marT="757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1" u="none" strike="noStrike" dirty="0">
                          <a:solidFill>
                            <a:srgbClr val="000000"/>
                          </a:solidFill>
                          <a:effectLst/>
                          <a:latin typeface="Aptos" panose="020B0004020202020204" pitchFamily="34" charset="0"/>
                        </a:rPr>
                        <a:t>2022</a:t>
                      </a:r>
                      <a:endParaRPr lang="fi-FI" sz="1050" b="1" i="0" u="none" strike="noStrike" dirty="0">
                        <a:solidFill>
                          <a:srgbClr val="000000"/>
                        </a:solidFill>
                        <a:effectLst/>
                        <a:latin typeface="Aptos" panose="020B0004020202020204" pitchFamily="34" charset="0"/>
                      </a:endParaRPr>
                    </a:p>
                  </a:txBody>
                  <a:tcPr marL="7574" marR="7574" marT="757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1" u="none" strike="noStrike" dirty="0">
                          <a:solidFill>
                            <a:srgbClr val="000000"/>
                          </a:solidFill>
                          <a:effectLst/>
                          <a:latin typeface="Aptos" panose="020B0004020202020204" pitchFamily="34" charset="0"/>
                        </a:rPr>
                        <a:t>2023</a:t>
                      </a:r>
                      <a:endParaRPr lang="fi-FI" sz="1050" b="1" i="0" u="none" strike="noStrike" dirty="0">
                        <a:solidFill>
                          <a:srgbClr val="000000"/>
                        </a:solidFill>
                        <a:effectLst/>
                        <a:latin typeface="Aptos" panose="020B0004020202020204" pitchFamily="34" charset="0"/>
                      </a:endParaRPr>
                    </a:p>
                  </a:txBody>
                  <a:tcPr marL="7574" marR="7574" marT="757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1" u="none" strike="noStrike" dirty="0">
                          <a:solidFill>
                            <a:srgbClr val="000000"/>
                          </a:solidFill>
                          <a:effectLst/>
                          <a:latin typeface="Aptos" panose="020B0004020202020204" pitchFamily="34" charset="0"/>
                        </a:rPr>
                        <a:t>2024</a:t>
                      </a:r>
                      <a:endParaRPr lang="fi-FI" sz="1050" b="1" i="0" u="none" strike="noStrike" dirty="0">
                        <a:solidFill>
                          <a:srgbClr val="000000"/>
                        </a:solidFill>
                        <a:effectLst/>
                        <a:latin typeface="Aptos" panose="020B0004020202020204" pitchFamily="34" charset="0"/>
                      </a:endParaRPr>
                    </a:p>
                  </a:txBody>
                  <a:tcPr marL="7574" marR="7574" marT="757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1" u="none" strike="noStrike" dirty="0">
                          <a:solidFill>
                            <a:srgbClr val="000000"/>
                          </a:solidFill>
                          <a:effectLst/>
                          <a:latin typeface="Aptos" panose="020B0004020202020204" pitchFamily="34" charset="0"/>
                        </a:rPr>
                        <a:t>2025</a:t>
                      </a:r>
                      <a:endParaRPr lang="fi-FI" sz="1050" b="1" i="0" u="none" strike="noStrike" dirty="0">
                        <a:solidFill>
                          <a:srgbClr val="000000"/>
                        </a:solidFill>
                        <a:effectLst/>
                        <a:latin typeface="Aptos" panose="020B0004020202020204" pitchFamily="34" charset="0"/>
                      </a:endParaRPr>
                    </a:p>
                  </a:txBody>
                  <a:tcPr marL="7574" marR="7574" marT="757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1" u="none" strike="noStrike" dirty="0">
                          <a:solidFill>
                            <a:srgbClr val="000000"/>
                          </a:solidFill>
                          <a:effectLst/>
                          <a:latin typeface="Aptos" panose="020B0004020202020204" pitchFamily="34" charset="0"/>
                        </a:rPr>
                        <a:t>2026</a:t>
                      </a:r>
                      <a:endParaRPr lang="fi-FI" sz="1050" b="1" i="0" u="none" strike="noStrike" dirty="0">
                        <a:solidFill>
                          <a:srgbClr val="000000"/>
                        </a:solidFill>
                        <a:effectLst/>
                        <a:latin typeface="Aptos" panose="020B0004020202020204" pitchFamily="34" charset="0"/>
                      </a:endParaRPr>
                    </a:p>
                  </a:txBody>
                  <a:tcPr marL="7574" marR="7574" marT="757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1" u="none" strike="noStrike" dirty="0">
                          <a:solidFill>
                            <a:srgbClr val="000000"/>
                          </a:solidFill>
                          <a:effectLst/>
                          <a:latin typeface="Aptos" panose="020B0004020202020204" pitchFamily="34" charset="0"/>
                        </a:rPr>
                        <a:t>2027</a:t>
                      </a:r>
                      <a:endParaRPr lang="fi-FI" sz="1050" b="1" i="0" u="none" strike="noStrike" dirty="0">
                        <a:solidFill>
                          <a:srgbClr val="000000"/>
                        </a:solidFill>
                        <a:effectLst/>
                        <a:latin typeface="Aptos" panose="020B0004020202020204" pitchFamily="34" charset="0"/>
                      </a:endParaRPr>
                    </a:p>
                  </a:txBody>
                  <a:tcPr marL="7574" marR="7574" marT="7574"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6288383"/>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Iisalmi</a:t>
                      </a:r>
                      <a:endParaRPr lang="fi-FI" sz="1050" b="0" i="0" u="none" strike="noStrike" dirty="0">
                        <a:solidFill>
                          <a:srgbClr val="000000"/>
                        </a:solidFill>
                        <a:effectLst/>
                        <a:latin typeface="Aptos" panose="020B0004020202020204" pitchFamily="34" charset="0"/>
                      </a:endParaRPr>
                    </a:p>
                  </a:txBody>
                  <a:tcPr marL="7574" marR="7574" marT="7574"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22 111</a:t>
                      </a:r>
                      <a:endParaRPr lang="fi-FI" sz="1050" b="0" i="0" u="none" strike="noStrike">
                        <a:solidFill>
                          <a:srgbClr val="000000"/>
                        </a:solidFill>
                        <a:effectLst/>
                        <a:latin typeface="Aptos" panose="020B0004020202020204" pitchFamily="34" charset="0"/>
                      </a:endParaRPr>
                    </a:p>
                  </a:txBody>
                  <a:tcPr marL="7574" marR="7574" marT="7574"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22 111</a:t>
                      </a:r>
                      <a:endParaRPr lang="fi-FI" sz="1050" b="0" i="0" u="none" strike="noStrike">
                        <a:solidFill>
                          <a:srgbClr val="000000"/>
                        </a:solidFill>
                        <a:effectLst/>
                        <a:latin typeface="Aptos" panose="020B0004020202020204" pitchFamily="34" charset="0"/>
                      </a:endParaRPr>
                    </a:p>
                  </a:txBody>
                  <a:tcPr marL="7574" marR="7574" marT="7574"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22 106</a:t>
                      </a:r>
                      <a:endParaRPr lang="fi-FI" sz="1050" b="0" i="0" u="none" strike="noStrike">
                        <a:solidFill>
                          <a:srgbClr val="000000"/>
                        </a:solidFill>
                        <a:effectLst/>
                        <a:latin typeface="Aptos" panose="020B0004020202020204" pitchFamily="34" charset="0"/>
                      </a:endParaRPr>
                    </a:p>
                  </a:txBody>
                  <a:tcPr marL="7574" marR="7574" marT="7574"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22 098</a:t>
                      </a:r>
                      <a:endParaRPr lang="fi-FI" sz="1050" b="0" i="0" u="none" strike="noStrike">
                        <a:solidFill>
                          <a:srgbClr val="000000"/>
                        </a:solidFill>
                        <a:effectLst/>
                        <a:latin typeface="Aptos" panose="020B0004020202020204" pitchFamily="34" charset="0"/>
                      </a:endParaRPr>
                    </a:p>
                  </a:txBody>
                  <a:tcPr marL="7574" marR="7574" marT="7574"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22 089</a:t>
                      </a:r>
                      <a:endParaRPr lang="fi-FI" sz="1050" b="0" i="0" u="none" strike="noStrike">
                        <a:solidFill>
                          <a:srgbClr val="000000"/>
                        </a:solidFill>
                        <a:effectLst/>
                        <a:latin typeface="Aptos" panose="020B0004020202020204" pitchFamily="34" charset="0"/>
                      </a:endParaRPr>
                    </a:p>
                  </a:txBody>
                  <a:tcPr marL="7574" marR="7574" marT="7574"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22 080</a:t>
                      </a:r>
                      <a:endParaRPr lang="fi-FI" sz="1050" b="0" i="0" u="none" strike="noStrike">
                        <a:solidFill>
                          <a:srgbClr val="000000"/>
                        </a:solidFill>
                        <a:effectLst/>
                        <a:latin typeface="Aptos" panose="020B0004020202020204" pitchFamily="34" charset="0"/>
                      </a:endParaRPr>
                    </a:p>
                  </a:txBody>
                  <a:tcPr marL="7574" marR="7574" marT="7574"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22 067</a:t>
                      </a:r>
                      <a:endParaRPr lang="fi-FI" sz="1050" b="0" i="0" u="none" strike="noStrike">
                        <a:solidFill>
                          <a:srgbClr val="000000"/>
                        </a:solidFill>
                        <a:effectLst/>
                        <a:latin typeface="Aptos" panose="020B0004020202020204" pitchFamily="34" charset="0"/>
                      </a:endParaRPr>
                    </a:p>
                  </a:txBody>
                  <a:tcPr marL="7574" marR="7574" marT="7574"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22 058</a:t>
                      </a:r>
                      <a:endParaRPr lang="fi-FI" sz="1050" b="0" i="0" u="none" strike="noStrike">
                        <a:solidFill>
                          <a:srgbClr val="000000"/>
                        </a:solidFill>
                        <a:effectLst/>
                        <a:latin typeface="Aptos" panose="020B0004020202020204" pitchFamily="34" charset="0"/>
                      </a:endParaRPr>
                    </a:p>
                  </a:txBody>
                  <a:tcPr marL="7574" marR="7574" marT="7574"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22 047</a:t>
                      </a:r>
                      <a:endParaRPr lang="fi-FI" sz="1050" b="0" i="0" u="none" strike="noStrike">
                        <a:solidFill>
                          <a:srgbClr val="000000"/>
                        </a:solidFill>
                        <a:effectLst/>
                        <a:latin typeface="Aptos" panose="020B0004020202020204" pitchFamily="34" charset="0"/>
                      </a:endParaRPr>
                    </a:p>
                  </a:txBody>
                  <a:tcPr marL="7574" marR="7574" marT="7574"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22 034</a:t>
                      </a:r>
                      <a:endParaRPr lang="fi-FI" sz="1050" b="0" i="0" u="none" strike="noStrike">
                        <a:solidFill>
                          <a:srgbClr val="000000"/>
                        </a:solidFill>
                        <a:effectLst/>
                        <a:latin typeface="Aptos" panose="020B0004020202020204" pitchFamily="34" charset="0"/>
                      </a:endParaRPr>
                    </a:p>
                  </a:txBody>
                  <a:tcPr marL="7574" marR="7574" marT="7574"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22 019</a:t>
                      </a:r>
                      <a:endParaRPr lang="fi-FI" sz="1050" b="0" i="0" u="none" strike="noStrike">
                        <a:solidFill>
                          <a:srgbClr val="000000"/>
                        </a:solidFill>
                        <a:effectLst/>
                        <a:latin typeface="Aptos" panose="020B0004020202020204" pitchFamily="34" charset="0"/>
                      </a:endParaRPr>
                    </a:p>
                  </a:txBody>
                  <a:tcPr marL="7574" marR="7574" marT="7574"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22 003</a:t>
                      </a:r>
                      <a:endParaRPr lang="fi-FI" sz="1050" b="0" i="0" u="none" strike="noStrike">
                        <a:solidFill>
                          <a:srgbClr val="000000"/>
                        </a:solidFill>
                        <a:effectLst/>
                        <a:latin typeface="Aptos" panose="020B0004020202020204" pitchFamily="34" charset="0"/>
                      </a:endParaRPr>
                    </a:p>
                  </a:txBody>
                  <a:tcPr marL="7574" marR="7574" marT="7574"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21 986</a:t>
                      </a:r>
                      <a:endParaRPr lang="fi-FI" sz="1050" b="0" i="0" u="none" strike="noStrike">
                        <a:solidFill>
                          <a:srgbClr val="000000"/>
                        </a:solidFill>
                        <a:effectLst/>
                        <a:latin typeface="Aptos" panose="020B0004020202020204" pitchFamily="34" charset="0"/>
                      </a:endParaRPr>
                    </a:p>
                  </a:txBody>
                  <a:tcPr marL="7574" marR="7574" marT="7574"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60554997"/>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Joroinen</a:t>
                      </a:r>
                      <a:endParaRPr lang="fi-FI" sz="1050" b="0" i="0" u="none" strike="noStrike" dirty="0">
                        <a:solidFill>
                          <a:srgbClr val="000000"/>
                        </a:solidFill>
                        <a:effectLst/>
                        <a:latin typeface="Aptos" panose="020B0004020202020204" pitchFamily="34" charset="0"/>
                      </a:endParaRPr>
                    </a:p>
                  </a:txBody>
                  <a:tcPr marL="7574" marR="7574" marT="7574"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dirty="0">
                          <a:solidFill>
                            <a:srgbClr val="000000"/>
                          </a:solidFill>
                          <a:effectLst/>
                          <a:latin typeface="Aptos" panose="020B0004020202020204" pitchFamily="34" charset="0"/>
                        </a:rPr>
                        <a:t>5 126</a:t>
                      </a:r>
                      <a:endParaRPr lang="fi-FI" sz="1050" b="0" i="0" u="none" strike="noStrike" dirty="0">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5 078</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5 035</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4 995</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4 957</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4 923</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4 885</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4 852</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4 820</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4 787</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4 755</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4 726</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4 697</a:t>
                      </a:r>
                      <a:endParaRPr lang="fi-FI" sz="1050" b="0" i="0" u="none" strike="noStrike">
                        <a:solidFill>
                          <a:srgbClr val="000000"/>
                        </a:solidFill>
                        <a:effectLst/>
                        <a:latin typeface="Aptos" panose="020B0004020202020204" pitchFamily="34" charset="0"/>
                      </a:endParaRPr>
                    </a:p>
                  </a:txBody>
                  <a:tcPr marL="7574" marR="7574" marT="7574"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00543206"/>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Kaavi </a:t>
                      </a:r>
                      <a:endParaRPr lang="fi-FI" sz="1050" b="0" i="0" u="none" strike="noStrike" dirty="0">
                        <a:solidFill>
                          <a:srgbClr val="000000"/>
                        </a:solidFill>
                        <a:effectLst/>
                        <a:latin typeface="Aptos" panose="020B0004020202020204" pitchFamily="34" charset="0"/>
                      </a:endParaRPr>
                    </a:p>
                  </a:txBody>
                  <a:tcPr marL="7574" marR="7574" marT="7574"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dirty="0">
                          <a:solidFill>
                            <a:srgbClr val="000000"/>
                          </a:solidFill>
                          <a:effectLst/>
                          <a:latin typeface="Aptos" panose="020B0004020202020204" pitchFamily="34" charset="0"/>
                        </a:rPr>
                        <a:t>3 171</a:t>
                      </a:r>
                      <a:endParaRPr lang="fi-FI" sz="1050" b="0" i="0" u="none" strike="noStrike" dirty="0">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3 133</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3 095</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3 062</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3 029</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3 001</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2 972</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2 946</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2 921</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2 896</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2 874</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2 853</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2 834</a:t>
                      </a:r>
                      <a:endParaRPr lang="fi-FI" sz="1050" b="0" i="0" u="none" strike="noStrike">
                        <a:solidFill>
                          <a:srgbClr val="000000"/>
                        </a:solidFill>
                        <a:effectLst/>
                        <a:latin typeface="Aptos" panose="020B0004020202020204" pitchFamily="34" charset="0"/>
                      </a:endParaRPr>
                    </a:p>
                  </a:txBody>
                  <a:tcPr marL="7574" marR="7574" marT="7574"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29405899"/>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Keitele</a:t>
                      </a:r>
                      <a:endParaRPr lang="fi-FI" sz="1050" b="0" i="0" u="none" strike="noStrike" dirty="0">
                        <a:solidFill>
                          <a:srgbClr val="000000"/>
                        </a:solidFill>
                        <a:effectLst/>
                        <a:latin typeface="Aptos" panose="020B0004020202020204" pitchFamily="34" charset="0"/>
                      </a:endParaRPr>
                    </a:p>
                  </a:txBody>
                  <a:tcPr marL="7574" marR="7574" marT="7574"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dirty="0">
                          <a:solidFill>
                            <a:srgbClr val="000000"/>
                          </a:solidFill>
                          <a:effectLst/>
                          <a:latin typeface="Aptos" panose="020B0004020202020204" pitchFamily="34" charset="0"/>
                        </a:rPr>
                        <a:t>2 368</a:t>
                      </a:r>
                      <a:endParaRPr lang="fi-FI" sz="1050" b="0" i="0" u="none" strike="noStrike" dirty="0">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dirty="0">
                          <a:solidFill>
                            <a:srgbClr val="000000"/>
                          </a:solidFill>
                          <a:effectLst/>
                          <a:latin typeface="Aptos" panose="020B0004020202020204" pitchFamily="34" charset="0"/>
                        </a:rPr>
                        <a:t>2 340</a:t>
                      </a:r>
                      <a:endParaRPr lang="fi-FI" sz="1050" b="0" i="0" u="none" strike="noStrike" dirty="0">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2 311</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2 283</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2 257</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2 232</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2 208</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2 187</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2 166</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2 149</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2 129</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2 113</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2 095</a:t>
                      </a:r>
                      <a:endParaRPr lang="fi-FI" sz="1050" b="0" i="0" u="none" strike="noStrike">
                        <a:solidFill>
                          <a:srgbClr val="000000"/>
                        </a:solidFill>
                        <a:effectLst/>
                        <a:latin typeface="Aptos" panose="020B0004020202020204" pitchFamily="34" charset="0"/>
                      </a:endParaRPr>
                    </a:p>
                  </a:txBody>
                  <a:tcPr marL="7574" marR="7574" marT="7574"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07280389"/>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a:solidFill>
                            <a:srgbClr val="000000"/>
                          </a:solidFill>
                          <a:effectLst/>
                          <a:latin typeface="Aptos" panose="020B0004020202020204" pitchFamily="34" charset="0"/>
                        </a:rPr>
                        <a:t>Kiuruvesi</a:t>
                      </a:r>
                      <a:endParaRPr lang="fi-FI" sz="1050" b="0" i="0" u="none" strike="noStrike">
                        <a:solidFill>
                          <a:srgbClr val="000000"/>
                        </a:solidFill>
                        <a:effectLst/>
                        <a:latin typeface="Aptos" panose="020B0004020202020204" pitchFamily="34" charset="0"/>
                      </a:endParaRPr>
                    </a:p>
                  </a:txBody>
                  <a:tcPr marL="7574" marR="7574" marT="7574"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8 644</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dirty="0">
                          <a:solidFill>
                            <a:srgbClr val="000000"/>
                          </a:solidFill>
                          <a:effectLst/>
                          <a:latin typeface="Aptos" panose="020B0004020202020204" pitchFamily="34" charset="0"/>
                        </a:rPr>
                        <a:t>8 543</a:t>
                      </a:r>
                      <a:endParaRPr lang="fi-FI" sz="1050" b="0" i="0" u="none" strike="noStrike" dirty="0">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8 449</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8 361</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8 277</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8 197</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8 123</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8 051</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7 984</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7 916</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7 851</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7 787</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7 730</a:t>
                      </a:r>
                      <a:endParaRPr lang="fi-FI" sz="1050" b="0" i="0" u="none" strike="noStrike">
                        <a:solidFill>
                          <a:srgbClr val="000000"/>
                        </a:solidFill>
                        <a:effectLst/>
                        <a:latin typeface="Aptos" panose="020B0004020202020204" pitchFamily="34" charset="0"/>
                      </a:endParaRPr>
                    </a:p>
                  </a:txBody>
                  <a:tcPr marL="7574" marR="7574" marT="7574"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84715561"/>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1" u="none" strike="noStrike" dirty="0">
                          <a:solidFill>
                            <a:srgbClr val="000000"/>
                          </a:solidFill>
                          <a:effectLst/>
                          <a:latin typeface="Aptos" panose="020B0004020202020204" pitchFamily="34" charset="0"/>
                        </a:rPr>
                        <a:t>Koillis-Savon seutukunta</a:t>
                      </a:r>
                      <a:endParaRPr lang="fi-FI" sz="1050" b="1" i="0" u="none" strike="noStrike" dirty="0">
                        <a:solidFill>
                          <a:srgbClr val="000000"/>
                        </a:solidFill>
                        <a:effectLst/>
                        <a:latin typeface="Aptos" panose="020B0004020202020204" pitchFamily="34" charset="0"/>
                      </a:endParaRPr>
                    </a:p>
                  </a:txBody>
                  <a:tcPr marL="7574" marR="7574" marT="7574"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7 630</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dirty="0">
                          <a:solidFill>
                            <a:srgbClr val="000000"/>
                          </a:solidFill>
                          <a:effectLst/>
                          <a:latin typeface="Aptos" panose="020B0004020202020204" pitchFamily="34" charset="0"/>
                        </a:rPr>
                        <a:t>7 543</a:t>
                      </a:r>
                      <a:endParaRPr lang="fi-FI" sz="1050" b="1" i="0" u="none" strike="noStrike" dirty="0">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7 460</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7 386</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7 314</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7 245</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7 179</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7 119</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7 060</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7 001</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6 949</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6 895</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dirty="0">
                          <a:solidFill>
                            <a:srgbClr val="000000"/>
                          </a:solidFill>
                          <a:effectLst/>
                          <a:latin typeface="Aptos" panose="020B0004020202020204" pitchFamily="34" charset="0"/>
                        </a:rPr>
                        <a:t>6 848</a:t>
                      </a:r>
                      <a:endParaRPr lang="fi-FI" sz="1050" b="1" i="0" u="none" strike="noStrike" dirty="0">
                        <a:solidFill>
                          <a:srgbClr val="000000"/>
                        </a:solidFill>
                        <a:effectLst/>
                        <a:latin typeface="Aptos" panose="020B0004020202020204" pitchFamily="34" charset="0"/>
                      </a:endParaRPr>
                    </a:p>
                  </a:txBody>
                  <a:tcPr marL="7574" marR="7574" marT="7574"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32029215"/>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Kuopio</a:t>
                      </a:r>
                      <a:endParaRPr lang="fi-FI" sz="1050" b="0" i="0" u="none" strike="noStrike" dirty="0">
                        <a:solidFill>
                          <a:srgbClr val="000000"/>
                        </a:solidFill>
                        <a:effectLst/>
                        <a:latin typeface="Aptos" panose="020B0004020202020204" pitchFamily="34" charset="0"/>
                      </a:endParaRPr>
                    </a:p>
                  </a:txBody>
                  <a:tcPr marL="7574" marR="7574" marT="7574"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117 064</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117 938</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dirty="0">
                          <a:solidFill>
                            <a:srgbClr val="000000"/>
                          </a:solidFill>
                          <a:effectLst/>
                          <a:latin typeface="Aptos" panose="020B0004020202020204" pitchFamily="34" charset="0"/>
                        </a:rPr>
                        <a:t>118 758</a:t>
                      </a:r>
                      <a:endParaRPr lang="fi-FI" sz="1050" b="0" i="0" u="none" strike="noStrike" dirty="0">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119 539</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120 282</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121 001</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121 694</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122 369</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123 023</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123 660</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124 280</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dirty="0">
                          <a:solidFill>
                            <a:srgbClr val="000000"/>
                          </a:solidFill>
                          <a:effectLst/>
                          <a:latin typeface="Aptos" panose="020B0004020202020204" pitchFamily="34" charset="0"/>
                        </a:rPr>
                        <a:t>124 883</a:t>
                      </a:r>
                      <a:endParaRPr lang="fi-FI" sz="1050" b="0" i="0" u="none" strike="noStrike" dirty="0">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125 465</a:t>
                      </a:r>
                      <a:endParaRPr lang="fi-FI" sz="1050" b="0" i="0" u="none" strike="noStrike">
                        <a:solidFill>
                          <a:srgbClr val="000000"/>
                        </a:solidFill>
                        <a:effectLst/>
                        <a:latin typeface="Aptos" panose="020B0004020202020204" pitchFamily="34" charset="0"/>
                      </a:endParaRPr>
                    </a:p>
                  </a:txBody>
                  <a:tcPr marL="7574" marR="7574" marT="7574"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95336412"/>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1" u="none" strike="noStrike" dirty="0">
                          <a:solidFill>
                            <a:srgbClr val="000000"/>
                          </a:solidFill>
                          <a:effectLst/>
                          <a:latin typeface="Aptos" panose="020B0004020202020204" pitchFamily="34" charset="0"/>
                        </a:rPr>
                        <a:t>Kuopion seutukunta</a:t>
                      </a:r>
                      <a:endParaRPr lang="fi-FI" sz="1050" b="1" i="0" u="none" strike="noStrike" dirty="0">
                        <a:solidFill>
                          <a:srgbClr val="000000"/>
                        </a:solidFill>
                        <a:effectLst/>
                        <a:latin typeface="Aptos" panose="020B0004020202020204" pitchFamily="34" charset="0"/>
                      </a:endParaRPr>
                    </a:p>
                  </a:txBody>
                  <a:tcPr marL="7574" marR="7574" marT="7574"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138 873</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139 884</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140 833</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141 735</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142 594</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143 419</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144 212</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144 982</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145 720</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146 432</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147 117</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147 772</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dirty="0">
                          <a:solidFill>
                            <a:srgbClr val="000000"/>
                          </a:solidFill>
                          <a:effectLst/>
                          <a:latin typeface="Aptos" panose="020B0004020202020204" pitchFamily="34" charset="0"/>
                        </a:rPr>
                        <a:t>148 392</a:t>
                      </a:r>
                      <a:endParaRPr lang="fi-FI" sz="1050" b="1" i="0" u="none" strike="noStrike" dirty="0">
                        <a:solidFill>
                          <a:srgbClr val="000000"/>
                        </a:solidFill>
                        <a:effectLst/>
                        <a:latin typeface="Aptos" panose="020B0004020202020204" pitchFamily="34" charset="0"/>
                      </a:endParaRPr>
                    </a:p>
                  </a:txBody>
                  <a:tcPr marL="7574" marR="7574" marT="7574"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97708022"/>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Lapinlahti</a:t>
                      </a:r>
                      <a:endParaRPr lang="fi-FI" sz="1050" b="0" i="0" u="none" strike="noStrike" dirty="0">
                        <a:solidFill>
                          <a:srgbClr val="000000"/>
                        </a:solidFill>
                        <a:effectLst/>
                        <a:latin typeface="Aptos" panose="020B0004020202020204" pitchFamily="34" charset="0"/>
                      </a:endParaRPr>
                    </a:p>
                  </a:txBody>
                  <a:tcPr marL="7574" marR="7574" marT="7574"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10 013</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9 939</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dirty="0">
                          <a:solidFill>
                            <a:srgbClr val="000000"/>
                          </a:solidFill>
                          <a:effectLst/>
                          <a:latin typeface="Aptos" panose="020B0004020202020204" pitchFamily="34" charset="0"/>
                        </a:rPr>
                        <a:t>9 869</a:t>
                      </a:r>
                      <a:endParaRPr lang="fi-FI" sz="1050" b="0" i="0" u="none" strike="noStrike" dirty="0">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dirty="0">
                          <a:solidFill>
                            <a:srgbClr val="000000"/>
                          </a:solidFill>
                          <a:effectLst/>
                          <a:latin typeface="Aptos" panose="020B0004020202020204" pitchFamily="34" charset="0"/>
                        </a:rPr>
                        <a:t>9 803</a:t>
                      </a:r>
                      <a:endParaRPr lang="fi-FI" sz="1050" b="0" i="0" u="none" strike="noStrike" dirty="0">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9 739</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9 677</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9 621</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9 567</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9 515</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9 461</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9 406</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9 354</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9 304</a:t>
                      </a:r>
                      <a:endParaRPr lang="fi-FI" sz="1050" b="0" i="0" u="none" strike="noStrike">
                        <a:solidFill>
                          <a:srgbClr val="000000"/>
                        </a:solidFill>
                        <a:effectLst/>
                        <a:latin typeface="Aptos" panose="020B0004020202020204" pitchFamily="34" charset="0"/>
                      </a:endParaRPr>
                    </a:p>
                  </a:txBody>
                  <a:tcPr marL="7574" marR="7574" marT="7574"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22163760"/>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a:solidFill>
                            <a:srgbClr val="000000"/>
                          </a:solidFill>
                          <a:effectLst/>
                          <a:latin typeface="Aptos" panose="020B0004020202020204" pitchFamily="34" charset="0"/>
                        </a:rPr>
                        <a:t>Leppävirta</a:t>
                      </a:r>
                      <a:endParaRPr lang="fi-FI" sz="1050" b="0" i="0" u="none" strike="noStrike">
                        <a:solidFill>
                          <a:srgbClr val="000000"/>
                        </a:solidFill>
                        <a:effectLst/>
                        <a:latin typeface="Aptos" panose="020B0004020202020204" pitchFamily="34" charset="0"/>
                      </a:endParaRPr>
                    </a:p>
                  </a:txBody>
                  <a:tcPr marL="7574" marR="7574" marT="7574"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9 869</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9 735</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9 609</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dirty="0">
                          <a:solidFill>
                            <a:srgbClr val="000000"/>
                          </a:solidFill>
                          <a:effectLst/>
                          <a:latin typeface="Aptos" panose="020B0004020202020204" pitchFamily="34" charset="0"/>
                        </a:rPr>
                        <a:t>9 489</a:t>
                      </a:r>
                      <a:endParaRPr lang="fi-FI" sz="1050" b="0" i="0" u="none" strike="noStrike" dirty="0">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9 377</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9 269</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9 166</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9 070</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8 981</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8 894</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8 809</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8 729</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8 651</a:t>
                      </a:r>
                      <a:endParaRPr lang="fi-FI" sz="1050" b="0" i="0" u="none" strike="noStrike">
                        <a:solidFill>
                          <a:srgbClr val="000000"/>
                        </a:solidFill>
                        <a:effectLst/>
                        <a:latin typeface="Aptos" panose="020B0004020202020204" pitchFamily="34" charset="0"/>
                      </a:endParaRPr>
                    </a:p>
                  </a:txBody>
                  <a:tcPr marL="7574" marR="7574" marT="7574"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63169758"/>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Pielavesi</a:t>
                      </a:r>
                      <a:endParaRPr lang="fi-FI" sz="1050" b="0" i="0" u="none" strike="noStrike" dirty="0">
                        <a:solidFill>
                          <a:srgbClr val="000000"/>
                        </a:solidFill>
                        <a:effectLst/>
                        <a:latin typeface="Aptos" panose="020B0004020202020204" pitchFamily="34" charset="0"/>
                      </a:endParaRPr>
                    </a:p>
                  </a:txBody>
                  <a:tcPr marL="7574" marR="7574" marT="7574"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4 715</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4 650</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4 590</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4 531</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4 477</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4 429</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4 382</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4 337</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4 291</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4 249</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4 207</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4 166</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4 127</a:t>
                      </a:r>
                      <a:endParaRPr lang="fi-FI" sz="1050" b="0" i="0" u="none" strike="noStrike">
                        <a:solidFill>
                          <a:srgbClr val="000000"/>
                        </a:solidFill>
                        <a:effectLst/>
                        <a:latin typeface="Aptos" panose="020B0004020202020204" pitchFamily="34" charset="0"/>
                      </a:endParaRPr>
                    </a:p>
                  </a:txBody>
                  <a:tcPr marL="7574" marR="7574" marT="7574"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2283489"/>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Rautalampi</a:t>
                      </a:r>
                      <a:endParaRPr lang="fi-FI" sz="1050" b="0" i="0" u="none" strike="noStrike" dirty="0">
                        <a:solidFill>
                          <a:srgbClr val="000000"/>
                        </a:solidFill>
                        <a:effectLst/>
                        <a:latin typeface="Aptos" panose="020B0004020202020204" pitchFamily="34" charset="0"/>
                      </a:endParaRPr>
                    </a:p>
                  </a:txBody>
                  <a:tcPr marL="7574" marR="7574" marT="7574"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3 335</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3 300</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3 271</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3 241</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dirty="0">
                          <a:solidFill>
                            <a:srgbClr val="000000"/>
                          </a:solidFill>
                          <a:effectLst/>
                          <a:latin typeface="Aptos" panose="020B0004020202020204" pitchFamily="34" charset="0"/>
                        </a:rPr>
                        <a:t>3 212</a:t>
                      </a:r>
                      <a:endParaRPr lang="fi-FI" sz="1050" b="0" i="0" u="none" strike="noStrike" dirty="0">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3 186</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3 162</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3 141</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3 119</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3 097</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3 073</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3 055</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3 037</a:t>
                      </a:r>
                      <a:endParaRPr lang="fi-FI" sz="1050" b="0" i="0" u="none" strike="noStrike">
                        <a:solidFill>
                          <a:srgbClr val="000000"/>
                        </a:solidFill>
                        <a:effectLst/>
                        <a:latin typeface="Aptos" panose="020B0004020202020204" pitchFamily="34" charset="0"/>
                      </a:endParaRPr>
                    </a:p>
                  </a:txBody>
                  <a:tcPr marL="7574" marR="7574" marT="7574"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33528807"/>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a:solidFill>
                            <a:srgbClr val="000000"/>
                          </a:solidFill>
                          <a:effectLst/>
                          <a:latin typeface="Aptos" panose="020B0004020202020204" pitchFamily="34" charset="0"/>
                        </a:rPr>
                        <a:t>Rautavaara</a:t>
                      </a:r>
                      <a:endParaRPr lang="fi-FI" sz="1050" b="0" i="0" u="none" strike="noStrike">
                        <a:solidFill>
                          <a:srgbClr val="000000"/>
                        </a:solidFill>
                        <a:effectLst/>
                        <a:latin typeface="Aptos" panose="020B0004020202020204" pitchFamily="34" charset="0"/>
                      </a:endParaRPr>
                    </a:p>
                  </a:txBody>
                  <a:tcPr marL="7574" marR="7574" marT="7574"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1 739</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1 712</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1 685</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1 661</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1 635</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dirty="0">
                          <a:solidFill>
                            <a:srgbClr val="000000"/>
                          </a:solidFill>
                          <a:effectLst/>
                          <a:latin typeface="Aptos" panose="020B0004020202020204" pitchFamily="34" charset="0"/>
                        </a:rPr>
                        <a:t>1 610</a:t>
                      </a:r>
                      <a:endParaRPr lang="fi-FI" sz="1050" b="0" i="0" u="none" strike="noStrike" dirty="0">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1 587</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1 565</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1 544</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1 523</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1 503</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1 483</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1 465</a:t>
                      </a:r>
                      <a:endParaRPr lang="fi-FI" sz="1050" b="0" i="0" u="none" strike="noStrike">
                        <a:solidFill>
                          <a:srgbClr val="000000"/>
                        </a:solidFill>
                        <a:effectLst/>
                        <a:latin typeface="Aptos" panose="020B0004020202020204" pitchFamily="34" charset="0"/>
                      </a:endParaRPr>
                    </a:p>
                  </a:txBody>
                  <a:tcPr marL="7574" marR="7574" marT="7574"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36916728"/>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Siilinjärvi</a:t>
                      </a:r>
                      <a:endParaRPr lang="fi-FI" sz="1050" b="0" i="0" u="none" strike="noStrike" dirty="0">
                        <a:solidFill>
                          <a:srgbClr val="000000"/>
                        </a:solidFill>
                        <a:effectLst/>
                        <a:latin typeface="Aptos" panose="020B0004020202020204" pitchFamily="34" charset="0"/>
                      </a:endParaRPr>
                    </a:p>
                  </a:txBody>
                  <a:tcPr marL="7574" marR="7574" marT="7574"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21 809</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21 946</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22 075</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22 196</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22 312</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22 418</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22 518</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22 613</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22 697</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22 772</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22 837</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22 889</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22 927</a:t>
                      </a:r>
                      <a:endParaRPr lang="fi-FI" sz="1050" b="0" i="0" u="none" strike="noStrike">
                        <a:solidFill>
                          <a:srgbClr val="000000"/>
                        </a:solidFill>
                        <a:effectLst/>
                        <a:latin typeface="Aptos" panose="020B0004020202020204" pitchFamily="34" charset="0"/>
                      </a:endParaRPr>
                    </a:p>
                  </a:txBody>
                  <a:tcPr marL="7574" marR="7574" marT="7574"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18613997"/>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1" u="none" strike="noStrike" dirty="0">
                          <a:solidFill>
                            <a:srgbClr val="000000"/>
                          </a:solidFill>
                          <a:effectLst/>
                          <a:latin typeface="Aptos" panose="020B0004020202020204" pitchFamily="34" charset="0"/>
                        </a:rPr>
                        <a:t>Sisä-Savon seutukunta</a:t>
                      </a:r>
                      <a:endParaRPr lang="fi-FI" sz="1050" b="1" i="0" u="none" strike="noStrike" dirty="0">
                        <a:solidFill>
                          <a:srgbClr val="000000"/>
                        </a:solidFill>
                        <a:effectLst/>
                        <a:latin typeface="Aptos" panose="020B0004020202020204" pitchFamily="34" charset="0"/>
                      </a:endParaRPr>
                    </a:p>
                  </a:txBody>
                  <a:tcPr marL="7574" marR="7574" marT="7574"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14 527</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14 401</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14 292</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14 191</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14 091</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dirty="0">
                          <a:solidFill>
                            <a:srgbClr val="000000"/>
                          </a:solidFill>
                          <a:effectLst/>
                          <a:latin typeface="Aptos" panose="020B0004020202020204" pitchFamily="34" charset="0"/>
                        </a:rPr>
                        <a:t>14 002</a:t>
                      </a:r>
                      <a:endParaRPr lang="fi-FI" sz="1050" b="1" i="0" u="none" strike="noStrike" dirty="0">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13 920</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dirty="0">
                          <a:solidFill>
                            <a:srgbClr val="000000"/>
                          </a:solidFill>
                          <a:effectLst/>
                          <a:latin typeface="Aptos" panose="020B0004020202020204" pitchFamily="34" charset="0"/>
                        </a:rPr>
                        <a:t>13 842</a:t>
                      </a:r>
                      <a:endParaRPr lang="fi-FI" sz="1050" b="1" i="0" u="none" strike="noStrike" dirty="0">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13 766</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13 696</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13 628</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13 568</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dirty="0">
                          <a:solidFill>
                            <a:srgbClr val="000000"/>
                          </a:solidFill>
                          <a:effectLst/>
                          <a:latin typeface="Aptos" panose="020B0004020202020204" pitchFamily="34" charset="0"/>
                        </a:rPr>
                        <a:t>13 510</a:t>
                      </a:r>
                      <a:endParaRPr lang="fi-FI" sz="1050" b="1" i="0" u="none" strike="noStrike" dirty="0">
                        <a:solidFill>
                          <a:srgbClr val="000000"/>
                        </a:solidFill>
                        <a:effectLst/>
                        <a:latin typeface="Aptos" panose="020B0004020202020204" pitchFamily="34" charset="0"/>
                      </a:endParaRPr>
                    </a:p>
                  </a:txBody>
                  <a:tcPr marL="7574" marR="7574" marT="7574"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65759861"/>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Sonkajärvi</a:t>
                      </a:r>
                      <a:endParaRPr lang="fi-FI" sz="1050" b="0" i="0" u="none" strike="noStrike" dirty="0">
                        <a:solidFill>
                          <a:srgbClr val="000000"/>
                        </a:solidFill>
                        <a:effectLst/>
                        <a:latin typeface="Aptos" panose="020B0004020202020204" pitchFamily="34" charset="0"/>
                      </a:endParaRPr>
                    </a:p>
                  </a:txBody>
                  <a:tcPr marL="7574" marR="7574" marT="7574"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4 260</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4 191</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4 125</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4 064</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4 005</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3 948</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3 895</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3 845</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3 796</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3 750</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3 706</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3 664</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3 624</a:t>
                      </a:r>
                      <a:endParaRPr lang="fi-FI" sz="1050" b="0" i="0" u="none" strike="noStrike">
                        <a:solidFill>
                          <a:srgbClr val="000000"/>
                        </a:solidFill>
                        <a:effectLst/>
                        <a:latin typeface="Aptos" panose="020B0004020202020204" pitchFamily="34" charset="0"/>
                      </a:endParaRPr>
                    </a:p>
                  </a:txBody>
                  <a:tcPr marL="7574" marR="7574" marT="7574"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47825763"/>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a:solidFill>
                            <a:srgbClr val="000000"/>
                          </a:solidFill>
                          <a:effectLst/>
                          <a:latin typeface="Aptos" panose="020B0004020202020204" pitchFamily="34" charset="0"/>
                        </a:rPr>
                        <a:t>Suonenjoki</a:t>
                      </a:r>
                      <a:endParaRPr lang="fi-FI" sz="1050" b="0" i="0" u="none" strike="noStrike">
                        <a:solidFill>
                          <a:srgbClr val="000000"/>
                        </a:solidFill>
                        <a:effectLst/>
                        <a:latin typeface="Aptos" panose="020B0004020202020204" pitchFamily="34" charset="0"/>
                      </a:endParaRPr>
                    </a:p>
                  </a:txBody>
                  <a:tcPr marL="7574" marR="7574" marT="7574"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7 381</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7 347</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7 319</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7 292</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7 267</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7 244</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7 224</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7 203</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7 182</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dirty="0">
                          <a:solidFill>
                            <a:srgbClr val="000000"/>
                          </a:solidFill>
                          <a:effectLst/>
                          <a:latin typeface="Aptos" panose="020B0004020202020204" pitchFamily="34" charset="0"/>
                        </a:rPr>
                        <a:t>7 165</a:t>
                      </a:r>
                      <a:endParaRPr lang="fi-FI" sz="1050" b="0" i="0" u="none" strike="noStrike" dirty="0">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7 149</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7 136</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7 122</a:t>
                      </a:r>
                      <a:endParaRPr lang="fi-FI" sz="1050" b="0" i="0" u="none" strike="noStrike">
                        <a:solidFill>
                          <a:srgbClr val="000000"/>
                        </a:solidFill>
                        <a:effectLst/>
                        <a:latin typeface="Aptos" panose="020B0004020202020204" pitchFamily="34" charset="0"/>
                      </a:endParaRPr>
                    </a:p>
                  </a:txBody>
                  <a:tcPr marL="7574" marR="7574" marT="7574"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01194412"/>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Tervo</a:t>
                      </a:r>
                      <a:endParaRPr lang="fi-FI" sz="1050" b="0" i="0" u="none" strike="noStrike" dirty="0">
                        <a:solidFill>
                          <a:srgbClr val="000000"/>
                        </a:solidFill>
                        <a:effectLst/>
                        <a:latin typeface="Aptos" panose="020B0004020202020204" pitchFamily="34" charset="0"/>
                      </a:endParaRPr>
                    </a:p>
                  </a:txBody>
                  <a:tcPr marL="7574" marR="7574" marT="7574"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1 602</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1 579</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1 558</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1 539</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1 520</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1 503</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1 487</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1 472</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1 459</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1 447</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1 436</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dirty="0">
                          <a:solidFill>
                            <a:srgbClr val="000000"/>
                          </a:solidFill>
                          <a:effectLst/>
                          <a:latin typeface="Aptos" panose="020B0004020202020204" pitchFamily="34" charset="0"/>
                        </a:rPr>
                        <a:t>1 427</a:t>
                      </a:r>
                      <a:endParaRPr lang="fi-FI" sz="1050" b="0" i="0" u="none" strike="noStrike" dirty="0">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1 418</a:t>
                      </a:r>
                      <a:endParaRPr lang="fi-FI" sz="1050" b="0" i="0" u="none" strike="noStrike">
                        <a:solidFill>
                          <a:srgbClr val="000000"/>
                        </a:solidFill>
                        <a:effectLst/>
                        <a:latin typeface="Aptos" panose="020B0004020202020204" pitchFamily="34" charset="0"/>
                      </a:endParaRPr>
                    </a:p>
                  </a:txBody>
                  <a:tcPr marL="7574" marR="7574" marT="7574"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13489223"/>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a:solidFill>
                            <a:srgbClr val="000000"/>
                          </a:solidFill>
                          <a:effectLst/>
                          <a:latin typeface="Aptos" panose="020B0004020202020204" pitchFamily="34" charset="0"/>
                        </a:rPr>
                        <a:t>Tuusniemi</a:t>
                      </a:r>
                      <a:endParaRPr lang="fi-FI" sz="1050" b="0" i="0" u="none" strike="noStrike">
                        <a:solidFill>
                          <a:srgbClr val="000000"/>
                        </a:solidFill>
                        <a:effectLst/>
                        <a:latin typeface="Aptos" panose="020B0004020202020204" pitchFamily="34" charset="0"/>
                      </a:endParaRPr>
                    </a:p>
                  </a:txBody>
                  <a:tcPr marL="7574" marR="7574" marT="7574"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2 720</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2 698</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2 680</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2 663</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2 650</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dirty="0">
                          <a:solidFill>
                            <a:srgbClr val="000000"/>
                          </a:solidFill>
                          <a:effectLst/>
                          <a:latin typeface="Aptos" panose="020B0004020202020204" pitchFamily="34" charset="0"/>
                        </a:rPr>
                        <a:t>2 634</a:t>
                      </a:r>
                      <a:endParaRPr lang="fi-FI" sz="1050" b="0" i="0" u="none" strike="noStrike" dirty="0">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dirty="0">
                          <a:solidFill>
                            <a:srgbClr val="000000"/>
                          </a:solidFill>
                          <a:effectLst/>
                          <a:latin typeface="Aptos" panose="020B0004020202020204" pitchFamily="34" charset="0"/>
                        </a:rPr>
                        <a:t>2 620</a:t>
                      </a:r>
                      <a:endParaRPr lang="fi-FI" sz="1050" b="0" i="0" u="none" strike="noStrike" dirty="0">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2 608</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2 595</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2 582</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2 572</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dirty="0">
                          <a:solidFill>
                            <a:srgbClr val="000000"/>
                          </a:solidFill>
                          <a:effectLst/>
                          <a:latin typeface="Aptos" panose="020B0004020202020204" pitchFamily="34" charset="0"/>
                        </a:rPr>
                        <a:t>2 559</a:t>
                      </a:r>
                      <a:endParaRPr lang="fi-FI" sz="1050" b="0" i="0" u="none" strike="noStrike" dirty="0">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2 549</a:t>
                      </a:r>
                      <a:endParaRPr lang="fi-FI" sz="1050" b="0" i="0" u="none" strike="noStrike">
                        <a:solidFill>
                          <a:srgbClr val="000000"/>
                        </a:solidFill>
                        <a:effectLst/>
                        <a:latin typeface="Aptos" panose="020B0004020202020204" pitchFamily="34" charset="0"/>
                      </a:endParaRPr>
                    </a:p>
                  </a:txBody>
                  <a:tcPr marL="7574" marR="7574" marT="7574"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92607634"/>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1" u="none" strike="noStrike" dirty="0">
                          <a:solidFill>
                            <a:srgbClr val="000000"/>
                          </a:solidFill>
                          <a:effectLst/>
                          <a:latin typeface="Aptos" panose="020B0004020202020204" pitchFamily="34" charset="0"/>
                        </a:rPr>
                        <a:t>Varkauden seutukunta </a:t>
                      </a:r>
                      <a:endParaRPr lang="fi-FI" sz="1050" b="1" i="0" u="none" strike="noStrike" dirty="0">
                        <a:solidFill>
                          <a:srgbClr val="000000"/>
                        </a:solidFill>
                        <a:effectLst/>
                        <a:latin typeface="Aptos" panose="020B0004020202020204" pitchFamily="34" charset="0"/>
                      </a:endParaRPr>
                    </a:p>
                  </a:txBody>
                  <a:tcPr marL="7574" marR="7574" marT="7574"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36 596</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36 177</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35 785</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35 414</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35 064</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34 733</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dirty="0">
                          <a:solidFill>
                            <a:srgbClr val="000000"/>
                          </a:solidFill>
                          <a:effectLst/>
                          <a:latin typeface="Aptos" panose="020B0004020202020204" pitchFamily="34" charset="0"/>
                        </a:rPr>
                        <a:t>34 418</a:t>
                      </a:r>
                      <a:endParaRPr lang="fi-FI" sz="1050" b="1" i="0" u="none" strike="noStrike" dirty="0">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34 121</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33 842</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33 574</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33 311</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33 062</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dirty="0">
                          <a:solidFill>
                            <a:srgbClr val="000000"/>
                          </a:solidFill>
                          <a:effectLst/>
                          <a:latin typeface="Aptos" panose="020B0004020202020204" pitchFamily="34" charset="0"/>
                        </a:rPr>
                        <a:t>32 822</a:t>
                      </a:r>
                      <a:endParaRPr lang="fi-FI" sz="1050" b="1" i="0" u="none" strike="noStrike" dirty="0">
                        <a:solidFill>
                          <a:srgbClr val="000000"/>
                        </a:solidFill>
                        <a:effectLst/>
                        <a:latin typeface="Aptos" panose="020B0004020202020204" pitchFamily="34" charset="0"/>
                      </a:endParaRPr>
                    </a:p>
                  </a:txBody>
                  <a:tcPr marL="7574" marR="7574" marT="7574"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0264942"/>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Varkaus</a:t>
                      </a:r>
                      <a:endParaRPr lang="fi-FI" sz="1050" b="0" i="0" u="none" strike="noStrike" dirty="0">
                        <a:solidFill>
                          <a:srgbClr val="000000"/>
                        </a:solidFill>
                        <a:effectLst/>
                        <a:latin typeface="Aptos" panose="020B0004020202020204" pitchFamily="34" charset="0"/>
                      </a:endParaRPr>
                    </a:p>
                  </a:txBody>
                  <a:tcPr marL="7574" marR="7574" marT="7574"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21 601</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21 364</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21 141</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20 930</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20 730</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20 541</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20 367</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dirty="0">
                          <a:solidFill>
                            <a:srgbClr val="000000"/>
                          </a:solidFill>
                          <a:effectLst/>
                          <a:latin typeface="Aptos" panose="020B0004020202020204" pitchFamily="34" charset="0"/>
                        </a:rPr>
                        <a:t>20 199</a:t>
                      </a:r>
                      <a:endParaRPr lang="fi-FI" sz="1050" b="0" i="0" u="none" strike="noStrike" dirty="0">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20 041</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19 893</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19 747</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19 607</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dirty="0">
                          <a:solidFill>
                            <a:srgbClr val="000000"/>
                          </a:solidFill>
                          <a:effectLst/>
                          <a:latin typeface="Aptos" panose="020B0004020202020204" pitchFamily="34" charset="0"/>
                        </a:rPr>
                        <a:t>19 474</a:t>
                      </a:r>
                      <a:endParaRPr lang="fi-FI" sz="1050" b="0" i="0" u="none" strike="noStrike" dirty="0">
                        <a:solidFill>
                          <a:srgbClr val="000000"/>
                        </a:solidFill>
                        <a:effectLst/>
                        <a:latin typeface="Aptos" panose="020B0004020202020204" pitchFamily="34" charset="0"/>
                      </a:endParaRPr>
                    </a:p>
                  </a:txBody>
                  <a:tcPr marL="7574" marR="7574" marT="7574"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94193901"/>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a:solidFill>
                            <a:srgbClr val="000000"/>
                          </a:solidFill>
                          <a:effectLst/>
                          <a:latin typeface="Aptos" panose="020B0004020202020204" pitchFamily="34" charset="0"/>
                        </a:rPr>
                        <a:t>Vesanto</a:t>
                      </a:r>
                      <a:endParaRPr lang="fi-FI" sz="1050" b="0" i="0" u="none" strike="noStrike">
                        <a:solidFill>
                          <a:srgbClr val="000000"/>
                        </a:solidFill>
                        <a:effectLst/>
                        <a:latin typeface="Aptos" panose="020B0004020202020204" pitchFamily="34" charset="0"/>
                      </a:endParaRPr>
                    </a:p>
                  </a:txBody>
                  <a:tcPr marL="7574" marR="7574" marT="7574"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2 209</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2 175</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2 144</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2 119</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2 092</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2 069</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2 047</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2 026</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dirty="0">
                          <a:solidFill>
                            <a:srgbClr val="000000"/>
                          </a:solidFill>
                          <a:effectLst/>
                          <a:latin typeface="Aptos" panose="020B0004020202020204" pitchFamily="34" charset="0"/>
                        </a:rPr>
                        <a:t>2 006</a:t>
                      </a:r>
                      <a:endParaRPr lang="fi-FI" sz="1050" b="0" i="0" u="none" strike="noStrike" dirty="0">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1 987</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1 970</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1 950</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dirty="0">
                          <a:solidFill>
                            <a:srgbClr val="000000"/>
                          </a:solidFill>
                          <a:effectLst/>
                          <a:latin typeface="Aptos" panose="020B0004020202020204" pitchFamily="34" charset="0"/>
                        </a:rPr>
                        <a:t>1 933</a:t>
                      </a:r>
                      <a:endParaRPr lang="fi-FI" sz="1050" b="0" i="0" u="none" strike="noStrike" dirty="0">
                        <a:solidFill>
                          <a:srgbClr val="000000"/>
                        </a:solidFill>
                        <a:effectLst/>
                        <a:latin typeface="Aptos" panose="020B0004020202020204" pitchFamily="34" charset="0"/>
                      </a:endParaRPr>
                    </a:p>
                  </a:txBody>
                  <a:tcPr marL="7574" marR="7574" marT="7574"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12610158"/>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Vieremä</a:t>
                      </a:r>
                      <a:endParaRPr lang="fi-FI" sz="1050" b="0" i="0" u="none" strike="noStrike" dirty="0">
                        <a:solidFill>
                          <a:srgbClr val="000000"/>
                        </a:solidFill>
                        <a:effectLst/>
                        <a:latin typeface="Aptos" panose="020B0004020202020204" pitchFamily="34" charset="0"/>
                      </a:endParaRPr>
                    </a:p>
                  </a:txBody>
                  <a:tcPr marL="7574" marR="7574" marT="7574"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3 785</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3 756</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3 727</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3 704</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3 680</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3 659</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3 640</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3 622</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3 605</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3 588</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3 573</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a:solidFill>
                            <a:srgbClr val="000000"/>
                          </a:solidFill>
                          <a:effectLst/>
                          <a:latin typeface="Aptos" panose="020B0004020202020204" pitchFamily="34" charset="0"/>
                        </a:rPr>
                        <a:t>3 561</a:t>
                      </a:r>
                      <a:endParaRPr lang="fi-FI" sz="1050" b="0"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dirty="0">
                          <a:solidFill>
                            <a:srgbClr val="000000"/>
                          </a:solidFill>
                          <a:effectLst/>
                          <a:latin typeface="Aptos" panose="020B0004020202020204" pitchFamily="34" charset="0"/>
                        </a:rPr>
                        <a:t>3 546</a:t>
                      </a:r>
                      <a:endParaRPr lang="fi-FI" sz="1050" b="0" i="0" u="none" strike="noStrike" dirty="0">
                        <a:solidFill>
                          <a:srgbClr val="000000"/>
                        </a:solidFill>
                        <a:effectLst/>
                        <a:latin typeface="Aptos" panose="020B0004020202020204" pitchFamily="34" charset="0"/>
                      </a:endParaRPr>
                    </a:p>
                  </a:txBody>
                  <a:tcPr marL="7574" marR="7574" marT="7574"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01897723"/>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1" u="none" strike="noStrike" dirty="0">
                          <a:solidFill>
                            <a:srgbClr val="000000"/>
                          </a:solidFill>
                          <a:effectLst/>
                          <a:latin typeface="Aptos" panose="020B0004020202020204" pitchFamily="34" charset="0"/>
                        </a:rPr>
                        <a:t>Ylä-Savon seutukunta</a:t>
                      </a:r>
                      <a:endParaRPr lang="fi-FI" sz="1050" b="1" i="0" u="none" strike="noStrike" dirty="0">
                        <a:solidFill>
                          <a:srgbClr val="000000"/>
                        </a:solidFill>
                        <a:effectLst/>
                        <a:latin typeface="Aptos" panose="020B0004020202020204" pitchFamily="34" charset="0"/>
                      </a:endParaRPr>
                    </a:p>
                  </a:txBody>
                  <a:tcPr marL="7574" marR="7574" marT="7574"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55 896</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55 530</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55 177</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54 844</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54 524</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54 222</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53 936</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53 667</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53 404</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53 147</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dirty="0">
                          <a:solidFill>
                            <a:srgbClr val="000000"/>
                          </a:solidFill>
                          <a:effectLst/>
                          <a:latin typeface="Aptos" panose="020B0004020202020204" pitchFamily="34" charset="0"/>
                        </a:rPr>
                        <a:t>52 891</a:t>
                      </a:r>
                      <a:endParaRPr lang="fi-FI" sz="1050" b="1" i="0" u="none" strike="noStrike" dirty="0">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52 648</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dirty="0">
                          <a:solidFill>
                            <a:srgbClr val="000000"/>
                          </a:solidFill>
                          <a:effectLst/>
                          <a:latin typeface="Aptos" panose="020B0004020202020204" pitchFamily="34" charset="0"/>
                        </a:rPr>
                        <a:t>52 412</a:t>
                      </a:r>
                      <a:endParaRPr lang="fi-FI" sz="1050" b="1" i="0" u="none" strike="noStrike" dirty="0">
                        <a:solidFill>
                          <a:srgbClr val="000000"/>
                        </a:solidFill>
                        <a:effectLst/>
                        <a:latin typeface="Aptos" panose="020B0004020202020204" pitchFamily="34" charset="0"/>
                      </a:endParaRPr>
                    </a:p>
                  </a:txBody>
                  <a:tcPr marL="7574" marR="7574" marT="7574"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23350051"/>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1" u="none" strike="noStrike" dirty="0">
                          <a:solidFill>
                            <a:srgbClr val="000000"/>
                          </a:solidFill>
                          <a:effectLst/>
                          <a:latin typeface="Aptos" panose="020B0004020202020204" pitchFamily="34" charset="0"/>
                        </a:rPr>
                        <a:t>Pohjois-Savo</a:t>
                      </a:r>
                      <a:endParaRPr lang="fi-FI" sz="1050" b="1" i="0" u="none" strike="noStrike" dirty="0">
                        <a:solidFill>
                          <a:srgbClr val="000000"/>
                        </a:solidFill>
                        <a:effectLst/>
                        <a:latin typeface="Aptos" panose="020B0004020202020204" pitchFamily="34" charset="0"/>
                      </a:endParaRPr>
                    </a:p>
                  </a:txBody>
                  <a:tcPr marL="7574" marR="7574" marT="7574"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dirty="0">
                          <a:solidFill>
                            <a:srgbClr val="000000"/>
                          </a:solidFill>
                          <a:effectLst/>
                          <a:latin typeface="Aptos" panose="020B0004020202020204" pitchFamily="34" charset="0"/>
                        </a:rPr>
                        <a:t>253 522</a:t>
                      </a:r>
                      <a:endParaRPr lang="fi-FI" sz="1050" b="1" i="0" u="none" strike="noStrike" dirty="0">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253 535</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253 547</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dirty="0">
                          <a:solidFill>
                            <a:srgbClr val="000000"/>
                          </a:solidFill>
                          <a:effectLst/>
                          <a:latin typeface="Aptos" panose="020B0004020202020204" pitchFamily="34" charset="0"/>
                        </a:rPr>
                        <a:t>253 570</a:t>
                      </a:r>
                      <a:endParaRPr lang="fi-FI" sz="1050" b="1" i="0" u="none" strike="noStrike" dirty="0">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dirty="0">
                          <a:solidFill>
                            <a:srgbClr val="000000"/>
                          </a:solidFill>
                          <a:effectLst/>
                          <a:latin typeface="Aptos" panose="020B0004020202020204" pitchFamily="34" charset="0"/>
                        </a:rPr>
                        <a:t>253 587</a:t>
                      </a:r>
                      <a:endParaRPr lang="fi-FI" sz="1050" b="1" i="0" u="none" strike="noStrike" dirty="0">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a:solidFill>
                            <a:srgbClr val="000000"/>
                          </a:solidFill>
                          <a:effectLst/>
                          <a:latin typeface="Aptos" panose="020B0004020202020204" pitchFamily="34" charset="0"/>
                        </a:rPr>
                        <a:t>253 621</a:t>
                      </a:r>
                      <a:endParaRPr lang="fi-FI" sz="1050" b="1" i="0" u="none" strike="noStrike">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dirty="0">
                          <a:solidFill>
                            <a:srgbClr val="000000"/>
                          </a:solidFill>
                          <a:effectLst/>
                          <a:latin typeface="Aptos" panose="020B0004020202020204" pitchFamily="34" charset="0"/>
                        </a:rPr>
                        <a:t>253 665</a:t>
                      </a:r>
                      <a:endParaRPr lang="fi-FI" sz="1050" b="1" i="0" u="none" strike="noStrike" dirty="0">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dirty="0">
                          <a:solidFill>
                            <a:srgbClr val="000000"/>
                          </a:solidFill>
                          <a:effectLst/>
                          <a:latin typeface="Aptos" panose="020B0004020202020204" pitchFamily="34" charset="0"/>
                        </a:rPr>
                        <a:t>253 731</a:t>
                      </a:r>
                      <a:endParaRPr lang="fi-FI" sz="1050" b="1" i="0" u="none" strike="noStrike" dirty="0">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dirty="0">
                          <a:solidFill>
                            <a:srgbClr val="000000"/>
                          </a:solidFill>
                          <a:effectLst/>
                          <a:latin typeface="Aptos" panose="020B0004020202020204" pitchFamily="34" charset="0"/>
                        </a:rPr>
                        <a:t>253 792</a:t>
                      </a:r>
                      <a:endParaRPr lang="fi-FI" sz="1050" b="1" i="0" u="none" strike="noStrike" dirty="0">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dirty="0">
                          <a:solidFill>
                            <a:srgbClr val="000000"/>
                          </a:solidFill>
                          <a:effectLst/>
                          <a:latin typeface="Aptos" panose="020B0004020202020204" pitchFamily="34" charset="0"/>
                        </a:rPr>
                        <a:t>253 850</a:t>
                      </a:r>
                      <a:endParaRPr lang="fi-FI" sz="1050" b="1" i="0" u="none" strike="noStrike" dirty="0">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dirty="0">
                          <a:solidFill>
                            <a:srgbClr val="000000"/>
                          </a:solidFill>
                          <a:effectLst/>
                          <a:latin typeface="Aptos" panose="020B0004020202020204" pitchFamily="34" charset="0"/>
                        </a:rPr>
                        <a:t>253 896</a:t>
                      </a:r>
                      <a:endParaRPr lang="fi-FI" sz="1050" b="1" i="0" u="none" strike="noStrike" dirty="0">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dirty="0">
                          <a:solidFill>
                            <a:srgbClr val="000000"/>
                          </a:solidFill>
                          <a:effectLst/>
                          <a:latin typeface="Aptos" panose="020B0004020202020204" pitchFamily="34" charset="0"/>
                        </a:rPr>
                        <a:t>253 945</a:t>
                      </a:r>
                      <a:endParaRPr lang="fi-FI" sz="1050" b="1" i="0" u="none" strike="noStrike" dirty="0">
                        <a:solidFill>
                          <a:srgbClr val="000000"/>
                        </a:solidFill>
                        <a:effectLst/>
                        <a:latin typeface="Aptos" panose="020B0004020202020204" pitchFamily="34" charset="0"/>
                      </a:endParaRPr>
                    </a:p>
                  </a:txBody>
                  <a:tcPr marL="7574" marR="7574" marT="7574"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1" u="none" strike="noStrike" dirty="0">
                          <a:solidFill>
                            <a:srgbClr val="000000"/>
                          </a:solidFill>
                          <a:effectLst/>
                          <a:latin typeface="Aptos" panose="020B0004020202020204" pitchFamily="34" charset="0"/>
                        </a:rPr>
                        <a:t>253 984</a:t>
                      </a:r>
                      <a:endParaRPr lang="fi-FI" sz="1050" b="1" i="0" u="none" strike="noStrike" dirty="0">
                        <a:solidFill>
                          <a:srgbClr val="000000"/>
                        </a:solidFill>
                        <a:effectLst/>
                        <a:latin typeface="Aptos" panose="020B0004020202020204" pitchFamily="34" charset="0"/>
                      </a:endParaRPr>
                    </a:p>
                  </a:txBody>
                  <a:tcPr marL="7574" marR="7574" marT="7574"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00094081"/>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Koko maa</a:t>
                      </a:r>
                      <a:endParaRPr lang="fi-FI" sz="1050" b="0" i="0" u="none" strike="noStrike" dirty="0">
                        <a:solidFill>
                          <a:srgbClr val="000000"/>
                        </a:solidFill>
                        <a:effectLst/>
                        <a:latin typeface="Aptos" panose="020B0004020202020204" pitchFamily="34" charset="0"/>
                      </a:endParaRPr>
                    </a:p>
                  </a:txBody>
                  <a:tcPr marL="7574" marR="7574" marT="7574"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dirty="0">
                          <a:solidFill>
                            <a:srgbClr val="000000"/>
                          </a:solidFill>
                          <a:effectLst/>
                          <a:latin typeface="Aptos" panose="020B0004020202020204" pitchFamily="34" charset="0"/>
                        </a:rPr>
                        <a:t>5 490 245</a:t>
                      </a:r>
                      <a:endParaRPr lang="fi-FI" sz="1050" b="0" i="0" u="none" strike="noStrike" dirty="0">
                        <a:solidFill>
                          <a:srgbClr val="000000"/>
                        </a:solidFill>
                        <a:effectLst/>
                        <a:latin typeface="Aptos" panose="020B0004020202020204" pitchFamily="34" charset="0"/>
                      </a:endParaRPr>
                    </a:p>
                  </a:txBody>
                  <a:tcPr marL="7574" marR="7574" marT="7574"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dirty="0">
                          <a:solidFill>
                            <a:srgbClr val="000000"/>
                          </a:solidFill>
                          <a:effectLst/>
                          <a:latin typeface="Aptos" panose="020B0004020202020204" pitchFamily="34" charset="0"/>
                        </a:rPr>
                        <a:t>5 511 625</a:t>
                      </a:r>
                      <a:endParaRPr lang="fi-FI" sz="1050" b="0" i="0" u="none" strike="noStrike" dirty="0">
                        <a:solidFill>
                          <a:srgbClr val="000000"/>
                        </a:solidFill>
                        <a:effectLst/>
                        <a:latin typeface="Aptos" panose="020B0004020202020204" pitchFamily="34" charset="0"/>
                      </a:endParaRPr>
                    </a:p>
                  </a:txBody>
                  <a:tcPr marL="7574" marR="7574" marT="7574"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dirty="0">
                          <a:solidFill>
                            <a:srgbClr val="000000"/>
                          </a:solidFill>
                          <a:effectLst/>
                          <a:latin typeface="Aptos" panose="020B0004020202020204" pitchFamily="34" charset="0"/>
                        </a:rPr>
                        <a:t>5 532 857</a:t>
                      </a:r>
                      <a:endParaRPr lang="fi-FI" sz="1050" b="0" i="0" u="none" strike="noStrike" dirty="0">
                        <a:solidFill>
                          <a:srgbClr val="000000"/>
                        </a:solidFill>
                        <a:effectLst/>
                        <a:latin typeface="Aptos" panose="020B0004020202020204" pitchFamily="34" charset="0"/>
                      </a:endParaRPr>
                    </a:p>
                  </a:txBody>
                  <a:tcPr marL="7574" marR="7574" marT="7574"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dirty="0">
                          <a:solidFill>
                            <a:srgbClr val="000000"/>
                          </a:solidFill>
                          <a:effectLst/>
                          <a:latin typeface="Aptos" panose="020B0004020202020204" pitchFamily="34" charset="0"/>
                        </a:rPr>
                        <a:t>5 553 902</a:t>
                      </a:r>
                      <a:endParaRPr lang="fi-FI" sz="1050" b="0" i="0" u="none" strike="noStrike" dirty="0">
                        <a:solidFill>
                          <a:srgbClr val="000000"/>
                        </a:solidFill>
                        <a:effectLst/>
                        <a:latin typeface="Aptos" panose="020B0004020202020204" pitchFamily="34" charset="0"/>
                      </a:endParaRPr>
                    </a:p>
                  </a:txBody>
                  <a:tcPr marL="7574" marR="7574" marT="7574"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dirty="0">
                          <a:solidFill>
                            <a:srgbClr val="000000"/>
                          </a:solidFill>
                          <a:effectLst/>
                          <a:latin typeface="Aptos" panose="020B0004020202020204" pitchFamily="34" charset="0"/>
                        </a:rPr>
                        <a:t>5 574 711</a:t>
                      </a:r>
                      <a:endParaRPr lang="fi-FI" sz="1050" b="0" i="0" u="none" strike="noStrike" dirty="0">
                        <a:solidFill>
                          <a:srgbClr val="000000"/>
                        </a:solidFill>
                        <a:effectLst/>
                        <a:latin typeface="Aptos" panose="020B0004020202020204" pitchFamily="34" charset="0"/>
                      </a:endParaRPr>
                    </a:p>
                  </a:txBody>
                  <a:tcPr marL="7574" marR="7574" marT="7574"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dirty="0">
                          <a:solidFill>
                            <a:srgbClr val="000000"/>
                          </a:solidFill>
                          <a:effectLst/>
                          <a:latin typeface="Aptos" panose="020B0004020202020204" pitchFamily="34" charset="0"/>
                        </a:rPr>
                        <a:t>5 595 213</a:t>
                      </a:r>
                      <a:endParaRPr lang="fi-FI" sz="1050" b="0" i="0" u="none" strike="noStrike" dirty="0">
                        <a:solidFill>
                          <a:srgbClr val="000000"/>
                        </a:solidFill>
                        <a:effectLst/>
                        <a:latin typeface="Aptos" panose="020B0004020202020204" pitchFamily="34" charset="0"/>
                      </a:endParaRPr>
                    </a:p>
                  </a:txBody>
                  <a:tcPr marL="7574" marR="7574" marT="7574"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dirty="0">
                          <a:solidFill>
                            <a:srgbClr val="000000"/>
                          </a:solidFill>
                          <a:effectLst/>
                          <a:latin typeface="Aptos" panose="020B0004020202020204" pitchFamily="34" charset="0"/>
                        </a:rPr>
                        <a:t>5 615 382</a:t>
                      </a:r>
                      <a:endParaRPr lang="fi-FI" sz="1050" b="0" i="0" u="none" strike="noStrike" dirty="0">
                        <a:solidFill>
                          <a:srgbClr val="000000"/>
                        </a:solidFill>
                        <a:effectLst/>
                        <a:latin typeface="Aptos" panose="020B0004020202020204" pitchFamily="34" charset="0"/>
                      </a:endParaRPr>
                    </a:p>
                  </a:txBody>
                  <a:tcPr marL="7574" marR="7574" marT="7574"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dirty="0">
                          <a:solidFill>
                            <a:srgbClr val="000000"/>
                          </a:solidFill>
                          <a:effectLst/>
                          <a:latin typeface="Aptos" panose="020B0004020202020204" pitchFamily="34" charset="0"/>
                        </a:rPr>
                        <a:t>5 635 127</a:t>
                      </a:r>
                      <a:endParaRPr lang="fi-FI" sz="1050" b="0" i="0" u="none" strike="noStrike" dirty="0">
                        <a:solidFill>
                          <a:srgbClr val="000000"/>
                        </a:solidFill>
                        <a:effectLst/>
                        <a:latin typeface="Aptos" panose="020B0004020202020204" pitchFamily="34" charset="0"/>
                      </a:endParaRPr>
                    </a:p>
                  </a:txBody>
                  <a:tcPr marL="7574" marR="7574" marT="7574"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dirty="0">
                          <a:solidFill>
                            <a:srgbClr val="000000"/>
                          </a:solidFill>
                          <a:effectLst/>
                          <a:latin typeface="Aptos" panose="020B0004020202020204" pitchFamily="34" charset="0"/>
                        </a:rPr>
                        <a:t>5 654 344</a:t>
                      </a:r>
                      <a:endParaRPr lang="fi-FI" sz="1050" b="0" i="0" u="none" strike="noStrike" dirty="0">
                        <a:solidFill>
                          <a:srgbClr val="000000"/>
                        </a:solidFill>
                        <a:effectLst/>
                        <a:latin typeface="Aptos" panose="020B0004020202020204" pitchFamily="34" charset="0"/>
                      </a:endParaRPr>
                    </a:p>
                  </a:txBody>
                  <a:tcPr marL="7574" marR="7574" marT="7574"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dirty="0">
                          <a:solidFill>
                            <a:srgbClr val="000000"/>
                          </a:solidFill>
                          <a:effectLst/>
                          <a:latin typeface="Aptos" panose="020B0004020202020204" pitchFamily="34" charset="0"/>
                        </a:rPr>
                        <a:t>5 672 989</a:t>
                      </a:r>
                      <a:endParaRPr lang="fi-FI" sz="1050" b="0" i="0" u="none" strike="noStrike" dirty="0">
                        <a:solidFill>
                          <a:srgbClr val="000000"/>
                        </a:solidFill>
                        <a:effectLst/>
                        <a:latin typeface="Aptos" panose="020B0004020202020204" pitchFamily="34" charset="0"/>
                      </a:endParaRPr>
                    </a:p>
                  </a:txBody>
                  <a:tcPr marL="7574" marR="7574" marT="7574"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dirty="0">
                          <a:solidFill>
                            <a:srgbClr val="000000"/>
                          </a:solidFill>
                          <a:effectLst/>
                          <a:latin typeface="Aptos" panose="020B0004020202020204" pitchFamily="34" charset="0"/>
                        </a:rPr>
                        <a:t>5 690 988</a:t>
                      </a:r>
                      <a:endParaRPr lang="fi-FI" sz="1050" b="0" i="0" u="none" strike="noStrike" dirty="0">
                        <a:solidFill>
                          <a:srgbClr val="000000"/>
                        </a:solidFill>
                        <a:effectLst/>
                        <a:latin typeface="Aptos" panose="020B0004020202020204" pitchFamily="34" charset="0"/>
                      </a:endParaRPr>
                    </a:p>
                  </a:txBody>
                  <a:tcPr marL="7574" marR="7574" marT="7574"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dirty="0">
                          <a:solidFill>
                            <a:srgbClr val="000000"/>
                          </a:solidFill>
                          <a:effectLst/>
                          <a:latin typeface="Aptos" panose="020B0004020202020204" pitchFamily="34" charset="0"/>
                        </a:rPr>
                        <a:t>5 708 232</a:t>
                      </a:r>
                      <a:endParaRPr lang="fi-FI" sz="1050" b="0" i="0" u="none" strike="noStrike" dirty="0">
                        <a:solidFill>
                          <a:srgbClr val="000000"/>
                        </a:solidFill>
                        <a:effectLst/>
                        <a:latin typeface="Aptos" panose="020B0004020202020204" pitchFamily="34" charset="0"/>
                      </a:endParaRPr>
                    </a:p>
                  </a:txBody>
                  <a:tcPr marL="7574" marR="7574" marT="7574"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r" fontAlgn="b"/>
                      <a:r>
                        <a:rPr lang="fi-FI" sz="1050" b="0" u="none" strike="noStrike" dirty="0">
                          <a:solidFill>
                            <a:srgbClr val="000000"/>
                          </a:solidFill>
                          <a:effectLst/>
                          <a:latin typeface="Aptos" panose="020B0004020202020204" pitchFamily="34" charset="0"/>
                        </a:rPr>
                        <a:t>5 724 729</a:t>
                      </a:r>
                      <a:endParaRPr lang="fi-FI" sz="1050" b="0" i="0" u="none" strike="noStrike" dirty="0">
                        <a:solidFill>
                          <a:srgbClr val="000000"/>
                        </a:solidFill>
                        <a:effectLst/>
                        <a:latin typeface="Aptos" panose="020B0004020202020204" pitchFamily="34" charset="0"/>
                      </a:endParaRPr>
                    </a:p>
                  </a:txBody>
                  <a:tcPr marL="7574" marR="7574" marT="7574"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014778"/>
                  </a:ext>
                </a:extLst>
              </a:tr>
            </a:tbl>
          </a:graphicData>
        </a:graphic>
      </p:graphicFrame>
      <p:pic>
        <p:nvPicPr>
          <p:cNvPr id="2" name="Kuva 1" descr="Kuva, joka sisältää kohteen teksti&#10;&#10;Kuvaus luotu automaattisesti">
            <a:extLst>
              <a:ext uri="{FF2B5EF4-FFF2-40B4-BE49-F238E27FC236}">
                <a16:creationId xmlns:a16="http://schemas.microsoft.com/office/drawing/2014/main" id="{C5C606BE-FE30-58AC-6A9E-68ADDA043D22}"/>
              </a:ext>
            </a:extLst>
          </p:cNvPr>
          <p:cNvPicPr>
            <a:picLocks noChangeAspect="1"/>
          </p:cNvPicPr>
          <p:nvPr/>
        </p:nvPicPr>
        <p:blipFill>
          <a:blip r:embed="rId2"/>
          <a:stretch>
            <a:fillRect/>
          </a:stretch>
        </p:blipFill>
        <p:spPr>
          <a:xfrm>
            <a:off x="9875864" y="6450548"/>
            <a:ext cx="2316136" cy="409184"/>
          </a:xfrm>
          <a:prstGeom prst="rect">
            <a:avLst/>
          </a:prstGeom>
        </p:spPr>
      </p:pic>
      <p:sp>
        <p:nvSpPr>
          <p:cNvPr id="3" name="Tekstiruutu 2">
            <a:extLst>
              <a:ext uri="{FF2B5EF4-FFF2-40B4-BE49-F238E27FC236}">
                <a16:creationId xmlns:a16="http://schemas.microsoft.com/office/drawing/2014/main" id="{AE93227F-1BE9-C663-D972-CE14C3C1078C}"/>
              </a:ext>
            </a:extLst>
          </p:cNvPr>
          <p:cNvSpPr txBox="1"/>
          <p:nvPr/>
        </p:nvSpPr>
        <p:spPr>
          <a:xfrm>
            <a:off x="1286025" y="6102000"/>
            <a:ext cx="1555332" cy="215444"/>
          </a:xfrm>
          <a:prstGeom prst="rect">
            <a:avLst/>
          </a:prstGeom>
          <a:noFill/>
        </p:spPr>
        <p:txBody>
          <a:bodyPr wrap="square" rtlCol="0">
            <a:spAutoFit/>
          </a:bodyPr>
          <a:lstStyle/>
          <a:p>
            <a:r>
              <a:rPr lang="fi-FI" sz="800" dirty="0"/>
              <a:t>Lähde: Tilastokeskus</a:t>
            </a:r>
          </a:p>
        </p:txBody>
      </p:sp>
    </p:spTree>
    <p:extLst>
      <p:ext uri="{BB962C8B-B14F-4D97-AF65-F5344CB8AC3E}">
        <p14:creationId xmlns:p14="http://schemas.microsoft.com/office/powerpoint/2010/main" val="227505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a:extLst>
            <a:ext uri="{FF2B5EF4-FFF2-40B4-BE49-F238E27FC236}">
              <a16:creationId xmlns:a16="http://schemas.microsoft.com/office/drawing/2014/main" id="{7DA6267E-F567-1E3B-7977-42BE0DF48024}"/>
            </a:ext>
          </a:extLst>
        </p:cNvPr>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359D2F48-83B3-D80F-2F0C-8B9CB0365ED7}"/>
              </a:ext>
            </a:extLst>
          </p:cNvPr>
          <p:cNvSpPr>
            <a:spLocks noGrp="1"/>
          </p:cNvSpPr>
          <p:nvPr>
            <p:ph type="dt" sz="half" idx="10"/>
          </p:nvPr>
        </p:nvSpPr>
        <p:spPr/>
        <p:txBody>
          <a:bodyPr/>
          <a:lstStyle/>
          <a:p>
            <a:fld id="{C9225FBC-2A3C-44E0-A74E-11A6D0059D3F}" type="datetime1">
              <a:rPr lang="fi-FI" smtClean="0"/>
              <a:t>28.11.2024</a:t>
            </a:fld>
            <a:endParaRPr lang="fi-FI"/>
          </a:p>
        </p:txBody>
      </p:sp>
      <p:sp>
        <p:nvSpPr>
          <p:cNvPr id="5" name="Otsikko 1">
            <a:extLst>
              <a:ext uri="{FF2B5EF4-FFF2-40B4-BE49-F238E27FC236}">
                <a16:creationId xmlns:a16="http://schemas.microsoft.com/office/drawing/2014/main" id="{C9690372-5E87-6B75-7306-C278F6F1EB5D}"/>
              </a:ext>
            </a:extLst>
          </p:cNvPr>
          <p:cNvSpPr txBox="1">
            <a:spLocks/>
          </p:cNvSpPr>
          <p:nvPr/>
        </p:nvSpPr>
        <p:spPr>
          <a:xfrm>
            <a:off x="0" y="0"/>
            <a:ext cx="12192000" cy="73362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2800" b="1" i="0" kern="1200" baseline="0">
                <a:solidFill>
                  <a:srgbClr val="0070C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2400" b="1" i="0" u="none" strike="noStrike" kern="1200" cap="none" spc="0" normalizeH="0" baseline="0" noProof="0" dirty="0">
                <a:ln>
                  <a:noFill/>
                </a:ln>
                <a:solidFill>
                  <a:srgbClr val="0070C0"/>
                </a:solidFill>
                <a:effectLst/>
                <a:uLnTx/>
                <a:uFillTx/>
                <a:ea typeface="+mj-ea"/>
                <a:cs typeface="+mj-cs"/>
              </a:rPr>
              <a:t>Tilastokeskuksen väestöennuste 2015 vuosille 2028–2040</a:t>
            </a:r>
          </a:p>
        </p:txBody>
      </p:sp>
      <p:graphicFrame>
        <p:nvGraphicFramePr>
          <p:cNvPr id="6" name="Taulukko 5">
            <a:extLst>
              <a:ext uri="{FF2B5EF4-FFF2-40B4-BE49-F238E27FC236}">
                <a16:creationId xmlns:a16="http://schemas.microsoft.com/office/drawing/2014/main" id="{CCC3C231-6A37-D93C-F6E5-3594FAE65B61}"/>
              </a:ext>
            </a:extLst>
          </p:cNvPr>
          <p:cNvGraphicFramePr>
            <a:graphicFrameLocks noGrp="1"/>
          </p:cNvGraphicFramePr>
          <p:nvPr>
            <p:extLst>
              <p:ext uri="{D42A27DB-BD31-4B8C-83A1-F6EECF244321}">
                <p14:modId xmlns:p14="http://schemas.microsoft.com/office/powerpoint/2010/main" val="3228015638"/>
              </p:ext>
            </p:extLst>
          </p:nvPr>
        </p:nvGraphicFramePr>
        <p:xfrm>
          <a:off x="1311896" y="750000"/>
          <a:ext cx="9568207" cy="5346000"/>
        </p:xfrm>
        <a:graphic>
          <a:graphicData uri="http://schemas.openxmlformats.org/drawingml/2006/table">
            <a:tbl>
              <a:tblPr firstRow="1" bandRow="1">
                <a:tableStyleId>{D27102A9-8310-4765-A935-A1911B00CA55}</a:tableStyleId>
              </a:tblPr>
              <a:tblGrid>
                <a:gridCol w="1577627">
                  <a:extLst>
                    <a:ext uri="{9D8B030D-6E8A-4147-A177-3AD203B41FA5}">
                      <a16:colId xmlns:a16="http://schemas.microsoft.com/office/drawing/2014/main" val="3111208679"/>
                    </a:ext>
                  </a:extLst>
                </a:gridCol>
                <a:gridCol w="614660">
                  <a:extLst>
                    <a:ext uri="{9D8B030D-6E8A-4147-A177-3AD203B41FA5}">
                      <a16:colId xmlns:a16="http://schemas.microsoft.com/office/drawing/2014/main" val="327463697"/>
                    </a:ext>
                  </a:extLst>
                </a:gridCol>
                <a:gridCol w="614660">
                  <a:extLst>
                    <a:ext uri="{9D8B030D-6E8A-4147-A177-3AD203B41FA5}">
                      <a16:colId xmlns:a16="http://schemas.microsoft.com/office/drawing/2014/main" val="1237398745"/>
                    </a:ext>
                  </a:extLst>
                </a:gridCol>
                <a:gridCol w="614660">
                  <a:extLst>
                    <a:ext uri="{9D8B030D-6E8A-4147-A177-3AD203B41FA5}">
                      <a16:colId xmlns:a16="http://schemas.microsoft.com/office/drawing/2014/main" val="2925834185"/>
                    </a:ext>
                  </a:extLst>
                </a:gridCol>
                <a:gridCol w="614660">
                  <a:extLst>
                    <a:ext uri="{9D8B030D-6E8A-4147-A177-3AD203B41FA5}">
                      <a16:colId xmlns:a16="http://schemas.microsoft.com/office/drawing/2014/main" val="972088271"/>
                    </a:ext>
                  </a:extLst>
                </a:gridCol>
                <a:gridCol w="614660">
                  <a:extLst>
                    <a:ext uri="{9D8B030D-6E8A-4147-A177-3AD203B41FA5}">
                      <a16:colId xmlns:a16="http://schemas.microsoft.com/office/drawing/2014/main" val="2478110989"/>
                    </a:ext>
                  </a:extLst>
                </a:gridCol>
                <a:gridCol w="614660">
                  <a:extLst>
                    <a:ext uri="{9D8B030D-6E8A-4147-A177-3AD203B41FA5}">
                      <a16:colId xmlns:a16="http://schemas.microsoft.com/office/drawing/2014/main" val="4154235385"/>
                    </a:ext>
                  </a:extLst>
                </a:gridCol>
                <a:gridCol w="614660">
                  <a:extLst>
                    <a:ext uri="{9D8B030D-6E8A-4147-A177-3AD203B41FA5}">
                      <a16:colId xmlns:a16="http://schemas.microsoft.com/office/drawing/2014/main" val="3112495977"/>
                    </a:ext>
                  </a:extLst>
                </a:gridCol>
                <a:gridCol w="614660">
                  <a:extLst>
                    <a:ext uri="{9D8B030D-6E8A-4147-A177-3AD203B41FA5}">
                      <a16:colId xmlns:a16="http://schemas.microsoft.com/office/drawing/2014/main" val="2082215883"/>
                    </a:ext>
                  </a:extLst>
                </a:gridCol>
                <a:gridCol w="614660">
                  <a:extLst>
                    <a:ext uri="{9D8B030D-6E8A-4147-A177-3AD203B41FA5}">
                      <a16:colId xmlns:a16="http://schemas.microsoft.com/office/drawing/2014/main" val="4173910785"/>
                    </a:ext>
                  </a:extLst>
                </a:gridCol>
                <a:gridCol w="614660">
                  <a:extLst>
                    <a:ext uri="{9D8B030D-6E8A-4147-A177-3AD203B41FA5}">
                      <a16:colId xmlns:a16="http://schemas.microsoft.com/office/drawing/2014/main" val="571543251"/>
                    </a:ext>
                  </a:extLst>
                </a:gridCol>
                <a:gridCol w="614660">
                  <a:extLst>
                    <a:ext uri="{9D8B030D-6E8A-4147-A177-3AD203B41FA5}">
                      <a16:colId xmlns:a16="http://schemas.microsoft.com/office/drawing/2014/main" val="2586261063"/>
                    </a:ext>
                  </a:extLst>
                </a:gridCol>
                <a:gridCol w="614660">
                  <a:extLst>
                    <a:ext uri="{9D8B030D-6E8A-4147-A177-3AD203B41FA5}">
                      <a16:colId xmlns:a16="http://schemas.microsoft.com/office/drawing/2014/main" val="2586772111"/>
                    </a:ext>
                  </a:extLst>
                </a:gridCol>
                <a:gridCol w="614660">
                  <a:extLst>
                    <a:ext uri="{9D8B030D-6E8A-4147-A177-3AD203B41FA5}">
                      <a16:colId xmlns:a16="http://schemas.microsoft.com/office/drawing/2014/main" val="1767854402"/>
                    </a:ext>
                  </a:extLst>
                </a:gridCol>
              </a:tblGrid>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1" u="none" strike="noStrike" dirty="0">
                          <a:solidFill>
                            <a:srgbClr val="000000"/>
                          </a:solidFill>
                          <a:effectLst/>
                          <a:latin typeface="Aptos" panose="020B0004020202020204" pitchFamily="34" charset="0"/>
                        </a:rPr>
                        <a:t>Alue</a:t>
                      </a:r>
                      <a:endParaRPr lang="fi-FI" sz="1050" b="1" i="0" u="none" strike="noStrike" dirty="0">
                        <a:solidFill>
                          <a:srgbClr val="000000"/>
                        </a:solidFill>
                        <a:effectLst/>
                        <a:latin typeface="Aptos" panose="020B0004020202020204" pitchFamily="34" charset="0"/>
                      </a:endParaRPr>
                    </a:p>
                  </a:txBody>
                  <a:tcPr marL="7752" marR="7752" marT="7752"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2028</a:t>
                      </a:r>
                      <a:endParaRPr lang="fi-FI" sz="1050" b="1" i="0" u="none" strike="noStrike" dirty="0">
                        <a:solidFill>
                          <a:srgbClr val="000000"/>
                        </a:solidFill>
                        <a:effectLst/>
                        <a:latin typeface="Aptos" panose="020B0004020202020204" pitchFamily="34" charset="0"/>
                      </a:endParaRPr>
                    </a:p>
                  </a:txBody>
                  <a:tcPr marL="7752" marR="7752" marT="7752"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2029</a:t>
                      </a:r>
                      <a:endParaRPr lang="fi-FI" sz="1050" b="1" i="0" u="none" strike="noStrike" dirty="0">
                        <a:solidFill>
                          <a:srgbClr val="000000"/>
                        </a:solidFill>
                        <a:effectLst/>
                        <a:latin typeface="Aptos" panose="020B0004020202020204" pitchFamily="34" charset="0"/>
                      </a:endParaRPr>
                    </a:p>
                  </a:txBody>
                  <a:tcPr marL="7752" marR="7752" marT="7752"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2030</a:t>
                      </a:r>
                      <a:endParaRPr lang="fi-FI" sz="1050" b="1" i="0" u="none" strike="noStrike" dirty="0">
                        <a:solidFill>
                          <a:srgbClr val="000000"/>
                        </a:solidFill>
                        <a:effectLst/>
                        <a:latin typeface="Aptos" panose="020B0004020202020204" pitchFamily="34" charset="0"/>
                      </a:endParaRPr>
                    </a:p>
                  </a:txBody>
                  <a:tcPr marL="7752" marR="7752" marT="7752"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2031</a:t>
                      </a:r>
                      <a:endParaRPr lang="fi-FI" sz="1050" b="1" i="0" u="none" strike="noStrike" dirty="0">
                        <a:solidFill>
                          <a:srgbClr val="000000"/>
                        </a:solidFill>
                        <a:effectLst/>
                        <a:latin typeface="Aptos" panose="020B0004020202020204" pitchFamily="34" charset="0"/>
                      </a:endParaRPr>
                    </a:p>
                  </a:txBody>
                  <a:tcPr marL="7752" marR="7752" marT="7752"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2032</a:t>
                      </a:r>
                      <a:endParaRPr lang="fi-FI" sz="1050" b="1" i="0" u="none" strike="noStrike" dirty="0">
                        <a:solidFill>
                          <a:srgbClr val="000000"/>
                        </a:solidFill>
                        <a:effectLst/>
                        <a:latin typeface="Aptos" panose="020B0004020202020204" pitchFamily="34" charset="0"/>
                      </a:endParaRPr>
                    </a:p>
                  </a:txBody>
                  <a:tcPr marL="7752" marR="7752" marT="7752"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2033</a:t>
                      </a:r>
                      <a:endParaRPr lang="fi-FI" sz="1050" b="1" i="0" u="none" strike="noStrike" dirty="0">
                        <a:solidFill>
                          <a:srgbClr val="000000"/>
                        </a:solidFill>
                        <a:effectLst/>
                        <a:latin typeface="Aptos" panose="020B0004020202020204" pitchFamily="34" charset="0"/>
                      </a:endParaRPr>
                    </a:p>
                  </a:txBody>
                  <a:tcPr marL="7752" marR="7752" marT="7752"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2034</a:t>
                      </a:r>
                      <a:endParaRPr lang="fi-FI" sz="1050" b="1" i="0" u="none" strike="noStrike" dirty="0">
                        <a:solidFill>
                          <a:srgbClr val="000000"/>
                        </a:solidFill>
                        <a:effectLst/>
                        <a:latin typeface="Aptos" panose="020B0004020202020204" pitchFamily="34" charset="0"/>
                      </a:endParaRPr>
                    </a:p>
                  </a:txBody>
                  <a:tcPr marL="7752" marR="7752" marT="7752"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2035</a:t>
                      </a:r>
                      <a:endParaRPr lang="fi-FI" sz="1050" b="1" i="0" u="none" strike="noStrike" dirty="0">
                        <a:solidFill>
                          <a:srgbClr val="000000"/>
                        </a:solidFill>
                        <a:effectLst/>
                        <a:latin typeface="Aptos" panose="020B0004020202020204" pitchFamily="34" charset="0"/>
                      </a:endParaRPr>
                    </a:p>
                  </a:txBody>
                  <a:tcPr marL="7752" marR="7752" marT="7752"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2036</a:t>
                      </a:r>
                      <a:endParaRPr lang="fi-FI" sz="1050" b="1" i="0" u="none" strike="noStrike" dirty="0">
                        <a:solidFill>
                          <a:srgbClr val="000000"/>
                        </a:solidFill>
                        <a:effectLst/>
                        <a:latin typeface="Aptos" panose="020B0004020202020204" pitchFamily="34" charset="0"/>
                      </a:endParaRPr>
                    </a:p>
                  </a:txBody>
                  <a:tcPr marL="7752" marR="7752" marT="7752"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2037</a:t>
                      </a:r>
                      <a:endParaRPr lang="fi-FI" sz="1050" b="1" i="0" u="none" strike="noStrike" dirty="0">
                        <a:solidFill>
                          <a:srgbClr val="000000"/>
                        </a:solidFill>
                        <a:effectLst/>
                        <a:latin typeface="Aptos" panose="020B0004020202020204" pitchFamily="34" charset="0"/>
                      </a:endParaRPr>
                    </a:p>
                  </a:txBody>
                  <a:tcPr marL="7752" marR="7752" marT="7752"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2038</a:t>
                      </a:r>
                      <a:endParaRPr lang="fi-FI" sz="1050" b="1" i="0" u="none" strike="noStrike" dirty="0">
                        <a:solidFill>
                          <a:srgbClr val="000000"/>
                        </a:solidFill>
                        <a:effectLst/>
                        <a:latin typeface="Aptos" panose="020B0004020202020204" pitchFamily="34" charset="0"/>
                      </a:endParaRPr>
                    </a:p>
                  </a:txBody>
                  <a:tcPr marL="7752" marR="7752" marT="7752"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2039</a:t>
                      </a:r>
                      <a:endParaRPr lang="fi-FI" sz="1050" b="1" i="0" u="none" strike="noStrike" dirty="0">
                        <a:solidFill>
                          <a:srgbClr val="000000"/>
                        </a:solidFill>
                        <a:effectLst/>
                        <a:latin typeface="Aptos" panose="020B0004020202020204" pitchFamily="34" charset="0"/>
                      </a:endParaRPr>
                    </a:p>
                  </a:txBody>
                  <a:tcPr marL="7752" marR="7752" marT="7752"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2040</a:t>
                      </a:r>
                      <a:endParaRPr lang="fi-FI" sz="1050" b="1" i="0" u="none" strike="noStrike" dirty="0">
                        <a:solidFill>
                          <a:srgbClr val="000000"/>
                        </a:solidFill>
                        <a:effectLst/>
                        <a:latin typeface="Aptos" panose="020B0004020202020204" pitchFamily="34" charset="0"/>
                      </a:endParaRPr>
                    </a:p>
                  </a:txBody>
                  <a:tcPr marL="7752" marR="7752" marT="7752"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8652628"/>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Iisalmi</a:t>
                      </a:r>
                      <a:endParaRPr lang="fi-FI" sz="1050" b="0" i="0" u="none" strike="noStrike" dirty="0">
                        <a:solidFill>
                          <a:srgbClr val="000000"/>
                        </a:solidFill>
                        <a:effectLst/>
                        <a:latin typeface="Aptos" panose="020B0004020202020204" pitchFamily="34" charset="0"/>
                      </a:endParaRPr>
                    </a:p>
                  </a:txBody>
                  <a:tcPr marL="7752" marR="7752" marT="7752"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21 964</a:t>
                      </a:r>
                      <a:endParaRPr lang="fi-FI" sz="1050" b="0" i="0" u="none" strike="noStrike" dirty="0">
                        <a:solidFill>
                          <a:srgbClr val="000000"/>
                        </a:solidFill>
                        <a:effectLst/>
                        <a:latin typeface="Aptos" panose="020B0004020202020204" pitchFamily="34" charset="0"/>
                      </a:endParaRPr>
                    </a:p>
                  </a:txBody>
                  <a:tcPr marL="7752" marR="7752" marT="7752"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21 939</a:t>
                      </a:r>
                      <a:endParaRPr lang="fi-FI" sz="1050" b="0" i="0" u="none" strike="noStrike">
                        <a:solidFill>
                          <a:srgbClr val="000000"/>
                        </a:solidFill>
                        <a:effectLst/>
                        <a:latin typeface="Aptos" panose="020B0004020202020204" pitchFamily="34" charset="0"/>
                      </a:endParaRPr>
                    </a:p>
                  </a:txBody>
                  <a:tcPr marL="7752" marR="7752" marT="7752"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21 909</a:t>
                      </a:r>
                      <a:endParaRPr lang="fi-FI" sz="1050" b="0" i="0" u="none" strike="noStrike">
                        <a:solidFill>
                          <a:srgbClr val="000000"/>
                        </a:solidFill>
                        <a:effectLst/>
                        <a:latin typeface="Aptos" panose="020B0004020202020204" pitchFamily="34" charset="0"/>
                      </a:endParaRPr>
                    </a:p>
                  </a:txBody>
                  <a:tcPr marL="7752" marR="7752" marT="7752"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21 880</a:t>
                      </a:r>
                      <a:endParaRPr lang="fi-FI" sz="1050" b="0" i="0" u="none" strike="noStrike">
                        <a:solidFill>
                          <a:srgbClr val="000000"/>
                        </a:solidFill>
                        <a:effectLst/>
                        <a:latin typeface="Aptos" panose="020B0004020202020204" pitchFamily="34" charset="0"/>
                      </a:endParaRPr>
                    </a:p>
                  </a:txBody>
                  <a:tcPr marL="7752" marR="7752" marT="7752"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21 847</a:t>
                      </a:r>
                      <a:endParaRPr lang="fi-FI" sz="1050" b="0" i="0" u="none" strike="noStrike">
                        <a:solidFill>
                          <a:srgbClr val="000000"/>
                        </a:solidFill>
                        <a:effectLst/>
                        <a:latin typeface="Aptos" panose="020B0004020202020204" pitchFamily="34" charset="0"/>
                      </a:endParaRPr>
                    </a:p>
                  </a:txBody>
                  <a:tcPr marL="7752" marR="7752" marT="7752"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21 810</a:t>
                      </a:r>
                      <a:endParaRPr lang="fi-FI" sz="1050" b="0" i="0" u="none" strike="noStrike">
                        <a:solidFill>
                          <a:srgbClr val="000000"/>
                        </a:solidFill>
                        <a:effectLst/>
                        <a:latin typeface="Aptos" panose="020B0004020202020204" pitchFamily="34" charset="0"/>
                      </a:endParaRPr>
                    </a:p>
                  </a:txBody>
                  <a:tcPr marL="7752" marR="7752" marT="7752"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21 768</a:t>
                      </a:r>
                      <a:endParaRPr lang="fi-FI" sz="1050" b="0" i="0" u="none" strike="noStrike">
                        <a:solidFill>
                          <a:srgbClr val="000000"/>
                        </a:solidFill>
                        <a:effectLst/>
                        <a:latin typeface="Aptos" panose="020B0004020202020204" pitchFamily="34" charset="0"/>
                      </a:endParaRPr>
                    </a:p>
                  </a:txBody>
                  <a:tcPr marL="7752" marR="7752" marT="7752"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21 726</a:t>
                      </a:r>
                      <a:endParaRPr lang="fi-FI" sz="1050" b="0" i="0" u="none" strike="noStrike">
                        <a:solidFill>
                          <a:srgbClr val="000000"/>
                        </a:solidFill>
                        <a:effectLst/>
                        <a:latin typeface="Aptos" panose="020B0004020202020204" pitchFamily="34" charset="0"/>
                      </a:endParaRPr>
                    </a:p>
                  </a:txBody>
                  <a:tcPr marL="7752" marR="7752" marT="7752"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21 680</a:t>
                      </a:r>
                      <a:endParaRPr lang="fi-FI" sz="1050" b="0" i="0" u="none" strike="noStrike">
                        <a:solidFill>
                          <a:srgbClr val="000000"/>
                        </a:solidFill>
                        <a:effectLst/>
                        <a:latin typeface="Aptos" panose="020B0004020202020204" pitchFamily="34" charset="0"/>
                      </a:endParaRPr>
                    </a:p>
                  </a:txBody>
                  <a:tcPr marL="7752" marR="7752" marT="7752"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21 633</a:t>
                      </a:r>
                      <a:endParaRPr lang="fi-FI" sz="1050" b="0" i="0" u="none" strike="noStrike">
                        <a:solidFill>
                          <a:srgbClr val="000000"/>
                        </a:solidFill>
                        <a:effectLst/>
                        <a:latin typeface="Aptos" panose="020B0004020202020204" pitchFamily="34" charset="0"/>
                      </a:endParaRPr>
                    </a:p>
                  </a:txBody>
                  <a:tcPr marL="7752" marR="7752" marT="7752"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21 581</a:t>
                      </a:r>
                      <a:endParaRPr lang="fi-FI" sz="1050" b="0" i="0" u="none" strike="noStrike">
                        <a:solidFill>
                          <a:srgbClr val="000000"/>
                        </a:solidFill>
                        <a:effectLst/>
                        <a:latin typeface="Aptos" panose="020B0004020202020204" pitchFamily="34" charset="0"/>
                      </a:endParaRPr>
                    </a:p>
                  </a:txBody>
                  <a:tcPr marL="7752" marR="7752" marT="7752"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21 527</a:t>
                      </a:r>
                      <a:endParaRPr lang="fi-FI" sz="1050" b="0" i="0" u="none" strike="noStrike">
                        <a:solidFill>
                          <a:srgbClr val="000000"/>
                        </a:solidFill>
                        <a:effectLst/>
                        <a:latin typeface="Aptos" panose="020B0004020202020204" pitchFamily="34" charset="0"/>
                      </a:endParaRPr>
                    </a:p>
                  </a:txBody>
                  <a:tcPr marL="7752" marR="7752" marT="7752"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21 469</a:t>
                      </a:r>
                      <a:endParaRPr lang="fi-FI" sz="1050" b="0" i="0" u="none" strike="noStrike">
                        <a:solidFill>
                          <a:srgbClr val="000000"/>
                        </a:solidFill>
                        <a:effectLst/>
                        <a:latin typeface="Aptos" panose="020B0004020202020204" pitchFamily="34" charset="0"/>
                      </a:endParaRPr>
                    </a:p>
                  </a:txBody>
                  <a:tcPr marL="7752" marR="7752" marT="7752"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68917920"/>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Joroinen</a:t>
                      </a:r>
                      <a:endParaRPr lang="fi-FI" sz="1050" b="0" i="0" u="none" strike="noStrike" dirty="0">
                        <a:solidFill>
                          <a:srgbClr val="000000"/>
                        </a:solidFill>
                        <a:effectLst/>
                        <a:latin typeface="Aptos" panose="020B0004020202020204" pitchFamily="34" charset="0"/>
                      </a:endParaRPr>
                    </a:p>
                  </a:txBody>
                  <a:tcPr marL="7752" marR="7752" marT="775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4 668</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4 640</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4 610</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4 583</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4 556</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4 530</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4 505</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4 479</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4 455</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4 431</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4 409</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4 385</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4 361</a:t>
                      </a:r>
                      <a:endParaRPr lang="fi-FI" sz="1050" b="0" i="0" u="none" strike="noStrike">
                        <a:solidFill>
                          <a:srgbClr val="000000"/>
                        </a:solidFill>
                        <a:effectLst/>
                        <a:latin typeface="Aptos" panose="020B0004020202020204" pitchFamily="34" charset="0"/>
                      </a:endParaRPr>
                    </a:p>
                  </a:txBody>
                  <a:tcPr marL="7752" marR="7752" marT="77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48177492"/>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Kaavi </a:t>
                      </a:r>
                      <a:endParaRPr lang="fi-FI" sz="1050" b="0" i="0" u="none" strike="noStrike" dirty="0">
                        <a:solidFill>
                          <a:srgbClr val="000000"/>
                        </a:solidFill>
                        <a:effectLst/>
                        <a:latin typeface="Aptos" panose="020B0004020202020204" pitchFamily="34" charset="0"/>
                      </a:endParaRPr>
                    </a:p>
                  </a:txBody>
                  <a:tcPr marL="7752" marR="7752" marT="775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2 814</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2 796</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2 778</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2 760</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2 744</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2 727</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2 711</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2 695</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2 680</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2 664</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2 649</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2 635</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2 622</a:t>
                      </a:r>
                      <a:endParaRPr lang="fi-FI" sz="1050" b="0" i="0" u="none" strike="noStrike">
                        <a:solidFill>
                          <a:srgbClr val="000000"/>
                        </a:solidFill>
                        <a:effectLst/>
                        <a:latin typeface="Aptos" panose="020B0004020202020204" pitchFamily="34" charset="0"/>
                      </a:endParaRPr>
                    </a:p>
                  </a:txBody>
                  <a:tcPr marL="7752" marR="7752" marT="77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28457135"/>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Keitele</a:t>
                      </a:r>
                      <a:endParaRPr lang="fi-FI" sz="1050" b="0" i="0" u="none" strike="noStrike" dirty="0">
                        <a:solidFill>
                          <a:srgbClr val="000000"/>
                        </a:solidFill>
                        <a:effectLst/>
                        <a:latin typeface="Aptos" panose="020B0004020202020204" pitchFamily="34" charset="0"/>
                      </a:endParaRPr>
                    </a:p>
                  </a:txBody>
                  <a:tcPr marL="7752" marR="7752" marT="775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2 080</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2 064</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2 047</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2 033</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2 017</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2 002</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1 990</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1 974</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1 961</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1 947</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1 933</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1 920</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1 906</a:t>
                      </a:r>
                      <a:endParaRPr lang="fi-FI" sz="1050" b="0" i="0" u="none" strike="noStrike">
                        <a:solidFill>
                          <a:srgbClr val="000000"/>
                        </a:solidFill>
                        <a:effectLst/>
                        <a:latin typeface="Aptos" panose="020B0004020202020204" pitchFamily="34" charset="0"/>
                      </a:endParaRPr>
                    </a:p>
                  </a:txBody>
                  <a:tcPr marL="7752" marR="7752" marT="77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27751236"/>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a:solidFill>
                            <a:srgbClr val="000000"/>
                          </a:solidFill>
                          <a:effectLst/>
                          <a:latin typeface="Aptos" panose="020B0004020202020204" pitchFamily="34" charset="0"/>
                        </a:rPr>
                        <a:t>Kiuruvesi</a:t>
                      </a:r>
                      <a:endParaRPr lang="fi-FI" sz="1050" b="0" i="0" u="none" strike="noStrike">
                        <a:solidFill>
                          <a:srgbClr val="000000"/>
                        </a:solidFill>
                        <a:effectLst/>
                        <a:latin typeface="Aptos" panose="020B0004020202020204" pitchFamily="34" charset="0"/>
                      </a:endParaRPr>
                    </a:p>
                  </a:txBody>
                  <a:tcPr marL="7752" marR="7752" marT="775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7 671</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7 614</a:t>
                      </a:r>
                      <a:endParaRPr lang="fi-FI" sz="1050" b="0" i="0" u="none" strike="noStrike" dirty="0">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7 559</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7 506</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7 453</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7 403</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7 353</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7 303</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7 255</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7 207</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7 159</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7 109</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7 063</a:t>
                      </a:r>
                      <a:endParaRPr lang="fi-FI" sz="1050" b="0" i="0" u="none" strike="noStrike">
                        <a:solidFill>
                          <a:srgbClr val="000000"/>
                        </a:solidFill>
                        <a:effectLst/>
                        <a:latin typeface="Aptos" panose="020B0004020202020204" pitchFamily="34" charset="0"/>
                      </a:endParaRPr>
                    </a:p>
                  </a:txBody>
                  <a:tcPr marL="7752" marR="7752" marT="77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71844128"/>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1" u="none" strike="noStrike" dirty="0">
                          <a:solidFill>
                            <a:srgbClr val="000000"/>
                          </a:solidFill>
                          <a:effectLst/>
                          <a:latin typeface="Aptos" panose="020B0004020202020204" pitchFamily="34" charset="0"/>
                        </a:rPr>
                        <a:t>Koillis-Savon seutukunta</a:t>
                      </a:r>
                      <a:endParaRPr lang="fi-FI" sz="1050" b="1" i="0" u="none" strike="noStrike" dirty="0">
                        <a:solidFill>
                          <a:srgbClr val="000000"/>
                        </a:solidFill>
                        <a:effectLst/>
                        <a:latin typeface="Aptos" panose="020B0004020202020204" pitchFamily="34" charset="0"/>
                      </a:endParaRPr>
                    </a:p>
                  </a:txBody>
                  <a:tcPr marL="7752" marR="7752" marT="775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6 797</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6 749</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6 705</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6 662</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6 620</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6 579</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6 541</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6 502</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6 465</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6 428</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6 390</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6 354</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6 322</a:t>
                      </a:r>
                      <a:endParaRPr lang="fi-FI" sz="1050" b="1" i="0" u="none" strike="noStrike" dirty="0">
                        <a:solidFill>
                          <a:srgbClr val="000000"/>
                        </a:solidFill>
                        <a:effectLst/>
                        <a:latin typeface="Aptos" panose="020B0004020202020204" pitchFamily="34" charset="0"/>
                      </a:endParaRPr>
                    </a:p>
                  </a:txBody>
                  <a:tcPr marL="7752" marR="7752" marT="77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77022318"/>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a:solidFill>
                            <a:srgbClr val="000000"/>
                          </a:solidFill>
                          <a:effectLst/>
                          <a:latin typeface="Aptos" panose="020B0004020202020204" pitchFamily="34" charset="0"/>
                        </a:rPr>
                        <a:t>Kuopio</a:t>
                      </a:r>
                      <a:endParaRPr lang="fi-FI" sz="1050" b="0" i="0" u="none" strike="noStrike">
                        <a:solidFill>
                          <a:srgbClr val="000000"/>
                        </a:solidFill>
                        <a:effectLst/>
                        <a:latin typeface="Aptos" panose="020B0004020202020204" pitchFamily="34" charset="0"/>
                      </a:endParaRPr>
                    </a:p>
                  </a:txBody>
                  <a:tcPr marL="7752" marR="7752" marT="775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126 027</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126 565</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127 067</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127 535</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127 961</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128 348</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128 697</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129 011</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129 294</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129 548</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129 777</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129 981</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130 164</a:t>
                      </a:r>
                      <a:endParaRPr lang="fi-FI" sz="1050" b="0" i="0" u="none" strike="noStrike">
                        <a:solidFill>
                          <a:srgbClr val="000000"/>
                        </a:solidFill>
                        <a:effectLst/>
                        <a:latin typeface="Aptos" panose="020B0004020202020204" pitchFamily="34" charset="0"/>
                      </a:endParaRPr>
                    </a:p>
                  </a:txBody>
                  <a:tcPr marL="7752" marR="7752" marT="77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33352218"/>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1" u="none" strike="noStrike" dirty="0">
                          <a:solidFill>
                            <a:srgbClr val="000000"/>
                          </a:solidFill>
                          <a:effectLst/>
                          <a:latin typeface="Aptos" panose="020B0004020202020204" pitchFamily="34" charset="0"/>
                        </a:rPr>
                        <a:t>Kuopion seutukunta</a:t>
                      </a:r>
                      <a:endParaRPr lang="fi-FI" sz="1050" b="1" i="0" u="none" strike="noStrike" dirty="0">
                        <a:solidFill>
                          <a:srgbClr val="000000"/>
                        </a:solidFill>
                        <a:effectLst/>
                        <a:latin typeface="Aptos" panose="020B0004020202020204" pitchFamily="34" charset="0"/>
                      </a:endParaRPr>
                    </a:p>
                  </a:txBody>
                  <a:tcPr marL="7752" marR="7752" marT="775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148 985</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149 543</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150 058</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150 534</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150 965</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151 353</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151 700</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152 009</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152 285</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152 528</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152 745</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152 931</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153 093</a:t>
                      </a:r>
                      <a:endParaRPr lang="fi-FI" sz="1050" b="1" i="0" u="none" strike="noStrike" dirty="0">
                        <a:solidFill>
                          <a:srgbClr val="000000"/>
                        </a:solidFill>
                        <a:effectLst/>
                        <a:latin typeface="Aptos" panose="020B0004020202020204" pitchFamily="34" charset="0"/>
                      </a:endParaRPr>
                    </a:p>
                  </a:txBody>
                  <a:tcPr marL="7752" marR="7752" marT="77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43917997"/>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Lapinlahti</a:t>
                      </a:r>
                      <a:endParaRPr lang="fi-FI" sz="1050" b="0" i="0" u="none" strike="noStrike" dirty="0">
                        <a:solidFill>
                          <a:srgbClr val="000000"/>
                        </a:solidFill>
                        <a:effectLst/>
                        <a:latin typeface="Aptos" panose="020B0004020202020204" pitchFamily="34" charset="0"/>
                      </a:endParaRPr>
                    </a:p>
                  </a:txBody>
                  <a:tcPr marL="7752" marR="7752" marT="775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9 253</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9 203</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9 155</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9 109</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9 067</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9 025</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8 985</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8 944</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8 904</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8 863</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8 823</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8 782</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8 742</a:t>
                      </a:r>
                      <a:endParaRPr lang="fi-FI" sz="1050" b="0" i="0" u="none" strike="noStrike">
                        <a:solidFill>
                          <a:srgbClr val="000000"/>
                        </a:solidFill>
                        <a:effectLst/>
                        <a:latin typeface="Aptos" panose="020B0004020202020204" pitchFamily="34" charset="0"/>
                      </a:endParaRPr>
                    </a:p>
                  </a:txBody>
                  <a:tcPr marL="7752" marR="7752" marT="77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81502356"/>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a:solidFill>
                            <a:srgbClr val="000000"/>
                          </a:solidFill>
                          <a:effectLst/>
                          <a:latin typeface="Aptos" panose="020B0004020202020204" pitchFamily="34" charset="0"/>
                        </a:rPr>
                        <a:t>Leppävirta</a:t>
                      </a:r>
                      <a:endParaRPr lang="fi-FI" sz="1050" b="0" i="0" u="none" strike="noStrike">
                        <a:solidFill>
                          <a:srgbClr val="000000"/>
                        </a:solidFill>
                        <a:effectLst/>
                        <a:latin typeface="Aptos" panose="020B0004020202020204" pitchFamily="34" charset="0"/>
                      </a:endParaRPr>
                    </a:p>
                  </a:txBody>
                  <a:tcPr marL="7752" marR="7752" marT="775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8 575</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8 499</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8 428</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8 360</a:t>
                      </a:r>
                      <a:endParaRPr lang="fi-FI" sz="1050" b="0" i="0" u="none" strike="noStrike" dirty="0">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8 297</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8 235</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8 178</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8 120</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8 064</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8 010</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7 956</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7 905</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7 857</a:t>
                      </a:r>
                      <a:endParaRPr lang="fi-FI" sz="1050" b="0" i="0" u="none" strike="noStrike">
                        <a:solidFill>
                          <a:srgbClr val="000000"/>
                        </a:solidFill>
                        <a:effectLst/>
                        <a:latin typeface="Aptos" panose="020B0004020202020204" pitchFamily="34" charset="0"/>
                      </a:endParaRPr>
                    </a:p>
                  </a:txBody>
                  <a:tcPr marL="7752" marR="7752" marT="77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78400396"/>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a:solidFill>
                            <a:srgbClr val="000000"/>
                          </a:solidFill>
                          <a:effectLst/>
                          <a:latin typeface="Aptos" panose="020B0004020202020204" pitchFamily="34" charset="0"/>
                        </a:rPr>
                        <a:t>Pielavesi</a:t>
                      </a:r>
                      <a:endParaRPr lang="fi-FI" sz="1050" b="0" i="0" u="none" strike="noStrike">
                        <a:solidFill>
                          <a:srgbClr val="000000"/>
                        </a:solidFill>
                        <a:effectLst/>
                        <a:latin typeface="Aptos" panose="020B0004020202020204" pitchFamily="34" charset="0"/>
                      </a:endParaRPr>
                    </a:p>
                  </a:txBody>
                  <a:tcPr marL="7752" marR="7752" marT="775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4 092</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4 058</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4 026</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3 996</a:t>
                      </a:r>
                      <a:endParaRPr lang="fi-FI" sz="1050" b="0" i="0" u="none" strike="noStrike" dirty="0">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3 968</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3 941</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3 914</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3 889</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3 864</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3 839</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3 813</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3 791</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3 768</a:t>
                      </a:r>
                      <a:endParaRPr lang="fi-FI" sz="1050" b="0" i="0" u="none" strike="noStrike">
                        <a:solidFill>
                          <a:srgbClr val="000000"/>
                        </a:solidFill>
                        <a:effectLst/>
                        <a:latin typeface="Aptos" panose="020B0004020202020204" pitchFamily="34" charset="0"/>
                      </a:endParaRPr>
                    </a:p>
                  </a:txBody>
                  <a:tcPr marL="7752" marR="7752" marT="77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02048574"/>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Rautalampi</a:t>
                      </a:r>
                      <a:endParaRPr lang="fi-FI" sz="1050" b="0" i="0" u="none" strike="noStrike" dirty="0">
                        <a:solidFill>
                          <a:srgbClr val="000000"/>
                        </a:solidFill>
                        <a:effectLst/>
                        <a:latin typeface="Aptos" panose="020B0004020202020204" pitchFamily="34" charset="0"/>
                      </a:endParaRPr>
                    </a:p>
                  </a:txBody>
                  <a:tcPr marL="7752" marR="7752" marT="775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3 019</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3 002</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2 988</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2 972</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2 958</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2 943</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2 930</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2 915</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2 903</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2 891</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2 878</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2 865</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2 853</a:t>
                      </a:r>
                      <a:endParaRPr lang="fi-FI" sz="1050" b="0" i="0" u="none" strike="noStrike">
                        <a:solidFill>
                          <a:srgbClr val="000000"/>
                        </a:solidFill>
                        <a:effectLst/>
                        <a:latin typeface="Aptos" panose="020B0004020202020204" pitchFamily="34" charset="0"/>
                      </a:endParaRPr>
                    </a:p>
                  </a:txBody>
                  <a:tcPr marL="7752" marR="7752" marT="77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95978727"/>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Rautavaara</a:t>
                      </a:r>
                      <a:endParaRPr lang="fi-FI" sz="1050" b="0" i="0" u="none" strike="noStrike" dirty="0">
                        <a:solidFill>
                          <a:srgbClr val="000000"/>
                        </a:solidFill>
                        <a:effectLst/>
                        <a:latin typeface="Aptos" panose="020B0004020202020204" pitchFamily="34" charset="0"/>
                      </a:endParaRPr>
                    </a:p>
                  </a:txBody>
                  <a:tcPr marL="7752" marR="7752" marT="775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1 445</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1 427</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1 411</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1 397</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1 381</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1 367</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1 355</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1 342</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1 330</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1 320</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1 308</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1 298</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1 289</a:t>
                      </a:r>
                      <a:endParaRPr lang="fi-FI" sz="1050" b="0" i="0" u="none" strike="noStrike">
                        <a:solidFill>
                          <a:srgbClr val="000000"/>
                        </a:solidFill>
                        <a:effectLst/>
                        <a:latin typeface="Aptos" panose="020B0004020202020204" pitchFamily="34" charset="0"/>
                      </a:endParaRPr>
                    </a:p>
                  </a:txBody>
                  <a:tcPr marL="7752" marR="7752" marT="77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61740626"/>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a:solidFill>
                            <a:srgbClr val="000000"/>
                          </a:solidFill>
                          <a:effectLst/>
                          <a:latin typeface="Aptos" panose="020B0004020202020204" pitchFamily="34" charset="0"/>
                        </a:rPr>
                        <a:t>Siilinjärvi</a:t>
                      </a:r>
                      <a:endParaRPr lang="fi-FI" sz="1050" b="0" i="0" u="none" strike="noStrike">
                        <a:solidFill>
                          <a:srgbClr val="000000"/>
                        </a:solidFill>
                        <a:effectLst/>
                        <a:latin typeface="Aptos" panose="020B0004020202020204" pitchFamily="34" charset="0"/>
                      </a:endParaRPr>
                    </a:p>
                  </a:txBody>
                  <a:tcPr marL="7752" marR="7752" marT="775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22 958</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22 978</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22 991</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22 999</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23 004</a:t>
                      </a:r>
                      <a:endParaRPr lang="fi-FI" sz="1050" b="0" i="0" u="none" strike="noStrike" dirty="0">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23 005</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23 003</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22 998</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22 991</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22 980</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22 968</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22 950</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22 929</a:t>
                      </a:r>
                      <a:endParaRPr lang="fi-FI" sz="1050" b="0" i="0" u="none" strike="noStrike">
                        <a:solidFill>
                          <a:srgbClr val="000000"/>
                        </a:solidFill>
                        <a:effectLst/>
                        <a:latin typeface="Aptos" panose="020B0004020202020204" pitchFamily="34" charset="0"/>
                      </a:endParaRPr>
                    </a:p>
                  </a:txBody>
                  <a:tcPr marL="7752" marR="7752" marT="77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73363100"/>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a:solidFill>
                            <a:srgbClr val="000000"/>
                          </a:solidFill>
                          <a:effectLst/>
                          <a:latin typeface="Aptos" panose="020B0004020202020204" pitchFamily="34" charset="0"/>
                        </a:rPr>
                        <a:t>Sisä-Savon seutukunta</a:t>
                      </a:r>
                      <a:endParaRPr lang="fi-FI" sz="1050" b="0" i="0" u="none" strike="noStrike">
                        <a:solidFill>
                          <a:srgbClr val="000000"/>
                        </a:solidFill>
                        <a:effectLst/>
                        <a:latin typeface="Aptos" panose="020B0004020202020204" pitchFamily="34" charset="0"/>
                      </a:endParaRPr>
                    </a:p>
                  </a:txBody>
                  <a:tcPr marL="7752" marR="7752" marT="775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13 452</a:t>
                      </a:r>
                      <a:endParaRPr lang="fi-FI" sz="1050" b="1" i="0" u="none" strike="noStrike" dirty="0">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13 396</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13 343</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13 292</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13 241</a:t>
                      </a:r>
                      <a:endParaRPr lang="fi-FI" sz="1050" b="1" i="0" u="none" strike="noStrike" dirty="0">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13 191</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13 140</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13 092</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13 045</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12 998</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12 949</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12 900</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12 852</a:t>
                      </a:r>
                      <a:endParaRPr lang="fi-FI" sz="1050" b="1" i="0" u="none" strike="noStrike" dirty="0">
                        <a:solidFill>
                          <a:srgbClr val="000000"/>
                        </a:solidFill>
                        <a:effectLst/>
                        <a:latin typeface="Aptos" panose="020B0004020202020204" pitchFamily="34" charset="0"/>
                      </a:endParaRPr>
                    </a:p>
                  </a:txBody>
                  <a:tcPr marL="7752" marR="7752" marT="77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72336934"/>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Sonkajärvi</a:t>
                      </a:r>
                      <a:endParaRPr lang="fi-FI" sz="1050" b="0" i="0" u="none" strike="noStrike" dirty="0">
                        <a:solidFill>
                          <a:srgbClr val="000000"/>
                        </a:solidFill>
                        <a:effectLst/>
                        <a:latin typeface="Aptos" panose="020B0004020202020204" pitchFamily="34" charset="0"/>
                      </a:endParaRPr>
                    </a:p>
                  </a:txBody>
                  <a:tcPr marL="7752" marR="7752" marT="775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3 588</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3 550</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3 516</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3 482</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3 450</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3 419</a:t>
                      </a:r>
                      <a:endParaRPr lang="fi-FI" sz="1050" b="0" i="0" u="none" strike="noStrike" dirty="0">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3 389</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3 360</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3 332</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3 304</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3 276</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3 249</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3 223</a:t>
                      </a:r>
                      <a:endParaRPr lang="fi-FI" sz="1050" b="0" i="0" u="none" strike="noStrike">
                        <a:solidFill>
                          <a:srgbClr val="000000"/>
                        </a:solidFill>
                        <a:effectLst/>
                        <a:latin typeface="Aptos" panose="020B0004020202020204" pitchFamily="34" charset="0"/>
                      </a:endParaRPr>
                    </a:p>
                  </a:txBody>
                  <a:tcPr marL="7752" marR="7752" marT="77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47539866"/>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Suonenjoki</a:t>
                      </a:r>
                      <a:endParaRPr lang="fi-FI" sz="1050" b="0" i="0" u="none" strike="noStrike" dirty="0">
                        <a:solidFill>
                          <a:srgbClr val="000000"/>
                        </a:solidFill>
                        <a:effectLst/>
                        <a:latin typeface="Aptos" panose="020B0004020202020204" pitchFamily="34" charset="0"/>
                      </a:endParaRPr>
                    </a:p>
                  </a:txBody>
                  <a:tcPr marL="7752" marR="7752" marT="775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7 107</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7 094</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7 081</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7 067</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7 054</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7 038</a:t>
                      </a:r>
                      <a:endParaRPr lang="fi-FI" sz="1050" b="0" i="0" u="none" strike="noStrike" dirty="0">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7 022</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7 007</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6 992</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6 976</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6 961</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6 943</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6 927</a:t>
                      </a:r>
                      <a:endParaRPr lang="fi-FI" sz="1050" b="0" i="0" u="none" strike="noStrike">
                        <a:solidFill>
                          <a:srgbClr val="000000"/>
                        </a:solidFill>
                        <a:effectLst/>
                        <a:latin typeface="Aptos" panose="020B0004020202020204" pitchFamily="34" charset="0"/>
                      </a:endParaRPr>
                    </a:p>
                  </a:txBody>
                  <a:tcPr marL="7752" marR="7752" marT="77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8472272"/>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Tervo</a:t>
                      </a:r>
                      <a:endParaRPr lang="fi-FI" sz="1050" b="0" i="0" u="none" strike="noStrike" dirty="0">
                        <a:solidFill>
                          <a:srgbClr val="000000"/>
                        </a:solidFill>
                        <a:effectLst/>
                        <a:latin typeface="Aptos" panose="020B0004020202020204" pitchFamily="34" charset="0"/>
                      </a:endParaRPr>
                    </a:p>
                  </a:txBody>
                  <a:tcPr marL="7752" marR="7752" marT="775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1 410</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1 400</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1 392</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1 384</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1 377</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1 370</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1 363</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1 357</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1 351</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1 343</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1 335</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1 329</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1 322</a:t>
                      </a:r>
                      <a:endParaRPr lang="fi-FI" sz="1050" b="0" i="0" u="none" strike="noStrike">
                        <a:solidFill>
                          <a:srgbClr val="000000"/>
                        </a:solidFill>
                        <a:effectLst/>
                        <a:latin typeface="Aptos" panose="020B0004020202020204" pitchFamily="34" charset="0"/>
                      </a:endParaRPr>
                    </a:p>
                  </a:txBody>
                  <a:tcPr marL="7752" marR="7752" marT="77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69143092"/>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Tuusniemi</a:t>
                      </a:r>
                      <a:endParaRPr lang="fi-FI" sz="1050" b="0" i="0" u="none" strike="noStrike" dirty="0">
                        <a:solidFill>
                          <a:srgbClr val="000000"/>
                        </a:solidFill>
                        <a:effectLst/>
                        <a:latin typeface="Aptos" panose="020B0004020202020204" pitchFamily="34" charset="0"/>
                      </a:endParaRPr>
                    </a:p>
                  </a:txBody>
                  <a:tcPr marL="7752" marR="7752" marT="775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2 538</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2 526</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2 516</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2 505</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2 495</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2 485</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2 475</a:t>
                      </a:r>
                      <a:endParaRPr lang="fi-FI" sz="1050" b="0" i="0" u="none" strike="noStrike" dirty="0">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2 465</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2 455</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2 444</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2 433</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2 421</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2 411</a:t>
                      </a:r>
                      <a:endParaRPr lang="fi-FI" sz="1050" b="0" i="0" u="none" strike="noStrike">
                        <a:solidFill>
                          <a:srgbClr val="000000"/>
                        </a:solidFill>
                        <a:effectLst/>
                        <a:latin typeface="Aptos" panose="020B0004020202020204" pitchFamily="34" charset="0"/>
                      </a:endParaRPr>
                    </a:p>
                  </a:txBody>
                  <a:tcPr marL="7752" marR="7752" marT="77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15081671"/>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1" u="none" strike="noStrike" dirty="0">
                          <a:solidFill>
                            <a:srgbClr val="000000"/>
                          </a:solidFill>
                          <a:effectLst/>
                          <a:latin typeface="Aptos" panose="020B0004020202020204" pitchFamily="34" charset="0"/>
                        </a:rPr>
                        <a:t>Varkauden seutukunta </a:t>
                      </a:r>
                      <a:endParaRPr lang="fi-FI" sz="1050" b="1" i="0" u="none" strike="noStrike" dirty="0">
                        <a:solidFill>
                          <a:srgbClr val="000000"/>
                        </a:solidFill>
                        <a:effectLst/>
                        <a:latin typeface="Aptos" panose="020B0004020202020204" pitchFamily="34" charset="0"/>
                      </a:endParaRPr>
                    </a:p>
                  </a:txBody>
                  <a:tcPr marL="7752" marR="7752" marT="775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32 590</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32 361</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32 140</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31 930</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31 726</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31 529</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31 339</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31 149</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30 963</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30 781</a:t>
                      </a:r>
                      <a:endParaRPr lang="fi-FI" sz="1050" b="1" i="0" u="none" strike="noStrike" dirty="0">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30 599</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30 421</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30 246</a:t>
                      </a:r>
                      <a:endParaRPr lang="fi-FI" sz="1050" b="1" i="0" u="none" strike="noStrike" dirty="0">
                        <a:solidFill>
                          <a:srgbClr val="000000"/>
                        </a:solidFill>
                        <a:effectLst/>
                        <a:latin typeface="Aptos" panose="020B0004020202020204" pitchFamily="34" charset="0"/>
                      </a:endParaRPr>
                    </a:p>
                  </a:txBody>
                  <a:tcPr marL="7752" marR="7752" marT="77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84305630"/>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Varkaus</a:t>
                      </a:r>
                      <a:endParaRPr lang="fi-FI" sz="1050" b="0" i="0" u="none" strike="noStrike" dirty="0">
                        <a:solidFill>
                          <a:srgbClr val="000000"/>
                        </a:solidFill>
                        <a:effectLst/>
                        <a:latin typeface="Aptos" panose="020B0004020202020204" pitchFamily="34" charset="0"/>
                      </a:endParaRPr>
                    </a:p>
                  </a:txBody>
                  <a:tcPr marL="7752" marR="7752" marT="775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19 347</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19 222</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19 102</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18 987</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18 873</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18 764</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18 656</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18 550</a:t>
                      </a:r>
                      <a:endParaRPr lang="fi-FI" sz="1050" b="0" i="0" u="none" strike="noStrike" dirty="0">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18 444</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18 340</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18 234</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18 131</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18 028</a:t>
                      </a:r>
                      <a:endParaRPr lang="fi-FI" sz="1050" b="0" i="0" u="none" strike="noStrike" dirty="0">
                        <a:solidFill>
                          <a:srgbClr val="000000"/>
                        </a:solidFill>
                        <a:effectLst/>
                        <a:latin typeface="Aptos" panose="020B0004020202020204" pitchFamily="34" charset="0"/>
                      </a:endParaRPr>
                    </a:p>
                  </a:txBody>
                  <a:tcPr marL="7752" marR="7752" marT="77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53821263"/>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Vesanto</a:t>
                      </a:r>
                      <a:endParaRPr lang="fi-FI" sz="1050" b="0" i="0" u="none" strike="noStrike" dirty="0">
                        <a:solidFill>
                          <a:srgbClr val="000000"/>
                        </a:solidFill>
                        <a:effectLst/>
                        <a:latin typeface="Aptos" panose="020B0004020202020204" pitchFamily="34" charset="0"/>
                      </a:endParaRPr>
                    </a:p>
                  </a:txBody>
                  <a:tcPr marL="7752" marR="7752" marT="775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1 916</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1 900</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1 882</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1 869</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1 852</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1 840</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1 825</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1 813</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1 799</a:t>
                      </a:r>
                      <a:endParaRPr lang="fi-FI" sz="1050" b="0" i="0" u="none" strike="noStrike" dirty="0">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1 788</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1 775</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1 763</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1 750</a:t>
                      </a:r>
                      <a:endParaRPr lang="fi-FI" sz="1050" b="0" i="0" u="none" strike="noStrike" dirty="0">
                        <a:solidFill>
                          <a:srgbClr val="000000"/>
                        </a:solidFill>
                        <a:effectLst/>
                        <a:latin typeface="Aptos" panose="020B0004020202020204" pitchFamily="34" charset="0"/>
                      </a:endParaRPr>
                    </a:p>
                  </a:txBody>
                  <a:tcPr marL="7752" marR="7752" marT="77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92928916"/>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Vieremä</a:t>
                      </a:r>
                      <a:endParaRPr lang="fi-FI" sz="1050" b="0" i="0" u="none" strike="noStrike" dirty="0">
                        <a:solidFill>
                          <a:srgbClr val="000000"/>
                        </a:solidFill>
                        <a:effectLst/>
                        <a:latin typeface="Aptos" panose="020B0004020202020204" pitchFamily="34" charset="0"/>
                      </a:endParaRPr>
                    </a:p>
                  </a:txBody>
                  <a:tcPr marL="7752" marR="7752" marT="775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3 534</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3 517</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3 502</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3 488</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3 473</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3 459</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3 447</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3 432</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3 419</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3 406</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3 391</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3 379</a:t>
                      </a:r>
                      <a:endParaRPr lang="fi-FI" sz="1050" b="0"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3 365</a:t>
                      </a:r>
                      <a:endParaRPr lang="fi-FI" sz="1050" b="0" i="0" u="none" strike="noStrike" dirty="0">
                        <a:solidFill>
                          <a:srgbClr val="000000"/>
                        </a:solidFill>
                        <a:effectLst/>
                        <a:latin typeface="Aptos" panose="020B0004020202020204" pitchFamily="34" charset="0"/>
                      </a:endParaRPr>
                    </a:p>
                  </a:txBody>
                  <a:tcPr marL="7752" marR="7752" marT="77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32119476"/>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1" u="none" strike="noStrike" dirty="0">
                          <a:solidFill>
                            <a:srgbClr val="000000"/>
                          </a:solidFill>
                          <a:effectLst/>
                          <a:latin typeface="Aptos" panose="020B0004020202020204" pitchFamily="34" charset="0"/>
                        </a:rPr>
                        <a:t>Ylä-Savon seutukunta</a:t>
                      </a:r>
                      <a:endParaRPr lang="fi-FI" sz="1050" b="1" i="0" u="none" strike="noStrike" dirty="0">
                        <a:solidFill>
                          <a:srgbClr val="000000"/>
                        </a:solidFill>
                        <a:effectLst/>
                        <a:latin typeface="Aptos" panose="020B0004020202020204" pitchFamily="34" charset="0"/>
                      </a:endParaRPr>
                    </a:p>
                  </a:txBody>
                  <a:tcPr marL="7752" marR="7752" marT="775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52 182</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51 945</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51 714</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51 494</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51 275</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51 059</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50 846</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50 628</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50 415</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50 199</a:t>
                      </a:r>
                      <a:endParaRPr lang="fi-FI" sz="1050" b="1" i="0" u="none" strike="noStrike" dirty="0">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49 976</a:t>
                      </a:r>
                      <a:endParaRPr lang="fi-FI" sz="1050" b="1" i="0" u="none" strike="noStrike" dirty="0">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49 757</a:t>
                      </a:r>
                      <a:endParaRPr lang="fi-FI" sz="1050" b="1" i="0" u="none" strike="noStrike">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49 536</a:t>
                      </a:r>
                      <a:endParaRPr lang="fi-FI" sz="1050" b="1" i="0" u="none" strike="noStrike" dirty="0">
                        <a:solidFill>
                          <a:srgbClr val="000000"/>
                        </a:solidFill>
                        <a:effectLst/>
                        <a:latin typeface="Aptos" panose="020B0004020202020204" pitchFamily="34" charset="0"/>
                      </a:endParaRPr>
                    </a:p>
                  </a:txBody>
                  <a:tcPr marL="7752" marR="7752" marT="77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19353103"/>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1" u="none" strike="noStrike" dirty="0">
                          <a:solidFill>
                            <a:srgbClr val="000000"/>
                          </a:solidFill>
                          <a:effectLst/>
                          <a:latin typeface="Aptos" panose="020B0004020202020204" pitchFamily="34" charset="0"/>
                        </a:rPr>
                        <a:t>Pohjois-Savo</a:t>
                      </a:r>
                      <a:endParaRPr lang="fi-FI" sz="1050" b="1" i="0" u="none" strike="noStrike" dirty="0">
                        <a:solidFill>
                          <a:srgbClr val="000000"/>
                        </a:solidFill>
                        <a:effectLst/>
                        <a:latin typeface="Aptos" panose="020B0004020202020204" pitchFamily="34" charset="0"/>
                      </a:endParaRPr>
                    </a:p>
                  </a:txBody>
                  <a:tcPr marL="7752" marR="7752" marT="7752"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254 006</a:t>
                      </a:r>
                      <a:endParaRPr lang="fi-FI" sz="1050" b="1" i="0" u="none" strike="noStrike" dirty="0">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253 994</a:t>
                      </a:r>
                      <a:endParaRPr lang="fi-FI" sz="1050" b="1" i="0" u="none" strike="noStrike" dirty="0">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253 960</a:t>
                      </a:r>
                      <a:endParaRPr lang="fi-FI" sz="1050" b="1" i="0" u="none" strike="noStrike" dirty="0">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253 912</a:t>
                      </a:r>
                      <a:endParaRPr lang="fi-FI" sz="1050" b="1" i="0" u="none" strike="noStrike" dirty="0">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253 827</a:t>
                      </a:r>
                      <a:endParaRPr lang="fi-FI" sz="1050" b="1" i="0" u="none" strike="noStrike" dirty="0">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253 711</a:t>
                      </a:r>
                      <a:endParaRPr lang="fi-FI" sz="1050" b="1" i="0" u="none" strike="noStrike" dirty="0">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253 566</a:t>
                      </a:r>
                      <a:endParaRPr lang="fi-FI" sz="1050" b="1" i="0" u="none" strike="noStrike" dirty="0">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253 380</a:t>
                      </a:r>
                      <a:endParaRPr lang="fi-FI" sz="1050" b="1" i="0" u="none" strike="noStrike" dirty="0">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253 173</a:t>
                      </a:r>
                      <a:endParaRPr lang="fi-FI" sz="1050" b="1" i="0" u="none" strike="noStrike" dirty="0">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252 934</a:t>
                      </a:r>
                      <a:endParaRPr lang="fi-FI" sz="1050" b="1" i="0" u="none" strike="noStrike" dirty="0">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252 659</a:t>
                      </a:r>
                      <a:endParaRPr lang="fi-FI" sz="1050" b="1" i="0" u="none" strike="noStrike" dirty="0">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252 363</a:t>
                      </a:r>
                      <a:endParaRPr lang="fi-FI" sz="1050" b="1" i="0" u="none" strike="noStrike" dirty="0">
                        <a:solidFill>
                          <a:srgbClr val="000000"/>
                        </a:solidFill>
                        <a:effectLst/>
                        <a:latin typeface="Aptos" panose="020B0004020202020204" pitchFamily="34" charset="0"/>
                      </a:endParaRPr>
                    </a:p>
                  </a:txBody>
                  <a:tcPr marL="7752" marR="7752" marT="7752"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252 049</a:t>
                      </a:r>
                      <a:endParaRPr lang="fi-FI" sz="1050" b="1" i="0" u="none" strike="noStrike" dirty="0">
                        <a:solidFill>
                          <a:srgbClr val="000000"/>
                        </a:solidFill>
                        <a:effectLst/>
                        <a:latin typeface="Aptos" panose="020B0004020202020204" pitchFamily="34" charset="0"/>
                      </a:endParaRPr>
                    </a:p>
                  </a:txBody>
                  <a:tcPr marL="7752" marR="7752" marT="7752"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79143604"/>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Koko maa</a:t>
                      </a:r>
                      <a:endParaRPr lang="fi-FI" sz="1050" b="0" i="0" u="none" strike="noStrike" dirty="0">
                        <a:solidFill>
                          <a:srgbClr val="000000"/>
                        </a:solidFill>
                        <a:effectLst/>
                        <a:latin typeface="Aptos" panose="020B0004020202020204" pitchFamily="34" charset="0"/>
                      </a:endParaRPr>
                    </a:p>
                  </a:txBody>
                  <a:tcPr marL="7752" marR="7752" marT="7752"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5 740 382</a:t>
                      </a:r>
                      <a:endParaRPr lang="fi-FI" sz="1050" b="0" i="0" u="none" strike="noStrike" dirty="0">
                        <a:solidFill>
                          <a:srgbClr val="000000"/>
                        </a:solidFill>
                        <a:effectLst/>
                        <a:latin typeface="Aptos" panose="020B0004020202020204" pitchFamily="34" charset="0"/>
                      </a:endParaRPr>
                    </a:p>
                  </a:txBody>
                  <a:tcPr marL="7752" marR="7752" marT="7752"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5 755 110</a:t>
                      </a:r>
                      <a:endParaRPr lang="fi-FI" sz="1050" b="0" i="0" u="none" strike="noStrike" dirty="0">
                        <a:solidFill>
                          <a:srgbClr val="000000"/>
                        </a:solidFill>
                        <a:effectLst/>
                        <a:latin typeface="Aptos" panose="020B0004020202020204" pitchFamily="34" charset="0"/>
                      </a:endParaRPr>
                    </a:p>
                  </a:txBody>
                  <a:tcPr marL="7752" marR="7752" marT="7752"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5 769 032</a:t>
                      </a:r>
                      <a:endParaRPr lang="fi-FI" sz="1050" b="0" i="0" u="none" strike="noStrike">
                        <a:solidFill>
                          <a:srgbClr val="000000"/>
                        </a:solidFill>
                        <a:effectLst/>
                        <a:latin typeface="Aptos" panose="020B0004020202020204" pitchFamily="34" charset="0"/>
                      </a:endParaRPr>
                    </a:p>
                  </a:txBody>
                  <a:tcPr marL="7752" marR="7752" marT="7752"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5 782 033</a:t>
                      </a:r>
                      <a:endParaRPr lang="fi-FI" sz="1050" b="0" i="0" u="none" strike="noStrike" dirty="0">
                        <a:solidFill>
                          <a:srgbClr val="000000"/>
                        </a:solidFill>
                        <a:effectLst/>
                        <a:latin typeface="Aptos" panose="020B0004020202020204" pitchFamily="34" charset="0"/>
                      </a:endParaRPr>
                    </a:p>
                  </a:txBody>
                  <a:tcPr marL="7752" marR="7752" marT="7752"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5 794 198</a:t>
                      </a:r>
                      <a:endParaRPr lang="fi-FI" sz="1050" b="0" i="0" u="none" strike="noStrike" dirty="0">
                        <a:solidFill>
                          <a:srgbClr val="000000"/>
                        </a:solidFill>
                        <a:effectLst/>
                        <a:latin typeface="Aptos" panose="020B0004020202020204" pitchFamily="34" charset="0"/>
                      </a:endParaRPr>
                    </a:p>
                  </a:txBody>
                  <a:tcPr marL="7752" marR="7752" marT="7752"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5 805 421</a:t>
                      </a:r>
                      <a:endParaRPr lang="fi-FI" sz="1050" b="0" i="0" u="none" strike="noStrike">
                        <a:solidFill>
                          <a:srgbClr val="000000"/>
                        </a:solidFill>
                        <a:effectLst/>
                        <a:latin typeface="Aptos" panose="020B0004020202020204" pitchFamily="34" charset="0"/>
                      </a:endParaRPr>
                    </a:p>
                  </a:txBody>
                  <a:tcPr marL="7752" marR="7752" marT="7752"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5 815 780</a:t>
                      </a:r>
                      <a:endParaRPr lang="fi-FI" sz="1050" b="0" i="0" u="none" strike="noStrike" dirty="0">
                        <a:solidFill>
                          <a:srgbClr val="000000"/>
                        </a:solidFill>
                        <a:effectLst/>
                        <a:latin typeface="Aptos" panose="020B0004020202020204" pitchFamily="34" charset="0"/>
                      </a:endParaRPr>
                    </a:p>
                  </a:txBody>
                  <a:tcPr marL="7752" marR="7752" marT="7752"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5 825 225</a:t>
                      </a:r>
                      <a:endParaRPr lang="fi-FI" sz="1050" b="0" i="0" u="none" strike="noStrike" dirty="0">
                        <a:solidFill>
                          <a:srgbClr val="000000"/>
                        </a:solidFill>
                        <a:effectLst/>
                        <a:latin typeface="Aptos" panose="020B0004020202020204" pitchFamily="34" charset="0"/>
                      </a:endParaRPr>
                    </a:p>
                  </a:txBody>
                  <a:tcPr marL="7752" marR="7752" marT="7752"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5 833 881</a:t>
                      </a:r>
                      <a:endParaRPr lang="fi-FI" sz="1050" b="0" i="0" u="none" strike="noStrike" dirty="0">
                        <a:solidFill>
                          <a:srgbClr val="000000"/>
                        </a:solidFill>
                        <a:effectLst/>
                        <a:latin typeface="Aptos" panose="020B0004020202020204" pitchFamily="34" charset="0"/>
                      </a:endParaRPr>
                    </a:p>
                  </a:txBody>
                  <a:tcPr marL="7752" marR="7752" marT="7752"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5 841 730</a:t>
                      </a:r>
                      <a:endParaRPr lang="fi-FI" sz="1050" b="0" i="0" u="none" strike="noStrike" dirty="0">
                        <a:solidFill>
                          <a:srgbClr val="000000"/>
                        </a:solidFill>
                        <a:effectLst/>
                        <a:latin typeface="Aptos" panose="020B0004020202020204" pitchFamily="34" charset="0"/>
                      </a:endParaRPr>
                    </a:p>
                  </a:txBody>
                  <a:tcPr marL="7752" marR="7752" marT="7752"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5 848 884</a:t>
                      </a:r>
                      <a:endParaRPr lang="fi-FI" sz="1050" b="0" i="0" u="none" strike="noStrike" dirty="0">
                        <a:solidFill>
                          <a:srgbClr val="000000"/>
                        </a:solidFill>
                        <a:effectLst/>
                        <a:latin typeface="Aptos" panose="020B0004020202020204" pitchFamily="34" charset="0"/>
                      </a:endParaRPr>
                    </a:p>
                  </a:txBody>
                  <a:tcPr marL="7752" marR="7752" marT="7752"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5 855 444</a:t>
                      </a:r>
                      <a:endParaRPr lang="fi-FI" sz="1050" b="0" i="0" u="none" strike="noStrike" dirty="0">
                        <a:solidFill>
                          <a:srgbClr val="000000"/>
                        </a:solidFill>
                        <a:effectLst/>
                        <a:latin typeface="Aptos" panose="020B0004020202020204" pitchFamily="34" charset="0"/>
                      </a:endParaRPr>
                    </a:p>
                  </a:txBody>
                  <a:tcPr marL="7752" marR="7752" marT="7752"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5 861 491</a:t>
                      </a:r>
                      <a:endParaRPr lang="fi-FI" sz="1050" b="0" i="0" u="none" strike="noStrike" dirty="0">
                        <a:solidFill>
                          <a:srgbClr val="000000"/>
                        </a:solidFill>
                        <a:effectLst/>
                        <a:latin typeface="Aptos" panose="020B0004020202020204" pitchFamily="34" charset="0"/>
                      </a:endParaRPr>
                    </a:p>
                  </a:txBody>
                  <a:tcPr marL="7752" marR="7752" marT="7752"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1591728"/>
                  </a:ext>
                </a:extLst>
              </a:tr>
            </a:tbl>
          </a:graphicData>
        </a:graphic>
      </p:graphicFrame>
      <p:pic>
        <p:nvPicPr>
          <p:cNvPr id="2" name="Kuva 1" descr="Kuva, joka sisältää kohteen teksti&#10;&#10;Kuvaus luotu automaattisesti">
            <a:extLst>
              <a:ext uri="{FF2B5EF4-FFF2-40B4-BE49-F238E27FC236}">
                <a16:creationId xmlns:a16="http://schemas.microsoft.com/office/drawing/2014/main" id="{4EBC979D-170D-BC95-608D-913BB1EED868}"/>
              </a:ext>
            </a:extLst>
          </p:cNvPr>
          <p:cNvPicPr>
            <a:picLocks noChangeAspect="1"/>
          </p:cNvPicPr>
          <p:nvPr/>
        </p:nvPicPr>
        <p:blipFill>
          <a:blip r:embed="rId2"/>
          <a:stretch>
            <a:fillRect/>
          </a:stretch>
        </p:blipFill>
        <p:spPr>
          <a:xfrm>
            <a:off x="9875864" y="6450548"/>
            <a:ext cx="2316136" cy="409184"/>
          </a:xfrm>
          <a:prstGeom prst="rect">
            <a:avLst/>
          </a:prstGeom>
        </p:spPr>
      </p:pic>
      <p:sp>
        <p:nvSpPr>
          <p:cNvPr id="3" name="Tekstiruutu 2">
            <a:extLst>
              <a:ext uri="{FF2B5EF4-FFF2-40B4-BE49-F238E27FC236}">
                <a16:creationId xmlns:a16="http://schemas.microsoft.com/office/drawing/2014/main" id="{BFED2C02-7CFC-ECED-099D-B0A011909F66}"/>
              </a:ext>
            </a:extLst>
          </p:cNvPr>
          <p:cNvSpPr txBox="1"/>
          <p:nvPr/>
        </p:nvSpPr>
        <p:spPr>
          <a:xfrm>
            <a:off x="1311896" y="6057830"/>
            <a:ext cx="1440293" cy="215444"/>
          </a:xfrm>
          <a:prstGeom prst="rect">
            <a:avLst/>
          </a:prstGeom>
          <a:noFill/>
        </p:spPr>
        <p:txBody>
          <a:bodyPr wrap="square" rtlCol="0">
            <a:spAutoFit/>
          </a:bodyPr>
          <a:lstStyle/>
          <a:p>
            <a:r>
              <a:rPr lang="fi-FI" sz="800" dirty="0"/>
              <a:t>Lähde: Tilastokeskus</a:t>
            </a:r>
          </a:p>
        </p:txBody>
      </p:sp>
    </p:spTree>
    <p:extLst>
      <p:ext uri="{BB962C8B-B14F-4D97-AF65-F5344CB8AC3E}">
        <p14:creationId xmlns:p14="http://schemas.microsoft.com/office/powerpoint/2010/main" val="2467874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a:extLst>
            <a:ext uri="{FF2B5EF4-FFF2-40B4-BE49-F238E27FC236}">
              <a16:creationId xmlns:a16="http://schemas.microsoft.com/office/drawing/2014/main" id="{63939691-BE56-DFFA-6573-053D449A3B37}"/>
            </a:ext>
          </a:extLst>
        </p:cNvPr>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8A1FF533-74B5-8CAF-52FD-9A7D9701E528}"/>
              </a:ext>
            </a:extLst>
          </p:cNvPr>
          <p:cNvSpPr>
            <a:spLocks noGrp="1"/>
          </p:cNvSpPr>
          <p:nvPr>
            <p:ph type="dt" sz="half" idx="10"/>
          </p:nvPr>
        </p:nvSpPr>
        <p:spPr/>
        <p:txBody>
          <a:bodyPr/>
          <a:lstStyle/>
          <a:p>
            <a:fld id="{C9225FBC-2A3C-44E0-A74E-11A6D0059D3F}" type="datetime1">
              <a:rPr lang="fi-FI" smtClean="0"/>
              <a:t>28.11.2024</a:t>
            </a:fld>
            <a:endParaRPr lang="fi-FI"/>
          </a:p>
        </p:txBody>
      </p:sp>
      <p:sp>
        <p:nvSpPr>
          <p:cNvPr id="5" name="Otsikko 1">
            <a:extLst>
              <a:ext uri="{FF2B5EF4-FFF2-40B4-BE49-F238E27FC236}">
                <a16:creationId xmlns:a16="http://schemas.microsoft.com/office/drawing/2014/main" id="{F55E9A1F-5601-CC55-AA04-4D4227770CA5}"/>
              </a:ext>
            </a:extLst>
          </p:cNvPr>
          <p:cNvSpPr txBox="1">
            <a:spLocks/>
          </p:cNvSpPr>
          <p:nvPr/>
        </p:nvSpPr>
        <p:spPr>
          <a:xfrm>
            <a:off x="0" y="-1"/>
            <a:ext cx="12192000" cy="792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2800" b="1" i="0" kern="1200" baseline="0">
                <a:solidFill>
                  <a:srgbClr val="0070C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2400" b="1" i="0" u="none" strike="noStrike" kern="1200" cap="none" spc="0" normalizeH="0" baseline="0" noProof="0" dirty="0">
                <a:ln>
                  <a:noFill/>
                </a:ln>
                <a:solidFill>
                  <a:srgbClr val="0070C0"/>
                </a:solidFill>
                <a:effectLst/>
                <a:uLnTx/>
                <a:uFillTx/>
                <a:ea typeface="+mj-ea"/>
                <a:cs typeface="+mj-cs"/>
              </a:rPr>
              <a:t>Tilastokeskuksen väestöennuste 2019 vuosille 2019–2029</a:t>
            </a:r>
          </a:p>
        </p:txBody>
      </p:sp>
      <p:graphicFrame>
        <p:nvGraphicFramePr>
          <p:cNvPr id="6" name="Taulukko 5">
            <a:extLst>
              <a:ext uri="{FF2B5EF4-FFF2-40B4-BE49-F238E27FC236}">
                <a16:creationId xmlns:a16="http://schemas.microsoft.com/office/drawing/2014/main" id="{5AF613DC-00F9-3B0D-B8A1-734C4D46C121}"/>
              </a:ext>
            </a:extLst>
          </p:cNvPr>
          <p:cNvGraphicFramePr>
            <a:graphicFrameLocks noGrp="1"/>
          </p:cNvGraphicFramePr>
          <p:nvPr>
            <p:extLst>
              <p:ext uri="{D42A27DB-BD31-4B8C-83A1-F6EECF244321}">
                <p14:modId xmlns:p14="http://schemas.microsoft.com/office/powerpoint/2010/main" val="542713572"/>
              </p:ext>
            </p:extLst>
          </p:nvPr>
        </p:nvGraphicFramePr>
        <p:xfrm>
          <a:off x="1440000" y="756000"/>
          <a:ext cx="8435868" cy="5346000"/>
        </p:xfrm>
        <a:graphic>
          <a:graphicData uri="http://schemas.openxmlformats.org/drawingml/2006/table">
            <a:tbl>
              <a:tblPr firstRow="1" bandRow="1">
                <a:tableStyleId>{D27102A9-8310-4765-A935-A1911B00CA55}</a:tableStyleId>
              </a:tblPr>
              <a:tblGrid>
                <a:gridCol w="1514129">
                  <a:extLst>
                    <a:ext uri="{9D8B030D-6E8A-4147-A177-3AD203B41FA5}">
                      <a16:colId xmlns:a16="http://schemas.microsoft.com/office/drawing/2014/main" val="1668313602"/>
                    </a:ext>
                  </a:extLst>
                </a:gridCol>
                <a:gridCol w="629249">
                  <a:extLst>
                    <a:ext uri="{9D8B030D-6E8A-4147-A177-3AD203B41FA5}">
                      <a16:colId xmlns:a16="http://schemas.microsoft.com/office/drawing/2014/main" val="3118038873"/>
                    </a:ext>
                  </a:extLst>
                </a:gridCol>
                <a:gridCol w="629249">
                  <a:extLst>
                    <a:ext uri="{9D8B030D-6E8A-4147-A177-3AD203B41FA5}">
                      <a16:colId xmlns:a16="http://schemas.microsoft.com/office/drawing/2014/main" val="1849026340"/>
                    </a:ext>
                  </a:extLst>
                </a:gridCol>
                <a:gridCol w="629249">
                  <a:extLst>
                    <a:ext uri="{9D8B030D-6E8A-4147-A177-3AD203B41FA5}">
                      <a16:colId xmlns:a16="http://schemas.microsoft.com/office/drawing/2014/main" val="3279415632"/>
                    </a:ext>
                  </a:extLst>
                </a:gridCol>
                <a:gridCol w="629249">
                  <a:extLst>
                    <a:ext uri="{9D8B030D-6E8A-4147-A177-3AD203B41FA5}">
                      <a16:colId xmlns:a16="http://schemas.microsoft.com/office/drawing/2014/main" val="143648935"/>
                    </a:ext>
                  </a:extLst>
                </a:gridCol>
                <a:gridCol w="629249">
                  <a:extLst>
                    <a:ext uri="{9D8B030D-6E8A-4147-A177-3AD203B41FA5}">
                      <a16:colId xmlns:a16="http://schemas.microsoft.com/office/drawing/2014/main" val="146612160"/>
                    </a:ext>
                  </a:extLst>
                </a:gridCol>
                <a:gridCol w="629249">
                  <a:extLst>
                    <a:ext uri="{9D8B030D-6E8A-4147-A177-3AD203B41FA5}">
                      <a16:colId xmlns:a16="http://schemas.microsoft.com/office/drawing/2014/main" val="4040360153"/>
                    </a:ext>
                  </a:extLst>
                </a:gridCol>
                <a:gridCol w="629249">
                  <a:extLst>
                    <a:ext uri="{9D8B030D-6E8A-4147-A177-3AD203B41FA5}">
                      <a16:colId xmlns:a16="http://schemas.microsoft.com/office/drawing/2014/main" val="2283703224"/>
                    </a:ext>
                  </a:extLst>
                </a:gridCol>
                <a:gridCol w="629249">
                  <a:extLst>
                    <a:ext uri="{9D8B030D-6E8A-4147-A177-3AD203B41FA5}">
                      <a16:colId xmlns:a16="http://schemas.microsoft.com/office/drawing/2014/main" val="221130114"/>
                    </a:ext>
                  </a:extLst>
                </a:gridCol>
                <a:gridCol w="629249">
                  <a:extLst>
                    <a:ext uri="{9D8B030D-6E8A-4147-A177-3AD203B41FA5}">
                      <a16:colId xmlns:a16="http://schemas.microsoft.com/office/drawing/2014/main" val="1892406263"/>
                    </a:ext>
                  </a:extLst>
                </a:gridCol>
                <a:gridCol w="629249">
                  <a:extLst>
                    <a:ext uri="{9D8B030D-6E8A-4147-A177-3AD203B41FA5}">
                      <a16:colId xmlns:a16="http://schemas.microsoft.com/office/drawing/2014/main" val="2242391562"/>
                    </a:ext>
                  </a:extLst>
                </a:gridCol>
                <a:gridCol w="629249">
                  <a:extLst>
                    <a:ext uri="{9D8B030D-6E8A-4147-A177-3AD203B41FA5}">
                      <a16:colId xmlns:a16="http://schemas.microsoft.com/office/drawing/2014/main" val="2706065789"/>
                    </a:ext>
                  </a:extLst>
                </a:gridCol>
              </a:tblGrid>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1" u="none" strike="noStrike" dirty="0">
                          <a:solidFill>
                            <a:srgbClr val="000000"/>
                          </a:solidFill>
                          <a:effectLst/>
                          <a:latin typeface="Aptos" panose="020B0004020202020204" pitchFamily="34" charset="0"/>
                        </a:rPr>
                        <a:t>Alue</a:t>
                      </a:r>
                      <a:endParaRPr lang="fi-FI" sz="1050" b="1" i="0" u="none" strike="noStrike" dirty="0">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2019</a:t>
                      </a:r>
                      <a:endParaRPr lang="fi-FI" sz="1050" b="1" i="0" u="none" strike="noStrike" dirty="0">
                        <a:solidFill>
                          <a:srgbClr val="000000"/>
                        </a:solidFill>
                        <a:effectLst/>
                        <a:latin typeface="Aptos" panose="020B0004020202020204" pitchFamily="34" charset="0"/>
                      </a:endParaRPr>
                    </a:p>
                  </a:txBody>
                  <a:tcPr marL="8058" marR="8058" marT="805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2020</a:t>
                      </a:r>
                      <a:endParaRPr lang="fi-FI" sz="1050" b="1" i="0" u="none" strike="noStrike" dirty="0">
                        <a:solidFill>
                          <a:srgbClr val="000000"/>
                        </a:solidFill>
                        <a:effectLst/>
                        <a:latin typeface="Aptos" panose="020B0004020202020204" pitchFamily="34" charset="0"/>
                      </a:endParaRPr>
                    </a:p>
                  </a:txBody>
                  <a:tcPr marL="8058" marR="8058" marT="805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2021</a:t>
                      </a:r>
                      <a:endParaRPr lang="fi-FI" sz="1050" b="1" i="0" u="none" strike="noStrike" dirty="0">
                        <a:solidFill>
                          <a:srgbClr val="000000"/>
                        </a:solidFill>
                        <a:effectLst/>
                        <a:latin typeface="Aptos" panose="020B0004020202020204" pitchFamily="34" charset="0"/>
                      </a:endParaRPr>
                    </a:p>
                  </a:txBody>
                  <a:tcPr marL="8058" marR="8058" marT="805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2022</a:t>
                      </a:r>
                      <a:endParaRPr lang="fi-FI" sz="1050" b="1" i="0" u="none" strike="noStrike" dirty="0">
                        <a:solidFill>
                          <a:srgbClr val="000000"/>
                        </a:solidFill>
                        <a:effectLst/>
                        <a:latin typeface="Aptos" panose="020B0004020202020204" pitchFamily="34" charset="0"/>
                      </a:endParaRPr>
                    </a:p>
                  </a:txBody>
                  <a:tcPr marL="8058" marR="8058" marT="805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2023</a:t>
                      </a:r>
                      <a:endParaRPr lang="fi-FI" sz="1050" b="1" i="0" u="none" strike="noStrike" dirty="0">
                        <a:solidFill>
                          <a:srgbClr val="000000"/>
                        </a:solidFill>
                        <a:effectLst/>
                        <a:latin typeface="Aptos" panose="020B0004020202020204" pitchFamily="34" charset="0"/>
                      </a:endParaRPr>
                    </a:p>
                  </a:txBody>
                  <a:tcPr marL="8058" marR="8058" marT="805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2024</a:t>
                      </a:r>
                      <a:endParaRPr lang="fi-FI" sz="1050" b="1" i="0" u="none" strike="noStrike" dirty="0">
                        <a:solidFill>
                          <a:srgbClr val="000000"/>
                        </a:solidFill>
                        <a:effectLst/>
                        <a:latin typeface="Aptos" panose="020B0004020202020204" pitchFamily="34" charset="0"/>
                      </a:endParaRPr>
                    </a:p>
                  </a:txBody>
                  <a:tcPr marL="8058" marR="8058" marT="805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2025</a:t>
                      </a:r>
                      <a:endParaRPr lang="fi-FI" sz="1050" b="1" i="0" u="none" strike="noStrike" dirty="0">
                        <a:solidFill>
                          <a:srgbClr val="000000"/>
                        </a:solidFill>
                        <a:effectLst/>
                        <a:latin typeface="Aptos" panose="020B0004020202020204" pitchFamily="34" charset="0"/>
                      </a:endParaRPr>
                    </a:p>
                  </a:txBody>
                  <a:tcPr marL="8058" marR="8058" marT="805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2026</a:t>
                      </a:r>
                      <a:endParaRPr lang="fi-FI" sz="1050" b="1" i="0" u="none" strike="noStrike" dirty="0">
                        <a:solidFill>
                          <a:srgbClr val="000000"/>
                        </a:solidFill>
                        <a:effectLst/>
                        <a:latin typeface="Aptos" panose="020B0004020202020204" pitchFamily="34" charset="0"/>
                      </a:endParaRPr>
                    </a:p>
                  </a:txBody>
                  <a:tcPr marL="8058" marR="8058" marT="805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2027</a:t>
                      </a:r>
                      <a:endParaRPr lang="fi-FI" sz="1050" b="1" i="0" u="none" strike="noStrike" dirty="0">
                        <a:solidFill>
                          <a:srgbClr val="000000"/>
                        </a:solidFill>
                        <a:effectLst/>
                        <a:latin typeface="Aptos" panose="020B0004020202020204" pitchFamily="34" charset="0"/>
                      </a:endParaRPr>
                    </a:p>
                  </a:txBody>
                  <a:tcPr marL="8058" marR="8058" marT="805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2028</a:t>
                      </a:r>
                      <a:endParaRPr lang="fi-FI" sz="1050" b="1" i="0" u="none" strike="noStrike" dirty="0">
                        <a:solidFill>
                          <a:srgbClr val="000000"/>
                        </a:solidFill>
                        <a:effectLst/>
                        <a:latin typeface="Aptos" panose="020B0004020202020204" pitchFamily="34" charset="0"/>
                      </a:endParaRPr>
                    </a:p>
                  </a:txBody>
                  <a:tcPr marL="8058" marR="8058" marT="805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2029</a:t>
                      </a:r>
                      <a:endParaRPr lang="fi-FI" sz="1050" b="1" i="0" u="none" strike="noStrike" dirty="0">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9094733"/>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Iisalmi</a:t>
                      </a:r>
                      <a:endParaRPr lang="fi-FI" sz="1050" b="0" i="0" u="none" strike="noStrike" dirty="0">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21 286</a:t>
                      </a:r>
                      <a:endParaRPr lang="fi-FI" sz="1050" b="0" i="0" u="none" strike="noStrike" dirty="0">
                        <a:solidFill>
                          <a:srgbClr val="000000"/>
                        </a:solidFill>
                        <a:effectLst/>
                        <a:latin typeface="Aptos" panose="020B0004020202020204" pitchFamily="34" charset="0"/>
                      </a:endParaRPr>
                    </a:p>
                  </a:txBody>
                  <a:tcPr marL="8058" marR="8058" marT="8058"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21 103</a:t>
                      </a:r>
                      <a:endParaRPr lang="fi-FI" sz="1050" b="0" i="0" u="none" strike="noStrike">
                        <a:solidFill>
                          <a:srgbClr val="000000"/>
                        </a:solidFill>
                        <a:effectLst/>
                        <a:latin typeface="Aptos" panose="020B0004020202020204" pitchFamily="34" charset="0"/>
                      </a:endParaRPr>
                    </a:p>
                  </a:txBody>
                  <a:tcPr marL="8058" marR="8058" marT="8058"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20 923</a:t>
                      </a:r>
                      <a:endParaRPr lang="fi-FI" sz="1050" b="0" i="0" u="none" strike="noStrike">
                        <a:solidFill>
                          <a:srgbClr val="000000"/>
                        </a:solidFill>
                        <a:effectLst/>
                        <a:latin typeface="Aptos" panose="020B0004020202020204" pitchFamily="34" charset="0"/>
                      </a:endParaRPr>
                    </a:p>
                  </a:txBody>
                  <a:tcPr marL="8058" marR="8058" marT="8058"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20 752</a:t>
                      </a:r>
                      <a:endParaRPr lang="fi-FI" sz="1050" b="0" i="0" u="none" strike="noStrike">
                        <a:solidFill>
                          <a:srgbClr val="000000"/>
                        </a:solidFill>
                        <a:effectLst/>
                        <a:latin typeface="Aptos" panose="020B0004020202020204" pitchFamily="34" charset="0"/>
                      </a:endParaRPr>
                    </a:p>
                  </a:txBody>
                  <a:tcPr marL="8058" marR="8058" marT="8058"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20 585</a:t>
                      </a:r>
                      <a:endParaRPr lang="fi-FI" sz="1050" b="0" i="0" u="none" strike="noStrike" dirty="0">
                        <a:solidFill>
                          <a:srgbClr val="000000"/>
                        </a:solidFill>
                        <a:effectLst/>
                        <a:latin typeface="Aptos" panose="020B0004020202020204" pitchFamily="34" charset="0"/>
                      </a:endParaRPr>
                    </a:p>
                  </a:txBody>
                  <a:tcPr marL="8058" marR="8058" marT="8058"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20 418</a:t>
                      </a:r>
                      <a:endParaRPr lang="fi-FI" sz="1050" b="0" i="0" u="none" strike="noStrike">
                        <a:solidFill>
                          <a:srgbClr val="000000"/>
                        </a:solidFill>
                        <a:effectLst/>
                        <a:latin typeface="Aptos" panose="020B0004020202020204" pitchFamily="34" charset="0"/>
                      </a:endParaRPr>
                    </a:p>
                  </a:txBody>
                  <a:tcPr marL="8058" marR="8058" marT="8058"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20 254</a:t>
                      </a:r>
                      <a:endParaRPr lang="fi-FI" sz="1050" b="0" i="0" u="none" strike="noStrike" dirty="0">
                        <a:solidFill>
                          <a:srgbClr val="000000"/>
                        </a:solidFill>
                        <a:effectLst/>
                        <a:latin typeface="Aptos" panose="020B0004020202020204" pitchFamily="34" charset="0"/>
                      </a:endParaRPr>
                    </a:p>
                  </a:txBody>
                  <a:tcPr marL="8058" marR="8058" marT="8058"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20 093</a:t>
                      </a:r>
                      <a:endParaRPr lang="fi-FI" sz="1050" b="0" i="0" u="none" strike="noStrike" dirty="0">
                        <a:solidFill>
                          <a:srgbClr val="000000"/>
                        </a:solidFill>
                        <a:effectLst/>
                        <a:latin typeface="Aptos" panose="020B0004020202020204" pitchFamily="34" charset="0"/>
                      </a:endParaRPr>
                    </a:p>
                  </a:txBody>
                  <a:tcPr marL="8058" marR="8058" marT="8058"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19 932</a:t>
                      </a:r>
                      <a:endParaRPr lang="fi-FI" sz="1050" b="0" i="0" u="none" strike="noStrike" dirty="0">
                        <a:solidFill>
                          <a:srgbClr val="000000"/>
                        </a:solidFill>
                        <a:effectLst/>
                        <a:latin typeface="Aptos" panose="020B0004020202020204" pitchFamily="34" charset="0"/>
                      </a:endParaRPr>
                    </a:p>
                  </a:txBody>
                  <a:tcPr marL="8058" marR="8058" marT="8058"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19 771</a:t>
                      </a:r>
                      <a:endParaRPr lang="fi-FI" sz="1050" b="0" i="0" u="none" strike="noStrike" dirty="0">
                        <a:solidFill>
                          <a:srgbClr val="000000"/>
                        </a:solidFill>
                        <a:effectLst/>
                        <a:latin typeface="Aptos" panose="020B0004020202020204" pitchFamily="34" charset="0"/>
                      </a:endParaRPr>
                    </a:p>
                  </a:txBody>
                  <a:tcPr marL="8058" marR="8058" marT="8058"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19 607</a:t>
                      </a:r>
                      <a:endParaRPr lang="fi-FI" sz="1050" b="0" i="0" u="none" strike="noStrike" dirty="0">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23324649"/>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a:solidFill>
                            <a:srgbClr val="000000"/>
                          </a:solidFill>
                          <a:effectLst/>
                          <a:latin typeface="Aptos" panose="020B0004020202020204" pitchFamily="34" charset="0"/>
                        </a:rPr>
                        <a:t>Joroinen</a:t>
                      </a:r>
                      <a:endParaRPr lang="fi-FI" sz="1050" b="0" i="0" u="none" strike="noStrike">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4 741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4 671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4 597</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4 526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4 456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4 389</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4 325</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4 262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4 204</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4 145</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4 088</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98431994"/>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Kaavi</a:t>
                      </a:r>
                      <a:endParaRPr lang="fi-FI" sz="1050" b="0" i="0" u="none" strike="noStrike" dirty="0">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2 930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2 873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2 817</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2 766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2 715</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2 668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2 624</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2 582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2 545</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2 506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2 471</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6757247"/>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Keitele</a:t>
                      </a:r>
                      <a:endParaRPr lang="fi-FI" sz="1050" b="0" i="0" u="none" strike="noStrike" dirty="0">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2 210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2 177</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2 148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2 118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2 093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2 067</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2 040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2 017</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1 995</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1 971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1 949</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07996228"/>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Kiuruvesi</a:t>
                      </a:r>
                      <a:endParaRPr lang="fi-FI" sz="1050" b="0" i="0" u="none" strike="noStrike" dirty="0">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8 000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7 854</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7 714</a:t>
                      </a:r>
                      <a:endParaRPr lang="fi-FI" sz="1050" b="0" i="0" u="none" strike="noStrike" dirty="0">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7 581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7 454</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7 331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7 210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7 094</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6 983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6 875</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6 772</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10776265"/>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Kuopio</a:t>
                      </a:r>
                      <a:endParaRPr lang="fi-FI" sz="1050" b="0" i="0" u="none" strike="noStrike" dirty="0">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119 097</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119 490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119 862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120 199</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120 514</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120 809</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121 078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121 330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121 561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121 767</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121 944</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56763255"/>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a:solidFill>
                            <a:srgbClr val="000000"/>
                          </a:solidFill>
                          <a:effectLst/>
                          <a:latin typeface="Aptos" panose="020B0004020202020204" pitchFamily="34" charset="0"/>
                        </a:rPr>
                        <a:t>Lapinlahti</a:t>
                      </a:r>
                      <a:endParaRPr lang="fi-FI" sz="1050" b="0" i="0" u="none" strike="noStrike">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9 510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9 404</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9 300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9 200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9 098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8 998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8 897</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8 799</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8 702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8 605</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8 510</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76335906"/>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Leppävirta</a:t>
                      </a:r>
                      <a:endParaRPr lang="fi-FI" sz="1050" b="0" i="0" u="none" strike="noStrike" dirty="0">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9 549</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9 446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9 345</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9 249</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9 156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9 066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8 972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8 881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8 791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8 699</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8 610</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84726893"/>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a:solidFill>
                            <a:srgbClr val="000000"/>
                          </a:solidFill>
                          <a:effectLst/>
                          <a:latin typeface="Aptos" panose="020B0004020202020204" pitchFamily="34" charset="0"/>
                        </a:rPr>
                        <a:t>Pielavesi</a:t>
                      </a:r>
                      <a:endParaRPr lang="fi-FI" sz="1050" b="0" i="0" u="none" strike="noStrike">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4 429</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4 367</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4 310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4 249</a:t>
                      </a:r>
                      <a:endParaRPr lang="fi-FI" sz="1050" b="0" i="0" u="none" strike="noStrike" dirty="0">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4 188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4 129</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4 070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4 012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3 955</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3 902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3 849</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82768603"/>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a:solidFill>
                            <a:srgbClr val="000000"/>
                          </a:solidFill>
                          <a:effectLst/>
                          <a:latin typeface="Aptos" panose="020B0004020202020204" pitchFamily="34" charset="0"/>
                        </a:rPr>
                        <a:t>Rautalampi</a:t>
                      </a:r>
                      <a:endParaRPr lang="fi-FI" sz="1050" b="0" i="0" u="none" strike="noStrike">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3 156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3 114</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3 074</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3 032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2 993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2 953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2 912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2 876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2 839</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2 806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2 773</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89204419"/>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Rautavaara</a:t>
                      </a:r>
                      <a:endParaRPr lang="fi-FI" sz="1050" b="0" i="0" u="none" strike="noStrike" dirty="0">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1 626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1 602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1 577</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1 556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1 533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1 512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1 490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1 469</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1 450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1 430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1 413</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76668623"/>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a:solidFill>
                            <a:srgbClr val="000000"/>
                          </a:solidFill>
                          <a:effectLst/>
                          <a:latin typeface="Aptos" panose="020B0004020202020204" pitchFamily="34" charset="0"/>
                        </a:rPr>
                        <a:t>Siilinjärvi</a:t>
                      </a:r>
                      <a:endParaRPr lang="fi-FI" sz="1050" b="0" i="0" u="none" strike="noStrike">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21 655</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21 627</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21 593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21 553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21 506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21 453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21 390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21 313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21 227</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21 132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21 033</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99787371"/>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Sonkajärvi</a:t>
                      </a:r>
                      <a:endParaRPr lang="fi-FI" sz="1050" b="0" i="0" u="none" strike="noStrike" dirty="0">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3 876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3 791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3 709</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3 633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3 559</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3 489</a:t>
                      </a:r>
                      <a:endParaRPr lang="fi-FI" sz="1050" b="0" i="0" u="none" strike="noStrike" dirty="0">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3 425</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3 361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3 303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3 248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3 194</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3478988"/>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a:solidFill>
                            <a:srgbClr val="000000"/>
                          </a:solidFill>
                          <a:effectLst/>
                          <a:latin typeface="Aptos" panose="020B0004020202020204" pitchFamily="34" charset="0"/>
                        </a:rPr>
                        <a:t>Suonenjoki</a:t>
                      </a:r>
                      <a:endParaRPr lang="fi-FI" sz="1050" b="0" i="0" u="none" strike="noStrike">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7 072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7 004</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6 937</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6 874</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6 810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6 751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6 693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6 638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6 584</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6 530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6 481</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20142960"/>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a:solidFill>
                            <a:srgbClr val="000000"/>
                          </a:solidFill>
                          <a:effectLst/>
                          <a:latin typeface="Aptos" panose="020B0004020202020204" pitchFamily="34" charset="0"/>
                        </a:rPr>
                        <a:t>Tervo</a:t>
                      </a:r>
                      <a:endParaRPr lang="fi-FI" sz="1050" b="0" i="0" u="none" strike="noStrike">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1 550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1 531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1 516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1 499</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1 484</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1 468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1 456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1 444</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1 431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1 420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1 408</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50858094"/>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Tuusniemi</a:t>
                      </a:r>
                      <a:endParaRPr lang="fi-FI" sz="1050" b="0" i="0" u="none" strike="noStrike" dirty="0">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2 497</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2 449</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2 401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2 358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2 318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2 280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2 242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2 208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2 176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2 145</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2 115</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74895009"/>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a:solidFill>
                            <a:srgbClr val="000000"/>
                          </a:solidFill>
                          <a:effectLst/>
                          <a:latin typeface="Aptos" panose="020B0004020202020204" pitchFamily="34" charset="0"/>
                        </a:rPr>
                        <a:t>Varkaus</a:t>
                      </a:r>
                      <a:endParaRPr lang="fi-FI" sz="1050" b="0" i="0" u="none" strike="noStrike">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20 552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20 288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20 041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19 806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19 581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19 364</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19 152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18 952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18 756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18 569</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18 384</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21064664"/>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Vesanto</a:t>
                      </a:r>
                      <a:endParaRPr lang="fi-FI" sz="1050" b="0" i="0" u="none" strike="noStrike" dirty="0">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2 012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1 969</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1 926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1 884</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1 846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1 811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1 775</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1 743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1 710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1 679</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1 650</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61775294"/>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Vieremä</a:t>
                      </a:r>
                      <a:endParaRPr lang="fi-FI" sz="1050" b="0" i="0" u="none" strike="noStrike" dirty="0">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3 641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3 605</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3 572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3 539</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3 508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3 477</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3 450</a:t>
                      </a:r>
                      <a:endParaRPr lang="fi-FI" sz="1050" b="0" i="0" u="none" strike="noStrike" dirty="0">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3 421</a:t>
                      </a:r>
                      <a:endParaRPr lang="fi-FI" sz="1050" b="0" i="0" u="none" strike="noStrike" dirty="0">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3 395</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3 367</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3 340</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96306594"/>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Koillis-Savon seutukunta</a:t>
                      </a:r>
                      <a:endParaRPr lang="fi-FI" sz="1050" b="0" i="0" u="none" strike="noStrike" dirty="0">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7 053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6 924</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6 795</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6 680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6 566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6 460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6 356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6 259</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6 171</a:t>
                      </a:r>
                      <a:endParaRPr lang="fi-FI" sz="1050" b="0" i="0" u="none" strike="noStrike" dirty="0">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6 081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5 999</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38325470"/>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Kuopion seutukunta</a:t>
                      </a:r>
                      <a:endParaRPr lang="fi-FI" sz="1050" b="0" i="0" u="none" strike="noStrike" dirty="0">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140 752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141 117</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141 455</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141 752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142 020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142 262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142 468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142 643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142 788</a:t>
                      </a:r>
                      <a:endParaRPr lang="fi-FI" sz="1050" b="0" i="0" u="none" strike="noStrike" dirty="0">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142 899</a:t>
                      </a:r>
                      <a:endParaRPr lang="fi-FI" sz="1050" b="0" i="0" u="none" strike="noStrike" dirty="0">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142 977</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87727775"/>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a:solidFill>
                            <a:srgbClr val="000000"/>
                          </a:solidFill>
                          <a:effectLst/>
                          <a:latin typeface="Aptos" panose="020B0004020202020204" pitchFamily="34" charset="0"/>
                        </a:rPr>
                        <a:t>Sisä-Savon seutukunta</a:t>
                      </a:r>
                      <a:endParaRPr lang="fi-FI" sz="1050" b="0" i="0" u="none" strike="noStrike">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13 790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13 618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13 453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13 289</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13 133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12 983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12 836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12 701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12 564</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12 435</a:t>
                      </a:r>
                      <a:endParaRPr lang="fi-FI" sz="1050" b="0" i="0" u="none" strike="noStrike" dirty="0">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12 312</a:t>
                      </a:r>
                      <a:endParaRPr lang="fi-FI" sz="1050" b="0" i="0" u="none" strike="noStrike" dirty="0">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04472295"/>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Varkauden seutukunta</a:t>
                      </a:r>
                      <a:endParaRPr lang="fi-FI" sz="1050" b="0" i="0" u="none" strike="noStrike" dirty="0">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34 842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34 405</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33 983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33 581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33 193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32 819</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32 449</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32 095</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31 751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31 413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31 082</a:t>
                      </a:r>
                      <a:endParaRPr lang="fi-FI" sz="1050" b="0" i="0" u="none" strike="noStrike" dirty="0">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00854108"/>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Ylä-Savon seutukunta</a:t>
                      </a:r>
                      <a:endParaRPr lang="fi-FI" sz="1050" b="0" i="0" u="none" strike="noStrike" dirty="0">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52 952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52 301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51 676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51 072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50 485</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49 909</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49 346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48 797</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48 265</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47 739</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47 221</a:t>
                      </a:r>
                      <a:endParaRPr lang="fi-FI" sz="1050" b="0" i="0" u="none" strike="noStrike" dirty="0">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856231"/>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1" u="none" strike="noStrike" dirty="0">
                          <a:solidFill>
                            <a:srgbClr val="000000"/>
                          </a:solidFill>
                          <a:effectLst/>
                          <a:latin typeface="Aptos" panose="020B0004020202020204" pitchFamily="34" charset="0"/>
                        </a:rPr>
                        <a:t>Pohjois-Savo</a:t>
                      </a:r>
                      <a:endParaRPr lang="fi-FI" sz="1050" b="1" i="0" u="none" strike="noStrike" dirty="0">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249 389</a:t>
                      </a:r>
                      <a:endParaRPr lang="fi-FI" sz="1050" b="1" i="0" u="none" strike="noStrike" dirty="0">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248 365</a:t>
                      </a:r>
                      <a:endParaRPr lang="fi-FI" sz="1050" b="1"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247 362</a:t>
                      </a:r>
                      <a:endParaRPr lang="fi-FI" sz="1050" b="1" i="0" u="none" strike="noStrike" dirty="0">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246 374</a:t>
                      </a:r>
                      <a:endParaRPr lang="fi-FI" sz="1050" b="1" i="0" u="none" strike="noStrike" dirty="0">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245 397</a:t>
                      </a:r>
                      <a:endParaRPr lang="fi-FI" sz="1050" b="1" i="0" u="none" strike="noStrike" dirty="0">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244 433</a:t>
                      </a:r>
                      <a:endParaRPr lang="fi-FI" sz="1050" b="1" i="0" u="none" strike="noStrike" dirty="0">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243 455</a:t>
                      </a:r>
                      <a:endParaRPr lang="fi-FI" sz="1050" b="1" i="0" u="none" strike="noStrike" dirty="0">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242 495</a:t>
                      </a:r>
                      <a:endParaRPr lang="fi-FI" sz="1050" b="1" i="0" u="none" strike="noStrike" dirty="0">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241 539</a:t>
                      </a:r>
                      <a:endParaRPr lang="fi-FI" sz="1050" b="1" i="0" u="none" strike="noStrike" dirty="0">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240 567</a:t>
                      </a:r>
                      <a:endParaRPr lang="fi-FI" sz="1050" b="1" i="0" u="none" strike="noStrike" dirty="0">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239 591</a:t>
                      </a:r>
                      <a:endParaRPr lang="fi-FI" sz="1050" b="1" i="0" u="none" strike="noStrike" dirty="0">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44556855"/>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Koko maa</a:t>
                      </a:r>
                      <a:endParaRPr lang="fi-FI" sz="1050" b="0" i="0" u="none" strike="noStrike" dirty="0">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5 524 566</a:t>
                      </a:r>
                      <a:endParaRPr lang="fi-FI" sz="1050" b="0" i="0" u="none" strike="noStrike" dirty="0">
                        <a:solidFill>
                          <a:srgbClr val="000000"/>
                        </a:solidFill>
                        <a:effectLst/>
                        <a:latin typeface="Aptos" panose="020B0004020202020204" pitchFamily="34" charset="0"/>
                      </a:endParaRPr>
                    </a:p>
                  </a:txBody>
                  <a:tcPr marL="8058" marR="8058" marT="8058"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5 530 922</a:t>
                      </a:r>
                      <a:endParaRPr lang="fi-FI" sz="1050" b="0" i="0" u="none" strike="noStrike">
                        <a:solidFill>
                          <a:srgbClr val="000000"/>
                        </a:solidFill>
                        <a:effectLst/>
                        <a:latin typeface="Aptos" panose="020B0004020202020204" pitchFamily="34" charset="0"/>
                      </a:endParaRPr>
                    </a:p>
                  </a:txBody>
                  <a:tcPr marL="8058" marR="8058" marT="8058"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5 536 943</a:t>
                      </a:r>
                      <a:endParaRPr lang="fi-FI" sz="1050" b="0" i="0" u="none" strike="noStrike" dirty="0">
                        <a:solidFill>
                          <a:srgbClr val="000000"/>
                        </a:solidFill>
                        <a:effectLst/>
                        <a:latin typeface="Aptos" panose="020B0004020202020204" pitchFamily="34" charset="0"/>
                      </a:endParaRPr>
                    </a:p>
                  </a:txBody>
                  <a:tcPr marL="8058" marR="8058" marT="8058"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5 542 572</a:t>
                      </a:r>
                      <a:endParaRPr lang="fi-FI" sz="1050" b="0" i="0" u="none" strike="noStrike" dirty="0">
                        <a:solidFill>
                          <a:srgbClr val="000000"/>
                        </a:solidFill>
                        <a:effectLst/>
                        <a:latin typeface="Aptos" panose="020B0004020202020204" pitchFamily="34" charset="0"/>
                      </a:endParaRPr>
                    </a:p>
                  </a:txBody>
                  <a:tcPr marL="8058" marR="8058" marT="8058"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5 547 759</a:t>
                      </a:r>
                      <a:endParaRPr lang="fi-FI" sz="1050" b="0" i="0" u="none" strike="noStrike" dirty="0">
                        <a:solidFill>
                          <a:srgbClr val="000000"/>
                        </a:solidFill>
                        <a:effectLst/>
                        <a:latin typeface="Aptos" panose="020B0004020202020204" pitchFamily="34" charset="0"/>
                      </a:endParaRPr>
                    </a:p>
                  </a:txBody>
                  <a:tcPr marL="8058" marR="8058" marT="8058"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5 552 441</a:t>
                      </a:r>
                      <a:endParaRPr lang="fi-FI" sz="1050" b="0" i="0" u="none" strike="noStrike" dirty="0">
                        <a:solidFill>
                          <a:srgbClr val="000000"/>
                        </a:solidFill>
                        <a:effectLst/>
                        <a:latin typeface="Aptos" panose="020B0004020202020204" pitchFamily="34" charset="0"/>
                      </a:endParaRPr>
                    </a:p>
                  </a:txBody>
                  <a:tcPr marL="8058" marR="8058" marT="8058"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5 556 546</a:t>
                      </a:r>
                      <a:endParaRPr lang="fi-FI" sz="1050" b="0" i="0" u="none" strike="noStrike" dirty="0">
                        <a:solidFill>
                          <a:srgbClr val="000000"/>
                        </a:solidFill>
                        <a:effectLst/>
                        <a:latin typeface="Aptos" panose="020B0004020202020204" pitchFamily="34" charset="0"/>
                      </a:endParaRPr>
                    </a:p>
                  </a:txBody>
                  <a:tcPr marL="8058" marR="8058" marT="8058"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5 560 015</a:t>
                      </a:r>
                      <a:endParaRPr lang="fi-FI" sz="1050" b="0" i="0" u="none" strike="noStrike" dirty="0">
                        <a:solidFill>
                          <a:srgbClr val="000000"/>
                        </a:solidFill>
                        <a:effectLst/>
                        <a:latin typeface="Aptos" panose="020B0004020202020204" pitchFamily="34" charset="0"/>
                      </a:endParaRPr>
                    </a:p>
                  </a:txBody>
                  <a:tcPr marL="8058" marR="8058" marT="8058"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5 562 826</a:t>
                      </a:r>
                      <a:endParaRPr lang="fi-FI" sz="1050" b="0" i="0" u="none" strike="noStrike" dirty="0">
                        <a:solidFill>
                          <a:srgbClr val="000000"/>
                        </a:solidFill>
                        <a:effectLst/>
                        <a:latin typeface="Aptos" panose="020B0004020202020204" pitchFamily="34" charset="0"/>
                      </a:endParaRPr>
                    </a:p>
                  </a:txBody>
                  <a:tcPr marL="8058" marR="8058" marT="8058"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5 564 865</a:t>
                      </a:r>
                      <a:endParaRPr lang="fi-FI" sz="1050" b="0" i="0" u="none" strike="noStrike" dirty="0">
                        <a:solidFill>
                          <a:srgbClr val="000000"/>
                        </a:solidFill>
                        <a:effectLst/>
                        <a:latin typeface="Aptos" panose="020B0004020202020204" pitchFamily="34" charset="0"/>
                      </a:endParaRPr>
                    </a:p>
                  </a:txBody>
                  <a:tcPr marL="8058" marR="8058" marT="8058"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5 566 184</a:t>
                      </a:r>
                      <a:endParaRPr lang="fi-FI" sz="1050" b="0" i="0" u="none" strike="noStrike" dirty="0">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5482083"/>
                  </a:ext>
                </a:extLst>
              </a:tr>
            </a:tbl>
          </a:graphicData>
        </a:graphic>
      </p:graphicFrame>
      <p:pic>
        <p:nvPicPr>
          <p:cNvPr id="2" name="Kuva 1" descr="Kuva, joka sisältää kohteen teksti&#10;&#10;Kuvaus luotu automaattisesti">
            <a:extLst>
              <a:ext uri="{FF2B5EF4-FFF2-40B4-BE49-F238E27FC236}">
                <a16:creationId xmlns:a16="http://schemas.microsoft.com/office/drawing/2014/main" id="{D84510F2-B319-ACDC-F3A1-D6D954A8EF1F}"/>
              </a:ext>
            </a:extLst>
          </p:cNvPr>
          <p:cNvPicPr>
            <a:picLocks noChangeAspect="1"/>
          </p:cNvPicPr>
          <p:nvPr/>
        </p:nvPicPr>
        <p:blipFill>
          <a:blip r:embed="rId2"/>
          <a:stretch>
            <a:fillRect/>
          </a:stretch>
        </p:blipFill>
        <p:spPr>
          <a:xfrm>
            <a:off x="9875864" y="6450548"/>
            <a:ext cx="2316136" cy="409184"/>
          </a:xfrm>
          <a:prstGeom prst="rect">
            <a:avLst/>
          </a:prstGeom>
        </p:spPr>
      </p:pic>
      <p:sp>
        <p:nvSpPr>
          <p:cNvPr id="3" name="Tekstiruutu 2">
            <a:extLst>
              <a:ext uri="{FF2B5EF4-FFF2-40B4-BE49-F238E27FC236}">
                <a16:creationId xmlns:a16="http://schemas.microsoft.com/office/drawing/2014/main" id="{90EFADE1-5B39-CA76-85E1-6991EC9AE068}"/>
              </a:ext>
            </a:extLst>
          </p:cNvPr>
          <p:cNvSpPr txBox="1"/>
          <p:nvPr/>
        </p:nvSpPr>
        <p:spPr>
          <a:xfrm>
            <a:off x="1440000" y="6102000"/>
            <a:ext cx="1440293" cy="215444"/>
          </a:xfrm>
          <a:prstGeom prst="rect">
            <a:avLst/>
          </a:prstGeom>
          <a:noFill/>
        </p:spPr>
        <p:txBody>
          <a:bodyPr wrap="square" rtlCol="0">
            <a:spAutoFit/>
          </a:bodyPr>
          <a:lstStyle/>
          <a:p>
            <a:r>
              <a:rPr lang="fi-FI" sz="800" dirty="0"/>
              <a:t>Lähde: Tilastokeskus</a:t>
            </a:r>
          </a:p>
        </p:txBody>
      </p:sp>
    </p:spTree>
    <p:extLst>
      <p:ext uri="{BB962C8B-B14F-4D97-AF65-F5344CB8AC3E}">
        <p14:creationId xmlns:p14="http://schemas.microsoft.com/office/powerpoint/2010/main" val="19695592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a:extLst>
            <a:ext uri="{FF2B5EF4-FFF2-40B4-BE49-F238E27FC236}">
              <a16:creationId xmlns:a16="http://schemas.microsoft.com/office/drawing/2014/main" id="{CCC0553A-5244-6149-0A74-FB8C18357C21}"/>
            </a:ext>
          </a:extLst>
        </p:cNvPr>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4FA05954-18A3-5CC2-B04C-F6D5FFF556D9}"/>
              </a:ext>
            </a:extLst>
          </p:cNvPr>
          <p:cNvSpPr>
            <a:spLocks noGrp="1"/>
          </p:cNvSpPr>
          <p:nvPr>
            <p:ph type="dt" sz="half" idx="10"/>
          </p:nvPr>
        </p:nvSpPr>
        <p:spPr/>
        <p:txBody>
          <a:bodyPr/>
          <a:lstStyle/>
          <a:p>
            <a:fld id="{C9225FBC-2A3C-44E0-A74E-11A6D0059D3F}" type="datetime1">
              <a:rPr lang="fi-FI" smtClean="0"/>
              <a:t>28.11.2024</a:t>
            </a:fld>
            <a:endParaRPr lang="fi-FI"/>
          </a:p>
        </p:txBody>
      </p:sp>
      <p:sp>
        <p:nvSpPr>
          <p:cNvPr id="5" name="Otsikko 1">
            <a:extLst>
              <a:ext uri="{FF2B5EF4-FFF2-40B4-BE49-F238E27FC236}">
                <a16:creationId xmlns:a16="http://schemas.microsoft.com/office/drawing/2014/main" id="{24472134-FDA4-EE40-57FE-0FB27B3B94D1}"/>
              </a:ext>
            </a:extLst>
          </p:cNvPr>
          <p:cNvSpPr txBox="1">
            <a:spLocks/>
          </p:cNvSpPr>
          <p:nvPr/>
        </p:nvSpPr>
        <p:spPr>
          <a:xfrm>
            <a:off x="0" y="-1"/>
            <a:ext cx="12192000" cy="792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2800" b="1" i="0" kern="1200" baseline="0">
                <a:solidFill>
                  <a:srgbClr val="0070C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2400" b="1" i="0" u="none" strike="noStrike" kern="1200" cap="none" spc="0" normalizeH="0" baseline="0" noProof="0" dirty="0">
                <a:ln>
                  <a:noFill/>
                </a:ln>
                <a:solidFill>
                  <a:srgbClr val="0070C0"/>
                </a:solidFill>
                <a:effectLst/>
                <a:uLnTx/>
                <a:uFillTx/>
                <a:ea typeface="+mj-ea"/>
                <a:cs typeface="+mj-cs"/>
              </a:rPr>
              <a:t>Tilastokeskuksen väestöennuste 2019 vuosille 2030–2040</a:t>
            </a:r>
          </a:p>
        </p:txBody>
      </p:sp>
      <p:graphicFrame>
        <p:nvGraphicFramePr>
          <p:cNvPr id="6" name="Taulukko 5">
            <a:extLst>
              <a:ext uri="{FF2B5EF4-FFF2-40B4-BE49-F238E27FC236}">
                <a16:creationId xmlns:a16="http://schemas.microsoft.com/office/drawing/2014/main" id="{2488038E-5194-E450-2954-2D86C8B5EB94}"/>
              </a:ext>
            </a:extLst>
          </p:cNvPr>
          <p:cNvGraphicFramePr>
            <a:graphicFrameLocks noGrp="1"/>
          </p:cNvGraphicFramePr>
          <p:nvPr>
            <p:extLst>
              <p:ext uri="{D42A27DB-BD31-4B8C-83A1-F6EECF244321}">
                <p14:modId xmlns:p14="http://schemas.microsoft.com/office/powerpoint/2010/main" val="3166965012"/>
              </p:ext>
            </p:extLst>
          </p:nvPr>
        </p:nvGraphicFramePr>
        <p:xfrm>
          <a:off x="1514327" y="756000"/>
          <a:ext cx="9163346" cy="5346000"/>
        </p:xfrm>
        <a:graphic>
          <a:graphicData uri="http://schemas.openxmlformats.org/drawingml/2006/table">
            <a:tbl>
              <a:tblPr firstRow="1" bandRow="1">
                <a:tableStyleId>{D27102A9-8310-4765-A935-A1911B00CA55}</a:tableStyleId>
              </a:tblPr>
              <a:tblGrid>
                <a:gridCol w="1644703">
                  <a:extLst>
                    <a:ext uri="{9D8B030D-6E8A-4147-A177-3AD203B41FA5}">
                      <a16:colId xmlns:a16="http://schemas.microsoft.com/office/drawing/2014/main" val="3805257132"/>
                    </a:ext>
                  </a:extLst>
                </a:gridCol>
                <a:gridCol w="683513">
                  <a:extLst>
                    <a:ext uri="{9D8B030D-6E8A-4147-A177-3AD203B41FA5}">
                      <a16:colId xmlns:a16="http://schemas.microsoft.com/office/drawing/2014/main" val="408623379"/>
                    </a:ext>
                  </a:extLst>
                </a:gridCol>
                <a:gridCol w="683513">
                  <a:extLst>
                    <a:ext uri="{9D8B030D-6E8A-4147-A177-3AD203B41FA5}">
                      <a16:colId xmlns:a16="http://schemas.microsoft.com/office/drawing/2014/main" val="2677139841"/>
                    </a:ext>
                  </a:extLst>
                </a:gridCol>
                <a:gridCol w="683513">
                  <a:extLst>
                    <a:ext uri="{9D8B030D-6E8A-4147-A177-3AD203B41FA5}">
                      <a16:colId xmlns:a16="http://schemas.microsoft.com/office/drawing/2014/main" val="1643282146"/>
                    </a:ext>
                  </a:extLst>
                </a:gridCol>
                <a:gridCol w="683513">
                  <a:extLst>
                    <a:ext uri="{9D8B030D-6E8A-4147-A177-3AD203B41FA5}">
                      <a16:colId xmlns:a16="http://schemas.microsoft.com/office/drawing/2014/main" val="3015241020"/>
                    </a:ext>
                  </a:extLst>
                </a:gridCol>
                <a:gridCol w="683513">
                  <a:extLst>
                    <a:ext uri="{9D8B030D-6E8A-4147-A177-3AD203B41FA5}">
                      <a16:colId xmlns:a16="http://schemas.microsoft.com/office/drawing/2014/main" val="2843619840"/>
                    </a:ext>
                  </a:extLst>
                </a:gridCol>
                <a:gridCol w="683513">
                  <a:extLst>
                    <a:ext uri="{9D8B030D-6E8A-4147-A177-3AD203B41FA5}">
                      <a16:colId xmlns:a16="http://schemas.microsoft.com/office/drawing/2014/main" val="3137060218"/>
                    </a:ext>
                  </a:extLst>
                </a:gridCol>
                <a:gridCol w="683513">
                  <a:extLst>
                    <a:ext uri="{9D8B030D-6E8A-4147-A177-3AD203B41FA5}">
                      <a16:colId xmlns:a16="http://schemas.microsoft.com/office/drawing/2014/main" val="773741585"/>
                    </a:ext>
                  </a:extLst>
                </a:gridCol>
                <a:gridCol w="683513">
                  <a:extLst>
                    <a:ext uri="{9D8B030D-6E8A-4147-A177-3AD203B41FA5}">
                      <a16:colId xmlns:a16="http://schemas.microsoft.com/office/drawing/2014/main" val="2043067718"/>
                    </a:ext>
                  </a:extLst>
                </a:gridCol>
                <a:gridCol w="683513">
                  <a:extLst>
                    <a:ext uri="{9D8B030D-6E8A-4147-A177-3AD203B41FA5}">
                      <a16:colId xmlns:a16="http://schemas.microsoft.com/office/drawing/2014/main" val="1038503338"/>
                    </a:ext>
                  </a:extLst>
                </a:gridCol>
                <a:gridCol w="683513">
                  <a:extLst>
                    <a:ext uri="{9D8B030D-6E8A-4147-A177-3AD203B41FA5}">
                      <a16:colId xmlns:a16="http://schemas.microsoft.com/office/drawing/2014/main" val="161012866"/>
                    </a:ext>
                  </a:extLst>
                </a:gridCol>
                <a:gridCol w="683513">
                  <a:extLst>
                    <a:ext uri="{9D8B030D-6E8A-4147-A177-3AD203B41FA5}">
                      <a16:colId xmlns:a16="http://schemas.microsoft.com/office/drawing/2014/main" val="3579451248"/>
                    </a:ext>
                  </a:extLst>
                </a:gridCol>
              </a:tblGrid>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1" u="none" strike="noStrike" dirty="0">
                          <a:solidFill>
                            <a:srgbClr val="000000"/>
                          </a:solidFill>
                          <a:effectLst/>
                          <a:latin typeface="Aptos" panose="020B0004020202020204" pitchFamily="34" charset="0"/>
                        </a:rPr>
                        <a:t>Alue</a:t>
                      </a:r>
                      <a:endParaRPr lang="fi-FI" sz="1050" b="1" i="0" u="none" strike="noStrike" dirty="0">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2030</a:t>
                      </a:r>
                      <a:endParaRPr lang="fi-FI" sz="1050" b="1" i="0" u="none" strike="noStrike" dirty="0">
                        <a:solidFill>
                          <a:srgbClr val="000000"/>
                        </a:solidFill>
                        <a:effectLst/>
                        <a:latin typeface="Aptos" panose="020B0004020202020204" pitchFamily="34" charset="0"/>
                      </a:endParaRPr>
                    </a:p>
                  </a:txBody>
                  <a:tcPr marL="8058" marR="8058" marT="805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2031</a:t>
                      </a:r>
                      <a:endParaRPr lang="fi-FI" sz="1050" b="1" i="0" u="none" strike="noStrike" dirty="0">
                        <a:solidFill>
                          <a:srgbClr val="000000"/>
                        </a:solidFill>
                        <a:effectLst/>
                        <a:latin typeface="Aptos" panose="020B0004020202020204" pitchFamily="34" charset="0"/>
                      </a:endParaRPr>
                    </a:p>
                  </a:txBody>
                  <a:tcPr marL="8058" marR="8058" marT="805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2032</a:t>
                      </a:r>
                      <a:endParaRPr lang="fi-FI" sz="1050" b="1" i="0" u="none" strike="noStrike" dirty="0">
                        <a:solidFill>
                          <a:srgbClr val="000000"/>
                        </a:solidFill>
                        <a:effectLst/>
                        <a:latin typeface="Aptos" panose="020B0004020202020204" pitchFamily="34" charset="0"/>
                      </a:endParaRPr>
                    </a:p>
                  </a:txBody>
                  <a:tcPr marL="8058" marR="8058" marT="805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2033</a:t>
                      </a:r>
                      <a:endParaRPr lang="fi-FI" sz="1050" b="1" i="0" u="none" strike="noStrike" dirty="0">
                        <a:solidFill>
                          <a:srgbClr val="000000"/>
                        </a:solidFill>
                        <a:effectLst/>
                        <a:latin typeface="Aptos" panose="020B0004020202020204" pitchFamily="34" charset="0"/>
                      </a:endParaRPr>
                    </a:p>
                  </a:txBody>
                  <a:tcPr marL="8058" marR="8058" marT="805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2034</a:t>
                      </a:r>
                      <a:endParaRPr lang="fi-FI" sz="1050" b="1" i="0" u="none" strike="noStrike" dirty="0">
                        <a:solidFill>
                          <a:srgbClr val="000000"/>
                        </a:solidFill>
                        <a:effectLst/>
                        <a:latin typeface="Aptos" panose="020B0004020202020204" pitchFamily="34" charset="0"/>
                      </a:endParaRPr>
                    </a:p>
                  </a:txBody>
                  <a:tcPr marL="8058" marR="8058" marT="805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2035</a:t>
                      </a:r>
                      <a:endParaRPr lang="fi-FI" sz="1050" b="1" i="0" u="none" strike="noStrike" dirty="0">
                        <a:solidFill>
                          <a:srgbClr val="000000"/>
                        </a:solidFill>
                        <a:effectLst/>
                        <a:latin typeface="Aptos" panose="020B0004020202020204" pitchFamily="34" charset="0"/>
                      </a:endParaRPr>
                    </a:p>
                  </a:txBody>
                  <a:tcPr marL="8058" marR="8058" marT="805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2036</a:t>
                      </a:r>
                      <a:endParaRPr lang="fi-FI" sz="1050" b="1" i="0" u="none" strike="noStrike" dirty="0">
                        <a:solidFill>
                          <a:srgbClr val="000000"/>
                        </a:solidFill>
                        <a:effectLst/>
                        <a:latin typeface="Aptos" panose="020B0004020202020204" pitchFamily="34" charset="0"/>
                      </a:endParaRPr>
                    </a:p>
                  </a:txBody>
                  <a:tcPr marL="8058" marR="8058" marT="805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2037</a:t>
                      </a:r>
                      <a:endParaRPr lang="fi-FI" sz="1050" b="1" i="0" u="none" strike="noStrike" dirty="0">
                        <a:solidFill>
                          <a:srgbClr val="000000"/>
                        </a:solidFill>
                        <a:effectLst/>
                        <a:latin typeface="Aptos" panose="020B0004020202020204" pitchFamily="34" charset="0"/>
                      </a:endParaRPr>
                    </a:p>
                  </a:txBody>
                  <a:tcPr marL="8058" marR="8058" marT="805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2038</a:t>
                      </a:r>
                      <a:endParaRPr lang="fi-FI" sz="1050" b="1" i="0" u="none" strike="noStrike" dirty="0">
                        <a:solidFill>
                          <a:srgbClr val="000000"/>
                        </a:solidFill>
                        <a:effectLst/>
                        <a:latin typeface="Aptos" panose="020B0004020202020204" pitchFamily="34" charset="0"/>
                      </a:endParaRPr>
                    </a:p>
                  </a:txBody>
                  <a:tcPr marL="8058" marR="8058" marT="805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2039</a:t>
                      </a:r>
                      <a:endParaRPr lang="fi-FI" sz="1050" b="1" i="0" u="none" strike="noStrike" dirty="0">
                        <a:solidFill>
                          <a:srgbClr val="000000"/>
                        </a:solidFill>
                        <a:effectLst/>
                        <a:latin typeface="Aptos" panose="020B0004020202020204" pitchFamily="34" charset="0"/>
                      </a:endParaRPr>
                    </a:p>
                  </a:txBody>
                  <a:tcPr marL="8058" marR="8058" marT="805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2040</a:t>
                      </a:r>
                      <a:endParaRPr lang="fi-FI" sz="1050" b="1" i="0" u="none" strike="noStrike" dirty="0">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4684204"/>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Iisalmi</a:t>
                      </a:r>
                      <a:endParaRPr lang="fi-FI" sz="1050" b="0" i="0" u="none" strike="noStrike" dirty="0">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19 444</a:t>
                      </a:r>
                      <a:endParaRPr lang="fi-FI" sz="1050" b="0" i="0" u="none" strike="noStrike">
                        <a:solidFill>
                          <a:srgbClr val="000000"/>
                        </a:solidFill>
                        <a:effectLst/>
                        <a:latin typeface="Aptos" panose="020B0004020202020204" pitchFamily="34" charset="0"/>
                      </a:endParaRPr>
                    </a:p>
                  </a:txBody>
                  <a:tcPr marL="8058" marR="8058" marT="8058"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19 286</a:t>
                      </a:r>
                      <a:endParaRPr lang="fi-FI" sz="1050" b="0" i="0" u="none" strike="noStrike" dirty="0">
                        <a:solidFill>
                          <a:srgbClr val="000000"/>
                        </a:solidFill>
                        <a:effectLst/>
                        <a:latin typeface="Aptos" panose="020B0004020202020204" pitchFamily="34" charset="0"/>
                      </a:endParaRPr>
                    </a:p>
                  </a:txBody>
                  <a:tcPr marL="8058" marR="8058" marT="8058"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19 126</a:t>
                      </a:r>
                      <a:endParaRPr lang="fi-FI" sz="1050" b="0" i="0" u="none" strike="noStrike" dirty="0">
                        <a:solidFill>
                          <a:srgbClr val="000000"/>
                        </a:solidFill>
                        <a:effectLst/>
                        <a:latin typeface="Aptos" panose="020B0004020202020204" pitchFamily="34" charset="0"/>
                      </a:endParaRPr>
                    </a:p>
                  </a:txBody>
                  <a:tcPr marL="8058" marR="8058" marT="8058"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18 966</a:t>
                      </a:r>
                      <a:endParaRPr lang="fi-FI" sz="1050" b="0" i="0" u="none" strike="noStrike" dirty="0">
                        <a:solidFill>
                          <a:srgbClr val="000000"/>
                        </a:solidFill>
                        <a:effectLst/>
                        <a:latin typeface="Aptos" panose="020B0004020202020204" pitchFamily="34" charset="0"/>
                      </a:endParaRPr>
                    </a:p>
                  </a:txBody>
                  <a:tcPr marL="8058" marR="8058" marT="8058"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18 805</a:t>
                      </a:r>
                      <a:endParaRPr lang="fi-FI" sz="1050" b="0" i="0" u="none" strike="noStrike">
                        <a:solidFill>
                          <a:srgbClr val="000000"/>
                        </a:solidFill>
                        <a:effectLst/>
                        <a:latin typeface="Aptos" panose="020B0004020202020204" pitchFamily="34" charset="0"/>
                      </a:endParaRPr>
                    </a:p>
                  </a:txBody>
                  <a:tcPr marL="8058" marR="8058" marT="8058"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18 647</a:t>
                      </a:r>
                      <a:endParaRPr lang="fi-FI" sz="1050" b="0" i="0" u="none" strike="noStrike">
                        <a:solidFill>
                          <a:srgbClr val="000000"/>
                        </a:solidFill>
                        <a:effectLst/>
                        <a:latin typeface="Aptos" panose="020B0004020202020204" pitchFamily="34" charset="0"/>
                      </a:endParaRPr>
                    </a:p>
                  </a:txBody>
                  <a:tcPr marL="8058" marR="8058" marT="8058"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18 488</a:t>
                      </a:r>
                      <a:endParaRPr lang="fi-FI" sz="1050" b="0" i="0" u="none" strike="noStrike">
                        <a:solidFill>
                          <a:srgbClr val="000000"/>
                        </a:solidFill>
                        <a:effectLst/>
                        <a:latin typeface="Aptos" panose="020B0004020202020204" pitchFamily="34" charset="0"/>
                      </a:endParaRPr>
                    </a:p>
                  </a:txBody>
                  <a:tcPr marL="8058" marR="8058" marT="8058"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18 330</a:t>
                      </a:r>
                      <a:endParaRPr lang="fi-FI" sz="1050" b="0" i="0" u="none" strike="noStrike">
                        <a:solidFill>
                          <a:srgbClr val="000000"/>
                        </a:solidFill>
                        <a:effectLst/>
                        <a:latin typeface="Aptos" panose="020B0004020202020204" pitchFamily="34" charset="0"/>
                      </a:endParaRPr>
                    </a:p>
                  </a:txBody>
                  <a:tcPr marL="8058" marR="8058" marT="8058"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18 174</a:t>
                      </a:r>
                      <a:endParaRPr lang="fi-FI" sz="1050" b="0" i="0" u="none" strike="noStrike">
                        <a:solidFill>
                          <a:srgbClr val="000000"/>
                        </a:solidFill>
                        <a:effectLst/>
                        <a:latin typeface="Aptos" panose="020B0004020202020204" pitchFamily="34" charset="0"/>
                      </a:endParaRPr>
                    </a:p>
                  </a:txBody>
                  <a:tcPr marL="8058" marR="8058" marT="8058"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18 015</a:t>
                      </a:r>
                      <a:endParaRPr lang="fi-FI" sz="1050" b="0" i="0" u="none" strike="noStrike">
                        <a:solidFill>
                          <a:srgbClr val="000000"/>
                        </a:solidFill>
                        <a:effectLst/>
                        <a:latin typeface="Aptos" panose="020B0004020202020204" pitchFamily="34" charset="0"/>
                      </a:endParaRPr>
                    </a:p>
                  </a:txBody>
                  <a:tcPr marL="8058" marR="8058" marT="8058"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17 858</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19918354"/>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Joroinen</a:t>
                      </a:r>
                      <a:endParaRPr lang="fi-FI" sz="1050" b="0" i="0" u="none" strike="noStrike" dirty="0">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4 033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3 978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3 929</a:t>
                      </a:r>
                      <a:endParaRPr lang="fi-FI" sz="1050" b="0" i="0" u="none" strike="noStrike" dirty="0">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3 880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3 832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3 788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3 744</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3 702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3 662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3 623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3 583</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23994710"/>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a:solidFill>
                            <a:srgbClr val="000000"/>
                          </a:solidFill>
                          <a:effectLst/>
                          <a:latin typeface="Aptos" panose="020B0004020202020204" pitchFamily="34" charset="0"/>
                        </a:rPr>
                        <a:t>Kaavi</a:t>
                      </a:r>
                      <a:endParaRPr lang="fi-FI" sz="1050" b="0" i="0" u="none" strike="noStrike">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2 435</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2 402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2 370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2 339</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2 308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2 279</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2 252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2 226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2 201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2 178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2 153</a:t>
                      </a:r>
                      <a:endParaRPr lang="fi-FI" sz="1050" b="0" i="0" u="none" strike="noStrike" dirty="0">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84271465"/>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Keitele</a:t>
                      </a:r>
                      <a:endParaRPr lang="fi-FI" sz="1050" b="0" i="0" u="none" strike="noStrike" dirty="0">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1 926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1 903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1 881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1 859</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1 836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1 815</a:t>
                      </a:r>
                      <a:endParaRPr lang="fi-FI" sz="1050" b="0" i="0" u="none" strike="noStrike" dirty="0">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1 791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1 769</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1 746</a:t>
                      </a:r>
                      <a:endParaRPr lang="fi-FI" sz="1050" b="0" i="0" u="none" strike="noStrike" dirty="0">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1 726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1 704</a:t>
                      </a:r>
                      <a:endParaRPr lang="fi-FI" sz="1050" b="0" i="0" u="none" strike="noStrike" dirty="0">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39224927"/>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Kiuruvesi</a:t>
                      </a:r>
                      <a:endParaRPr lang="fi-FI" sz="1050" b="0" i="0" u="none" strike="noStrike" dirty="0">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6 673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6 577</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6 484</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6 394</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6 307</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6 222</a:t>
                      </a:r>
                      <a:endParaRPr lang="fi-FI" sz="1050" b="0" i="0" u="none" strike="noStrike" dirty="0">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6 139</a:t>
                      </a:r>
                      <a:endParaRPr lang="fi-FI" sz="1050" b="0" i="0" u="none" strike="noStrike" dirty="0">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6 055</a:t>
                      </a:r>
                      <a:endParaRPr lang="fi-FI" sz="1050" b="0" i="0" u="none" strike="noStrike" dirty="0">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5 976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5 898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5 821</a:t>
                      </a:r>
                      <a:endParaRPr lang="fi-FI" sz="1050" b="0" i="0" u="none" strike="noStrike" dirty="0">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32605832"/>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a:solidFill>
                            <a:srgbClr val="000000"/>
                          </a:solidFill>
                          <a:effectLst/>
                          <a:latin typeface="Aptos" panose="020B0004020202020204" pitchFamily="34" charset="0"/>
                        </a:rPr>
                        <a:t>Kuopio</a:t>
                      </a:r>
                      <a:endParaRPr lang="fi-FI" sz="1050" b="0" i="0" u="none" strike="noStrike">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122 086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122 190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122 247</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122 254</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122 209</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122 118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121 975</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121 783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121 547</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121 276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120 979</a:t>
                      </a:r>
                      <a:endParaRPr lang="fi-FI" sz="1050" b="0" i="0" u="none" strike="noStrike" dirty="0">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05477151"/>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Lapinlahti</a:t>
                      </a:r>
                      <a:endParaRPr lang="fi-FI" sz="1050" b="0" i="0" u="none" strike="noStrike" dirty="0">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8 420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8 332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8 246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8 166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8 085</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8 006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7 931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7 859</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7 788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7 720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7 652</a:t>
                      </a:r>
                      <a:endParaRPr lang="fi-FI" sz="1050" b="0" i="0" u="none" strike="noStrike" dirty="0">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46465206"/>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a:solidFill>
                            <a:srgbClr val="000000"/>
                          </a:solidFill>
                          <a:effectLst/>
                          <a:latin typeface="Aptos" panose="020B0004020202020204" pitchFamily="34" charset="0"/>
                        </a:rPr>
                        <a:t>Leppävirta</a:t>
                      </a:r>
                      <a:endParaRPr lang="fi-FI" sz="1050" b="0" i="0" u="none" strike="noStrike">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8 523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8 440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8 359</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8 282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8 206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8 134</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8 063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7 993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7 924</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7 855</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7 788</a:t>
                      </a:r>
                      <a:endParaRPr lang="fi-FI" sz="1050" b="0" i="0" u="none" strike="noStrike" dirty="0">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73042148"/>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Pielavesi</a:t>
                      </a:r>
                      <a:endParaRPr lang="fi-FI" sz="1050" b="0" i="0" u="none" strike="noStrike" dirty="0">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3 799</a:t>
                      </a:r>
                      <a:endParaRPr lang="fi-FI" sz="1050" b="0" i="0" u="none" strike="noStrike" dirty="0">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3 750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3 704</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3 660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3 618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3 577</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3 537</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3 499</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3 462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3 426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3 391</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49473261"/>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Rautalampi</a:t>
                      </a:r>
                      <a:endParaRPr lang="fi-FI" sz="1050" b="0" i="0" u="none" strike="noStrike" dirty="0">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2 742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2 712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2 681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2 654</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2 627</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2 601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2 576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2 551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2 528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2 506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2 485</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78869302"/>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a:solidFill>
                            <a:srgbClr val="000000"/>
                          </a:solidFill>
                          <a:effectLst/>
                          <a:latin typeface="Aptos" panose="020B0004020202020204" pitchFamily="34" charset="0"/>
                        </a:rPr>
                        <a:t>Rautavaara</a:t>
                      </a:r>
                      <a:endParaRPr lang="fi-FI" sz="1050" b="0" i="0" u="none" strike="noStrike">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1 395</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1 378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1 362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1 345</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1 332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1 317</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1 304</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1 292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1 278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1 266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1 255</a:t>
                      </a:r>
                      <a:endParaRPr lang="fi-FI" sz="1050" b="0" i="0" u="none" strike="noStrike" dirty="0">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3140737"/>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Siilinjärvi</a:t>
                      </a:r>
                      <a:endParaRPr lang="fi-FI" sz="1050" b="0" i="0" u="none" strike="noStrike" dirty="0">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20 929</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20 818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20 705</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20 593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20 482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20 374</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20 269</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20 168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20 070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19 972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19 874</a:t>
                      </a:r>
                      <a:endParaRPr lang="fi-FI" sz="1050" b="0" i="0" u="none" strike="noStrike" dirty="0">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47658785"/>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a:solidFill>
                            <a:srgbClr val="000000"/>
                          </a:solidFill>
                          <a:effectLst/>
                          <a:latin typeface="Aptos" panose="020B0004020202020204" pitchFamily="34" charset="0"/>
                        </a:rPr>
                        <a:t>Sonkajärvi</a:t>
                      </a:r>
                      <a:endParaRPr lang="fi-FI" sz="1050" b="0" i="0" u="none" strike="noStrike">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3 143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3 096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3 048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3 005</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2 962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2 922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2 881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2 842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2 804</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2 768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2 731</a:t>
                      </a:r>
                      <a:endParaRPr lang="fi-FI" sz="1050" b="0" i="0" u="none" strike="noStrike" dirty="0">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76589773"/>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a:solidFill>
                            <a:srgbClr val="000000"/>
                          </a:solidFill>
                          <a:effectLst/>
                          <a:latin typeface="Aptos" panose="020B0004020202020204" pitchFamily="34" charset="0"/>
                        </a:rPr>
                        <a:t>Suonenjoki</a:t>
                      </a:r>
                      <a:endParaRPr lang="fi-FI" sz="1050" b="0" i="0" u="none" strike="noStrike">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6 431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6 381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6 330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6 279</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6 227</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6 175</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6 127</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6 082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6 038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5 993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5 952</a:t>
                      </a:r>
                      <a:endParaRPr lang="fi-FI" sz="1050" b="0" i="0" u="none" strike="noStrike" dirty="0">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66644138"/>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Tervo</a:t>
                      </a:r>
                      <a:endParaRPr lang="fi-FI" sz="1050" b="0" i="0" u="none" strike="noStrike" dirty="0">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1 393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1 380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1 367</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1 354</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1 341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1 328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1 316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1 303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1 290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1 278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1 265</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66025828"/>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a:solidFill>
                            <a:srgbClr val="000000"/>
                          </a:solidFill>
                          <a:effectLst/>
                          <a:latin typeface="Aptos" panose="020B0004020202020204" pitchFamily="34" charset="0"/>
                        </a:rPr>
                        <a:t>Tuusniemi</a:t>
                      </a:r>
                      <a:endParaRPr lang="fi-FI" sz="1050" b="0" i="0" u="none" strike="noStrike">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2 085</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2 058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2 031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2 006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1 981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1 958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1 937</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1 917</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1 896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1 877</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1 858</a:t>
                      </a:r>
                      <a:endParaRPr lang="fi-FI" sz="1050" b="0" i="0" u="none" strike="noStrike" dirty="0">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95047055"/>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Varkaus</a:t>
                      </a:r>
                      <a:endParaRPr lang="fi-FI" sz="1050" b="0" i="0" u="none" strike="noStrike" dirty="0">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18 205</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18 032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17 860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17 691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17 525</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17 359</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17 198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17 037</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16 878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16 718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16 558</a:t>
                      </a:r>
                      <a:endParaRPr lang="fi-FI" sz="1050" b="0" i="0" u="none" strike="noStrike" dirty="0">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63559572"/>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a:solidFill>
                            <a:srgbClr val="000000"/>
                          </a:solidFill>
                          <a:effectLst/>
                          <a:latin typeface="Aptos" panose="020B0004020202020204" pitchFamily="34" charset="0"/>
                        </a:rPr>
                        <a:t>Vesanto</a:t>
                      </a:r>
                      <a:endParaRPr lang="fi-FI" sz="1050" b="0" i="0" u="none" strike="noStrike">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1 621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1 594</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1 568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1 544</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1 521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1 498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1 475</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1 454</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1 434</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1 414</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1 395</a:t>
                      </a:r>
                      <a:endParaRPr lang="fi-FI" sz="1050" b="0" i="0" u="none" strike="noStrike" dirty="0">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25672968"/>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Vieremä</a:t>
                      </a:r>
                      <a:endParaRPr lang="fi-FI" sz="1050" b="0" i="0" u="none" strike="noStrike" dirty="0">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3 308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3 280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3 252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3 225</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3 198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3 172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3 149</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3 125</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3 103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3 081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3 060</a:t>
                      </a:r>
                      <a:endParaRPr lang="fi-FI" sz="1050" b="0" i="0" u="none" strike="noStrike" dirty="0">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5133748"/>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a:solidFill>
                            <a:srgbClr val="000000"/>
                          </a:solidFill>
                          <a:effectLst/>
                          <a:latin typeface="Aptos" panose="020B0004020202020204" pitchFamily="34" charset="0"/>
                        </a:rPr>
                        <a:t>Koillis-Savon seutukunta</a:t>
                      </a:r>
                      <a:endParaRPr lang="fi-FI" sz="1050" b="0" i="0" u="none" strike="noStrike">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5 915</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5 838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5 763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5 690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5 621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5 554</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5 493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5 435</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5 375</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5 321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5 266</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26642625"/>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Kuopion seutukunta</a:t>
                      </a:r>
                      <a:endParaRPr lang="fi-FI" sz="1050" b="0" i="0" u="none" strike="noStrike" dirty="0">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143 015</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143 008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142 952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142 847</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142 691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142 492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142 244</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141 951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141 617</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141 248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140 853</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07124759"/>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a:solidFill>
                            <a:srgbClr val="000000"/>
                          </a:solidFill>
                          <a:effectLst/>
                          <a:latin typeface="Aptos" panose="020B0004020202020204" pitchFamily="34" charset="0"/>
                        </a:rPr>
                        <a:t>Sisä-Savon seutukunta</a:t>
                      </a:r>
                      <a:endParaRPr lang="fi-FI" sz="1050" b="0" i="0" u="none" strike="noStrike">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12 187</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12 067</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11 946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11 831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11 716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11 602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11 494</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11 390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11 290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11 191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11 097</a:t>
                      </a:r>
                      <a:endParaRPr lang="fi-FI" sz="1050" b="0" i="0" u="none" strike="noStrike" dirty="0">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98393874"/>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Varkauden seutukunta</a:t>
                      </a:r>
                      <a:endParaRPr lang="fi-FI" sz="1050" b="0" i="0" u="none" strike="noStrike" dirty="0">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30 761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30 450</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30 148</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29 853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29 563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29 281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29 005</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28 732</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28 464</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28 196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27 929</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10909274"/>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a:solidFill>
                            <a:srgbClr val="000000"/>
                          </a:solidFill>
                          <a:effectLst/>
                          <a:latin typeface="Aptos" panose="020B0004020202020204" pitchFamily="34" charset="0"/>
                        </a:rPr>
                        <a:t>Ylä-Savon seutukunta</a:t>
                      </a:r>
                      <a:endParaRPr lang="fi-FI" sz="1050" b="0" i="0" u="none" strike="noStrike">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46 713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46 224</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45 741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45 275</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44 811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44 361</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43 916</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43 479</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43 053</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42 634</a:t>
                      </a:r>
                      <a:endParaRPr lang="fi-FI" sz="1050" b="0" i="0" u="none" strike="noStrike">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42 217</a:t>
                      </a:r>
                      <a:endParaRPr lang="fi-FI" sz="1050" b="0" i="0" u="none" strike="noStrike">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82871439"/>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1" u="none" strike="noStrike" dirty="0">
                          <a:solidFill>
                            <a:srgbClr val="000000"/>
                          </a:solidFill>
                          <a:effectLst/>
                          <a:latin typeface="Aptos" panose="020B0004020202020204" pitchFamily="34" charset="0"/>
                        </a:rPr>
                        <a:t>Pohjois-Savo</a:t>
                      </a:r>
                      <a:endParaRPr lang="fi-FI" sz="1050" b="1" i="0" u="none" strike="noStrike" dirty="0">
                        <a:solidFill>
                          <a:srgbClr val="000000"/>
                        </a:solidFill>
                        <a:effectLst/>
                        <a:latin typeface="Aptos" panose="020B0004020202020204" pitchFamily="34" charset="0"/>
                      </a:endParaRPr>
                    </a:p>
                  </a:txBody>
                  <a:tcPr marL="8058" marR="8058" marT="8058"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238 591</a:t>
                      </a:r>
                      <a:endParaRPr lang="fi-FI" sz="1050" b="1" i="0" u="none" strike="noStrike" dirty="0">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237 587</a:t>
                      </a:r>
                      <a:endParaRPr lang="fi-FI" sz="1050" b="1" i="0" u="none" strike="noStrike" dirty="0">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236 550</a:t>
                      </a:r>
                      <a:endParaRPr lang="fi-FI" sz="1050" b="1" i="0" u="none" strike="noStrike" dirty="0">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235 496</a:t>
                      </a:r>
                      <a:endParaRPr lang="fi-FI" sz="1050" b="1" i="0" u="none" strike="noStrike" dirty="0">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234 402</a:t>
                      </a:r>
                      <a:endParaRPr lang="fi-FI" sz="1050" b="1" i="0" u="none" strike="noStrike" dirty="0">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233 290</a:t>
                      </a:r>
                      <a:endParaRPr lang="fi-FI" sz="1050" b="1" i="0" u="none" strike="noStrike" dirty="0">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232 152</a:t>
                      </a:r>
                      <a:endParaRPr lang="fi-FI" sz="1050" b="1" i="0" u="none" strike="noStrike" dirty="0">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230 987</a:t>
                      </a:r>
                      <a:endParaRPr lang="fi-FI" sz="1050" b="1" i="0" u="none" strike="noStrike" dirty="0">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229 799</a:t>
                      </a:r>
                      <a:endParaRPr lang="fi-FI" sz="1050" b="1" i="0" u="none" strike="noStrike" dirty="0">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228 590</a:t>
                      </a:r>
                      <a:endParaRPr lang="fi-FI" sz="1050" b="1" i="0" u="none" strike="noStrike" dirty="0">
                        <a:solidFill>
                          <a:srgbClr val="000000"/>
                        </a:solidFill>
                        <a:effectLst/>
                        <a:latin typeface="Aptos" panose="020B0004020202020204" pitchFamily="34" charset="0"/>
                      </a:endParaRPr>
                    </a:p>
                  </a:txBody>
                  <a:tcPr marL="8058" marR="8058" marT="8058"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227 362</a:t>
                      </a:r>
                      <a:endParaRPr lang="fi-FI" sz="1050" b="1" i="0" u="none" strike="noStrike" dirty="0">
                        <a:solidFill>
                          <a:srgbClr val="000000"/>
                        </a:solidFill>
                        <a:effectLst/>
                        <a:latin typeface="Aptos" panose="020B0004020202020204" pitchFamily="34" charset="0"/>
                      </a:endParaRPr>
                    </a:p>
                  </a:txBody>
                  <a:tcPr marL="8058" marR="8058" marT="805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76068749"/>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i="1" u="none" strike="noStrike" dirty="0">
                          <a:solidFill>
                            <a:srgbClr val="000000"/>
                          </a:solidFill>
                          <a:effectLst/>
                          <a:latin typeface="Aptos" panose="020B0004020202020204" pitchFamily="34" charset="0"/>
                        </a:rPr>
                        <a:t>Koko maa</a:t>
                      </a:r>
                    </a:p>
                  </a:txBody>
                  <a:tcPr marL="8058" marR="8058" marT="8058"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i="1" u="none" strike="noStrike">
                          <a:solidFill>
                            <a:srgbClr val="000000"/>
                          </a:solidFill>
                          <a:effectLst/>
                          <a:latin typeface="Aptos" panose="020B0004020202020204" pitchFamily="34" charset="0"/>
                        </a:rPr>
                        <a:t>5 566 685</a:t>
                      </a:r>
                    </a:p>
                  </a:txBody>
                  <a:tcPr marL="8058" marR="8058" marT="8058"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i="1" u="none" strike="noStrike">
                          <a:solidFill>
                            <a:srgbClr val="000000"/>
                          </a:solidFill>
                          <a:effectLst/>
                          <a:latin typeface="Aptos" panose="020B0004020202020204" pitchFamily="34" charset="0"/>
                        </a:rPr>
                        <a:t>5 566 369</a:t>
                      </a:r>
                    </a:p>
                  </a:txBody>
                  <a:tcPr marL="8058" marR="8058" marT="8058"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i="1" u="none" strike="noStrike">
                          <a:solidFill>
                            <a:srgbClr val="000000"/>
                          </a:solidFill>
                          <a:effectLst/>
                          <a:latin typeface="Aptos" panose="020B0004020202020204" pitchFamily="34" charset="0"/>
                        </a:rPr>
                        <a:t>5 565 202</a:t>
                      </a:r>
                    </a:p>
                  </a:txBody>
                  <a:tcPr marL="8058" marR="8058" marT="8058"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i="1" u="none" strike="noStrike">
                          <a:solidFill>
                            <a:srgbClr val="000000"/>
                          </a:solidFill>
                          <a:effectLst/>
                          <a:latin typeface="Aptos" panose="020B0004020202020204" pitchFamily="34" charset="0"/>
                        </a:rPr>
                        <a:t>5 563 141</a:t>
                      </a:r>
                    </a:p>
                  </a:txBody>
                  <a:tcPr marL="8058" marR="8058" marT="8058"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i="1" u="none" strike="noStrike">
                          <a:solidFill>
                            <a:srgbClr val="000000"/>
                          </a:solidFill>
                          <a:effectLst/>
                          <a:latin typeface="Aptos" panose="020B0004020202020204" pitchFamily="34" charset="0"/>
                        </a:rPr>
                        <a:t>5 560 243</a:t>
                      </a:r>
                    </a:p>
                  </a:txBody>
                  <a:tcPr marL="8058" marR="8058" marT="8058"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i="1" u="none" strike="noStrike">
                          <a:solidFill>
                            <a:srgbClr val="000000"/>
                          </a:solidFill>
                          <a:effectLst/>
                          <a:latin typeface="Aptos" panose="020B0004020202020204" pitchFamily="34" charset="0"/>
                        </a:rPr>
                        <a:t>5 556 472</a:t>
                      </a:r>
                    </a:p>
                  </a:txBody>
                  <a:tcPr marL="8058" marR="8058" marT="8058"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i="1" u="none" strike="noStrike">
                          <a:solidFill>
                            <a:srgbClr val="000000"/>
                          </a:solidFill>
                          <a:effectLst/>
                          <a:latin typeface="Aptos" panose="020B0004020202020204" pitchFamily="34" charset="0"/>
                        </a:rPr>
                        <a:t>5 551 856</a:t>
                      </a:r>
                    </a:p>
                  </a:txBody>
                  <a:tcPr marL="8058" marR="8058" marT="8058"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i="1" u="none" strike="noStrike">
                          <a:solidFill>
                            <a:srgbClr val="000000"/>
                          </a:solidFill>
                          <a:effectLst/>
                          <a:latin typeface="Aptos" panose="020B0004020202020204" pitchFamily="34" charset="0"/>
                        </a:rPr>
                        <a:t>5 546 460</a:t>
                      </a:r>
                    </a:p>
                  </a:txBody>
                  <a:tcPr marL="8058" marR="8058" marT="8058"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i="1" u="none" strike="noStrike">
                          <a:solidFill>
                            <a:srgbClr val="000000"/>
                          </a:solidFill>
                          <a:effectLst/>
                          <a:latin typeface="Aptos" panose="020B0004020202020204" pitchFamily="34" charset="0"/>
                        </a:rPr>
                        <a:t>5 540 199</a:t>
                      </a:r>
                    </a:p>
                  </a:txBody>
                  <a:tcPr marL="8058" marR="8058" marT="8058"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i="1" u="none" strike="noStrike">
                          <a:solidFill>
                            <a:srgbClr val="000000"/>
                          </a:solidFill>
                          <a:effectLst/>
                          <a:latin typeface="Aptos" panose="020B0004020202020204" pitchFamily="34" charset="0"/>
                        </a:rPr>
                        <a:t>5 533 247</a:t>
                      </a:r>
                    </a:p>
                  </a:txBody>
                  <a:tcPr marL="8058" marR="8058" marT="8058"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i="1" u="none" strike="noStrike" dirty="0">
                          <a:solidFill>
                            <a:srgbClr val="000000"/>
                          </a:solidFill>
                          <a:effectLst/>
                          <a:latin typeface="Aptos" panose="020B0004020202020204" pitchFamily="34" charset="0"/>
                        </a:rPr>
                        <a:t>5 525 528</a:t>
                      </a:r>
                    </a:p>
                  </a:txBody>
                  <a:tcPr marL="8058" marR="8058" marT="8058"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569771"/>
                  </a:ext>
                </a:extLst>
              </a:tr>
            </a:tbl>
          </a:graphicData>
        </a:graphic>
      </p:graphicFrame>
      <p:pic>
        <p:nvPicPr>
          <p:cNvPr id="2" name="Kuva 1" descr="Kuva, joka sisältää kohteen teksti&#10;&#10;Kuvaus luotu automaattisesti">
            <a:extLst>
              <a:ext uri="{FF2B5EF4-FFF2-40B4-BE49-F238E27FC236}">
                <a16:creationId xmlns:a16="http://schemas.microsoft.com/office/drawing/2014/main" id="{06D1E234-7D2C-E762-AFBA-23ABDC30388A}"/>
              </a:ext>
            </a:extLst>
          </p:cNvPr>
          <p:cNvPicPr>
            <a:picLocks noChangeAspect="1"/>
          </p:cNvPicPr>
          <p:nvPr/>
        </p:nvPicPr>
        <p:blipFill>
          <a:blip r:embed="rId2"/>
          <a:stretch>
            <a:fillRect/>
          </a:stretch>
        </p:blipFill>
        <p:spPr>
          <a:xfrm>
            <a:off x="9875864" y="6450548"/>
            <a:ext cx="2316136" cy="409184"/>
          </a:xfrm>
          <a:prstGeom prst="rect">
            <a:avLst/>
          </a:prstGeom>
        </p:spPr>
      </p:pic>
      <p:sp>
        <p:nvSpPr>
          <p:cNvPr id="3" name="Tekstiruutu 2">
            <a:extLst>
              <a:ext uri="{FF2B5EF4-FFF2-40B4-BE49-F238E27FC236}">
                <a16:creationId xmlns:a16="http://schemas.microsoft.com/office/drawing/2014/main" id="{65CCEBD1-6A0E-E986-12D2-429E9257DB14}"/>
              </a:ext>
            </a:extLst>
          </p:cNvPr>
          <p:cNvSpPr txBox="1"/>
          <p:nvPr/>
        </p:nvSpPr>
        <p:spPr>
          <a:xfrm>
            <a:off x="1514327" y="6102000"/>
            <a:ext cx="1440293" cy="215444"/>
          </a:xfrm>
          <a:prstGeom prst="rect">
            <a:avLst/>
          </a:prstGeom>
          <a:noFill/>
        </p:spPr>
        <p:txBody>
          <a:bodyPr wrap="square" rtlCol="0">
            <a:spAutoFit/>
          </a:bodyPr>
          <a:lstStyle/>
          <a:p>
            <a:r>
              <a:rPr lang="fi-FI" sz="800" dirty="0"/>
              <a:t>Lähde: Tilastokeskus</a:t>
            </a:r>
          </a:p>
        </p:txBody>
      </p:sp>
    </p:spTree>
    <p:extLst>
      <p:ext uri="{BB962C8B-B14F-4D97-AF65-F5344CB8AC3E}">
        <p14:creationId xmlns:p14="http://schemas.microsoft.com/office/powerpoint/2010/main" val="7457287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a:extLst>
            <a:ext uri="{FF2B5EF4-FFF2-40B4-BE49-F238E27FC236}">
              <a16:creationId xmlns:a16="http://schemas.microsoft.com/office/drawing/2014/main" id="{49D29622-8322-3945-4CCC-C052872F4631}"/>
            </a:ext>
          </a:extLst>
        </p:cNvPr>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9C7F1DB2-A76C-F6EC-D75D-075555E37120}"/>
              </a:ext>
            </a:extLst>
          </p:cNvPr>
          <p:cNvSpPr>
            <a:spLocks noGrp="1"/>
          </p:cNvSpPr>
          <p:nvPr>
            <p:ph type="dt" sz="half" idx="10"/>
          </p:nvPr>
        </p:nvSpPr>
        <p:spPr/>
        <p:txBody>
          <a:bodyPr/>
          <a:lstStyle/>
          <a:p>
            <a:fld id="{C9225FBC-2A3C-44E0-A74E-11A6D0059D3F}" type="datetime1">
              <a:rPr lang="fi-FI" smtClean="0"/>
              <a:t>28.11.2024</a:t>
            </a:fld>
            <a:endParaRPr lang="fi-FI"/>
          </a:p>
        </p:txBody>
      </p:sp>
      <p:sp>
        <p:nvSpPr>
          <p:cNvPr id="5" name="Otsikko 1">
            <a:extLst>
              <a:ext uri="{FF2B5EF4-FFF2-40B4-BE49-F238E27FC236}">
                <a16:creationId xmlns:a16="http://schemas.microsoft.com/office/drawing/2014/main" id="{5765C9E9-2ABB-726F-4862-091C404AE476}"/>
              </a:ext>
            </a:extLst>
          </p:cNvPr>
          <p:cNvSpPr txBox="1">
            <a:spLocks/>
          </p:cNvSpPr>
          <p:nvPr/>
        </p:nvSpPr>
        <p:spPr>
          <a:xfrm>
            <a:off x="0" y="-1"/>
            <a:ext cx="12192000" cy="792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2800" b="1" i="0" kern="1200" baseline="0">
                <a:solidFill>
                  <a:srgbClr val="0070C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2400" b="1" i="0" u="none" strike="noStrike" kern="1200" cap="none" spc="0" normalizeH="0" baseline="0" noProof="0" dirty="0">
                <a:ln>
                  <a:noFill/>
                </a:ln>
                <a:solidFill>
                  <a:srgbClr val="0070C0"/>
                </a:solidFill>
                <a:effectLst/>
                <a:uLnTx/>
                <a:uFillTx/>
                <a:ea typeface="+mj-ea"/>
                <a:cs typeface="+mj-cs"/>
              </a:rPr>
              <a:t>Tilastokeskuksen väestöennuste 2021 vuosille 2021–2029</a:t>
            </a:r>
          </a:p>
        </p:txBody>
      </p:sp>
      <p:graphicFrame>
        <p:nvGraphicFramePr>
          <p:cNvPr id="6" name="Taulukko 5">
            <a:extLst>
              <a:ext uri="{FF2B5EF4-FFF2-40B4-BE49-F238E27FC236}">
                <a16:creationId xmlns:a16="http://schemas.microsoft.com/office/drawing/2014/main" id="{8135C77E-DE81-079C-2674-FB8DADEDF7E9}"/>
              </a:ext>
            </a:extLst>
          </p:cNvPr>
          <p:cNvGraphicFramePr>
            <a:graphicFrameLocks noGrp="1"/>
          </p:cNvGraphicFramePr>
          <p:nvPr>
            <p:extLst>
              <p:ext uri="{D42A27DB-BD31-4B8C-83A1-F6EECF244321}">
                <p14:modId xmlns:p14="http://schemas.microsoft.com/office/powerpoint/2010/main" val="809528159"/>
              </p:ext>
            </p:extLst>
          </p:nvPr>
        </p:nvGraphicFramePr>
        <p:xfrm>
          <a:off x="1439999" y="756000"/>
          <a:ext cx="7842546" cy="5346000"/>
        </p:xfrm>
        <a:graphic>
          <a:graphicData uri="http://schemas.openxmlformats.org/drawingml/2006/table">
            <a:tbl>
              <a:tblPr firstRow="1" bandRow="1">
                <a:tableStyleId>{D27102A9-8310-4765-A935-A1911B00CA55}</a:tableStyleId>
              </a:tblPr>
              <a:tblGrid>
                <a:gridCol w="1505925">
                  <a:extLst>
                    <a:ext uri="{9D8B030D-6E8A-4147-A177-3AD203B41FA5}">
                      <a16:colId xmlns:a16="http://schemas.microsoft.com/office/drawing/2014/main" val="732091177"/>
                    </a:ext>
                  </a:extLst>
                </a:gridCol>
                <a:gridCol w="704069">
                  <a:extLst>
                    <a:ext uri="{9D8B030D-6E8A-4147-A177-3AD203B41FA5}">
                      <a16:colId xmlns:a16="http://schemas.microsoft.com/office/drawing/2014/main" val="787240900"/>
                    </a:ext>
                  </a:extLst>
                </a:gridCol>
                <a:gridCol w="704069">
                  <a:extLst>
                    <a:ext uri="{9D8B030D-6E8A-4147-A177-3AD203B41FA5}">
                      <a16:colId xmlns:a16="http://schemas.microsoft.com/office/drawing/2014/main" val="1589498273"/>
                    </a:ext>
                  </a:extLst>
                </a:gridCol>
                <a:gridCol w="704069">
                  <a:extLst>
                    <a:ext uri="{9D8B030D-6E8A-4147-A177-3AD203B41FA5}">
                      <a16:colId xmlns:a16="http://schemas.microsoft.com/office/drawing/2014/main" val="1786419912"/>
                    </a:ext>
                  </a:extLst>
                </a:gridCol>
                <a:gridCol w="704069">
                  <a:extLst>
                    <a:ext uri="{9D8B030D-6E8A-4147-A177-3AD203B41FA5}">
                      <a16:colId xmlns:a16="http://schemas.microsoft.com/office/drawing/2014/main" val="1092062271"/>
                    </a:ext>
                  </a:extLst>
                </a:gridCol>
                <a:gridCol w="704069">
                  <a:extLst>
                    <a:ext uri="{9D8B030D-6E8A-4147-A177-3AD203B41FA5}">
                      <a16:colId xmlns:a16="http://schemas.microsoft.com/office/drawing/2014/main" val="3270328742"/>
                    </a:ext>
                  </a:extLst>
                </a:gridCol>
                <a:gridCol w="704069">
                  <a:extLst>
                    <a:ext uri="{9D8B030D-6E8A-4147-A177-3AD203B41FA5}">
                      <a16:colId xmlns:a16="http://schemas.microsoft.com/office/drawing/2014/main" val="24740627"/>
                    </a:ext>
                  </a:extLst>
                </a:gridCol>
                <a:gridCol w="704069">
                  <a:extLst>
                    <a:ext uri="{9D8B030D-6E8A-4147-A177-3AD203B41FA5}">
                      <a16:colId xmlns:a16="http://schemas.microsoft.com/office/drawing/2014/main" val="3995115951"/>
                    </a:ext>
                  </a:extLst>
                </a:gridCol>
                <a:gridCol w="704069">
                  <a:extLst>
                    <a:ext uri="{9D8B030D-6E8A-4147-A177-3AD203B41FA5}">
                      <a16:colId xmlns:a16="http://schemas.microsoft.com/office/drawing/2014/main" val="769511927"/>
                    </a:ext>
                  </a:extLst>
                </a:gridCol>
                <a:gridCol w="704069">
                  <a:extLst>
                    <a:ext uri="{9D8B030D-6E8A-4147-A177-3AD203B41FA5}">
                      <a16:colId xmlns:a16="http://schemas.microsoft.com/office/drawing/2014/main" val="1391334665"/>
                    </a:ext>
                  </a:extLst>
                </a:gridCol>
              </a:tblGrid>
              <a:tr h="1980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8000" algn="l" fontAlgn="b"/>
                      <a:r>
                        <a:rPr lang="fi-FI" sz="1050" u="none" strike="noStrike" dirty="0">
                          <a:solidFill>
                            <a:sysClr val="windowText" lastClr="000000"/>
                          </a:solidFill>
                          <a:effectLst/>
                          <a:latin typeface="Aptos" panose="020B0004020202020204" pitchFamily="34" charset="0"/>
                        </a:rPr>
                        <a:t>Alue</a:t>
                      </a:r>
                      <a:endParaRPr lang="fi-FI" sz="1050" b="1" i="0" u="none" strike="noStrike" dirty="0">
                        <a:solidFill>
                          <a:sysClr val="windowText" lastClr="000000"/>
                        </a:solidFill>
                        <a:effectLst/>
                        <a:latin typeface="Aptos"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8000" algn="ctr" fontAlgn="b"/>
                      <a:r>
                        <a:rPr lang="fi-FI" sz="1050" u="none" strike="noStrike" dirty="0">
                          <a:solidFill>
                            <a:sysClr val="windowText" lastClr="000000"/>
                          </a:solidFill>
                          <a:effectLst/>
                          <a:latin typeface="Aptos" panose="020B0004020202020204" pitchFamily="34" charset="0"/>
                        </a:rPr>
                        <a:t>2021</a:t>
                      </a:r>
                      <a:endParaRPr lang="fi-FI" sz="1050" b="1" i="0" u="none" strike="noStrike" dirty="0">
                        <a:solidFill>
                          <a:sysClr val="windowText" lastClr="000000"/>
                        </a:solidFill>
                        <a:effectLst/>
                        <a:latin typeface="Aptos"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8000" algn="ctr" fontAlgn="b"/>
                      <a:r>
                        <a:rPr lang="fi-FI" sz="1050" u="none" strike="noStrike" dirty="0">
                          <a:solidFill>
                            <a:sysClr val="windowText" lastClr="000000"/>
                          </a:solidFill>
                          <a:effectLst/>
                          <a:latin typeface="Aptos" panose="020B0004020202020204" pitchFamily="34" charset="0"/>
                        </a:rPr>
                        <a:t>2022</a:t>
                      </a:r>
                      <a:endParaRPr lang="fi-FI" sz="1050" b="1" i="0" u="none" strike="noStrike" dirty="0">
                        <a:solidFill>
                          <a:sysClr val="windowText" lastClr="000000"/>
                        </a:solidFill>
                        <a:effectLst/>
                        <a:latin typeface="Aptos"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8000" algn="ctr" fontAlgn="b"/>
                      <a:r>
                        <a:rPr lang="fi-FI" sz="1050" u="none" strike="noStrike" dirty="0">
                          <a:solidFill>
                            <a:sysClr val="windowText" lastClr="000000"/>
                          </a:solidFill>
                          <a:effectLst/>
                          <a:latin typeface="Aptos" panose="020B0004020202020204" pitchFamily="34" charset="0"/>
                        </a:rPr>
                        <a:t>2023</a:t>
                      </a:r>
                      <a:endParaRPr lang="fi-FI" sz="1050" b="1" i="0" u="none" strike="noStrike" dirty="0">
                        <a:solidFill>
                          <a:sysClr val="windowText" lastClr="000000"/>
                        </a:solidFill>
                        <a:effectLst/>
                        <a:latin typeface="Aptos"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8000" algn="ctr" fontAlgn="b"/>
                      <a:r>
                        <a:rPr lang="fi-FI" sz="1050" u="none" strike="noStrike" dirty="0">
                          <a:solidFill>
                            <a:sysClr val="windowText" lastClr="000000"/>
                          </a:solidFill>
                          <a:effectLst/>
                          <a:latin typeface="Aptos" panose="020B0004020202020204" pitchFamily="34" charset="0"/>
                        </a:rPr>
                        <a:t>2024</a:t>
                      </a:r>
                      <a:endParaRPr lang="fi-FI" sz="1050" b="1" i="0" u="none" strike="noStrike" dirty="0">
                        <a:solidFill>
                          <a:sysClr val="windowText" lastClr="000000"/>
                        </a:solidFill>
                        <a:effectLst/>
                        <a:latin typeface="Aptos"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8000" algn="ctr" fontAlgn="b"/>
                      <a:r>
                        <a:rPr lang="fi-FI" sz="1050" u="none" strike="noStrike" dirty="0">
                          <a:solidFill>
                            <a:sysClr val="windowText" lastClr="000000"/>
                          </a:solidFill>
                          <a:effectLst/>
                          <a:latin typeface="Aptos" panose="020B0004020202020204" pitchFamily="34" charset="0"/>
                        </a:rPr>
                        <a:t>2025</a:t>
                      </a:r>
                      <a:endParaRPr lang="fi-FI" sz="1050" b="1" i="0" u="none" strike="noStrike" dirty="0">
                        <a:solidFill>
                          <a:sysClr val="windowText" lastClr="000000"/>
                        </a:solidFill>
                        <a:effectLst/>
                        <a:latin typeface="Aptos"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8000" algn="ctr" fontAlgn="b"/>
                      <a:r>
                        <a:rPr lang="fi-FI" sz="1050" u="none" strike="noStrike" dirty="0">
                          <a:solidFill>
                            <a:sysClr val="windowText" lastClr="000000"/>
                          </a:solidFill>
                          <a:effectLst/>
                          <a:latin typeface="Aptos" panose="020B0004020202020204" pitchFamily="34" charset="0"/>
                        </a:rPr>
                        <a:t>2026</a:t>
                      </a:r>
                      <a:endParaRPr lang="fi-FI" sz="1050" b="1" i="0" u="none" strike="noStrike" dirty="0">
                        <a:solidFill>
                          <a:sysClr val="windowText" lastClr="000000"/>
                        </a:solidFill>
                        <a:effectLst/>
                        <a:latin typeface="Aptos"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8000" algn="ctr" fontAlgn="b"/>
                      <a:r>
                        <a:rPr lang="fi-FI" sz="1050" u="none" strike="noStrike" dirty="0">
                          <a:solidFill>
                            <a:sysClr val="windowText" lastClr="000000"/>
                          </a:solidFill>
                          <a:effectLst/>
                          <a:latin typeface="Aptos" panose="020B0004020202020204" pitchFamily="34" charset="0"/>
                        </a:rPr>
                        <a:t>2027</a:t>
                      </a:r>
                      <a:endParaRPr lang="fi-FI" sz="1050" b="1" i="0" u="none" strike="noStrike" dirty="0">
                        <a:solidFill>
                          <a:sysClr val="windowText" lastClr="000000"/>
                        </a:solidFill>
                        <a:effectLst/>
                        <a:latin typeface="Aptos"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8000" algn="ctr" fontAlgn="b"/>
                      <a:r>
                        <a:rPr lang="fi-FI" sz="1050" u="none" strike="noStrike" dirty="0">
                          <a:solidFill>
                            <a:sysClr val="windowText" lastClr="000000"/>
                          </a:solidFill>
                          <a:effectLst/>
                          <a:latin typeface="Aptos" panose="020B0004020202020204" pitchFamily="34" charset="0"/>
                        </a:rPr>
                        <a:t>2028</a:t>
                      </a:r>
                      <a:endParaRPr lang="fi-FI" sz="1050" b="1" i="0" u="none" strike="noStrike" dirty="0">
                        <a:solidFill>
                          <a:sysClr val="windowText" lastClr="000000"/>
                        </a:solidFill>
                        <a:effectLst/>
                        <a:latin typeface="Aptos"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8000" algn="ctr" fontAlgn="b"/>
                      <a:r>
                        <a:rPr lang="fi-FI" sz="1050" u="none" strike="noStrike" dirty="0">
                          <a:solidFill>
                            <a:sysClr val="windowText" lastClr="000000"/>
                          </a:solidFill>
                          <a:effectLst/>
                          <a:latin typeface="Aptos" panose="020B0004020202020204" pitchFamily="34" charset="0"/>
                        </a:rPr>
                        <a:t>2029</a:t>
                      </a:r>
                      <a:endParaRPr lang="fi-FI" sz="1050" b="1" i="0" u="none" strike="noStrike" dirty="0">
                        <a:solidFill>
                          <a:sysClr val="windowText" lastClr="000000"/>
                        </a:solidFill>
                        <a:effectLst/>
                        <a:latin typeface="Aptos" panose="020B0004020202020204" pitchFamily="34" charset="0"/>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5860534"/>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dirty="0">
                          <a:effectLst/>
                          <a:latin typeface="Aptos" panose="020B0004020202020204" pitchFamily="34" charset="0"/>
                        </a:rPr>
                        <a:t>Iisalmi</a:t>
                      </a:r>
                      <a:endParaRPr lang="fi-FI" sz="1050" b="1" i="0" u="none" strike="noStrike" dirty="0">
                        <a:solidFill>
                          <a:srgbClr val="000000"/>
                        </a:solidFill>
                        <a:effectLst/>
                        <a:latin typeface="Aptos"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20 957</a:t>
                      </a:r>
                      <a:endParaRPr lang="fi-FI" sz="1050" b="0" i="0" u="none" strike="noStrike" dirty="0">
                        <a:solidFill>
                          <a:srgbClr val="000000"/>
                        </a:solidFill>
                        <a:effectLst/>
                        <a:latin typeface="Aptos"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20 789</a:t>
                      </a:r>
                      <a:endParaRPr lang="fi-FI" sz="1050" b="0" i="0" u="none" strike="noStrike">
                        <a:solidFill>
                          <a:srgbClr val="000000"/>
                        </a:solidFill>
                        <a:effectLst/>
                        <a:latin typeface="Aptos"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20 623</a:t>
                      </a:r>
                      <a:endParaRPr lang="fi-FI" sz="1050" b="0" i="0" u="none" strike="noStrike">
                        <a:solidFill>
                          <a:srgbClr val="000000"/>
                        </a:solidFill>
                        <a:effectLst/>
                        <a:latin typeface="Aptos"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20 458</a:t>
                      </a:r>
                      <a:endParaRPr lang="fi-FI" sz="1050" b="0" i="0" u="none" strike="noStrike">
                        <a:solidFill>
                          <a:srgbClr val="000000"/>
                        </a:solidFill>
                        <a:effectLst/>
                        <a:latin typeface="Aptos"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20 296</a:t>
                      </a:r>
                      <a:endParaRPr lang="fi-FI" sz="1050" b="0" i="0" u="none" strike="noStrike">
                        <a:solidFill>
                          <a:srgbClr val="000000"/>
                        </a:solidFill>
                        <a:effectLst/>
                        <a:latin typeface="Aptos"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20 136</a:t>
                      </a:r>
                      <a:endParaRPr lang="fi-FI" sz="1050" b="0" i="0" u="none" strike="noStrike">
                        <a:solidFill>
                          <a:srgbClr val="000000"/>
                        </a:solidFill>
                        <a:effectLst/>
                        <a:latin typeface="Aptos"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19 977</a:t>
                      </a:r>
                      <a:endParaRPr lang="fi-FI" sz="1050" b="0" i="0" u="none" strike="noStrike">
                        <a:solidFill>
                          <a:srgbClr val="000000"/>
                        </a:solidFill>
                        <a:effectLst/>
                        <a:latin typeface="Aptos"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19 821</a:t>
                      </a:r>
                      <a:endParaRPr lang="fi-FI" sz="1050" b="0" i="0" u="none" strike="noStrike">
                        <a:solidFill>
                          <a:srgbClr val="000000"/>
                        </a:solidFill>
                        <a:effectLst/>
                        <a:latin typeface="Aptos" panose="020B00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19 665</a:t>
                      </a:r>
                      <a:endParaRPr lang="fi-FI" sz="1050" b="0" i="0" u="none" strike="noStrike">
                        <a:solidFill>
                          <a:srgbClr val="000000"/>
                        </a:solidFill>
                        <a:effectLst/>
                        <a:latin typeface="Aptos" panose="020B0004020202020204" pitchFamily="34" charset="0"/>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69229845"/>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dirty="0">
                          <a:effectLst/>
                          <a:latin typeface="Aptos" panose="020B0004020202020204" pitchFamily="34" charset="0"/>
                        </a:rPr>
                        <a:t>Joroinen</a:t>
                      </a:r>
                      <a:endParaRPr lang="fi-FI" sz="1050" b="1" i="0" u="none" strike="noStrike" dirty="0">
                        <a:solidFill>
                          <a:srgbClr val="000000"/>
                        </a:solidFill>
                        <a:effectLst/>
                        <a:latin typeface="Aptos"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4 616</a:t>
                      </a:r>
                      <a:endParaRPr lang="fi-FI" sz="1050" b="0" i="0" u="none" strike="noStrike" dirty="0">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4 544</a:t>
                      </a:r>
                      <a:endParaRPr lang="fi-FI" sz="1050" b="0" i="0" u="none" strike="noStrike" dirty="0">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4 473</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4 401</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4 330</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4 261</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4 195</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4 127</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4 062</a:t>
                      </a:r>
                      <a:endParaRPr lang="fi-FI" sz="1050" b="0" i="0" u="none" strike="noStrike">
                        <a:solidFill>
                          <a:srgbClr val="000000"/>
                        </a:solidFill>
                        <a:effectLst/>
                        <a:latin typeface="Aptos" panose="020B000402020202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58838776"/>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dirty="0">
                          <a:effectLst/>
                          <a:latin typeface="Aptos" panose="020B0004020202020204" pitchFamily="34" charset="0"/>
                        </a:rPr>
                        <a:t>Kaavi</a:t>
                      </a:r>
                      <a:endParaRPr lang="fi-FI" sz="1050" b="1" i="0" u="none" strike="noStrike" dirty="0">
                        <a:solidFill>
                          <a:srgbClr val="000000"/>
                        </a:solidFill>
                        <a:effectLst/>
                        <a:latin typeface="Aptos"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2 740</a:t>
                      </a:r>
                      <a:endParaRPr lang="fi-FI" sz="1050" b="0" i="0" u="none" strike="noStrike" dirty="0">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2 678</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2 622</a:t>
                      </a:r>
                      <a:endParaRPr lang="fi-FI" sz="1050" b="0" i="0" u="none" strike="noStrike" dirty="0">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2 573</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2 529</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2 489</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2 451</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2 413</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2 380</a:t>
                      </a:r>
                      <a:endParaRPr lang="fi-FI" sz="1050" b="0" i="0" u="none" strike="noStrike">
                        <a:solidFill>
                          <a:srgbClr val="000000"/>
                        </a:solidFill>
                        <a:effectLst/>
                        <a:latin typeface="Aptos" panose="020B000402020202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84814696"/>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dirty="0">
                          <a:effectLst/>
                          <a:latin typeface="Aptos" panose="020B0004020202020204" pitchFamily="34" charset="0"/>
                        </a:rPr>
                        <a:t>Keitele</a:t>
                      </a:r>
                      <a:endParaRPr lang="fi-FI" sz="1050" b="1" i="0" u="none" strike="noStrike" dirty="0">
                        <a:solidFill>
                          <a:srgbClr val="000000"/>
                        </a:solidFill>
                        <a:effectLst/>
                        <a:latin typeface="Aptos"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2 113</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2 073</a:t>
                      </a:r>
                      <a:endParaRPr lang="fi-FI" sz="1050" b="0" i="0" u="none" strike="noStrike" dirty="0">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2 037</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2 005</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1 971</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1 943</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1 914</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1 889</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1 862</a:t>
                      </a:r>
                      <a:endParaRPr lang="fi-FI" sz="1050" b="0" i="0" u="none" strike="noStrike">
                        <a:solidFill>
                          <a:srgbClr val="000000"/>
                        </a:solidFill>
                        <a:effectLst/>
                        <a:latin typeface="Aptos" panose="020B000402020202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82319583"/>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dirty="0">
                          <a:effectLst/>
                          <a:latin typeface="Aptos" panose="020B0004020202020204" pitchFamily="34" charset="0"/>
                        </a:rPr>
                        <a:t>Kiuruvesi</a:t>
                      </a:r>
                      <a:endParaRPr lang="fi-FI" sz="1050" b="1" i="0" u="none" strike="noStrike" dirty="0">
                        <a:solidFill>
                          <a:srgbClr val="000000"/>
                        </a:solidFill>
                        <a:effectLst/>
                        <a:latin typeface="Aptos"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7 711</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7 578</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7 450</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7 331</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7 215</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7 102</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6 994</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6 891</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6 790</a:t>
                      </a:r>
                      <a:endParaRPr lang="fi-FI" sz="1050" b="0" i="0" u="none" strike="noStrike">
                        <a:solidFill>
                          <a:srgbClr val="000000"/>
                        </a:solidFill>
                        <a:effectLst/>
                        <a:latin typeface="Aptos" panose="020B000402020202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0322712"/>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dirty="0">
                          <a:effectLst/>
                          <a:latin typeface="Aptos" panose="020B0004020202020204" pitchFamily="34" charset="0"/>
                        </a:rPr>
                        <a:t>Kuopio</a:t>
                      </a:r>
                      <a:endParaRPr lang="fi-FI" sz="1050" b="1" i="0" u="none" strike="noStrike" dirty="0">
                        <a:solidFill>
                          <a:srgbClr val="000000"/>
                        </a:solidFill>
                        <a:effectLst/>
                        <a:latin typeface="Aptos"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120 990</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121 632</a:t>
                      </a:r>
                      <a:endParaRPr lang="fi-FI" sz="1050" b="0" i="0" u="none" strike="noStrike" dirty="0">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122 226</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122 773</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123 285</a:t>
                      </a:r>
                      <a:endParaRPr lang="fi-FI" sz="1050" b="0" i="0" u="none" strike="noStrike" dirty="0">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123 769</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124 225</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124 651</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125 039</a:t>
                      </a:r>
                      <a:endParaRPr lang="fi-FI" sz="1050" b="0" i="0" u="none" strike="noStrike">
                        <a:solidFill>
                          <a:srgbClr val="000000"/>
                        </a:solidFill>
                        <a:effectLst/>
                        <a:latin typeface="Aptos" panose="020B000402020202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58153740"/>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dirty="0">
                          <a:effectLst/>
                          <a:latin typeface="Aptos" panose="020B0004020202020204" pitchFamily="34" charset="0"/>
                        </a:rPr>
                        <a:t>Lapinlahti</a:t>
                      </a:r>
                      <a:endParaRPr lang="fi-FI" sz="1050" b="1" i="0" u="none" strike="noStrike" dirty="0">
                        <a:solidFill>
                          <a:srgbClr val="000000"/>
                        </a:solidFill>
                        <a:effectLst/>
                        <a:latin typeface="Aptos"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9 245</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9 140</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9 040</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8 938</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8 840</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8 744</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8 652</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8 560</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8 471</a:t>
                      </a:r>
                      <a:endParaRPr lang="fi-FI" sz="1050" b="0" i="0" u="none" strike="noStrike">
                        <a:solidFill>
                          <a:srgbClr val="000000"/>
                        </a:solidFill>
                        <a:effectLst/>
                        <a:latin typeface="Aptos" panose="020B000402020202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72735698"/>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dirty="0">
                          <a:effectLst/>
                          <a:latin typeface="Aptos" panose="020B0004020202020204" pitchFamily="34" charset="0"/>
                        </a:rPr>
                        <a:t>Leppävirta</a:t>
                      </a:r>
                      <a:endParaRPr lang="fi-FI" sz="1050" b="1" i="0" u="none" strike="noStrike" dirty="0">
                        <a:solidFill>
                          <a:srgbClr val="000000"/>
                        </a:solidFill>
                        <a:effectLst/>
                        <a:latin typeface="Aptos"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9 289</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9 185</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9 085</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8 988</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8 891</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8 795</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8 703</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8 611</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8 522</a:t>
                      </a:r>
                      <a:endParaRPr lang="fi-FI" sz="1050" b="0" i="0" u="none" strike="noStrike">
                        <a:solidFill>
                          <a:srgbClr val="000000"/>
                        </a:solidFill>
                        <a:effectLst/>
                        <a:latin typeface="Aptos" panose="020B000402020202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12317943"/>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a:effectLst/>
                          <a:latin typeface="Aptos" panose="020B0004020202020204" pitchFamily="34" charset="0"/>
                        </a:rPr>
                        <a:t>Pielavesi</a:t>
                      </a:r>
                      <a:endParaRPr lang="fi-FI" sz="1050" b="1" i="0" u="none" strike="noStrike">
                        <a:solidFill>
                          <a:srgbClr val="000000"/>
                        </a:solidFill>
                        <a:effectLst/>
                        <a:latin typeface="Aptos"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4 242</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4 163</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4 085</a:t>
                      </a:r>
                      <a:endParaRPr lang="fi-FI" sz="1050" b="0" i="0" u="none" strike="noStrike" dirty="0">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4 013</a:t>
                      </a:r>
                      <a:endParaRPr lang="fi-FI" sz="1050" b="0" i="0" u="none" strike="noStrike" dirty="0">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3 943</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3 873</a:t>
                      </a:r>
                      <a:endParaRPr lang="fi-FI" sz="1050" b="0" i="0" u="none" strike="noStrike" dirty="0">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3 809</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3 747</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3 689</a:t>
                      </a:r>
                      <a:endParaRPr lang="fi-FI" sz="1050" b="0" i="0" u="none" strike="noStrike">
                        <a:solidFill>
                          <a:srgbClr val="000000"/>
                        </a:solidFill>
                        <a:effectLst/>
                        <a:latin typeface="Aptos" panose="020B000402020202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51265121"/>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dirty="0">
                          <a:effectLst/>
                          <a:latin typeface="Aptos" panose="020B0004020202020204" pitchFamily="34" charset="0"/>
                        </a:rPr>
                        <a:t>Rautalampi</a:t>
                      </a:r>
                      <a:endParaRPr lang="fi-FI" sz="1050" b="1" i="0" u="none" strike="noStrike" dirty="0">
                        <a:solidFill>
                          <a:srgbClr val="000000"/>
                        </a:solidFill>
                        <a:effectLst/>
                        <a:latin typeface="Aptos"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3 007</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2 960</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2 913</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2 867</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2 820</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2 780</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2 742</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2 704</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2 671</a:t>
                      </a:r>
                      <a:endParaRPr lang="fi-FI" sz="1050" b="0" i="0" u="none" strike="noStrike">
                        <a:solidFill>
                          <a:srgbClr val="000000"/>
                        </a:solidFill>
                        <a:effectLst/>
                        <a:latin typeface="Aptos" panose="020B000402020202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4517921"/>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dirty="0">
                          <a:effectLst/>
                          <a:latin typeface="Aptos" panose="020B0004020202020204" pitchFamily="34" charset="0"/>
                        </a:rPr>
                        <a:t>Rautavaara</a:t>
                      </a:r>
                      <a:endParaRPr lang="fi-FI" sz="1050" b="1" i="0" u="none" strike="noStrike" dirty="0">
                        <a:solidFill>
                          <a:srgbClr val="000000"/>
                        </a:solidFill>
                        <a:effectLst/>
                        <a:latin typeface="Aptos"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1 527</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1 496</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1 465</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1 435</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1 408</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1 381</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1 355</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1 331</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1 309</a:t>
                      </a:r>
                      <a:endParaRPr lang="fi-FI" sz="1050" b="0" i="0" u="none" strike="noStrike">
                        <a:solidFill>
                          <a:srgbClr val="000000"/>
                        </a:solidFill>
                        <a:effectLst/>
                        <a:latin typeface="Aptos" panose="020B000402020202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06804955"/>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dirty="0">
                          <a:effectLst/>
                          <a:latin typeface="Aptos" panose="020B0004020202020204" pitchFamily="34" charset="0"/>
                        </a:rPr>
                        <a:t>Siilinjärvi</a:t>
                      </a:r>
                      <a:endParaRPr lang="fi-FI" sz="1050" b="1" i="0" u="none" strike="noStrike" dirty="0">
                        <a:solidFill>
                          <a:srgbClr val="000000"/>
                        </a:solidFill>
                        <a:effectLst/>
                        <a:latin typeface="Aptos"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21 150</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21 045</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20 944</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20 844</a:t>
                      </a:r>
                      <a:endParaRPr lang="fi-FI" sz="1050" b="0" i="0" u="none" strike="noStrike" dirty="0">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20 741</a:t>
                      </a:r>
                      <a:endParaRPr lang="fi-FI" sz="1050" b="0" i="0" u="none" strike="noStrike" dirty="0">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20 627</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20 508</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20 387</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20 262</a:t>
                      </a:r>
                      <a:endParaRPr lang="fi-FI" sz="1050" b="0" i="0" u="none" strike="noStrike">
                        <a:solidFill>
                          <a:srgbClr val="000000"/>
                        </a:solidFill>
                        <a:effectLst/>
                        <a:latin typeface="Aptos" panose="020B000402020202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87015835"/>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dirty="0">
                          <a:effectLst/>
                          <a:latin typeface="Aptos" panose="020B0004020202020204" pitchFamily="34" charset="0"/>
                        </a:rPr>
                        <a:t>Sonkajärvi</a:t>
                      </a:r>
                      <a:endParaRPr lang="fi-FI" sz="1050" b="1" i="0" u="none" strike="noStrike" dirty="0">
                        <a:solidFill>
                          <a:srgbClr val="000000"/>
                        </a:solidFill>
                        <a:effectLst/>
                        <a:latin typeface="Aptos"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3 760</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3 687</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3 619</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3 556</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3 497</a:t>
                      </a:r>
                      <a:endParaRPr lang="fi-FI" sz="1050" b="0" i="0" u="none" strike="noStrike" dirty="0">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3 442</a:t>
                      </a:r>
                      <a:endParaRPr lang="fi-FI" sz="1050" b="0" i="0" u="none" strike="noStrike" dirty="0">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3 391</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3 341</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3 293</a:t>
                      </a:r>
                      <a:endParaRPr lang="fi-FI" sz="1050" b="0" i="0" u="none" strike="noStrike">
                        <a:solidFill>
                          <a:srgbClr val="000000"/>
                        </a:solidFill>
                        <a:effectLst/>
                        <a:latin typeface="Aptos" panose="020B000402020202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37668324"/>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dirty="0">
                          <a:effectLst/>
                          <a:latin typeface="Aptos" panose="020B0004020202020204" pitchFamily="34" charset="0"/>
                        </a:rPr>
                        <a:t>Suonenjoki</a:t>
                      </a:r>
                      <a:endParaRPr lang="fi-FI" sz="1050" b="1" i="0" u="none" strike="noStrike" dirty="0">
                        <a:solidFill>
                          <a:srgbClr val="000000"/>
                        </a:solidFill>
                        <a:effectLst/>
                        <a:latin typeface="Aptos"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6 827</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6 731</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6 643</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6 564</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6 488</a:t>
                      </a:r>
                      <a:endParaRPr lang="fi-FI" sz="1050" b="0" i="0" u="none" strike="noStrike" dirty="0">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6 416</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6 349</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6 281</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6 217</a:t>
                      </a:r>
                      <a:endParaRPr lang="fi-FI" sz="1050" b="0" i="0" u="none" strike="noStrike">
                        <a:solidFill>
                          <a:srgbClr val="000000"/>
                        </a:solidFill>
                        <a:effectLst/>
                        <a:latin typeface="Aptos" panose="020B000402020202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78565817"/>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dirty="0">
                          <a:effectLst/>
                          <a:latin typeface="Aptos" panose="020B0004020202020204" pitchFamily="34" charset="0"/>
                        </a:rPr>
                        <a:t>Tervo</a:t>
                      </a:r>
                      <a:endParaRPr lang="fi-FI" sz="1050" b="1" i="0" u="none" strike="noStrike" dirty="0">
                        <a:solidFill>
                          <a:srgbClr val="000000"/>
                        </a:solidFill>
                        <a:effectLst/>
                        <a:latin typeface="Aptos"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1 480</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1 462</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1 447</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1 434</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1 422</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1 412</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1 402</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1 391</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1 380</a:t>
                      </a:r>
                      <a:endParaRPr lang="fi-FI" sz="1050" b="0" i="0" u="none" strike="noStrike">
                        <a:solidFill>
                          <a:srgbClr val="000000"/>
                        </a:solidFill>
                        <a:effectLst/>
                        <a:latin typeface="Aptos" panose="020B000402020202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9802936"/>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dirty="0">
                          <a:effectLst/>
                          <a:latin typeface="Aptos" panose="020B0004020202020204" pitchFamily="34" charset="0"/>
                        </a:rPr>
                        <a:t>Tuusniemi</a:t>
                      </a:r>
                      <a:endParaRPr lang="fi-FI" sz="1050" b="1" i="0" u="none" strike="noStrike" dirty="0">
                        <a:solidFill>
                          <a:srgbClr val="000000"/>
                        </a:solidFill>
                        <a:effectLst/>
                        <a:latin typeface="Aptos"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2 377</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2 329</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2 283</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2 244</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2 207</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2 174</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2 142</a:t>
                      </a:r>
                      <a:endParaRPr lang="fi-FI" sz="1050" b="0" i="0" u="none" strike="noStrike" dirty="0">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2 113</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2 084</a:t>
                      </a:r>
                      <a:endParaRPr lang="fi-FI" sz="1050" b="0" i="0" u="none" strike="noStrike">
                        <a:solidFill>
                          <a:srgbClr val="000000"/>
                        </a:solidFill>
                        <a:effectLst/>
                        <a:latin typeface="Aptos" panose="020B000402020202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27291427"/>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dirty="0">
                          <a:effectLst/>
                          <a:latin typeface="Aptos" panose="020B0004020202020204" pitchFamily="34" charset="0"/>
                        </a:rPr>
                        <a:t>Varkaus</a:t>
                      </a:r>
                      <a:endParaRPr lang="fi-FI" sz="1050" b="1" i="0" u="none" strike="noStrike" dirty="0">
                        <a:solidFill>
                          <a:srgbClr val="000000"/>
                        </a:solidFill>
                        <a:effectLst/>
                        <a:latin typeface="Aptos"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20 012</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19 748</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19 497</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19 254</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19 021</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18 797</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18 582</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18 370</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18 162</a:t>
                      </a:r>
                      <a:endParaRPr lang="fi-FI" sz="1050" b="0" i="0" u="none" strike="noStrike">
                        <a:solidFill>
                          <a:srgbClr val="000000"/>
                        </a:solidFill>
                        <a:effectLst/>
                        <a:latin typeface="Aptos" panose="020B000402020202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0596870"/>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dirty="0">
                          <a:effectLst/>
                          <a:latin typeface="Aptos" panose="020B0004020202020204" pitchFamily="34" charset="0"/>
                        </a:rPr>
                        <a:t>Vesanto</a:t>
                      </a:r>
                      <a:endParaRPr lang="fi-FI" sz="1050" b="1" i="0" u="none" strike="noStrike" dirty="0">
                        <a:solidFill>
                          <a:srgbClr val="000000"/>
                        </a:solidFill>
                        <a:effectLst/>
                        <a:latin typeface="Aptos"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1 925</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1 885</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1 847</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1 813</a:t>
                      </a:r>
                      <a:endParaRPr lang="fi-FI" sz="1050" b="0" i="0" u="none" strike="noStrike" dirty="0">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1 780</a:t>
                      </a:r>
                      <a:endParaRPr lang="fi-FI" sz="1050" b="0" i="0" u="none" strike="noStrike" dirty="0">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1 748</a:t>
                      </a:r>
                      <a:endParaRPr lang="fi-FI" sz="1050" b="0" i="0" u="none" strike="noStrike" dirty="0">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1 718</a:t>
                      </a:r>
                      <a:endParaRPr lang="fi-FI" sz="1050" b="0" i="0" u="none" strike="noStrike" dirty="0">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1 689</a:t>
                      </a:r>
                      <a:endParaRPr lang="fi-FI" sz="1050" b="0" i="0" u="none" strike="noStrike" dirty="0">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1 662</a:t>
                      </a:r>
                      <a:endParaRPr lang="fi-FI" sz="1050" b="0" i="0" u="none" strike="noStrike" dirty="0">
                        <a:solidFill>
                          <a:srgbClr val="000000"/>
                        </a:solidFill>
                        <a:effectLst/>
                        <a:latin typeface="Aptos" panose="020B000402020202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69021672"/>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dirty="0">
                          <a:effectLst/>
                          <a:latin typeface="Aptos" panose="020B0004020202020204" pitchFamily="34" charset="0"/>
                        </a:rPr>
                        <a:t>Vieremä</a:t>
                      </a:r>
                      <a:endParaRPr lang="fi-FI" sz="1050" b="1" i="0" u="none" strike="noStrike" dirty="0">
                        <a:solidFill>
                          <a:srgbClr val="000000"/>
                        </a:solidFill>
                        <a:effectLst/>
                        <a:latin typeface="Aptos"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3 477</a:t>
                      </a:r>
                      <a:endParaRPr lang="fi-FI" sz="1050" b="0" i="0" u="none" strike="noStrike" dirty="0">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3 432</a:t>
                      </a:r>
                      <a:endParaRPr lang="fi-FI" sz="1050" b="0" i="0" u="none" strike="noStrike" dirty="0">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3 388</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3 346</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3 309</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3 271</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3 236</a:t>
                      </a:r>
                      <a:endParaRPr lang="fi-FI" sz="1050" b="0" i="0" u="none" strike="noStrike" dirty="0">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3 201</a:t>
                      </a:r>
                      <a:endParaRPr lang="fi-FI" sz="1050" b="0" i="0" u="none" strike="noStrike" dirty="0">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3 165</a:t>
                      </a:r>
                      <a:endParaRPr lang="fi-FI" sz="1050" b="0" i="0" u="none" strike="noStrike" dirty="0">
                        <a:solidFill>
                          <a:srgbClr val="000000"/>
                        </a:solidFill>
                        <a:effectLst/>
                        <a:latin typeface="Aptos" panose="020B000402020202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87877908"/>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dirty="0">
                          <a:effectLst/>
                          <a:latin typeface="Aptos" panose="020B0004020202020204" pitchFamily="34" charset="0"/>
                        </a:rPr>
                        <a:t>Koillis-Savon seutukunta</a:t>
                      </a:r>
                      <a:endParaRPr lang="fi-FI" sz="1050" b="0" i="0" u="none" strike="noStrike" dirty="0">
                        <a:solidFill>
                          <a:srgbClr val="000000"/>
                        </a:solidFill>
                        <a:effectLst/>
                        <a:latin typeface="Aptos"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6 644</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6 503</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6 370</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6 252</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6 144</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6 044</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5 948</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5 857</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5 773</a:t>
                      </a:r>
                      <a:endParaRPr lang="fi-FI" sz="1050" b="0" i="0" u="none" strike="noStrike">
                        <a:solidFill>
                          <a:srgbClr val="000000"/>
                        </a:solidFill>
                        <a:effectLst/>
                        <a:latin typeface="Aptos" panose="020B000402020202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76040717"/>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dirty="0">
                          <a:effectLst/>
                          <a:latin typeface="Aptos" panose="020B0004020202020204" pitchFamily="34" charset="0"/>
                        </a:rPr>
                        <a:t>Kuopion seutukunta</a:t>
                      </a:r>
                      <a:endParaRPr lang="fi-FI" sz="1050" b="0" i="0" u="none" strike="noStrike" dirty="0">
                        <a:solidFill>
                          <a:srgbClr val="000000"/>
                        </a:solidFill>
                        <a:effectLst/>
                        <a:latin typeface="Aptos"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142 140</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142 677</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143 170</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143 617</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144 026</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144 396</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144 733</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145 038</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145 301</a:t>
                      </a:r>
                      <a:endParaRPr lang="fi-FI" sz="1050" b="0" i="0" u="none" strike="noStrike">
                        <a:solidFill>
                          <a:srgbClr val="000000"/>
                        </a:solidFill>
                        <a:effectLst/>
                        <a:latin typeface="Aptos" panose="020B000402020202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28198014"/>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a:effectLst/>
                          <a:latin typeface="Aptos" panose="020B0004020202020204" pitchFamily="34" charset="0"/>
                        </a:rPr>
                        <a:t>Sisä-Savon seutukunta</a:t>
                      </a:r>
                      <a:endParaRPr lang="fi-FI" sz="1050" b="0" i="0" u="none" strike="noStrike">
                        <a:solidFill>
                          <a:srgbClr val="000000"/>
                        </a:solidFill>
                        <a:effectLst/>
                        <a:latin typeface="Aptos"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13 239</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13 038</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12 850</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12 678</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12 510</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12 356</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12 211</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12 065</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11 930</a:t>
                      </a:r>
                      <a:endParaRPr lang="fi-FI" sz="1050" b="0" i="0" u="none" strike="noStrike">
                        <a:solidFill>
                          <a:srgbClr val="000000"/>
                        </a:solidFill>
                        <a:effectLst/>
                        <a:latin typeface="Aptos" panose="020B000402020202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94267189"/>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a:effectLst/>
                          <a:latin typeface="Aptos" panose="020B0004020202020204" pitchFamily="34" charset="0"/>
                        </a:rPr>
                        <a:t>Varkauden seutukunta</a:t>
                      </a:r>
                      <a:endParaRPr lang="fi-FI" sz="1050" b="0" i="0" u="none" strike="noStrike">
                        <a:solidFill>
                          <a:srgbClr val="000000"/>
                        </a:solidFill>
                        <a:effectLst/>
                        <a:latin typeface="Aptos"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33 917</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33 477</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33 055</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32 643</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32 242</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31 853</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31 480</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31 108</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30 746</a:t>
                      </a:r>
                      <a:endParaRPr lang="fi-FI" sz="1050" b="0" i="0" u="none" strike="noStrike">
                        <a:solidFill>
                          <a:srgbClr val="000000"/>
                        </a:solidFill>
                        <a:effectLst/>
                        <a:latin typeface="Aptos" panose="020B000402020202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45601745"/>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u="none" strike="noStrike" dirty="0">
                          <a:effectLst/>
                          <a:latin typeface="Aptos" panose="020B0004020202020204" pitchFamily="34" charset="0"/>
                        </a:rPr>
                        <a:t>Ylä-Savon seutukunta</a:t>
                      </a:r>
                      <a:endParaRPr lang="fi-FI" sz="1050" b="0" i="0" u="none" strike="noStrike" dirty="0">
                        <a:solidFill>
                          <a:srgbClr val="000000"/>
                        </a:solidFill>
                        <a:effectLst/>
                        <a:latin typeface="Aptos"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51 505</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50 862</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50 242</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49 647</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49 071</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48 511</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47 973</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a:effectLst/>
                          <a:latin typeface="Aptos" panose="020B0004020202020204" pitchFamily="34" charset="0"/>
                        </a:rPr>
                        <a:t>47 450</a:t>
                      </a:r>
                      <a:endParaRPr lang="fi-FI" sz="1050" b="0" i="0" u="none" strike="noStrike">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u="none" strike="noStrike" dirty="0">
                          <a:effectLst/>
                          <a:latin typeface="Aptos" panose="020B0004020202020204" pitchFamily="34" charset="0"/>
                        </a:rPr>
                        <a:t>46 935</a:t>
                      </a:r>
                      <a:endParaRPr lang="fi-FI" sz="1050" b="0" i="0" u="none" strike="noStrike" dirty="0">
                        <a:solidFill>
                          <a:srgbClr val="000000"/>
                        </a:solidFill>
                        <a:effectLst/>
                        <a:latin typeface="Aptos" panose="020B000402020202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3031969"/>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b="1" u="none" strike="noStrike" dirty="0">
                          <a:effectLst/>
                          <a:latin typeface="Aptos" panose="020B0004020202020204" pitchFamily="34" charset="0"/>
                        </a:rPr>
                        <a:t>Pohjois-Savo</a:t>
                      </a:r>
                      <a:endParaRPr lang="fi-FI" sz="1050" b="1" i="0" u="none" strike="noStrike" dirty="0">
                        <a:solidFill>
                          <a:srgbClr val="000000"/>
                        </a:solidFill>
                        <a:effectLst/>
                        <a:latin typeface="Aptos"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b="1" u="none" strike="noStrike" dirty="0">
                          <a:effectLst/>
                          <a:latin typeface="Aptos" panose="020B0004020202020204" pitchFamily="34" charset="0"/>
                        </a:rPr>
                        <a:t>247 445</a:t>
                      </a:r>
                      <a:endParaRPr lang="fi-FI" sz="1050" b="1" i="0" u="none" strike="noStrike" dirty="0">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b="1" u="none" strike="noStrike" dirty="0">
                          <a:effectLst/>
                          <a:latin typeface="Aptos" panose="020B0004020202020204" pitchFamily="34" charset="0"/>
                        </a:rPr>
                        <a:t>246 557</a:t>
                      </a:r>
                      <a:endParaRPr lang="fi-FI" sz="1050" b="1" i="0" u="none" strike="noStrike" dirty="0">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b="1" u="none" strike="noStrike" dirty="0">
                          <a:effectLst/>
                          <a:latin typeface="Aptos" panose="020B0004020202020204" pitchFamily="34" charset="0"/>
                        </a:rPr>
                        <a:t>245 687</a:t>
                      </a:r>
                      <a:endParaRPr lang="fi-FI" sz="1050" b="1" i="0" u="none" strike="noStrike" dirty="0">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b="1" u="none" strike="noStrike" dirty="0">
                          <a:effectLst/>
                          <a:latin typeface="Aptos" panose="020B0004020202020204" pitchFamily="34" charset="0"/>
                        </a:rPr>
                        <a:t>244 837</a:t>
                      </a:r>
                      <a:endParaRPr lang="fi-FI" sz="1050" b="1" i="0" u="none" strike="noStrike" dirty="0">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b="1" u="none" strike="noStrike" dirty="0">
                          <a:effectLst/>
                          <a:latin typeface="Aptos" panose="020B0004020202020204" pitchFamily="34" charset="0"/>
                        </a:rPr>
                        <a:t>243 993</a:t>
                      </a:r>
                      <a:endParaRPr lang="fi-FI" sz="1050" b="1" i="0" u="none" strike="noStrike" dirty="0">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b="1" u="none" strike="noStrike" dirty="0">
                          <a:effectLst/>
                          <a:latin typeface="Aptos" panose="020B0004020202020204" pitchFamily="34" charset="0"/>
                        </a:rPr>
                        <a:t>243 160</a:t>
                      </a:r>
                      <a:endParaRPr lang="fi-FI" sz="1050" b="1" i="0" u="none" strike="noStrike" dirty="0">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b="1" u="none" strike="noStrike" dirty="0">
                          <a:effectLst/>
                          <a:latin typeface="Aptos" panose="020B0004020202020204" pitchFamily="34" charset="0"/>
                        </a:rPr>
                        <a:t>242 345</a:t>
                      </a:r>
                      <a:endParaRPr lang="fi-FI" sz="1050" b="1" i="0" u="none" strike="noStrike" dirty="0">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b="1" u="none" strike="noStrike" dirty="0">
                          <a:effectLst/>
                          <a:latin typeface="Aptos" panose="020B0004020202020204" pitchFamily="34" charset="0"/>
                        </a:rPr>
                        <a:t>241 518</a:t>
                      </a:r>
                      <a:endParaRPr lang="fi-FI" sz="1050" b="1" i="0" u="none" strike="noStrike" dirty="0">
                        <a:solidFill>
                          <a:srgbClr val="000000"/>
                        </a:solidFill>
                        <a:effectLst/>
                        <a:latin typeface="Aptos" panose="020B0004020202020204" pitchFamily="34" charset="0"/>
                      </a:endParaRPr>
                    </a:p>
                  </a:txBody>
                  <a:tcPr marL="0" marR="0" marT="0" marB="0" anchor="b"/>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b="1" u="none" strike="noStrike" dirty="0">
                          <a:effectLst/>
                          <a:latin typeface="Aptos" panose="020B0004020202020204" pitchFamily="34" charset="0"/>
                        </a:rPr>
                        <a:t>240 685</a:t>
                      </a:r>
                      <a:endParaRPr lang="fi-FI" sz="1050" b="1" i="0" u="none" strike="noStrike" dirty="0">
                        <a:solidFill>
                          <a:srgbClr val="000000"/>
                        </a:solidFill>
                        <a:effectLst/>
                        <a:latin typeface="Aptos" panose="020B0004020202020204" pitchFamily="34" charset="0"/>
                      </a:endParaRPr>
                    </a:p>
                  </a:txBody>
                  <a:tcPr marL="0" marR="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25383453"/>
                  </a:ext>
                </a:extLst>
              </a:tr>
              <a:tr h="198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l" fontAlgn="b"/>
                      <a:r>
                        <a:rPr lang="fi-FI" sz="1050" i="1" u="none" strike="noStrike" dirty="0">
                          <a:effectLst/>
                          <a:latin typeface="Aptos" panose="020B0004020202020204" pitchFamily="34" charset="0"/>
                        </a:rPr>
                        <a:t>KOKO MAA</a:t>
                      </a:r>
                      <a:endParaRPr lang="fi-FI" sz="1050" b="1" i="1" u="none" strike="noStrike" dirty="0">
                        <a:solidFill>
                          <a:srgbClr val="000000"/>
                        </a:solidFill>
                        <a:effectLst/>
                        <a:latin typeface="Aptos" panose="020B0004020202020204" pitchFamily="34" charset="0"/>
                      </a:endParaRPr>
                    </a:p>
                  </a:txBody>
                  <a:tcPr marL="0" marR="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i="1" u="none" strike="noStrike">
                          <a:effectLst/>
                          <a:latin typeface="Aptos" panose="020B0004020202020204" pitchFamily="34" charset="0"/>
                        </a:rPr>
                        <a:t>5 547 045</a:t>
                      </a:r>
                      <a:endParaRPr lang="fi-FI" sz="1050" b="0" i="1" u="none" strike="noStrike">
                        <a:solidFill>
                          <a:srgbClr val="000000"/>
                        </a:solidFill>
                        <a:effectLst/>
                        <a:latin typeface="Aptos" panose="020B000402020202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i="1" u="none" strike="noStrike">
                          <a:effectLst/>
                          <a:latin typeface="Aptos" panose="020B0004020202020204" pitchFamily="34" charset="0"/>
                        </a:rPr>
                        <a:t>5 555 002</a:t>
                      </a:r>
                      <a:endParaRPr lang="fi-FI" sz="1050" b="0" i="1" u="none" strike="noStrike">
                        <a:solidFill>
                          <a:srgbClr val="000000"/>
                        </a:solidFill>
                        <a:effectLst/>
                        <a:latin typeface="Aptos" panose="020B000402020202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i="1" u="none" strike="noStrike">
                          <a:effectLst/>
                          <a:latin typeface="Aptos" panose="020B0004020202020204" pitchFamily="34" charset="0"/>
                        </a:rPr>
                        <a:t>5 562 569</a:t>
                      </a:r>
                      <a:endParaRPr lang="fi-FI" sz="1050" b="0" i="1" u="none" strike="noStrike">
                        <a:solidFill>
                          <a:srgbClr val="000000"/>
                        </a:solidFill>
                        <a:effectLst/>
                        <a:latin typeface="Aptos" panose="020B000402020202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i="1" u="none" strike="noStrike">
                          <a:effectLst/>
                          <a:latin typeface="Aptos" panose="020B0004020202020204" pitchFamily="34" charset="0"/>
                        </a:rPr>
                        <a:t>5 569 645</a:t>
                      </a:r>
                      <a:endParaRPr lang="fi-FI" sz="1050" b="0" i="1" u="none" strike="noStrike">
                        <a:solidFill>
                          <a:srgbClr val="000000"/>
                        </a:solidFill>
                        <a:effectLst/>
                        <a:latin typeface="Aptos" panose="020B000402020202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i="1" u="none" strike="noStrike" dirty="0">
                          <a:effectLst/>
                          <a:latin typeface="Aptos" panose="020B0004020202020204" pitchFamily="34" charset="0"/>
                        </a:rPr>
                        <a:t>5 576 186</a:t>
                      </a:r>
                      <a:endParaRPr lang="fi-FI" sz="1050" b="0" i="1" u="none" strike="noStrike" dirty="0">
                        <a:solidFill>
                          <a:srgbClr val="000000"/>
                        </a:solidFill>
                        <a:effectLst/>
                        <a:latin typeface="Aptos" panose="020B000402020202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i="1" u="none" strike="noStrike" dirty="0">
                          <a:effectLst/>
                          <a:latin typeface="Aptos" panose="020B0004020202020204" pitchFamily="34" charset="0"/>
                        </a:rPr>
                        <a:t>5 582 076</a:t>
                      </a:r>
                      <a:endParaRPr lang="fi-FI" sz="1050" b="0" i="1" u="none" strike="noStrike" dirty="0">
                        <a:solidFill>
                          <a:srgbClr val="000000"/>
                        </a:solidFill>
                        <a:effectLst/>
                        <a:latin typeface="Aptos" panose="020B000402020202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i="1" u="none" strike="noStrike" dirty="0">
                          <a:effectLst/>
                          <a:latin typeface="Aptos" panose="020B0004020202020204" pitchFamily="34" charset="0"/>
                        </a:rPr>
                        <a:t>5 587 372</a:t>
                      </a:r>
                      <a:endParaRPr lang="fi-FI" sz="1050" b="0" i="1" u="none" strike="noStrike" dirty="0">
                        <a:solidFill>
                          <a:srgbClr val="000000"/>
                        </a:solidFill>
                        <a:effectLst/>
                        <a:latin typeface="Aptos" panose="020B000402020202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i="1" u="none" strike="noStrike" dirty="0">
                          <a:effectLst/>
                          <a:latin typeface="Aptos" panose="020B0004020202020204" pitchFamily="34" charset="0"/>
                        </a:rPr>
                        <a:t>5 591 887</a:t>
                      </a:r>
                      <a:endParaRPr lang="fi-FI" sz="1050" b="0" i="1" u="none" strike="noStrike" dirty="0">
                        <a:solidFill>
                          <a:srgbClr val="000000"/>
                        </a:solidFill>
                        <a:effectLst/>
                        <a:latin typeface="Aptos" panose="020B000402020202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000" algn="ctr" fontAlgn="b"/>
                      <a:r>
                        <a:rPr lang="fi-FI" sz="1050" i="1" u="none" strike="noStrike" dirty="0">
                          <a:effectLst/>
                          <a:latin typeface="Aptos" panose="020B0004020202020204" pitchFamily="34" charset="0"/>
                        </a:rPr>
                        <a:t>5 595 724</a:t>
                      </a:r>
                      <a:endParaRPr lang="fi-FI" sz="1050" b="0" i="1" u="none" strike="noStrike" dirty="0">
                        <a:solidFill>
                          <a:srgbClr val="000000"/>
                        </a:solidFill>
                        <a:effectLst/>
                        <a:latin typeface="Aptos" panose="020B0004020202020204" pitchFamily="34" charset="0"/>
                      </a:endParaRPr>
                    </a:p>
                  </a:txBody>
                  <a:tcPr marL="0" marR="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5234559"/>
                  </a:ext>
                </a:extLst>
              </a:tr>
            </a:tbl>
          </a:graphicData>
        </a:graphic>
      </p:graphicFrame>
      <p:pic>
        <p:nvPicPr>
          <p:cNvPr id="2" name="Kuva 1" descr="Kuva, joka sisältää kohteen teksti&#10;&#10;Kuvaus luotu automaattisesti">
            <a:extLst>
              <a:ext uri="{FF2B5EF4-FFF2-40B4-BE49-F238E27FC236}">
                <a16:creationId xmlns:a16="http://schemas.microsoft.com/office/drawing/2014/main" id="{D9079194-0AAC-CC3F-3792-3BF0EA11766A}"/>
              </a:ext>
            </a:extLst>
          </p:cNvPr>
          <p:cNvPicPr>
            <a:picLocks noChangeAspect="1"/>
          </p:cNvPicPr>
          <p:nvPr/>
        </p:nvPicPr>
        <p:blipFill>
          <a:blip r:embed="rId2"/>
          <a:stretch>
            <a:fillRect/>
          </a:stretch>
        </p:blipFill>
        <p:spPr>
          <a:xfrm>
            <a:off x="9875864" y="6450548"/>
            <a:ext cx="2316136" cy="409184"/>
          </a:xfrm>
          <a:prstGeom prst="rect">
            <a:avLst/>
          </a:prstGeom>
        </p:spPr>
      </p:pic>
      <p:sp>
        <p:nvSpPr>
          <p:cNvPr id="3" name="Tekstiruutu 2">
            <a:extLst>
              <a:ext uri="{FF2B5EF4-FFF2-40B4-BE49-F238E27FC236}">
                <a16:creationId xmlns:a16="http://schemas.microsoft.com/office/drawing/2014/main" id="{B827BEDA-F809-7700-268C-B2AEA075C9B3}"/>
              </a:ext>
            </a:extLst>
          </p:cNvPr>
          <p:cNvSpPr txBox="1"/>
          <p:nvPr/>
        </p:nvSpPr>
        <p:spPr>
          <a:xfrm>
            <a:off x="1439999" y="6140906"/>
            <a:ext cx="1440293" cy="215444"/>
          </a:xfrm>
          <a:prstGeom prst="rect">
            <a:avLst/>
          </a:prstGeom>
          <a:noFill/>
        </p:spPr>
        <p:txBody>
          <a:bodyPr wrap="square" rtlCol="0">
            <a:spAutoFit/>
          </a:bodyPr>
          <a:lstStyle/>
          <a:p>
            <a:r>
              <a:rPr lang="fi-FI" sz="800" dirty="0"/>
              <a:t>Lähde: Tilastokeskus</a:t>
            </a:r>
          </a:p>
        </p:txBody>
      </p:sp>
    </p:spTree>
    <p:extLst>
      <p:ext uri="{BB962C8B-B14F-4D97-AF65-F5344CB8AC3E}">
        <p14:creationId xmlns:p14="http://schemas.microsoft.com/office/powerpoint/2010/main" val="1417102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396AED-98F2-B7F6-F8B2-DBACEA53D8AA}"/>
              </a:ext>
            </a:extLst>
          </p:cNvPr>
          <p:cNvSpPr>
            <a:spLocks noGrp="1"/>
          </p:cNvSpPr>
          <p:nvPr>
            <p:ph type="title"/>
          </p:nvPr>
        </p:nvSpPr>
        <p:spPr>
          <a:xfrm>
            <a:off x="0" y="0"/>
            <a:ext cx="12192000" cy="794327"/>
          </a:xfrm>
        </p:spPr>
        <p:txBody>
          <a:bodyPr>
            <a:normAutofit/>
          </a:bodyPr>
          <a:lstStyle/>
          <a:p>
            <a:pPr algn="ctr"/>
            <a:r>
              <a:rPr lang="fi-FI" sz="2400" b="1" i="0" u="none" strike="noStrike" dirty="0">
                <a:solidFill>
                  <a:srgbClr val="0070C0"/>
                </a:solidFill>
                <a:effectLst/>
              </a:rPr>
              <a:t>Väestö Pohjois-Savossa v. 2023 sekä ennuste vuosille 2024–2033</a:t>
            </a:r>
            <a:r>
              <a:rPr lang="fi-FI" sz="2400" dirty="0">
                <a:solidFill>
                  <a:srgbClr val="0070C0"/>
                </a:solidFill>
              </a:rPr>
              <a:t> </a:t>
            </a:r>
          </a:p>
        </p:txBody>
      </p:sp>
      <p:sp>
        <p:nvSpPr>
          <p:cNvPr id="4" name="Päivämäärän paikkamerkki 3">
            <a:extLst>
              <a:ext uri="{FF2B5EF4-FFF2-40B4-BE49-F238E27FC236}">
                <a16:creationId xmlns:a16="http://schemas.microsoft.com/office/drawing/2014/main" id="{089AE8CD-392E-72ED-A2B1-DC6B385C801C}"/>
              </a:ext>
            </a:extLst>
          </p:cNvPr>
          <p:cNvSpPr>
            <a:spLocks noGrp="1"/>
          </p:cNvSpPr>
          <p:nvPr>
            <p:ph type="dt" sz="half" idx="10"/>
          </p:nvPr>
        </p:nvSpPr>
        <p:spPr/>
        <p:txBody>
          <a:bodyPr/>
          <a:lstStyle/>
          <a:p>
            <a:fld id="{C9225FBC-2A3C-44E0-A74E-11A6D0059D3F}" type="datetime1">
              <a:rPr lang="fi-FI" smtClean="0"/>
              <a:t>28.11.2024</a:t>
            </a:fld>
            <a:endParaRPr lang="fi-FI"/>
          </a:p>
        </p:txBody>
      </p:sp>
      <p:graphicFrame>
        <p:nvGraphicFramePr>
          <p:cNvPr id="9" name="Taulukko 8">
            <a:extLst>
              <a:ext uri="{FF2B5EF4-FFF2-40B4-BE49-F238E27FC236}">
                <a16:creationId xmlns:a16="http://schemas.microsoft.com/office/drawing/2014/main" id="{54C39937-7E27-49EC-04A3-0F6BA1FE2E75}"/>
              </a:ext>
            </a:extLst>
          </p:cNvPr>
          <p:cNvGraphicFramePr>
            <a:graphicFrameLocks noGrp="1"/>
          </p:cNvGraphicFramePr>
          <p:nvPr>
            <p:extLst>
              <p:ext uri="{D42A27DB-BD31-4B8C-83A1-F6EECF244321}">
                <p14:modId xmlns:p14="http://schemas.microsoft.com/office/powerpoint/2010/main" val="230818979"/>
              </p:ext>
            </p:extLst>
          </p:nvPr>
        </p:nvGraphicFramePr>
        <p:xfrm>
          <a:off x="1055999" y="756003"/>
          <a:ext cx="10080001" cy="5345994"/>
        </p:xfrm>
        <a:graphic>
          <a:graphicData uri="http://schemas.openxmlformats.org/drawingml/2006/table">
            <a:tbl>
              <a:tblPr firstRow="1" bandRow="1">
                <a:tableStyleId>{D27102A9-8310-4765-A935-A1911B00CA55}</a:tableStyleId>
              </a:tblPr>
              <a:tblGrid>
                <a:gridCol w="2354802">
                  <a:extLst>
                    <a:ext uri="{9D8B030D-6E8A-4147-A177-3AD203B41FA5}">
                      <a16:colId xmlns:a16="http://schemas.microsoft.com/office/drawing/2014/main" val="1119893320"/>
                    </a:ext>
                  </a:extLst>
                </a:gridCol>
                <a:gridCol w="715569">
                  <a:extLst>
                    <a:ext uri="{9D8B030D-6E8A-4147-A177-3AD203B41FA5}">
                      <a16:colId xmlns:a16="http://schemas.microsoft.com/office/drawing/2014/main" val="920628818"/>
                    </a:ext>
                  </a:extLst>
                </a:gridCol>
                <a:gridCol w="700963">
                  <a:extLst>
                    <a:ext uri="{9D8B030D-6E8A-4147-A177-3AD203B41FA5}">
                      <a16:colId xmlns:a16="http://schemas.microsoft.com/office/drawing/2014/main" val="706807236"/>
                    </a:ext>
                  </a:extLst>
                </a:gridCol>
                <a:gridCol w="700963">
                  <a:extLst>
                    <a:ext uri="{9D8B030D-6E8A-4147-A177-3AD203B41FA5}">
                      <a16:colId xmlns:a16="http://schemas.microsoft.com/office/drawing/2014/main" val="811431614"/>
                    </a:ext>
                  </a:extLst>
                </a:gridCol>
                <a:gridCol w="700963">
                  <a:extLst>
                    <a:ext uri="{9D8B030D-6E8A-4147-A177-3AD203B41FA5}">
                      <a16:colId xmlns:a16="http://schemas.microsoft.com/office/drawing/2014/main" val="3327943370"/>
                    </a:ext>
                  </a:extLst>
                </a:gridCol>
                <a:gridCol w="700963">
                  <a:extLst>
                    <a:ext uri="{9D8B030D-6E8A-4147-A177-3AD203B41FA5}">
                      <a16:colId xmlns:a16="http://schemas.microsoft.com/office/drawing/2014/main" val="1117803838"/>
                    </a:ext>
                  </a:extLst>
                </a:gridCol>
                <a:gridCol w="700963">
                  <a:extLst>
                    <a:ext uri="{9D8B030D-6E8A-4147-A177-3AD203B41FA5}">
                      <a16:colId xmlns:a16="http://schemas.microsoft.com/office/drawing/2014/main" val="645369762"/>
                    </a:ext>
                  </a:extLst>
                </a:gridCol>
                <a:gridCol w="700963">
                  <a:extLst>
                    <a:ext uri="{9D8B030D-6E8A-4147-A177-3AD203B41FA5}">
                      <a16:colId xmlns:a16="http://schemas.microsoft.com/office/drawing/2014/main" val="2400175195"/>
                    </a:ext>
                  </a:extLst>
                </a:gridCol>
                <a:gridCol w="700963">
                  <a:extLst>
                    <a:ext uri="{9D8B030D-6E8A-4147-A177-3AD203B41FA5}">
                      <a16:colId xmlns:a16="http://schemas.microsoft.com/office/drawing/2014/main" val="802910675"/>
                    </a:ext>
                  </a:extLst>
                </a:gridCol>
                <a:gridCol w="700963">
                  <a:extLst>
                    <a:ext uri="{9D8B030D-6E8A-4147-A177-3AD203B41FA5}">
                      <a16:colId xmlns:a16="http://schemas.microsoft.com/office/drawing/2014/main" val="218464000"/>
                    </a:ext>
                  </a:extLst>
                </a:gridCol>
                <a:gridCol w="700963">
                  <a:extLst>
                    <a:ext uri="{9D8B030D-6E8A-4147-A177-3AD203B41FA5}">
                      <a16:colId xmlns:a16="http://schemas.microsoft.com/office/drawing/2014/main" val="637050908"/>
                    </a:ext>
                  </a:extLst>
                </a:gridCol>
                <a:gridCol w="700963">
                  <a:extLst>
                    <a:ext uri="{9D8B030D-6E8A-4147-A177-3AD203B41FA5}">
                      <a16:colId xmlns:a16="http://schemas.microsoft.com/office/drawing/2014/main" val="2359851763"/>
                    </a:ext>
                  </a:extLst>
                </a:gridCol>
              </a:tblGrid>
              <a:tr h="389302">
                <a:tc>
                  <a:txBody>
                    <a:bodyPr/>
                    <a:lstStyle/>
                    <a:p>
                      <a:pPr algn="l" fontAlgn="b"/>
                      <a:r>
                        <a:rPr lang="fi-FI" sz="1050" u="none" strike="noStrike" dirty="0">
                          <a:effectLst/>
                          <a:latin typeface="Aptos" panose="020B0004020202020204" pitchFamily="34" charset="0"/>
                        </a:rPr>
                        <a:t>Alue</a:t>
                      </a:r>
                      <a:endParaRPr lang="fi-FI" sz="1050" b="1" i="0" u="none" strike="noStrike" dirty="0">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u="none" strike="noStrike" dirty="0">
                          <a:effectLst/>
                          <a:latin typeface="Aptos" panose="020B0004020202020204" pitchFamily="34" charset="0"/>
                        </a:rPr>
                        <a:t>2023</a:t>
                      </a:r>
                      <a:endParaRPr lang="fi-FI" sz="1050" b="1" i="0" u="none" strike="noStrike" dirty="0">
                        <a:solidFill>
                          <a:srgbClr val="000000"/>
                        </a:solidFill>
                        <a:effectLst/>
                        <a:latin typeface="Aptos" panose="020B0004020202020204" pitchFamily="34" charset="0"/>
                      </a:endParaRPr>
                    </a:p>
                  </a:txBody>
                  <a:tcPr marL="7770" marR="7770" marT="777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u="none" strike="noStrike">
                          <a:effectLst/>
                          <a:latin typeface="Aptos" panose="020B0004020202020204" pitchFamily="34" charset="0"/>
                        </a:rPr>
                        <a:t>2024</a:t>
                      </a:r>
                      <a:endParaRPr lang="fi-FI" sz="1050" b="1" i="0" u="none" strike="noStrike">
                        <a:solidFill>
                          <a:srgbClr val="000000"/>
                        </a:solidFill>
                        <a:effectLst/>
                        <a:latin typeface="Aptos" panose="020B0004020202020204" pitchFamily="34" charset="0"/>
                      </a:endParaRPr>
                    </a:p>
                  </a:txBody>
                  <a:tcPr marL="7770" marR="7770" marT="777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u="none" strike="noStrike">
                          <a:effectLst/>
                          <a:latin typeface="Aptos" panose="020B0004020202020204" pitchFamily="34" charset="0"/>
                        </a:rPr>
                        <a:t>2025</a:t>
                      </a:r>
                      <a:endParaRPr lang="fi-FI" sz="1050" b="1" i="0" u="none" strike="noStrike">
                        <a:solidFill>
                          <a:srgbClr val="000000"/>
                        </a:solidFill>
                        <a:effectLst/>
                        <a:latin typeface="Aptos" panose="020B0004020202020204" pitchFamily="34" charset="0"/>
                      </a:endParaRPr>
                    </a:p>
                  </a:txBody>
                  <a:tcPr marL="7770" marR="7770" marT="777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u="none" strike="noStrike">
                          <a:effectLst/>
                          <a:latin typeface="Aptos" panose="020B0004020202020204" pitchFamily="34" charset="0"/>
                        </a:rPr>
                        <a:t>2026</a:t>
                      </a:r>
                      <a:endParaRPr lang="fi-FI" sz="1050" b="1" i="0" u="none" strike="noStrike">
                        <a:solidFill>
                          <a:srgbClr val="000000"/>
                        </a:solidFill>
                        <a:effectLst/>
                        <a:latin typeface="Aptos" panose="020B0004020202020204" pitchFamily="34" charset="0"/>
                      </a:endParaRPr>
                    </a:p>
                  </a:txBody>
                  <a:tcPr marL="7770" marR="7770" marT="777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u="none" strike="noStrike">
                          <a:effectLst/>
                          <a:latin typeface="Aptos" panose="020B0004020202020204" pitchFamily="34" charset="0"/>
                        </a:rPr>
                        <a:t>2027</a:t>
                      </a:r>
                      <a:endParaRPr lang="fi-FI" sz="1050" b="1" i="0" u="none" strike="noStrike">
                        <a:solidFill>
                          <a:srgbClr val="000000"/>
                        </a:solidFill>
                        <a:effectLst/>
                        <a:latin typeface="Aptos" panose="020B0004020202020204" pitchFamily="34" charset="0"/>
                      </a:endParaRPr>
                    </a:p>
                  </a:txBody>
                  <a:tcPr marL="7770" marR="7770" marT="777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u="none" strike="noStrike">
                          <a:effectLst/>
                          <a:latin typeface="Aptos" panose="020B0004020202020204" pitchFamily="34" charset="0"/>
                        </a:rPr>
                        <a:t>2028</a:t>
                      </a:r>
                      <a:endParaRPr lang="fi-FI" sz="1050" b="1" i="0" u="none" strike="noStrike">
                        <a:solidFill>
                          <a:srgbClr val="000000"/>
                        </a:solidFill>
                        <a:effectLst/>
                        <a:latin typeface="Aptos" panose="020B0004020202020204" pitchFamily="34" charset="0"/>
                      </a:endParaRPr>
                    </a:p>
                  </a:txBody>
                  <a:tcPr marL="7770" marR="7770" marT="777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u="none" strike="noStrike">
                          <a:effectLst/>
                          <a:latin typeface="Aptos" panose="020B0004020202020204" pitchFamily="34" charset="0"/>
                        </a:rPr>
                        <a:t>2029</a:t>
                      </a:r>
                      <a:endParaRPr lang="fi-FI" sz="1050" b="1" i="0" u="none" strike="noStrike">
                        <a:solidFill>
                          <a:srgbClr val="000000"/>
                        </a:solidFill>
                        <a:effectLst/>
                        <a:latin typeface="Aptos" panose="020B0004020202020204" pitchFamily="34" charset="0"/>
                      </a:endParaRPr>
                    </a:p>
                  </a:txBody>
                  <a:tcPr marL="7770" marR="7770" marT="777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u="none" strike="noStrike">
                          <a:effectLst/>
                          <a:latin typeface="Aptos" panose="020B0004020202020204" pitchFamily="34" charset="0"/>
                        </a:rPr>
                        <a:t>2030</a:t>
                      </a:r>
                      <a:endParaRPr lang="fi-FI" sz="1050" b="1" i="0" u="none" strike="noStrike">
                        <a:solidFill>
                          <a:srgbClr val="000000"/>
                        </a:solidFill>
                        <a:effectLst/>
                        <a:latin typeface="Aptos" panose="020B0004020202020204" pitchFamily="34" charset="0"/>
                      </a:endParaRPr>
                    </a:p>
                  </a:txBody>
                  <a:tcPr marL="7770" marR="7770" marT="777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u="none" strike="noStrike">
                          <a:effectLst/>
                          <a:latin typeface="Aptos" panose="020B0004020202020204" pitchFamily="34" charset="0"/>
                        </a:rPr>
                        <a:t>2031</a:t>
                      </a:r>
                      <a:endParaRPr lang="fi-FI" sz="1050" b="1" i="0" u="none" strike="noStrike">
                        <a:solidFill>
                          <a:srgbClr val="000000"/>
                        </a:solidFill>
                        <a:effectLst/>
                        <a:latin typeface="Aptos" panose="020B0004020202020204" pitchFamily="34" charset="0"/>
                      </a:endParaRPr>
                    </a:p>
                  </a:txBody>
                  <a:tcPr marL="7770" marR="7770" marT="777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u="none" strike="noStrike">
                          <a:effectLst/>
                          <a:latin typeface="Aptos" panose="020B0004020202020204" pitchFamily="34" charset="0"/>
                        </a:rPr>
                        <a:t>2032</a:t>
                      </a:r>
                      <a:endParaRPr lang="fi-FI" sz="1050" b="1" i="0" u="none" strike="noStrike">
                        <a:solidFill>
                          <a:srgbClr val="000000"/>
                        </a:solidFill>
                        <a:effectLst/>
                        <a:latin typeface="Aptos" panose="020B0004020202020204" pitchFamily="34" charset="0"/>
                      </a:endParaRPr>
                    </a:p>
                  </a:txBody>
                  <a:tcPr marL="7770" marR="7770" marT="777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u="none" strike="noStrike" dirty="0">
                          <a:effectLst/>
                          <a:latin typeface="Aptos" panose="020B0004020202020204" pitchFamily="34" charset="0"/>
                        </a:rPr>
                        <a:t>2033</a:t>
                      </a:r>
                      <a:endParaRPr lang="fi-FI" sz="1050" b="1" i="0" u="none" strike="noStrike" dirty="0">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5392768"/>
                  </a:ext>
                </a:extLst>
              </a:tr>
              <a:tr h="190642">
                <a:tc>
                  <a:txBody>
                    <a:bodyPr/>
                    <a:lstStyle/>
                    <a:p>
                      <a:pPr algn="l" fontAlgn="b"/>
                      <a:r>
                        <a:rPr lang="fi-FI" sz="1050" u="none" strike="noStrike">
                          <a:effectLst/>
                          <a:latin typeface="Aptos" panose="020B0004020202020204" pitchFamily="34" charset="0"/>
                        </a:rPr>
                        <a:t>Kuopio</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i-FI" sz="1050" u="none" strike="noStrike" dirty="0">
                          <a:effectLst/>
                          <a:latin typeface="Aptos" panose="020B0004020202020204" pitchFamily="34" charset="0"/>
                        </a:rPr>
                        <a:t>124 021</a:t>
                      </a:r>
                      <a:endParaRPr lang="fi-FI" sz="1050" b="0" i="0" u="none" strike="noStrike" dirty="0">
                        <a:solidFill>
                          <a:srgbClr val="000000"/>
                        </a:solidFill>
                        <a:effectLst/>
                        <a:latin typeface="Aptos" panose="020B0004020202020204" pitchFamily="34" charset="0"/>
                      </a:endParaRPr>
                    </a:p>
                  </a:txBody>
                  <a:tcPr marL="7770" marR="7770" marT="7770" marB="0" anchor="b">
                    <a:lnT w="12700" cap="flat" cmpd="sng" algn="ctr">
                      <a:solidFill>
                        <a:schemeClr val="tx1"/>
                      </a:solidFill>
                      <a:prstDash val="solid"/>
                      <a:round/>
                      <a:headEnd type="none" w="med" len="med"/>
                      <a:tailEnd type="none" w="med" len="med"/>
                    </a:lnT>
                  </a:tcPr>
                </a:tc>
                <a:tc>
                  <a:txBody>
                    <a:bodyPr/>
                    <a:lstStyle/>
                    <a:p>
                      <a:pPr algn="ctr" fontAlgn="b"/>
                      <a:r>
                        <a:rPr lang="fi-FI" sz="1050" u="none" strike="noStrike">
                          <a:effectLst/>
                          <a:latin typeface="Aptos" panose="020B0004020202020204" pitchFamily="34" charset="0"/>
                        </a:rPr>
                        <a:t>125 644</a:t>
                      </a:r>
                      <a:endParaRPr lang="fi-FI" sz="1050" b="0" i="0" u="none" strike="noStrike">
                        <a:solidFill>
                          <a:srgbClr val="000000"/>
                        </a:solidFill>
                        <a:effectLst/>
                        <a:latin typeface="Aptos" panose="020B0004020202020204" pitchFamily="34" charset="0"/>
                      </a:endParaRPr>
                    </a:p>
                  </a:txBody>
                  <a:tcPr marL="7770" marR="7770" marT="7770" marB="0" anchor="b">
                    <a:lnT w="12700" cap="flat" cmpd="sng" algn="ctr">
                      <a:solidFill>
                        <a:schemeClr val="tx1"/>
                      </a:solidFill>
                      <a:prstDash val="solid"/>
                      <a:round/>
                      <a:headEnd type="none" w="med" len="med"/>
                      <a:tailEnd type="none" w="med" len="med"/>
                    </a:lnT>
                  </a:tcPr>
                </a:tc>
                <a:tc>
                  <a:txBody>
                    <a:bodyPr/>
                    <a:lstStyle/>
                    <a:p>
                      <a:pPr algn="ctr" fontAlgn="b"/>
                      <a:r>
                        <a:rPr lang="fi-FI" sz="1050" u="none" strike="noStrike">
                          <a:effectLst/>
                          <a:latin typeface="Aptos" panose="020B0004020202020204" pitchFamily="34" charset="0"/>
                        </a:rPr>
                        <a:t>127 119</a:t>
                      </a:r>
                      <a:endParaRPr lang="fi-FI" sz="1050" b="0" i="0" u="none" strike="noStrike">
                        <a:solidFill>
                          <a:srgbClr val="000000"/>
                        </a:solidFill>
                        <a:effectLst/>
                        <a:latin typeface="Aptos" panose="020B0004020202020204" pitchFamily="34" charset="0"/>
                      </a:endParaRPr>
                    </a:p>
                  </a:txBody>
                  <a:tcPr marL="7770" marR="7770" marT="7770" marB="0" anchor="b">
                    <a:lnT w="12700" cap="flat" cmpd="sng" algn="ctr">
                      <a:solidFill>
                        <a:schemeClr val="tx1"/>
                      </a:solidFill>
                      <a:prstDash val="solid"/>
                      <a:round/>
                      <a:headEnd type="none" w="med" len="med"/>
                      <a:tailEnd type="none" w="med" len="med"/>
                    </a:lnT>
                  </a:tcPr>
                </a:tc>
                <a:tc>
                  <a:txBody>
                    <a:bodyPr/>
                    <a:lstStyle/>
                    <a:p>
                      <a:pPr algn="ctr" fontAlgn="b"/>
                      <a:r>
                        <a:rPr lang="fi-FI" sz="1050" u="none" strike="noStrike">
                          <a:effectLst/>
                          <a:latin typeface="Aptos" panose="020B0004020202020204" pitchFamily="34" charset="0"/>
                        </a:rPr>
                        <a:t>128 480</a:t>
                      </a:r>
                      <a:endParaRPr lang="fi-FI" sz="1050" b="0" i="0" u="none" strike="noStrike">
                        <a:solidFill>
                          <a:srgbClr val="000000"/>
                        </a:solidFill>
                        <a:effectLst/>
                        <a:latin typeface="Aptos" panose="020B0004020202020204" pitchFamily="34" charset="0"/>
                      </a:endParaRPr>
                    </a:p>
                  </a:txBody>
                  <a:tcPr marL="7770" marR="7770" marT="7770" marB="0" anchor="b">
                    <a:lnT w="12700" cap="flat" cmpd="sng" algn="ctr">
                      <a:solidFill>
                        <a:schemeClr val="tx1"/>
                      </a:solidFill>
                      <a:prstDash val="solid"/>
                      <a:round/>
                      <a:headEnd type="none" w="med" len="med"/>
                      <a:tailEnd type="none" w="med" len="med"/>
                    </a:lnT>
                  </a:tcPr>
                </a:tc>
                <a:tc>
                  <a:txBody>
                    <a:bodyPr/>
                    <a:lstStyle/>
                    <a:p>
                      <a:pPr algn="ctr" fontAlgn="b"/>
                      <a:r>
                        <a:rPr lang="fi-FI" sz="1050" u="none" strike="noStrike">
                          <a:effectLst/>
                          <a:latin typeface="Aptos" panose="020B0004020202020204" pitchFamily="34" charset="0"/>
                        </a:rPr>
                        <a:t>129 804</a:t>
                      </a:r>
                      <a:endParaRPr lang="fi-FI" sz="1050" b="0" i="0" u="none" strike="noStrike">
                        <a:solidFill>
                          <a:srgbClr val="000000"/>
                        </a:solidFill>
                        <a:effectLst/>
                        <a:latin typeface="Aptos" panose="020B0004020202020204" pitchFamily="34" charset="0"/>
                      </a:endParaRPr>
                    </a:p>
                  </a:txBody>
                  <a:tcPr marL="7770" marR="7770" marT="7770" marB="0" anchor="b">
                    <a:lnT w="12700" cap="flat" cmpd="sng" algn="ctr">
                      <a:solidFill>
                        <a:schemeClr val="tx1"/>
                      </a:solidFill>
                      <a:prstDash val="solid"/>
                      <a:round/>
                      <a:headEnd type="none" w="med" len="med"/>
                      <a:tailEnd type="none" w="med" len="med"/>
                    </a:lnT>
                  </a:tcPr>
                </a:tc>
                <a:tc>
                  <a:txBody>
                    <a:bodyPr/>
                    <a:lstStyle/>
                    <a:p>
                      <a:pPr algn="ctr" fontAlgn="b"/>
                      <a:r>
                        <a:rPr lang="fi-FI" sz="1050" u="none" strike="noStrike">
                          <a:effectLst/>
                          <a:latin typeface="Aptos" panose="020B0004020202020204" pitchFamily="34" charset="0"/>
                        </a:rPr>
                        <a:t>131 088</a:t>
                      </a:r>
                      <a:endParaRPr lang="fi-FI" sz="1050" b="0" i="0" u="none" strike="noStrike">
                        <a:solidFill>
                          <a:srgbClr val="000000"/>
                        </a:solidFill>
                        <a:effectLst/>
                        <a:latin typeface="Aptos" panose="020B0004020202020204" pitchFamily="34" charset="0"/>
                      </a:endParaRPr>
                    </a:p>
                  </a:txBody>
                  <a:tcPr marL="7770" marR="7770" marT="7770" marB="0" anchor="b">
                    <a:lnT w="12700" cap="flat" cmpd="sng" algn="ctr">
                      <a:solidFill>
                        <a:schemeClr val="tx1"/>
                      </a:solidFill>
                      <a:prstDash val="solid"/>
                      <a:round/>
                      <a:headEnd type="none" w="med" len="med"/>
                      <a:tailEnd type="none" w="med" len="med"/>
                    </a:lnT>
                  </a:tcPr>
                </a:tc>
                <a:tc>
                  <a:txBody>
                    <a:bodyPr/>
                    <a:lstStyle/>
                    <a:p>
                      <a:pPr algn="ctr" fontAlgn="b"/>
                      <a:r>
                        <a:rPr lang="fi-FI" sz="1050" u="none" strike="noStrike">
                          <a:effectLst/>
                          <a:latin typeface="Aptos" panose="020B0004020202020204" pitchFamily="34" charset="0"/>
                        </a:rPr>
                        <a:t>132 327</a:t>
                      </a:r>
                      <a:endParaRPr lang="fi-FI" sz="1050" b="0" i="0" u="none" strike="noStrike">
                        <a:solidFill>
                          <a:srgbClr val="000000"/>
                        </a:solidFill>
                        <a:effectLst/>
                        <a:latin typeface="Aptos" panose="020B0004020202020204" pitchFamily="34" charset="0"/>
                      </a:endParaRPr>
                    </a:p>
                  </a:txBody>
                  <a:tcPr marL="7770" marR="7770" marT="7770" marB="0" anchor="b">
                    <a:lnT w="12700" cap="flat" cmpd="sng" algn="ctr">
                      <a:solidFill>
                        <a:schemeClr val="tx1"/>
                      </a:solidFill>
                      <a:prstDash val="solid"/>
                      <a:round/>
                      <a:headEnd type="none" w="med" len="med"/>
                      <a:tailEnd type="none" w="med" len="med"/>
                    </a:lnT>
                  </a:tcPr>
                </a:tc>
                <a:tc>
                  <a:txBody>
                    <a:bodyPr/>
                    <a:lstStyle/>
                    <a:p>
                      <a:pPr algn="ctr" fontAlgn="b"/>
                      <a:r>
                        <a:rPr lang="fi-FI" sz="1050" u="none" strike="noStrike">
                          <a:effectLst/>
                          <a:latin typeface="Aptos" panose="020B0004020202020204" pitchFamily="34" charset="0"/>
                        </a:rPr>
                        <a:t>133 517</a:t>
                      </a:r>
                      <a:endParaRPr lang="fi-FI" sz="1050" b="0" i="0" u="none" strike="noStrike">
                        <a:solidFill>
                          <a:srgbClr val="000000"/>
                        </a:solidFill>
                        <a:effectLst/>
                        <a:latin typeface="Aptos" panose="020B0004020202020204" pitchFamily="34" charset="0"/>
                      </a:endParaRPr>
                    </a:p>
                  </a:txBody>
                  <a:tcPr marL="7770" marR="7770" marT="7770" marB="0" anchor="b">
                    <a:lnT w="12700" cap="flat" cmpd="sng" algn="ctr">
                      <a:solidFill>
                        <a:schemeClr val="tx1"/>
                      </a:solidFill>
                      <a:prstDash val="solid"/>
                      <a:round/>
                      <a:headEnd type="none" w="med" len="med"/>
                      <a:tailEnd type="none" w="med" len="med"/>
                    </a:lnT>
                  </a:tcPr>
                </a:tc>
                <a:tc>
                  <a:txBody>
                    <a:bodyPr/>
                    <a:lstStyle/>
                    <a:p>
                      <a:pPr algn="ctr" fontAlgn="b"/>
                      <a:r>
                        <a:rPr lang="fi-FI" sz="1050" u="none" strike="noStrike">
                          <a:effectLst/>
                          <a:latin typeface="Aptos" panose="020B0004020202020204" pitchFamily="34" charset="0"/>
                        </a:rPr>
                        <a:t>134 648</a:t>
                      </a:r>
                      <a:endParaRPr lang="fi-FI" sz="1050" b="0" i="0" u="none" strike="noStrike">
                        <a:solidFill>
                          <a:srgbClr val="000000"/>
                        </a:solidFill>
                        <a:effectLst/>
                        <a:latin typeface="Aptos" panose="020B0004020202020204" pitchFamily="34" charset="0"/>
                      </a:endParaRPr>
                    </a:p>
                  </a:txBody>
                  <a:tcPr marL="7770" marR="7770" marT="7770" marB="0" anchor="b">
                    <a:lnT w="12700" cap="flat" cmpd="sng" algn="ctr">
                      <a:solidFill>
                        <a:schemeClr val="tx1"/>
                      </a:solidFill>
                      <a:prstDash val="solid"/>
                      <a:round/>
                      <a:headEnd type="none" w="med" len="med"/>
                      <a:tailEnd type="none" w="med" len="med"/>
                    </a:lnT>
                  </a:tcPr>
                </a:tc>
                <a:tc>
                  <a:txBody>
                    <a:bodyPr/>
                    <a:lstStyle/>
                    <a:p>
                      <a:pPr algn="ctr" fontAlgn="b"/>
                      <a:r>
                        <a:rPr lang="fi-FI" sz="1050" u="none" strike="noStrike">
                          <a:effectLst/>
                          <a:latin typeface="Aptos" panose="020B0004020202020204" pitchFamily="34" charset="0"/>
                        </a:rPr>
                        <a:t>135 721</a:t>
                      </a:r>
                      <a:endParaRPr lang="fi-FI" sz="1050" b="0" i="0" u="none" strike="noStrike">
                        <a:solidFill>
                          <a:srgbClr val="000000"/>
                        </a:solidFill>
                        <a:effectLst/>
                        <a:latin typeface="Aptos" panose="020B0004020202020204" pitchFamily="34" charset="0"/>
                      </a:endParaRPr>
                    </a:p>
                  </a:txBody>
                  <a:tcPr marL="7770" marR="7770" marT="7770" marB="0" anchor="b">
                    <a:lnT w="12700" cap="flat" cmpd="sng" algn="ctr">
                      <a:solidFill>
                        <a:schemeClr val="tx1"/>
                      </a:solidFill>
                      <a:prstDash val="solid"/>
                      <a:round/>
                      <a:headEnd type="none" w="med" len="med"/>
                      <a:tailEnd type="none" w="med" len="med"/>
                    </a:lnT>
                  </a:tcPr>
                </a:tc>
                <a:tc>
                  <a:txBody>
                    <a:bodyPr/>
                    <a:lstStyle/>
                    <a:p>
                      <a:pPr algn="ctr" fontAlgn="b"/>
                      <a:r>
                        <a:rPr lang="fi-FI" sz="1050" u="none" strike="noStrike">
                          <a:effectLst/>
                          <a:latin typeface="Aptos" panose="020B0004020202020204" pitchFamily="34" charset="0"/>
                        </a:rPr>
                        <a:t>136 733</a:t>
                      </a:r>
                      <a:endParaRPr lang="fi-FI" sz="1050" b="0" i="0" u="none" strike="noStrike">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00057329"/>
                  </a:ext>
                </a:extLst>
              </a:tr>
              <a:tr h="190642">
                <a:tc>
                  <a:txBody>
                    <a:bodyPr/>
                    <a:lstStyle/>
                    <a:p>
                      <a:pPr algn="l" fontAlgn="b"/>
                      <a:r>
                        <a:rPr lang="fi-FI" sz="1050" u="none" strike="noStrike" dirty="0">
                          <a:effectLst/>
                          <a:latin typeface="Aptos" panose="020B0004020202020204" pitchFamily="34" charset="0"/>
                        </a:rPr>
                        <a:t>Siilinjärvi</a:t>
                      </a:r>
                      <a:endParaRPr lang="fi-FI" sz="1050" b="0" i="0" u="none" strike="noStrike" dirty="0">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u="none" strike="noStrike">
                          <a:effectLst/>
                          <a:latin typeface="Aptos" panose="020B0004020202020204" pitchFamily="34" charset="0"/>
                        </a:rPr>
                        <a:t>21 290</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21 260</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21 214</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21 149</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21 079</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21 008</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20 935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20 865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20 792</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20 721</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20 658</a:t>
                      </a:r>
                      <a:endParaRPr lang="fi-FI" sz="1050" b="0" i="0" u="none" strike="noStrike">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92320734"/>
                  </a:ext>
                </a:extLst>
              </a:tr>
              <a:tr h="190642">
                <a:tc>
                  <a:txBody>
                    <a:bodyPr/>
                    <a:lstStyle/>
                    <a:p>
                      <a:pPr algn="l" fontAlgn="b"/>
                      <a:r>
                        <a:rPr lang="fi-FI" sz="1050" b="1" u="none" strike="noStrike" dirty="0">
                          <a:effectLst/>
                          <a:latin typeface="Aptos" panose="020B0004020202020204" pitchFamily="34" charset="0"/>
                        </a:rPr>
                        <a:t>Kuopion seutukunta</a:t>
                      </a:r>
                      <a:endParaRPr lang="fi-FI" sz="1050" b="1" i="0" u="none" strike="noStrike" dirty="0">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b="1" u="none" strike="noStrike">
                          <a:effectLst/>
                          <a:latin typeface="Aptos" panose="020B0004020202020204" pitchFamily="34" charset="0"/>
                        </a:rPr>
                        <a:t>145 311</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146 904</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148 333</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149 629</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150 883</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152 096</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153 262</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154 382</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155 440</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156 442</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dirty="0">
                          <a:effectLst/>
                          <a:latin typeface="Aptos" panose="020B0004020202020204" pitchFamily="34" charset="0"/>
                        </a:rPr>
                        <a:t>157 391</a:t>
                      </a:r>
                      <a:endParaRPr lang="fi-FI" sz="1050" b="1" i="0" u="none" strike="noStrike" dirty="0">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26474056"/>
                  </a:ext>
                </a:extLst>
              </a:tr>
              <a:tr h="190642">
                <a:tc>
                  <a:txBody>
                    <a:bodyPr/>
                    <a:lstStyle/>
                    <a:p>
                      <a:pPr algn="l" fontAlgn="b"/>
                      <a:r>
                        <a:rPr lang="fi-FI" sz="1050" u="none" strike="noStrike" dirty="0">
                          <a:effectLst/>
                          <a:latin typeface="Aptos" panose="020B0004020202020204" pitchFamily="34" charset="0"/>
                        </a:rPr>
                        <a:t>Iisalmi</a:t>
                      </a:r>
                      <a:endParaRPr lang="fi-FI" sz="1050" b="0" i="0" u="none" strike="noStrike" dirty="0">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u="none" strike="noStrike">
                          <a:effectLst/>
                          <a:latin typeface="Aptos" panose="020B0004020202020204" pitchFamily="34" charset="0"/>
                        </a:rPr>
                        <a:t>20 618</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20 451</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20 286</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20 114</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19 946</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19 787</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19 627</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19 471</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19 319</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19 172</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19 026</a:t>
                      </a:r>
                      <a:endParaRPr lang="fi-FI" sz="1050" b="0" i="0" u="none" strike="noStrike">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83150227"/>
                  </a:ext>
                </a:extLst>
              </a:tr>
              <a:tr h="190642">
                <a:tc>
                  <a:txBody>
                    <a:bodyPr/>
                    <a:lstStyle/>
                    <a:p>
                      <a:pPr algn="l" fontAlgn="b"/>
                      <a:r>
                        <a:rPr lang="fi-FI" sz="1050" u="none" strike="noStrike">
                          <a:effectLst/>
                          <a:latin typeface="Aptos" panose="020B0004020202020204" pitchFamily="34" charset="0"/>
                        </a:rPr>
                        <a:t>Kiuruvesi</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u="none" strike="noStrike">
                          <a:effectLst/>
                          <a:latin typeface="Aptos" panose="020B0004020202020204" pitchFamily="34" charset="0"/>
                        </a:rPr>
                        <a:t>7 475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7 342</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7 210</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7 086</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6 967</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6 855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6 746</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6 645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6 545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6 450</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6 361</a:t>
                      </a:r>
                      <a:endParaRPr lang="fi-FI" sz="1050" b="0" i="0" u="none" strike="noStrike">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36080448"/>
                  </a:ext>
                </a:extLst>
              </a:tr>
              <a:tr h="190642">
                <a:tc>
                  <a:txBody>
                    <a:bodyPr/>
                    <a:lstStyle/>
                    <a:p>
                      <a:pPr algn="l" fontAlgn="b"/>
                      <a:r>
                        <a:rPr lang="fi-FI" sz="1050" u="none" strike="noStrike">
                          <a:effectLst/>
                          <a:latin typeface="Aptos" panose="020B0004020202020204" pitchFamily="34" charset="0"/>
                        </a:rPr>
                        <a:t>Keitele</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u="none" strike="noStrike">
                          <a:effectLst/>
                          <a:latin typeface="Aptos" panose="020B0004020202020204" pitchFamily="34" charset="0"/>
                        </a:rPr>
                        <a:t>2 035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1 999</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1 963</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1 930</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1 896</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1 866</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1 836</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1 807</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1 780</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1 755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1 730</a:t>
                      </a:r>
                      <a:endParaRPr lang="fi-FI" sz="1050" b="0" i="0" u="none" strike="noStrike">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76865731"/>
                  </a:ext>
                </a:extLst>
              </a:tr>
              <a:tr h="190642">
                <a:tc>
                  <a:txBody>
                    <a:bodyPr/>
                    <a:lstStyle/>
                    <a:p>
                      <a:pPr algn="l" fontAlgn="b"/>
                      <a:r>
                        <a:rPr lang="fi-FI" sz="1050" u="none" strike="noStrike">
                          <a:effectLst/>
                          <a:latin typeface="Aptos" panose="020B0004020202020204" pitchFamily="34" charset="0"/>
                        </a:rPr>
                        <a:t>Lapinlahti</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u="none" strike="noStrike">
                          <a:effectLst/>
                          <a:latin typeface="Aptos" panose="020B0004020202020204" pitchFamily="34" charset="0"/>
                        </a:rPr>
                        <a:t>8 975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8 858</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8 736</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8 617</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8 502</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8 385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8 276</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8 171</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8 074</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7 981</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7 896</a:t>
                      </a:r>
                      <a:endParaRPr lang="fi-FI" sz="1050" b="0" i="0" u="none" strike="noStrike">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95415532"/>
                  </a:ext>
                </a:extLst>
              </a:tr>
              <a:tr h="190642">
                <a:tc>
                  <a:txBody>
                    <a:bodyPr/>
                    <a:lstStyle/>
                    <a:p>
                      <a:pPr algn="l" fontAlgn="b"/>
                      <a:r>
                        <a:rPr lang="fi-FI" sz="1050" u="none" strike="noStrike">
                          <a:effectLst/>
                          <a:latin typeface="Aptos" panose="020B0004020202020204" pitchFamily="34" charset="0"/>
                        </a:rPr>
                        <a:t>Pielavesi</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u="none" strike="noStrike">
                          <a:effectLst/>
                          <a:latin typeface="Aptos" panose="020B0004020202020204" pitchFamily="34" charset="0"/>
                        </a:rPr>
                        <a:t>4 073</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3 996</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3 921</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3 848</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3 781</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3 718</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3 657</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3 602</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3 549</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3 504</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3 460</a:t>
                      </a:r>
                      <a:endParaRPr lang="fi-FI" sz="1050" b="0" i="0" u="none" strike="noStrike">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07774251"/>
                  </a:ext>
                </a:extLst>
              </a:tr>
              <a:tr h="190642">
                <a:tc>
                  <a:txBody>
                    <a:bodyPr/>
                    <a:lstStyle/>
                    <a:p>
                      <a:pPr algn="l" fontAlgn="b"/>
                      <a:r>
                        <a:rPr lang="fi-FI" sz="1050" u="none" strike="noStrike">
                          <a:effectLst/>
                          <a:latin typeface="Aptos" panose="020B0004020202020204" pitchFamily="34" charset="0"/>
                        </a:rPr>
                        <a:t>Sonkajärvi</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u="none" strike="noStrike">
                          <a:effectLst/>
                          <a:latin typeface="Aptos" panose="020B0004020202020204" pitchFamily="34" charset="0"/>
                        </a:rPr>
                        <a:t>3 637</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3 572</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3 510</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3 448</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3 394</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3 341</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3 288</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3 239</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3 194</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3 149</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3 108</a:t>
                      </a:r>
                      <a:endParaRPr lang="fi-FI" sz="1050" b="0" i="0" u="none" strike="noStrike">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78600479"/>
                  </a:ext>
                </a:extLst>
              </a:tr>
              <a:tr h="190642">
                <a:tc>
                  <a:txBody>
                    <a:bodyPr/>
                    <a:lstStyle/>
                    <a:p>
                      <a:pPr algn="l" fontAlgn="b"/>
                      <a:r>
                        <a:rPr lang="fi-FI" sz="1050" u="none" strike="noStrike">
                          <a:effectLst/>
                          <a:latin typeface="Aptos" panose="020B0004020202020204" pitchFamily="34" charset="0"/>
                        </a:rPr>
                        <a:t>Vieremä</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u="none" strike="noStrike">
                          <a:effectLst/>
                          <a:latin typeface="Aptos" panose="020B0004020202020204" pitchFamily="34" charset="0"/>
                        </a:rPr>
                        <a:t>3 387</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3 331</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3 280</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3 230</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3 185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3 139</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3 094</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3 049</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3 006</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2 967</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2 931</a:t>
                      </a:r>
                      <a:endParaRPr lang="fi-FI" sz="1050" b="0" i="0" u="none" strike="noStrike">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44573742"/>
                  </a:ext>
                </a:extLst>
              </a:tr>
              <a:tr h="190642">
                <a:tc>
                  <a:txBody>
                    <a:bodyPr/>
                    <a:lstStyle/>
                    <a:p>
                      <a:pPr algn="l" fontAlgn="b"/>
                      <a:r>
                        <a:rPr lang="fi-FI" sz="1050" b="1" u="none" strike="noStrike" dirty="0">
                          <a:effectLst/>
                          <a:latin typeface="Aptos" panose="020B0004020202020204" pitchFamily="34" charset="0"/>
                        </a:rPr>
                        <a:t>Ylä-Savon seutukunta</a:t>
                      </a:r>
                      <a:endParaRPr lang="fi-FI" sz="1050" b="1" i="0" u="none" strike="noStrike" dirty="0">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b="1" u="none" strike="noStrike">
                          <a:effectLst/>
                          <a:latin typeface="Aptos" panose="020B0004020202020204" pitchFamily="34" charset="0"/>
                        </a:rPr>
                        <a:t>50 200</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49 549</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48 906</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48 273</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47 671</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47 091</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46 524</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45 984</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45 467</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44 978</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dirty="0">
                          <a:effectLst/>
                          <a:latin typeface="Aptos" panose="020B0004020202020204" pitchFamily="34" charset="0"/>
                        </a:rPr>
                        <a:t>44 512</a:t>
                      </a:r>
                      <a:endParaRPr lang="fi-FI" sz="1050" b="1" i="0" u="none" strike="noStrike" dirty="0">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34941809"/>
                  </a:ext>
                </a:extLst>
              </a:tr>
              <a:tr h="190642">
                <a:tc>
                  <a:txBody>
                    <a:bodyPr/>
                    <a:lstStyle/>
                    <a:p>
                      <a:pPr algn="l" fontAlgn="b"/>
                      <a:r>
                        <a:rPr lang="fi-FI" sz="1050" u="none" strike="noStrike">
                          <a:effectLst/>
                          <a:latin typeface="Aptos" panose="020B0004020202020204" pitchFamily="34" charset="0"/>
                        </a:rPr>
                        <a:t>Suonenjoki</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u="none" strike="noStrike">
                          <a:effectLst/>
                          <a:latin typeface="Aptos" panose="020B0004020202020204" pitchFamily="34" charset="0"/>
                        </a:rPr>
                        <a:t>6 708</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6 619</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6 536</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6 456</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6 377</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6 303</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6 231</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6 164</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6 100</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6 037</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5 976</a:t>
                      </a:r>
                      <a:endParaRPr lang="fi-FI" sz="1050" b="0" i="0" u="none" strike="noStrike">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05168518"/>
                  </a:ext>
                </a:extLst>
              </a:tr>
              <a:tr h="190642">
                <a:tc>
                  <a:txBody>
                    <a:bodyPr/>
                    <a:lstStyle/>
                    <a:p>
                      <a:pPr algn="l" fontAlgn="b"/>
                      <a:r>
                        <a:rPr lang="fi-FI" sz="1050" u="none" strike="noStrike">
                          <a:effectLst/>
                          <a:latin typeface="Aptos" panose="020B0004020202020204" pitchFamily="34" charset="0"/>
                        </a:rPr>
                        <a:t>Rautalampi</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u="none" strike="noStrike">
                          <a:effectLst/>
                          <a:latin typeface="Aptos" panose="020B0004020202020204" pitchFamily="34" charset="0"/>
                        </a:rPr>
                        <a:t>2 933</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2 883</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2 832</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2 784</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2 739</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2 696</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2 657</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2 621</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2 585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2 553</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2 523</a:t>
                      </a:r>
                      <a:endParaRPr lang="fi-FI" sz="1050" b="0" i="0" u="none" strike="noStrike">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1331048"/>
                  </a:ext>
                </a:extLst>
              </a:tr>
              <a:tr h="190642">
                <a:tc>
                  <a:txBody>
                    <a:bodyPr/>
                    <a:lstStyle/>
                    <a:p>
                      <a:pPr algn="l" fontAlgn="b"/>
                      <a:r>
                        <a:rPr lang="fi-FI" sz="1050" u="none" strike="noStrike">
                          <a:effectLst/>
                          <a:latin typeface="Aptos" panose="020B0004020202020204" pitchFamily="34" charset="0"/>
                        </a:rPr>
                        <a:t>Tervo</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u="none" strike="noStrike">
                          <a:effectLst/>
                          <a:latin typeface="Aptos" panose="020B0004020202020204" pitchFamily="34" charset="0"/>
                        </a:rPr>
                        <a:t>1 412</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1 382</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1 357</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1 333</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1 310</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1 289</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1 267</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1 246</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1 227</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1 208</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1 189</a:t>
                      </a:r>
                      <a:endParaRPr lang="fi-FI" sz="1050" b="0" i="0" u="none" strike="noStrike">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06378840"/>
                  </a:ext>
                </a:extLst>
              </a:tr>
              <a:tr h="190642">
                <a:tc>
                  <a:txBody>
                    <a:bodyPr/>
                    <a:lstStyle/>
                    <a:p>
                      <a:pPr algn="l" fontAlgn="b"/>
                      <a:r>
                        <a:rPr lang="fi-FI" sz="1050" u="none" strike="noStrike">
                          <a:effectLst/>
                          <a:latin typeface="Aptos" panose="020B0004020202020204" pitchFamily="34" charset="0"/>
                        </a:rPr>
                        <a:t>Vesanto</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u="none" strike="noStrike">
                          <a:effectLst/>
                          <a:latin typeface="Aptos" panose="020B0004020202020204" pitchFamily="34" charset="0"/>
                        </a:rPr>
                        <a:t>1 895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1 866</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1 840</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1 814</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1 788</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1 764</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1 744</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1 721</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1 703</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1 684</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1 668</a:t>
                      </a:r>
                      <a:endParaRPr lang="fi-FI" sz="1050" b="0" i="0" u="none" strike="noStrike">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44796934"/>
                  </a:ext>
                </a:extLst>
              </a:tr>
              <a:tr h="190642">
                <a:tc>
                  <a:txBody>
                    <a:bodyPr/>
                    <a:lstStyle/>
                    <a:p>
                      <a:pPr algn="l" fontAlgn="b"/>
                      <a:r>
                        <a:rPr lang="fi-FI" sz="1050" b="1" u="none" strike="noStrike" dirty="0">
                          <a:effectLst/>
                          <a:latin typeface="Aptos" panose="020B0004020202020204" pitchFamily="34" charset="0"/>
                        </a:rPr>
                        <a:t>Sisä-Savon seutukunta</a:t>
                      </a:r>
                      <a:endParaRPr lang="fi-FI" sz="1050" b="1" i="0" u="none" strike="noStrike" dirty="0">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b="1" u="none" strike="noStrike">
                          <a:effectLst/>
                          <a:latin typeface="Aptos" panose="020B0004020202020204" pitchFamily="34" charset="0"/>
                        </a:rPr>
                        <a:t>12 948</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12 750</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12 565</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12 387</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12 214</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12 052</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11 899</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11 752</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11 615</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11 482</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dirty="0">
                          <a:effectLst/>
                          <a:latin typeface="Aptos" panose="020B0004020202020204" pitchFamily="34" charset="0"/>
                        </a:rPr>
                        <a:t>11 356</a:t>
                      </a:r>
                      <a:endParaRPr lang="fi-FI" sz="1050" b="1" i="0" u="none" strike="noStrike" dirty="0">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0013274"/>
                  </a:ext>
                </a:extLst>
              </a:tr>
              <a:tr h="190642">
                <a:tc>
                  <a:txBody>
                    <a:bodyPr/>
                    <a:lstStyle/>
                    <a:p>
                      <a:pPr algn="l" fontAlgn="b"/>
                      <a:r>
                        <a:rPr lang="fi-FI" sz="1050" u="none" strike="noStrike">
                          <a:effectLst/>
                          <a:latin typeface="Aptos" panose="020B0004020202020204" pitchFamily="34" charset="0"/>
                        </a:rPr>
                        <a:t>Kaavi</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u="none" strike="noStrike">
                          <a:effectLst/>
                          <a:latin typeface="Aptos" panose="020B0004020202020204" pitchFamily="34" charset="0"/>
                        </a:rPr>
                        <a:t>2 628</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2 561</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2 505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2 451</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2 402</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2 356</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2 312</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2 273</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2 235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2 202</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2 172</a:t>
                      </a:r>
                      <a:endParaRPr lang="fi-FI" sz="1050" b="0" i="0" u="none" strike="noStrike">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84251082"/>
                  </a:ext>
                </a:extLst>
              </a:tr>
              <a:tr h="190642">
                <a:tc>
                  <a:txBody>
                    <a:bodyPr/>
                    <a:lstStyle/>
                    <a:p>
                      <a:pPr algn="l" fontAlgn="b"/>
                      <a:r>
                        <a:rPr lang="fi-FI" sz="1050" u="none" strike="noStrike">
                          <a:effectLst/>
                          <a:latin typeface="Aptos" panose="020B0004020202020204" pitchFamily="34" charset="0"/>
                        </a:rPr>
                        <a:t>Rautavaara</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u="none" strike="noStrike">
                          <a:effectLst/>
                          <a:latin typeface="Aptos" panose="020B0004020202020204" pitchFamily="34" charset="0"/>
                        </a:rPr>
                        <a:t>1 424</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1 383</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1 348</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1 314</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1 283</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1 252</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1 224</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1 196</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1 172</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1 149</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1 130</a:t>
                      </a:r>
                      <a:endParaRPr lang="fi-FI" sz="1050" b="0" i="0" u="none" strike="noStrike">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34289303"/>
                  </a:ext>
                </a:extLst>
              </a:tr>
              <a:tr h="190642">
                <a:tc>
                  <a:txBody>
                    <a:bodyPr/>
                    <a:lstStyle/>
                    <a:p>
                      <a:pPr algn="l" fontAlgn="b"/>
                      <a:r>
                        <a:rPr lang="fi-FI" sz="1050" u="none" strike="noStrike">
                          <a:effectLst/>
                          <a:latin typeface="Aptos" panose="020B0004020202020204" pitchFamily="34" charset="0"/>
                        </a:rPr>
                        <a:t>Tuusniemi</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u="none" strike="noStrike">
                          <a:effectLst/>
                          <a:latin typeface="Aptos" panose="020B0004020202020204" pitchFamily="34" charset="0"/>
                        </a:rPr>
                        <a:t>2 313</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2 274</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2 239</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2 204</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2 173</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2 142</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2 113</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2 085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2 061</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2 037</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2 015</a:t>
                      </a:r>
                      <a:endParaRPr lang="fi-FI" sz="1050" b="0" i="0" u="none" strike="noStrike">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67469590"/>
                  </a:ext>
                </a:extLst>
              </a:tr>
              <a:tr h="190642">
                <a:tc>
                  <a:txBody>
                    <a:bodyPr/>
                    <a:lstStyle/>
                    <a:p>
                      <a:pPr algn="l" fontAlgn="b"/>
                      <a:r>
                        <a:rPr lang="fi-FI" sz="1050" b="1" u="none" strike="noStrike" dirty="0">
                          <a:effectLst/>
                          <a:latin typeface="Aptos" panose="020B0004020202020204" pitchFamily="34" charset="0"/>
                        </a:rPr>
                        <a:t>Koillis-Savon seutukunta</a:t>
                      </a:r>
                      <a:endParaRPr lang="fi-FI" sz="1050" b="1" i="0" u="none" strike="noStrike" dirty="0">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b="1" u="none" strike="noStrike">
                          <a:effectLst/>
                          <a:latin typeface="Aptos" panose="020B0004020202020204" pitchFamily="34" charset="0"/>
                        </a:rPr>
                        <a:t>6 365</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6 218</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6 092</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5 969</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5 858</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5 750</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5 649</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5 554</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5 468</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5 388</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dirty="0">
                          <a:effectLst/>
                          <a:latin typeface="Aptos" panose="020B0004020202020204" pitchFamily="34" charset="0"/>
                        </a:rPr>
                        <a:t>5 317</a:t>
                      </a:r>
                      <a:endParaRPr lang="fi-FI" sz="1050" b="1" i="0" u="none" strike="noStrike" dirty="0">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24954510"/>
                  </a:ext>
                </a:extLst>
              </a:tr>
              <a:tr h="190642">
                <a:tc>
                  <a:txBody>
                    <a:bodyPr/>
                    <a:lstStyle/>
                    <a:p>
                      <a:pPr algn="l" fontAlgn="b"/>
                      <a:r>
                        <a:rPr lang="fi-FI" sz="1050" u="none" strike="noStrike">
                          <a:effectLst/>
                          <a:latin typeface="Aptos" panose="020B0004020202020204" pitchFamily="34" charset="0"/>
                        </a:rPr>
                        <a:t>Varkaus</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u="none" strike="noStrike">
                          <a:effectLst/>
                          <a:latin typeface="Aptos" panose="020B0004020202020204" pitchFamily="34" charset="0"/>
                        </a:rPr>
                        <a:t>19 727</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19 494</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19 272</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19 057</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18 856</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18 670</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18 488</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18 316</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18 160</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18 007</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17 862</a:t>
                      </a:r>
                      <a:endParaRPr lang="fi-FI" sz="1050" b="0" i="0" u="none" strike="noStrike">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10331408"/>
                  </a:ext>
                </a:extLst>
              </a:tr>
              <a:tr h="190642">
                <a:tc>
                  <a:txBody>
                    <a:bodyPr/>
                    <a:lstStyle/>
                    <a:p>
                      <a:pPr algn="l" fontAlgn="b"/>
                      <a:r>
                        <a:rPr lang="fi-FI" sz="1050" u="none" strike="noStrike">
                          <a:effectLst/>
                          <a:latin typeface="Aptos" panose="020B0004020202020204" pitchFamily="34" charset="0"/>
                        </a:rPr>
                        <a:t>Joroinen</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u="none" strike="noStrike">
                          <a:effectLst/>
                          <a:latin typeface="Aptos" panose="020B0004020202020204" pitchFamily="34" charset="0"/>
                        </a:rPr>
                        <a:t>4 590</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4 555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4 513</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4 470</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4 428</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4 386</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4 347</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4 310</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4 276</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4 242</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4 212</a:t>
                      </a:r>
                      <a:endParaRPr lang="fi-FI" sz="1050" b="0" i="0" u="none" strike="noStrike">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50535585"/>
                  </a:ext>
                </a:extLst>
              </a:tr>
              <a:tr h="190642">
                <a:tc>
                  <a:txBody>
                    <a:bodyPr/>
                    <a:lstStyle/>
                    <a:p>
                      <a:pPr algn="l" fontAlgn="b"/>
                      <a:r>
                        <a:rPr lang="fi-FI" sz="1050" u="none" strike="noStrike">
                          <a:effectLst/>
                          <a:latin typeface="Aptos" panose="020B0004020202020204" pitchFamily="34" charset="0"/>
                        </a:rPr>
                        <a:t>Leppävirta</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u="none" strike="noStrike">
                          <a:effectLst/>
                          <a:latin typeface="Aptos" panose="020B0004020202020204" pitchFamily="34" charset="0"/>
                        </a:rPr>
                        <a:t>9 049</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8 942</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8 835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8 726</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8 625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8 524</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8 428</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8 339</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8 256</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8 179</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8 108</a:t>
                      </a:r>
                      <a:endParaRPr lang="fi-FI" sz="1050" b="0" i="0" u="none" strike="noStrike">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04028080"/>
                  </a:ext>
                </a:extLst>
              </a:tr>
              <a:tr h="190642">
                <a:tc>
                  <a:txBody>
                    <a:bodyPr/>
                    <a:lstStyle/>
                    <a:p>
                      <a:pPr algn="l" fontAlgn="b"/>
                      <a:r>
                        <a:rPr lang="fi-FI" sz="1050" b="1" u="none" strike="noStrike" dirty="0">
                          <a:effectLst/>
                          <a:latin typeface="Aptos" panose="020B0004020202020204" pitchFamily="34" charset="0"/>
                        </a:rPr>
                        <a:t>Varkauden seutukunta</a:t>
                      </a:r>
                      <a:endParaRPr lang="fi-FI" sz="1050" b="1" i="0" u="none" strike="noStrike" dirty="0">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b="1" u="none" strike="noStrike">
                          <a:effectLst/>
                          <a:latin typeface="Aptos" panose="020B0004020202020204" pitchFamily="34" charset="0"/>
                        </a:rPr>
                        <a:t>33 366</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32 991</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32 620</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32 253</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31 909</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31 580</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31 263</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30 965</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30 692</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30 428</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dirty="0">
                          <a:effectLst/>
                          <a:latin typeface="Aptos" panose="020B0004020202020204" pitchFamily="34" charset="0"/>
                        </a:rPr>
                        <a:t>30 182</a:t>
                      </a:r>
                      <a:endParaRPr lang="fi-FI" sz="1050" b="1" i="0" u="none" strike="noStrike" dirty="0">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93907073"/>
                  </a:ext>
                </a:extLst>
              </a:tr>
              <a:tr h="190642">
                <a:tc>
                  <a:txBody>
                    <a:bodyPr/>
                    <a:lstStyle/>
                    <a:p>
                      <a:pPr algn="l" fontAlgn="b"/>
                      <a:r>
                        <a:rPr lang="fi-FI" sz="1050" b="1" u="none" strike="noStrike" dirty="0">
                          <a:effectLst/>
                          <a:latin typeface="Aptos" panose="020B0004020202020204" pitchFamily="34" charset="0"/>
                        </a:rPr>
                        <a:t>POHJOIS-SAVO</a:t>
                      </a:r>
                      <a:endParaRPr lang="fi-FI" sz="1050" b="1" i="0" u="none" strike="noStrike" dirty="0">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b="1" u="none" strike="noStrike">
                          <a:effectLst/>
                          <a:latin typeface="Aptos" panose="020B0004020202020204" pitchFamily="34" charset="0"/>
                        </a:rPr>
                        <a:t>248 190</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248 412</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248 516</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248 511</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248 535</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248 569</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248 597</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248 637</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248 682</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248 718</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dirty="0">
                          <a:effectLst/>
                          <a:latin typeface="Aptos" panose="020B0004020202020204" pitchFamily="34" charset="0"/>
                        </a:rPr>
                        <a:t>248 758</a:t>
                      </a:r>
                      <a:endParaRPr lang="fi-FI" sz="1050" b="1" i="0" u="none" strike="noStrike" dirty="0">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24386384"/>
                  </a:ext>
                </a:extLst>
              </a:tr>
              <a:tr h="190642">
                <a:tc>
                  <a:txBody>
                    <a:bodyPr/>
                    <a:lstStyle/>
                    <a:p>
                      <a:pPr algn="l" fontAlgn="b"/>
                      <a:r>
                        <a:rPr lang="fi-FI" sz="1050" i="1" u="none" strike="noStrike" dirty="0">
                          <a:effectLst/>
                          <a:latin typeface="Aptos" panose="020B0004020202020204" pitchFamily="34" charset="0"/>
                        </a:rPr>
                        <a:t>Koko maa</a:t>
                      </a:r>
                      <a:endParaRPr lang="fi-FI" sz="1050" b="0" i="1" u="none" strike="noStrike" dirty="0">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fi-FI" sz="1050" i="1" u="none" strike="noStrike" dirty="0">
                          <a:effectLst/>
                          <a:latin typeface="Aptos" panose="020B0004020202020204" pitchFamily="34" charset="0"/>
                        </a:rPr>
                        <a:t>5 603 851</a:t>
                      </a:r>
                      <a:endParaRPr lang="fi-FI" sz="1050" b="0" i="1" u="none" strike="noStrike" dirty="0">
                        <a:solidFill>
                          <a:srgbClr val="000000"/>
                        </a:solidFill>
                        <a:effectLst/>
                        <a:latin typeface="Aptos" panose="020B0004020202020204" pitchFamily="34" charset="0"/>
                      </a:endParaRPr>
                    </a:p>
                  </a:txBody>
                  <a:tcPr marL="7770" marR="7770" marT="7770" marB="0" anchor="b">
                    <a:lnB w="12700" cap="flat" cmpd="sng" algn="ctr">
                      <a:solidFill>
                        <a:schemeClr val="tx1"/>
                      </a:solidFill>
                      <a:prstDash val="solid"/>
                      <a:round/>
                      <a:headEnd type="none" w="med" len="med"/>
                      <a:tailEnd type="none" w="med" len="med"/>
                    </a:lnB>
                  </a:tcPr>
                </a:tc>
                <a:tc>
                  <a:txBody>
                    <a:bodyPr/>
                    <a:lstStyle/>
                    <a:p>
                      <a:pPr algn="ctr" fontAlgn="b"/>
                      <a:r>
                        <a:rPr lang="fi-FI" sz="1050" i="1" u="none" strike="noStrike" dirty="0">
                          <a:effectLst/>
                          <a:latin typeface="Aptos" panose="020B0004020202020204" pitchFamily="34" charset="0"/>
                        </a:rPr>
                        <a:t>5 640 527</a:t>
                      </a:r>
                      <a:endParaRPr lang="fi-FI" sz="1050" b="0" i="1" u="none" strike="noStrike" dirty="0">
                        <a:solidFill>
                          <a:srgbClr val="000000"/>
                        </a:solidFill>
                        <a:effectLst/>
                        <a:latin typeface="Aptos" panose="020B0004020202020204" pitchFamily="34" charset="0"/>
                      </a:endParaRPr>
                    </a:p>
                  </a:txBody>
                  <a:tcPr marL="7770" marR="7770" marT="7770" marB="0" anchor="b">
                    <a:lnB w="12700" cap="flat" cmpd="sng" algn="ctr">
                      <a:solidFill>
                        <a:schemeClr val="tx1"/>
                      </a:solidFill>
                      <a:prstDash val="solid"/>
                      <a:round/>
                      <a:headEnd type="none" w="med" len="med"/>
                      <a:tailEnd type="none" w="med" len="med"/>
                    </a:lnB>
                  </a:tcPr>
                </a:tc>
                <a:tc>
                  <a:txBody>
                    <a:bodyPr/>
                    <a:lstStyle/>
                    <a:p>
                      <a:pPr algn="ctr" fontAlgn="b"/>
                      <a:r>
                        <a:rPr lang="fi-FI" sz="1050" i="1" u="none" strike="noStrike" dirty="0">
                          <a:effectLst/>
                          <a:latin typeface="Aptos" panose="020B0004020202020204" pitchFamily="34" charset="0"/>
                        </a:rPr>
                        <a:t>5 670 224</a:t>
                      </a:r>
                      <a:endParaRPr lang="fi-FI" sz="1050" b="0" i="1" u="none" strike="noStrike" dirty="0">
                        <a:solidFill>
                          <a:srgbClr val="000000"/>
                        </a:solidFill>
                        <a:effectLst/>
                        <a:latin typeface="Aptos" panose="020B0004020202020204" pitchFamily="34" charset="0"/>
                      </a:endParaRPr>
                    </a:p>
                  </a:txBody>
                  <a:tcPr marL="7770" marR="7770" marT="7770" marB="0" anchor="b">
                    <a:lnB w="12700" cap="flat" cmpd="sng" algn="ctr">
                      <a:solidFill>
                        <a:schemeClr val="tx1"/>
                      </a:solidFill>
                      <a:prstDash val="solid"/>
                      <a:round/>
                      <a:headEnd type="none" w="med" len="med"/>
                      <a:tailEnd type="none" w="med" len="med"/>
                    </a:lnB>
                  </a:tcPr>
                </a:tc>
                <a:tc>
                  <a:txBody>
                    <a:bodyPr/>
                    <a:lstStyle/>
                    <a:p>
                      <a:pPr algn="ctr" fontAlgn="b"/>
                      <a:r>
                        <a:rPr lang="fi-FI" sz="1050" i="1" u="none" strike="noStrike" dirty="0">
                          <a:effectLst/>
                          <a:latin typeface="Aptos" panose="020B0004020202020204" pitchFamily="34" charset="0"/>
                        </a:rPr>
                        <a:t>5 694 785</a:t>
                      </a:r>
                      <a:endParaRPr lang="fi-FI" sz="1050" b="0" i="1" u="none" strike="noStrike" dirty="0">
                        <a:solidFill>
                          <a:srgbClr val="000000"/>
                        </a:solidFill>
                        <a:effectLst/>
                        <a:latin typeface="Aptos" panose="020B0004020202020204" pitchFamily="34" charset="0"/>
                      </a:endParaRPr>
                    </a:p>
                  </a:txBody>
                  <a:tcPr marL="7770" marR="7770" marT="7770" marB="0" anchor="b">
                    <a:lnB w="12700" cap="flat" cmpd="sng" algn="ctr">
                      <a:solidFill>
                        <a:schemeClr val="tx1"/>
                      </a:solidFill>
                      <a:prstDash val="solid"/>
                      <a:round/>
                      <a:headEnd type="none" w="med" len="med"/>
                      <a:tailEnd type="none" w="med" len="med"/>
                    </a:lnB>
                  </a:tcPr>
                </a:tc>
                <a:tc>
                  <a:txBody>
                    <a:bodyPr/>
                    <a:lstStyle/>
                    <a:p>
                      <a:pPr algn="ctr" fontAlgn="b"/>
                      <a:r>
                        <a:rPr lang="fi-FI" sz="1050" i="1" u="none" strike="noStrike" dirty="0">
                          <a:effectLst/>
                          <a:latin typeface="Aptos" panose="020B0004020202020204" pitchFamily="34" charset="0"/>
                        </a:rPr>
                        <a:t>5 719 048</a:t>
                      </a:r>
                      <a:endParaRPr lang="fi-FI" sz="1050" b="0" i="1" u="none" strike="noStrike" dirty="0">
                        <a:solidFill>
                          <a:srgbClr val="000000"/>
                        </a:solidFill>
                        <a:effectLst/>
                        <a:latin typeface="Aptos" panose="020B0004020202020204" pitchFamily="34" charset="0"/>
                      </a:endParaRPr>
                    </a:p>
                  </a:txBody>
                  <a:tcPr marL="7770" marR="7770" marT="7770" marB="0" anchor="b">
                    <a:lnB w="12700" cap="flat" cmpd="sng" algn="ctr">
                      <a:solidFill>
                        <a:schemeClr val="tx1"/>
                      </a:solidFill>
                      <a:prstDash val="solid"/>
                      <a:round/>
                      <a:headEnd type="none" w="med" len="med"/>
                      <a:tailEnd type="none" w="med" len="med"/>
                    </a:lnB>
                  </a:tcPr>
                </a:tc>
                <a:tc>
                  <a:txBody>
                    <a:bodyPr/>
                    <a:lstStyle/>
                    <a:p>
                      <a:pPr algn="ctr" fontAlgn="b"/>
                      <a:r>
                        <a:rPr lang="fi-FI" sz="1050" i="1" u="none" strike="noStrike" dirty="0">
                          <a:effectLst/>
                          <a:latin typeface="Aptos" panose="020B0004020202020204" pitchFamily="34" charset="0"/>
                        </a:rPr>
                        <a:t>5 742 996</a:t>
                      </a:r>
                      <a:endParaRPr lang="fi-FI" sz="1050" b="0" i="1" u="none" strike="noStrike" dirty="0">
                        <a:solidFill>
                          <a:srgbClr val="000000"/>
                        </a:solidFill>
                        <a:effectLst/>
                        <a:latin typeface="Aptos" panose="020B0004020202020204" pitchFamily="34" charset="0"/>
                      </a:endParaRPr>
                    </a:p>
                  </a:txBody>
                  <a:tcPr marL="7770" marR="7770" marT="7770" marB="0" anchor="b">
                    <a:lnB w="12700" cap="flat" cmpd="sng" algn="ctr">
                      <a:solidFill>
                        <a:schemeClr val="tx1"/>
                      </a:solidFill>
                      <a:prstDash val="solid"/>
                      <a:round/>
                      <a:headEnd type="none" w="med" len="med"/>
                      <a:tailEnd type="none" w="med" len="med"/>
                    </a:lnB>
                  </a:tcPr>
                </a:tc>
                <a:tc>
                  <a:txBody>
                    <a:bodyPr/>
                    <a:lstStyle/>
                    <a:p>
                      <a:pPr algn="ctr" fontAlgn="b"/>
                      <a:r>
                        <a:rPr lang="fi-FI" sz="1050" i="1" u="none" strike="noStrike" dirty="0">
                          <a:effectLst/>
                          <a:latin typeface="Aptos" panose="020B0004020202020204" pitchFamily="34" charset="0"/>
                        </a:rPr>
                        <a:t>5 766 603</a:t>
                      </a:r>
                      <a:endParaRPr lang="fi-FI" sz="1050" b="0" i="1" u="none" strike="noStrike" dirty="0">
                        <a:solidFill>
                          <a:srgbClr val="000000"/>
                        </a:solidFill>
                        <a:effectLst/>
                        <a:latin typeface="Aptos" panose="020B0004020202020204" pitchFamily="34" charset="0"/>
                      </a:endParaRPr>
                    </a:p>
                  </a:txBody>
                  <a:tcPr marL="7770" marR="7770" marT="7770" marB="0" anchor="b">
                    <a:lnB w="12700" cap="flat" cmpd="sng" algn="ctr">
                      <a:solidFill>
                        <a:schemeClr val="tx1"/>
                      </a:solidFill>
                      <a:prstDash val="solid"/>
                      <a:round/>
                      <a:headEnd type="none" w="med" len="med"/>
                      <a:tailEnd type="none" w="med" len="med"/>
                    </a:lnB>
                  </a:tcPr>
                </a:tc>
                <a:tc>
                  <a:txBody>
                    <a:bodyPr/>
                    <a:lstStyle/>
                    <a:p>
                      <a:pPr algn="ctr" fontAlgn="b"/>
                      <a:r>
                        <a:rPr lang="fi-FI" sz="1050" i="1" u="none" strike="noStrike" dirty="0">
                          <a:effectLst/>
                          <a:latin typeface="Aptos" panose="020B0004020202020204" pitchFamily="34" charset="0"/>
                        </a:rPr>
                        <a:t>5 789 834</a:t>
                      </a:r>
                      <a:endParaRPr lang="fi-FI" sz="1050" b="0" i="1" u="none" strike="noStrike" dirty="0">
                        <a:solidFill>
                          <a:srgbClr val="000000"/>
                        </a:solidFill>
                        <a:effectLst/>
                        <a:latin typeface="Aptos" panose="020B0004020202020204" pitchFamily="34" charset="0"/>
                      </a:endParaRPr>
                    </a:p>
                  </a:txBody>
                  <a:tcPr marL="7770" marR="7770" marT="7770" marB="0" anchor="b">
                    <a:lnB w="12700" cap="flat" cmpd="sng" algn="ctr">
                      <a:solidFill>
                        <a:schemeClr val="tx1"/>
                      </a:solidFill>
                      <a:prstDash val="solid"/>
                      <a:round/>
                      <a:headEnd type="none" w="med" len="med"/>
                      <a:tailEnd type="none" w="med" len="med"/>
                    </a:lnB>
                  </a:tcPr>
                </a:tc>
                <a:tc>
                  <a:txBody>
                    <a:bodyPr/>
                    <a:lstStyle/>
                    <a:p>
                      <a:pPr algn="ctr" fontAlgn="b"/>
                      <a:r>
                        <a:rPr lang="fi-FI" sz="1050" i="1" u="none" strike="noStrike" dirty="0">
                          <a:effectLst/>
                          <a:latin typeface="Aptos" panose="020B0004020202020204" pitchFamily="34" charset="0"/>
                        </a:rPr>
                        <a:t>5 812 631</a:t>
                      </a:r>
                      <a:endParaRPr lang="fi-FI" sz="1050" b="0" i="1" u="none" strike="noStrike" dirty="0">
                        <a:solidFill>
                          <a:srgbClr val="000000"/>
                        </a:solidFill>
                        <a:effectLst/>
                        <a:latin typeface="Aptos" panose="020B0004020202020204" pitchFamily="34" charset="0"/>
                      </a:endParaRPr>
                    </a:p>
                  </a:txBody>
                  <a:tcPr marL="7770" marR="7770" marT="7770" marB="0" anchor="b">
                    <a:lnB w="12700" cap="flat" cmpd="sng" algn="ctr">
                      <a:solidFill>
                        <a:schemeClr val="tx1"/>
                      </a:solidFill>
                      <a:prstDash val="solid"/>
                      <a:round/>
                      <a:headEnd type="none" w="med" len="med"/>
                      <a:tailEnd type="none" w="med" len="med"/>
                    </a:lnB>
                  </a:tcPr>
                </a:tc>
                <a:tc>
                  <a:txBody>
                    <a:bodyPr/>
                    <a:lstStyle/>
                    <a:p>
                      <a:pPr algn="ctr" fontAlgn="b"/>
                      <a:r>
                        <a:rPr lang="fi-FI" sz="1050" i="1" u="none" strike="noStrike" dirty="0">
                          <a:effectLst/>
                          <a:latin typeface="Aptos" panose="020B0004020202020204" pitchFamily="34" charset="0"/>
                        </a:rPr>
                        <a:t>5 834 984</a:t>
                      </a:r>
                      <a:endParaRPr lang="fi-FI" sz="1050" b="0" i="1" u="none" strike="noStrike" dirty="0">
                        <a:solidFill>
                          <a:srgbClr val="000000"/>
                        </a:solidFill>
                        <a:effectLst/>
                        <a:latin typeface="Aptos" panose="020B0004020202020204" pitchFamily="34" charset="0"/>
                      </a:endParaRPr>
                    </a:p>
                  </a:txBody>
                  <a:tcPr marL="7770" marR="7770" marT="7770" marB="0" anchor="b">
                    <a:lnB w="12700" cap="flat" cmpd="sng" algn="ctr">
                      <a:solidFill>
                        <a:schemeClr val="tx1"/>
                      </a:solidFill>
                      <a:prstDash val="solid"/>
                      <a:round/>
                      <a:headEnd type="none" w="med" len="med"/>
                      <a:tailEnd type="none" w="med" len="med"/>
                    </a:lnB>
                  </a:tcPr>
                </a:tc>
                <a:tc>
                  <a:txBody>
                    <a:bodyPr/>
                    <a:lstStyle/>
                    <a:p>
                      <a:pPr algn="ctr" fontAlgn="b"/>
                      <a:r>
                        <a:rPr lang="fi-FI" sz="1050" i="1" u="none" strike="noStrike" dirty="0">
                          <a:effectLst/>
                          <a:latin typeface="Aptos" panose="020B0004020202020204" pitchFamily="34" charset="0"/>
                        </a:rPr>
                        <a:t>5 856 950</a:t>
                      </a:r>
                      <a:endParaRPr lang="fi-FI" sz="1050" b="0" i="1" u="none" strike="noStrike" dirty="0">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5669785"/>
                  </a:ext>
                </a:extLst>
              </a:tr>
            </a:tbl>
          </a:graphicData>
        </a:graphic>
      </p:graphicFrame>
      <p:pic>
        <p:nvPicPr>
          <p:cNvPr id="3" name="Kuva 2" descr="Kuva, joka sisältää kohteen teksti&#10;&#10;Kuvaus luotu automaattisesti">
            <a:extLst>
              <a:ext uri="{FF2B5EF4-FFF2-40B4-BE49-F238E27FC236}">
                <a16:creationId xmlns:a16="http://schemas.microsoft.com/office/drawing/2014/main" id="{078180F5-3652-677C-A6FA-FFB01BDADA44}"/>
              </a:ext>
            </a:extLst>
          </p:cNvPr>
          <p:cNvPicPr>
            <a:picLocks noChangeAspect="1"/>
          </p:cNvPicPr>
          <p:nvPr/>
        </p:nvPicPr>
        <p:blipFill>
          <a:blip r:embed="rId2"/>
          <a:stretch>
            <a:fillRect/>
          </a:stretch>
        </p:blipFill>
        <p:spPr>
          <a:xfrm>
            <a:off x="9875864" y="6450548"/>
            <a:ext cx="2316136" cy="409184"/>
          </a:xfrm>
          <a:prstGeom prst="rect">
            <a:avLst/>
          </a:prstGeom>
        </p:spPr>
      </p:pic>
      <p:sp>
        <p:nvSpPr>
          <p:cNvPr id="5" name="Tekstiruutu 4">
            <a:extLst>
              <a:ext uri="{FF2B5EF4-FFF2-40B4-BE49-F238E27FC236}">
                <a16:creationId xmlns:a16="http://schemas.microsoft.com/office/drawing/2014/main" id="{AB0B663F-E72B-9BB8-2A23-E17073FF021B}"/>
              </a:ext>
            </a:extLst>
          </p:cNvPr>
          <p:cNvSpPr txBox="1"/>
          <p:nvPr/>
        </p:nvSpPr>
        <p:spPr>
          <a:xfrm>
            <a:off x="1055999" y="6118936"/>
            <a:ext cx="1440293" cy="215444"/>
          </a:xfrm>
          <a:prstGeom prst="rect">
            <a:avLst/>
          </a:prstGeom>
          <a:noFill/>
        </p:spPr>
        <p:txBody>
          <a:bodyPr wrap="square" rtlCol="0">
            <a:spAutoFit/>
          </a:bodyPr>
          <a:lstStyle/>
          <a:p>
            <a:r>
              <a:rPr lang="fi-FI" sz="800" dirty="0"/>
              <a:t>Lähde: Tilastokeskus</a:t>
            </a:r>
          </a:p>
        </p:txBody>
      </p:sp>
    </p:spTree>
    <p:extLst>
      <p:ext uri="{BB962C8B-B14F-4D97-AF65-F5344CB8AC3E}">
        <p14:creationId xmlns:p14="http://schemas.microsoft.com/office/powerpoint/2010/main" val="20750065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a:extLst>
            <a:ext uri="{FF2B5EF4-FFF2-40B4-BE49-F238E27FC236}">
              <a16:creationId xmlns:a16="http://schemas.microsoft.com/office/drawing/2014/main" id="{5C3D844A-F009-EEFD-5F5E-8F17D64EF44C}"/>
            </a:ext>
          </a:extLst>
        </p:cNvPr>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5C82E047-D416-31FB-5942-7D884D8170CF}"/>
              </a:ext>
            </a:extLst>
          </p:cNvPr>
          <p:cNvSpPr>
            <a:spLocks noGrp="1"/>
          </p:cNvSpPr>
          <p:nvPr>
            <p:ph type="dt" sz="half" idx="10"/>
          </p:nvPr>
        </p:nvSpPr>
        <p:spPr/>
        <p:txBody>
          <a:bodyPr/>
          <a:lstStyle/>
          <a:p>
            <a:fld id="{C9225FBC-2A3C-44E0-A74E-11A6D0059D3F}" type="datetime1">
              <a:rPr lang="fi-FI" smtClean="0"/>
              <a:t>28.11.2024</a:t>
            </a:fld>
            <a:endParaRPr lang="fi-FI"/>
          </a:p>
        </p:txBody>
      </p:sp>
      <p:sp>
        <p:nvSpPr>
          <p:cNvPr id="5" name="Otsikko 1">
            <a:extLst>
              <a:ext uri="{FF2B5EF4-FFF2-40B4-BE49-F238E27FC236}">
                <a16:creationId xmlns:a16="http://schemas.microsoft.com/office/drawing/2014/main" id="{A77027E0-B162-A9D4-6038-07912049013E}"/>
              </a:ext>
            </a:extLst>
          </p:cNvPr>
          <p:cNvSpPr txBox="1">
            <a:spLocks/>
          </p:cNvSpPr>
          <p:nvPr/>
        </p:nvSpPr>
        <p:spPr>
          <a:xfrm>
            <a:off x="0" y="-1"/>
            <a:ext cx="12192000" cy="792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2800" b="1" i="0" kern="1200" baseline="0">
                <a:solidFill>
                  <a:srgbClr val="0070C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2400" b="1" i="0" u="none" strike="noStrike" kern="1200" cap="none" spc="0" normalizeH="0" baseline="0" noProof="0" dirty="0">
                <a:ln>
                  <a:noFill/>
                </a:ln>
                <a:solidFill>
                  <a:srgbClr val="0070C0"/>
                </a:solidFill>
                <a:effectLst/>
                <a:uLnTx/>
                <a:uFillTx/>
                <a:ea typeface="+mj-ea"/>
                <a:cs typeface="+mj-cs"/>
              </a:rPr>
              <a:t>Tilastokeskuksen väestöennuste 2021 vuosille 2030–2040</a:t>
            </a:r>
          </a:p>
        </p:txBody>
      </p:sp>
      <p:graphicFrame>
        <p:nvGraphicFramePr>
          <p:cNvPr id="6" name="Taulukko 5">
            <a:extLst>
              <a:ext uri="{FF2B5EF4-FFF2-40B4-BE49-F238E27FC236}">
                <a16:creationId xmlns:a16="http://schemas.microsoft.com/office/drawing/2014/main" id="{95C6B592-797A-C65A-579F-6694CB784069}"/>
              </a:ext>
            </a:extLst>
          </p:cNvPr>
          <p:cNvGraphicFramePr>
            <a:graphicFrameLocks noGrp="1"/>
          </p:cNvGraphicFramePr>
          <p:nvPr>
            <p:extLst>
              <p:ext uri="{D42A27DB-BD31-4B8C-83A1-F6EECF244321}">
                <p14:modId xmlns:p14="http://schemas.microsoft.com/office/powerpoint/2010/main" val="3889481119"/>
              </p:ext>
            </p:extLst>
          </p:nvPr>
        </p:nvGraphicFramePr>
        <p:xfrm>
          <a:off x="1439999" y="756000"/>
          <a:ext cx="8683054" cy="5346000"/>
        </p:xfrm>
        <a:graphic>
          <a:graphicData uri="http://schemas.openxmlformats.org/drawingml/2006/table">
            <a:tbl>
              <a:tblPr firstRow="1" bandRow="1">
                <a:tableStyleId>{D27102A9-8310-4765-A935-A1911B00CA55}</a:tableStyleId>
              </a:tblPr>
              <a:tblGrid>
                <a:gridCol w="1558497">
                  <a:extLst>
                    <a:ext uri="{9D8B030D-6E8A-4147-A177-3AD203B41FA5}">
                      <a16:colId xmlns:a16="http://schemas.microsoft.com/office/drawing/2014/main" val="1711505009"/>
                    </a:ext>
                  </a:extLst>
                </a:gridCol>
                <a:gridCol w="647687">
                  <a:extLst>
                    <a:ext uri="{9D8B030D-6E8A-4147-A177-3AD203B41FA5}">
                      <a16:colId xmlns:a16="http://schemas.microsoft.com/office/drawing/2014/main" val="1848492494"/>
                    </a:ext>
                  </a:extLst>
                </a:gridCol>
                <a:gridCol w="647687">
                  <a:extLst>
                    <a:ext uri="{9D8B030D-6E8A-4147-A177-3AD203B41FA5}">
                      <a16:colId xmlns:a16="http://schemas.microsoft.com/office/drawing/2014/main" val="1577437488"/>
                    </a:ext>
                  </a:extLst>
                </a:gridCol>
                <a:gridCol w="647687">
                  <a:extLst>
                    <a:ext uri="{9D8B030D-6E8A-4147-A177-3AD203B41FA5}">
                      <a16:colId xmlns:a16="http://schemas.microsoft.com/office/drawing/2014/main" val="2722181372"/>
                    </a:ext>
                  </a:extLst>
                </a:gridCol>
                <a:gridCol w="647687">
                  <a:extLst>
                    <a:ext uri="{9D8B030D-6E8A-4147-A177-3AD203B41FA5}">
                      <a16:colId xmlns:a16="http://schemas.microsoft.com/office/drawing/2014/main" val="1099395891"/>
                    </a:ext>
                  </a:extLst>
                </a:gridCol>
                <a:gridCol w="647687">
                  <a:extLst>
                    <a:ext uri="{9D8B030D-6E8A-4147-A177-3AD203B41FA5}">
                      <a16:colId xmlns:a16="http://schemas.microsoft.com/office/drawing/2014/main" val="2413592842"/>
                    </a:ext>
                  </a:extLst>
                </a:gridCol>
                <a:gridCol w="647687">
                  <a:extLst>
                    <a:ext uri="{9D8B030D-6E8A-4147-A177-3AD203B41FA5}">
                      <a16:colId xmlns:a16="http://schemas.microsoft.com/office/drawing/2014/main" val="2659880335"/>
                    </a:ext>
                  </a:extLst>
                </a:gridCol>
                <a:gridCol w="647687">
                  <a:extLst>
                    <a:ext uri="{9D8B030D-6E8A-4147-A177-3AD203B41FA5}">
                      <a16:colId xmlns:a16="http://schemas.microsoft.com/office/drawing/2014/main" val="1513931148"/>
                    </a:ext>
                  </a:extLst>
                </a:gridCol>
                <a:gridCol w="647687">
                  <a:extLst>
                    <a:ext uri="{9D8B030D-6E8A-4147-A177-3AD203B41FA5}">
                      <a16:colId xmlns:a16="http://schemas.microsoft.com/office/drawing/2014/main" val="3068711984"/>
                    </a:ext>
                  </a:extLst>
                </a:gridCol>
                <a:gridCol w="647687">
                  <a:extLst>
                    <a:ext uri="{9D8B030D-6E8A-4147-A177-3AD203B41FA5}">
                      <a16:colId xmlns:a16="http://schemas.microsoft.com/office/drawing/2014/main" val="3933787111"/>
                    </a:ext>
                  </a:extLst>
                </a:gridCol>
                <a:gridCol w="647687">
                  <a:extLst>
                    <a:ext uri="{9D8B030D-6E8A-4147-A177-3AD203B41FA5}">
                      <a16:colId xmlns:a16="http://schemas.microsoft.com/office/drawing/2014/main" val="2846261414"/>
                    </a:ext>
                  </a:extLst>
                </a:gridCol>
                <a:gridCol w="647687">
                  <a:extLst>
                    <a:ext uri="{9D8B030D-6E8A-4147-A177-3AD203B41FA5}">
                      <a16:colId xmlns:a16="http://schemas.microsoft.com/office/drawing/2014/main" val="1569814398"/>
                    </a:ext>
                  </a:extLst>
                </a:gridCol>
              </a:tblGrid>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1" u="none" strike="noStrike" dirty="0">
                          <a:solidFill>
                            <a:srgbClr val="000000"/>
                          </a:solidFill>
                          <a:effectLst/>
                          <a:latin typeface="Aptos" panose="020B0004020202020204" pitchFamily="34" charset="0"/>
                        </a:rPr>
                        <a:t>Alue</a:t>
                      </a:r>
                      <a:endParaRPr lang="fi-FI" sz="1050" b="1" i="0" u="none" strike="noStrike" dirty="0">
                        <a:solidFill>
                          <a:srgbClr val="000000"/>
                        </a:solidFill>
                        <a:effectLst/>
                        <a:latin typeface="Aptos" panose="020B0004020202020204" pitchFamily="34" charset="0"/>
                      </a:endParaRPr>
                    </a:p>
                  </a:txBody>
                  <a:tcPr marL="7855" marR="7855" marT="785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2030</a:t>
                      </a:r>
                      <a:endParaRPr lang="fi-FI" sz="1050" b="1" i="0" u="none" strike="noStrike" dirty="0">
                        <a:solidFill>
                          <a:srgbClr val="000000"/>
                        </a:solidFill>
                        <a:effectLst/>
                        <a:latin typeface="Aptos" panose="020B0004020202020204" pitchFamily="34" charset="0"/>
                      </a:endParaRPr>
                    </a:p>
                  </a:txBody>
                  <a:tcPr marL="7855" marR="7855" marT="785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2031</a:t>
                      </a:r>
                      <a:endParaRPr lang="fi-FI" sz="1050" b="1" i="0" u="none" strike="noStrike" dirty="0">
                        <a:solidFill>
                          <a:srgbClr val="000000"/>
                        </a:solidFill>
                        <a:effectLst/>
                        <a:latin typeface="Aptos" panose="020B0004020202020204" pitchFamily="34" charset="0"/>
                      </a:endParaRPr>
                    </a:p>
                  </a:txBody>
                  <a:tcPr marL="7855" marR="7855" marT="785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2032</a:t>
                      </a:r>
                      <a:endParaRPr lang="fi-FI" sz="1050" b="1" i="0" u="none" strike="noStrike" dirty="0">
                        <a:solidFill>
                          <a:srgbClr val="000000"/>
                        </a:solidFill>
                        <a:effectLst/>
                        <a:latin typeface="Aptos" panose="020B0004020202020204" pitchFamily="34" charset="0"/>
                      </a:endParaRPr>
                    </a:p>
                  </a:txBody>
                  <a:tcPr marL="7855" marR="7855" marT="785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2033</a:t>
                      </a:r>
                      <a:endParaRPr lang="fi-FI" sz="1050" b="1" i="0" u="none" strike="noStrike" dirty="0">
                        <a:solidFill>
                          <a:srgbClr val="000000"/>
                        </a:solidFill>
                        <a:effectLst/>
                        <a:latin typeface="Aptos" panose="020B0004020202020204" pitchFamily="34" charset="0"/>
                      </a:endParaRPr>
                    </a:p>
                  </a:txBody>
                  <a:tcPr marL="7855" marR="7855" marT="785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2034</a:t>
                      </a:r>
                      <a:endParaRPr lang="fi-FI" sz="1050" b="1" i="0" u="none" strike="noStrike" dirty="0">
                        <a:solidFill>
                          <a:srgbClr val="000000"/>
                        </a:solidFill>
                        <a:effectLst/>
                        <a:latin typeface="Aptos" panose="020B0004020202020204" pitchFamily="34" charset="0"/>
                      </a:endParaRPr>
                    </a:p>
                  </a:txBody>
                  <a:tcPr marL="7855" marR="7855" marT="785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2035</a:t>
                      </a:r>
                      <a:endParaRPr lang="fi-FI" sz="1050" b="1" i="0" u="none" strike="noStrike" dirty="0">
                        <a:solidFill>
                          <a:srgbClr val="000000"/>
                        </a:solidFill>
                        <a:effectLst/>
                        <a:latin typeface="Aptos" panose="020B0004020202020204" pitchFamily="34" charset="0"/>
                      </a:endParaRPr>
                    </a:p>
                  </a:txBody>
                  <a:tcPr marL="7855" marR="7855" marT="785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2036</a:t>
                      </a:r>
                      <a:endParaRPr lang="fi-FI" sz="1050" b="1" i="0" u="none" strike="noStrike" dirty="0">
                        <a:solidFill>
                          <a:srgbClr val="000000"/>
                        </a:solidFill>
                        <a:effectLst/>
                        <a:latin typeface="Aptos" panose="020B0004020202020204" pitchFamily="34" charset="0"/>
                      </a:endParaRPr>
                    </a:p>
                  </a:txBody>
                  <a:tcPr marL="7855" marR="7855" marT="785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2037</a:t>
                      </a:r>
                      <a:endParaRPr lang="fi-FI" sz="1050" b="1" i="0" u="none" strike="noStrike" dirty="0">
                        <a:solidFill>
                          <a:srgbClr val="000000"/>
                        </a:solidFill>
                        <a:effectLst/>
                        <a:latin typeface="Aptos" panose="020B0004020202020204" pitchFamily="34" charset="0"/>
                      </a:endParaRPr>
                    </a:p>
                  </a:txBody>
                  <a:tcPr marL="7855" marR="7855" marT="785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2038</a:t>
                      </a:r>
                      <a:endParaRPr lang="fi-FI" sz="1050" b="1" i="0" u="none" strike="noStrike" dirty="0">
                        <a:solidFill>
                          <a:srgbClr val="000000"/>
                        </a:solidFill>
                        <a:effectLst/>
                        <a:latin typeface="Aptos" panose="020B0004020202020204" pitchFamily="34" charset="0"/>
                      </a:endParaRPr>
                    </a:p>
                  </a:txBody>
                  <a:tcPr marL="7855" marR="7855" marT="785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2039</a:t>
                      </a:r>
                      <a:endParaRPr lang="fi-FI" sz="1050" b="1" i="0" u="none" strike="noStrike" dirty="0">
                        <a:solidFill>
                          <a:srgbClr val="000000"/>
                        </a:solidFill>
                        <a:effectLst/>
                        <a:latin typeface="Aptos" panose="020B0004020202020204" pitchFamily="34" charset="0"/>
                      </a:endParaRPr>
                    </a:p>
                  </a:txBody>
                  <a:tcPr marL="7855" marR="7855" marT="785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2040</a:t>
                      </a:r>
                      <a:endParaRPr lang="fi-FI" sz="1050" b="1" i="0" u="none" strike="noStrike" dirty="0">
                        <a:solidFill>
                          <a:srgbClr val="000000"/>
                        </a:solidFill>
                        <a:effectLst/>
                        <a:latin typeface="Aptos" panose="020B0004020202020204" pitchFamily="34" charset="0"/>
                      </a:endParaRPr>
                    </a:p>
                  </a:txBody>
                  <a:tcPr marL="7855" marR="7855" marT="785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798355"/>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Iisalmi</a:t>
                      </a:r>
                      <a:endParaRPr lang="fi-FI" sz="1050" b="0" i="0" u="none" strike="noStrike" dirty="0">
                        <a:solidFill>
                          <a:srgbClr val="000000"/>
                        </a:solidFill>
                        <a:effectLst/>
                        <a:latin typeface="Aptos" panose="020B0004020202020204" pitchFamily="34" charset="0"/>
                      </a:endParaRPr>
                    </a:p>
                  </a:txBody>
                  <a:tcPr marL="7855" marR="7855" marT="785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19 508</a:t>
                      </a:r>
                      <a:endParaRPr lang="fi-FI" sz="1050" b="0" i="0" u="none" strike="noStrike">
                        <a:solidFill>
                          <a:srgbClr val="000000"/>
                        </a:solidFill>
                        <a:effectLst/>
                        <a:latin typeface="Aptos" panose="020B0004020202020204" pitchFamily="34" charset="0"/>
                      </a:endParaRPr>
                    </a:p>
                  </a:txBody>
                  <a:tcPr marL="7855" marR="7855" marT="7855"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19 351</a:t>
                      </a:r>
                      <a:endParaRPr lang="fi-FI" sz="1050" b="0" i="0" u="none" strike="noStrike" dirty="0">
                        <a:solidFill>
                          <a:srgbClr val="000000"/>
                        </a:solidFill>
                        <a:effectLst/>
                        <a:latin typeface="Aptos" panose="020B0004020202020204" pitchFamily="34" charset="0"/>
                      </a:endParaRPr>
                    </a:p>
                  </a:txBody>
                  <a:tcPr marL="7855" marR="7855" marT="7855"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19 198</a:t>
                      </a:r>
                      <a:endParaRPr lang="fi-FI" sz="1050" b="0" i="0" u="none" strike="noStrike">
                        <a:solidFill>
                          <a:srgbClr val="000000"/>
                        </a:solidFill>
                        <a:effectLst/>
                        <a:latin typeface="Aptos" panose="020B0004020202020204" pitchFamily="34" charset="0"/>
                      </a:endParaRPr>
                    </a:p>
                  </a:txBody>
                  <a:tcPr marL="7855" marR="7855" marT="7855"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19 042</a:t>
                      </a:r>
                      <a:endParaRPr lang="fi-FI" sz="1050" b="0" i="0" u="none" strike="noStrike">
                        <a:solidFill>
                          <a:srgbClr val="000000"/>
                        </a:solidFill>
                        <a:effectLst/>
                        <a:latin typeface="Aptos" panose="020B0004020202020204" pitchFamily="34" charset="0"/>
                      </a:endParaRPr>
                    </a:p>
                  </a:txBody>
                  <a:tcPr marL="7855" marR="7855" marT="7855"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18 886</a:t>
                      </a:r>
                      <a:endParaRPr lang="fi-FI" sz="1050" b="0" i="0" u="none" strike="noStrike">
                        <a:solidFill>
                          <a:srgbClr val="000000"/>
                        </a:solidFill>
                        <a:effectLst/>
                        <a:latin typeface="Aptos" panose="020B0004020202020204" pitchFamily="34" charset="0"/>
                      </a:endParaRPr>
                    </a:p>
                  </a:txBody>
                  <a:tcPr marL="7855" marR="7855" marT="7855"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18 730</a:t>
                      </a:r>
                      <a:endParaRPr lang="fi-FI" sz="1050" b="0" i="0" u="none" strike="noStrike">
                        <a:solidFill>
                          <a:srgbClr val="000000"/>
                        </a:solidFill>
                        <a:effectLst/>
                        <a:latin typeface="Aptos" panose="020B0004020202020204" pitchFamily="34" charset="0"/>
                      </a:endParaRPr>
                    </a:p>
                  </a:txBody>
                  <a:tcPr marL="7855" marR="7855" marT="7855"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18 577</a:t>
                      </a:r>
                      <a:endParaRPr lang="fi-FI" sz="1050" b="0" i="0" u="none" strike="noStrike">
                        <a:solidFill>
                          <a:srgbClr val="000000"/>
                        </a:solidFill>
                        <a:effectLst/>
                        <a:latin typeface="Aptos" panose="020B0004020202020204" pitchFamily="34" charset="0"/>
                      </a:endParaRPr>
                    </a:p>
                  </a:txBody>
                  <a:tcPr marL="7855" marR="7855" marT="7855"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18 430</a:t>
                      </a:r>
                      <a:endParaRPr lang="fi-FI" sz="1050" b="0" i="0" u="none" strike="noStrike">
                        <a:solidFill>
                          <a:srgbClr val="000000"/>
                        </a:solidFill>
                        <a:effectLst/>
                        <a:latin typeface="Aptos" panose="020B0004020202020204" pitchFamily="34" charset="0"/>
                      </a:endParaRPr>
                    </a:p>
                  </a:txBody>
                  <a:tcPr marL="7855" marR="7855" marT="7855"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18 287</a:t>
                      </a:r>
                      <a:endParaRPr lang="fi-FI" sz="1050" b="0" i="0" u="none" strike="noStrike">
                        <a:solidFill>
                          <a:srgbClr val="000000"/>
                        </a:solidFill>
                        <a:effectLst/>
                        <a:latin typeface="Aptos" panose="020B0004020202020204" pitchFamily="34" charset="0"/>
                      </a:endParaRPr>
                    </a:p>
                  </a:txBody>
                  <a:tcPr marL="7855" marR="7855" marT="7855"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18 150</a:t>
                      </a:r>
                      <a:endParaRPr lang="fi-FI" sz="1050" b="0" i="0" u="none" strike="noStrike">
                        <a:solidFill>
                          <a:srgbClr val="000000"/>
                        </a:solidFill>
                        <a:effectLst/>
                        <a:latin typeface="Aptos" panose="020B0004020202020204" pitchFamily="34" charset="0"/>
                      </a:endParaRPr>
                    </a:p>
                  </a:txBody>
                  <a:tcPr marL="7855" marR="7855" marT="7855" marB="0" anchor="b">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18 013</a:t>
                      </a:r>
                      <a:endParaRPr lang="fi-FI" sz="1050" b="0" i="0" u="none" strike="noStrike">
                        <a:solidFill>
                          <a:srgbClr val="000000"/>
                        </a:solidFill>
                        <a:effectLst/>
                        <a:latin typeface="Aptos" panose="020B0004020202020204" pitchFamily="34" charset="0"/>
                      </a:endParaRPr>
                    </a:p>
                  </a:txBody>
                  <a:tcPr marL="7855" marR="7855" marT="785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81829374"/>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Joroinen</a:t>
                      </a:r>
                      <a:endParaRPr lang="fi-FI" sz="1050" b="0" i="0" u="none" strike="noStrike" dirty="0">
                        <a:solidFill>
                          <a:srgbClr val="000000"/>
                        </a:solidFill>
                        <a:effectLst/>
                        <a:latin typeface="Aptos" panose="020B0004020202020204" pitchFamily="34" charset="0"/>
                      </a:endParaRPr>
                    </a:p>
                  </a:txBody>
                  <a:tcPr marL="7855" marR="7855" marT="7855"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3 999</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3 938</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3 879</a:t>
                      </a:r>
                      <a:endParaRPr lang="fi-FI" sz="1050" b="0" i="0" u="none" strike="noStrike" dirty="0">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3 823</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3 768</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3 717</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3 665</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3 616</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3 570</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3 526</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3 484</a:t>
                      </a:r>
                      <a:endParaRPr lang="fi-FI" sz="1050" b="0" i="0" u="none" strike="noStrike">
                        <a:solidFill>
                          <a:srgbClr val="000000"/>
                        </a:solidFill>
                        <a:effectLst/>
                        <a:latin typeface="Aptos" panose="020B0004020202020204" pitchFamily="34" charset="0"/>
                      </a:endParaRPr>
                    </a:p>
                  </a:txBody>
                  <a:tcPr marL="7855" marR="7855" marT="785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04087916"/>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Kaavi</a:t>
                      </a:r>
                      <a:endParaRPr lang="fi-FI" sz="1050" b="0" i="0" u="none" strike="noStrike" dirty="0">
                        <a:solidFill>
                          <a:srgbClr val="000000"/>
                        </a:solidFill>
                        <a:effectLst/>
                        <a:latin typeface="Aptos" panose="020B0004020202020204" pitchFamily="34" charset="0"/>
                      </a:endParaRPr>
                    </a:p>
                  </a:txBody>
                  <a:tcPr marL="7855" marR="7855" marT="7855"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2 347</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2 315</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2 284</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2 256</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2 229</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2 204</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2 185</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2 164</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2 143</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2 124</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2 105</a:t>
                      </a:r>
                      <a:endParaRPr lang="fi-FI" sz="1050" b="0" i="0" u="none" strike="noStrike">
                        <a:solidFill>
                          <a:srgbClr val="000000"/>
                        </a:solidFill>
                        <a:effectLst/>
                        <a:latin typeface="Aptos" panose="020B0004020202020204" pitchFamily="34" charset="0"/>
                      </a:endParaRPr>
                    </a:p>
                  </a:txBody>
                  <a:tcPr marL="7855" marR="7855" marT="785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09540342"/>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Keitele</a:t>
                      </a:r>
                      <a:endParaRPr lang="fi-FI" sz="1050" b="0" i="0" u="none" strike="noStrike" dirty="0">
                        <a:solidFill>
                          <a:srgbClr val="000000"/>
                        </a:solidFill>
                        <a:effectLst/>
                        <a:latin typeface="Aptos" panose="020B0004020202020204" pitchFamily="34" charset="0"/>
                      </a:endParaRPr>
                    </a:p>
                  </a:txBody>
                  <a:tcPr marL="7855" marR="7855" marT="7855"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1 836</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1 812</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1 789</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1 763</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1 741</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1 719</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1 697</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1 677</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1 656</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1 636</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1 616</a:t>
                      </a:r>
                      <a:endParaRPr lang="fi-FI" sz="1050" b="0" i="0" u="none" strike="noStrike">
                        <a:solidFill>
                          <a:srgbClr val="000000"/>
                        </a:solidFill>
                        <a:effectLst/>
                        <a:latin typeface="Aptos" panose="020B0004020202020204" pitchFamily="34" charset="0"/>
                      </a:endParaRPr>
                    </a:p>
                  </a:txBody>
                  <a:tcPr marL="7855" marR="7855" marT="785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20361866"/>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Kiuruvesi</a:t>
                      </a:r>
                      <a:endParaRPr lang="fi-FI" sz="1050" b="0" i="0" u="none" strike="noStrike" dirty="0">
                        <a:solidFill>
                          <a:srgbClr val="000000"/>
                        </a:solidFill>
                        <a:effectLst/>
                        <a:latin typeface="Aptos" panose="020B0004020202020204" pitchFamily="34" charset="0"/>
                      </a:endParaRPr>
                    </a:p>
                  </a:txBody>
                  <a:tcPr marL="7855" marR="7855" marT="7855"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6 695</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6 601</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6 509</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6 423</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6 336</a:t>
                      </a:r>
                      <a:endParaRPr lang="fi-FI" sz="1050" b="0" i="0" u="none" strike="noStrike" dirty="0">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6 253</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6 171</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6 092</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6 014</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5 941</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5 868</a:t>
                      </a:r>
                      <a:endParaRPr lang="fi-FI" sz="1050" b="0" i="0" u="none" strike="noStrike">
                        <a:solidFill>
                          <a:srgbClr val="000000"/>
                        </a:solidFill>
                        <a:effectLst/>
                        <a:latin typeface="Aptos" panose="020B0004020202020204" pitchFamily="34" charset="0"/>
                      </a:endParaRPr>
                    </a:p>
                  </a:txBody>
                  <a:tcPr marL="7855" marR="7855" marT="785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46844014"/>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Kuopio</a:t>
                      </a:r>
                      <a:endParaRPr lang="fi-FI" sz="1050" b="0" i="0" u="none" strike="noStrike" dirty="0">
                        <a:solidFill>
                          <a:srgbClr val="000000"/>
                        </a:solidFill>
                        <a:effectLst/>
                        <a:latin typeface="Aptos" panose="020B0004020202020204" pitchFamily="34" charset="0"/>
                      </a:endParaRPr>
                    </a:p>
                  </a:txBody>
                  <a:tcPr marL="7855" marR="7855" marT="7855"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125 383</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125 679</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125 924</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126 113</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126 242</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126 314</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126 327</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126 286</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126 190</a:t>
                      </a:r>
                      <a:endParaRPr lang="fi-FI" sz="1050" b="0" i="0" u="none" strike="noStrike" dirty="0">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126 055</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125 898</a:t>
                      </a:r>
                      <a:endParaRPr lang="fi-FI" sz="1050" b="0" i="0" u="none" strike="noStrike">
                        <a:solidFill>
                          <a:srgbClr val="000000"/>
                        </a:solidFill>
                        <a:effectLst/>
                        <a:latin typeface="Aptos" panose="020B0004020202020204" pitchFamily="34" charset="0"/>
                      </a:endParaRPr>
                    </a:p>
                  </a:txBody>
                  <a:tcPr marL="7855" marR="7855" marT="785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99437700"/>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Lapinlahti</a:t>
                      </a:r>
                      <a:endParaRPr lang="fi-FI" sz="1050" b="0" i="0" u="none" strike="noStrike" dirty="0">
                        <a:solidFill>
                          <a:srgbClr val="000000"/>
                        </a:solidFill>
                        <a:effectLst/>
                        <a:latin typeface="Aptos" panose="020B0004020202020204" pitchFamily="34" charset="0"/>
                      </a:endParaRPr>
                    </a:p>
                  </a:txBody>
                  <a:tcPr marL="7855" marR="7855" marT="7855"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8 388</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8 307</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8 233</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8 161</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8 090</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8 023</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7 960</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7 899</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7 840</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7 782</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7 726</a:t>
                      </a:r>
                      <a:endParaRPr lang="fi-FI" sz="1050" b="0" i="0" u="none" strike="noStrike">
                        <a:solidFill>
                          <a:srgbClr val="000000"/>
                        </a:solidFill>
                        <a:effectLst/>
                        <a:latin typeface="Aptos" panose="020B0004020202020204" pitchFamily="34" charset="0"/>
                      </a:endParaRPr>
                    </a:p>
                  </a:txBody>
                  <a:tcPr marL="7855" marR="7855" marT="785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34342781"/>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Leppävirta</a:t>
                      </a:r>
                      <a:endParaRPr lang="fi-FI" sz="1050" b="0" i="0" u="none" strike="noStrike" dirty="0">
                        <a:solidFill>
                          <a:srgbClr val="000000"/>
                        </a:solidFill>
                        <a:effectLst/>
                        <a:latin typeface="Aptos" panose="020B0004020202020204" pitchFamily="34" charset="0"/>
                      </a:endParaRPr>
                    </a:p>
                  </a:txBody>
                  <a:tcPr marL="7855" marR="7855" marT="7855"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8 440</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8 357</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8 281</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8 207</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8 138</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8 073</a:t>
                      </a:r>
                      <a:endParaRPr lang="fi-FI" sz="1050" b="0" i="0" u="none" strike="noStrike" dirty="0">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8 010</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7 949</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7 887</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7 827</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7 770</a:t>
                      </a:r>
                      <a:endParaRPr lang="fi-FI" sz="1050" b="0" i="0" u="none" strike="noStrike">
                        <a:solidFill>
                          <a:srgbClr val="000000"/>
                        </a:solidFill>
                        <a:effectLst/>
                        <a:latin typeface="Aptos" panose="020B0004020202020204" pitchFamily="34" charset="0"/>
                      </a:endParaRPr>
                    </a:p>
                  </a:txBody>
                  <a:tcPr marL="7855" marR="7855" marT="785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40404808"/>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Pielavesi</a:t>
                      </a:r>
                      <a:endParaRPr lang="fi-FI" sz="1050" b="0" i="0" u="none" strike="noStrike" dirty="0">
                        <a:solidFill>
                          <a:srgbClr val="000000"/>
                        </a:solidFill>
                        <a:effectLst/>
                        <a:latin typeface="Aptos" panose="020B0004020202020204" pitchFamily="34" charset="0"/>
                      </a:endParaRPr>
                    </a:p>
                  </a:txBody>
                  <a:tcPr marL="7855" marR="7855" marT="7855"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3 633</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3 582</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3 535</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3 489</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3 445</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3 403</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3 363</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3 325</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3 289</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3 254</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3 220</a:t>
                      </a:r>
                      <a:endParaRPr lang="fi-FI" sz="1050" b="0" i="0" u="none" strike="noStrike">
                        <a:solidFill>
                          <a:srgbClr val="000000"/>
                        </a:solidFill>
                        <a:effectLst/>
                        <a:latin typeface="Aptos" panose="020B0004020202020204" pitchFamily="34" charset="0"/>
                      </a:endParaRPr>
                    </a:p>
                  </a:txBody>
                  <a:tcPr marL="7855" marR="7855" marT="785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54752275"/>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Rautalampi</a:t>
                      </a:r>
                      <a:endParaRPr lang="fi-FI" sz="1050" b="0" i="0" u="none" strike="noStrike" dirty="0">
                        <a:solidFill>
                          <a:srgbClr val="000000"/>
                        </a:solidFill>
                        <a:effectLst/>
                        <a:latin typeface="Aptos" panose="020B0004020202020204" pitchFamily="34" charset="0"/>
                      </a:endParaRPr>
                    </a:p>
                  </a:txBody>
                  <a:tcPr marL="7855" marR="7855" marT="7855"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2 639</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2 607</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2 578</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2 548</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2 521</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2 496</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2 470</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2 449</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2 427</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2 409</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2 390</a:t>
                      </a:r>
                      <a:endParaRPr lang="fi-FI" sz="1050" b="0" i="0" u="none" strike="noStrike">
                        <a:solidFill>
                          <a:srgbClr val="000000"/>
                        </a:solidFill>
                        <a:effectLst/>
                        <a:latin typeface="Aptos" panose="020B0004020202020204" pitchFamily="34" charset="0"/>
                      </a:endParaRPr>
                    </a:p>
                  </a:txBody>
                  <a:tcPr marL="7855" marR="7855" marT="785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25711240"/>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a:solidFill>
                            <a:srgbClr val="000000"/>
                          </a:solidFill>
                          <a:effectLst/>
                          <a:latin typeface="Aptos" panose="020B0004020202020204" pitchFamily="34" charset="0"/>
                        </a:rPr>
                        <a:t>Rautavaara</a:t>
                      </a:r>
                      <a:endParaRPr lang="fi-FI" sz="1050" b="0" i="0" u="none" strike="noStrike">
                        <a:solidFill>
                          <a:srgbClr val="000000"/>
                        </a:solidFill>
                        <a:effectLst/>
                        <a:latin typeface="Aptos" panose="020B0004020202020204" pitchFamily="34" charset="0"/>
                      </a:endParaRPr>
                    </a:p>
                  </a:txBody>
                  <a:tcPr marL="7855" marR="7855" marT="7855"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1 287</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1 266</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1 249</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1 232</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1 216</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1 202</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1 186</a:t>
                      </a:r>
                      <a:endParaRPr lang="fi-FI" sz="1050" b="0" i="0" u="none" strike="noStrike" dirty="0">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1 173</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1 161</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1 149</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1 137</a:t>
                      </a:r>
                      <a:endParaRPr lang="fi-FI" sz="1050" b="0" i="0" u="none" strike="noStrike">
                        <a:solidFill>
                          <a:srgbClr val="000000"/>
                        </a:solidFill>
                        <a:effectLst/>
                        <a:latin typeface="Aptos" panose="020B0004020202020204" pitchFamily="34" charset="0"/>
                      </a:endParaRPr>
                    </a:p>
                  </a:txBody>
                  <a:tcPr marL="7855" marR="7855" marT="785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38374661"/>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a:solidFill>
                            <a:srgbClr val="000000"/>
                          </a:solidFill>
                          <a:effectLst/>
                          <a:latin typeface="Aptos" panose="020B0004020202020204" pitchFamily="34" charset="0"/>
                        </a:rPr>
                        <a:t>Siilinjärvi</a:t>
                      </a:r>
                      <a:endParaRPr lang="fi-FI" sz="1050" b="0" i="0" u="none" strike="noStrike">
                        <a:solidFill>
                          <a:srgbClr val="000000"/>
                        </a:solidFill>
                        <a:effectLst/>
                        <a:latin typeface="Aptos" panose="020B0004020202020204" pitchFamily="34" charset="0"/>
                      </a:endParaRPr>
                    </a:p>
                  </a:txBody>
                  <a:tcPr marL="7855" marR="7855" marT="7855"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20 136</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20 006</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19 878</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19 751</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19 632</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19 518</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19 409</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19 309</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19 217</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19 128</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19 038</a:t>
                      </a:r>
                      <a:endParaRPr lang="fi-FI" sz="1050" b="0" i="0" u="none" strike="noStrike">
                        <a:solidFill>
                          <a:srgbClr val="000000"/>
                        </a:solidFill>
                        <a:effectLst/>
                        <a:latin typeface="Aptos" panose="020B0004020202020204" pitchFamily="34" charset="0"/>
                      </a:endParaRPr>
                    </a:p>
                  </a:txBody>
                  <a:tcPr marL="7855" marR="7855" marT="785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53370171"/>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a:solidFill>
                            <a:srgbClr val="000000"/>
                          </a:solidFill>
                          <a:effectLst/>
                          <a:latin typeface="Aptos" panose="020B0004020202020204" pitchFamily="34" charset="0"/>
                        </a:rPr>
                        <a:t>Sonkajärvi</a:t>
                      </a:r>
                      <a:endParaRPr lang="fi-FI" sz="1050" b="0" i="0" u="none" strike="noStrike">
                        <a:solidFill>
                          <a:srgbClr val="000000"/>
                        </a:solidFill>
                        <a:effectLst/>
                        <a:latin typeface="Aptos" panose="020B0004020202020204" pitchFamily="34" charset="0"/>
                      </a:endParaRPr>
                    </a:p>
                  </a:txBody>
                  <a:tcPr marL="7855" marR="7855" marT="7855"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3 248</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3 206</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3 162</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3 123</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3 087</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3 050</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3 014</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2 981</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2 949</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2 916</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2 882</a:t>
                      </a:r>
                      <a:endParaRPr lang="fi-FI" sz="1050" b="0" i="0" u="none" strike="noStrike">
                        <a:solidFill>
                          <a:srgbClr val="000000"/>
                        </a:solidFill>
                        <a:effectLst/>
                        <a:latin typeface="Aptos" panose="020B0004020202020204" pitchFamily="34" charset="0"/>
                      </a:endParaRPr>
                    </a:p>
                  </a:txBody>
                  <a:tcPr marL="7855" marR="7855" marT="785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84993199"/>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Suonenjoki</a:t>
                      </a:r>
                      <a:endParaRPr lang="fi-FI" sz="1050" b="0" i="0" u="none" strike="noStrike" dirty="0">
                        <a:solidFill>
                          <a:srgbClr val="000000"/>
                        </a:solidFill>
                        <a:effectLst/>
                        <a:latin typeface="Aptos" panose="020B0004020202020204" pitchFamily="34" charset="0"/>
                      </a:endParaRPr>
                    </a:p>
                  </a:txBody>
                  <a:tcPr marL="7855" marR="7855" marT="7855"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6 158</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6 098</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6 039</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5 981</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5 923</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5 868</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5 820</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5 770</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5 727</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5 684</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5 642</a:t>
                      </a:r>
                      <a:endParaRPr lang="fi-FI" sz="1050" b="0" i="0" u="none" strike="noStrike">
                        <a:solidFill>
                          <a:srgbClr val="000000"/>
                        </a:solidFill>
                        <a:effectLst/>
                        <a:latin typeface="Aptos" panose="020B0004020202020204" pitchFamily="34" charset="0"/>
                      </a:endParaRPr>
                    </a:p>
                  </a:txBody>
                  <a:tcPr marL="7855" marR="7855" marT="785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94646330"/>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a:solidFill>
                            <a:srgbClr val="000000"/>
                          </a:solidFill>
                          <a:effectLst/>
                          <a:latin typeface="Aptos" panose="020B0004020202020204" pitchFamily="34" charset="0"/>
                        </a:rPr>
                        <a:t>Tervo</a:t>
                      </a:r>
                      <a:endParaRPr lang="fi-FI" sz="1050" b="0" i="0" u="none" strike="noStrike">
                        <a:solidFill>
                          <a:srgbClr val="000000"/>
                        </a:solidFill>
                        <a:effectLst/>
                        <a:latin typeface="Aptos" panose="020B0004020202020204" pitchFamily="34" charset="0"/>
                      </a:endParaRPr>
                    </a:p>
                  </a:txBody>
                  <a:tcPr marL="7855" marR="7855" marT="7855"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1 368</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1 355</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1 343</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1 334</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1 322</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1 310</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1 300</a:t>
                      </a:r>
                      <a:endParaRPr lang="fi-FI" sz="1050" b="0" i="0" u="none" strike="noStrike" dirty="0">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1 289</a:t>
                      </a:r>
                      <a:endParaRPr lang="fi-FI" sz="1050" b="0" i="0" u="none" strike="noStrike" dirty="0">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1 279</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1 270</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1 259</a:t>
                      </a:r>
                      <a:endParaRPr lang="fi-FI" sz="1050" b="0" i="0" u="none" strike="noStrike">
                        <a:solidFill>
                          <a:srgbClr val="000000"/>
                        </a:solidFill>
                        <a:effectLst/>
                        <a:latin typeface="Aptos" panose="020B0004020202020204" pitchFamily="34" charset="0"/>
                      </a:endParaRPr>
                    </a:p>
                  </a:txBody>
                  <a:tcPr marL="7855" marR="7855" marT="785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53702289"/>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Tuusniemi</a:t>
                      </a:r>
                      <a:endParaRPr lang="fi-FI" sz="1050" b="0" i="0" u="none" strike="noStrike" dirty="0">
                        <a:solidFill>
                          <a:srgbClr val="000000"/>
                        </a:solidFill>
                        <a:effectLst/>
                        <a:latin typeface="Aptos" panose="020B0004020202020204" pitchFamily="34" charset="0"/>
                      </a:endParaRPr>
                    </a:p>
                  </a:txBody>
                  <a:tcPr marL="7855" marR="7855" marT="7855"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2 058</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2 033</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2 010</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1 990</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1 969</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1 950</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1 934</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1 918</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1 902</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1 887</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1 873</a:t>
                      </a:r>
                      <a:endParaRPr lang="fi-FI" sz="1050" b="0" i="0" u="none" strike="noStrike">
                        <a:solidFill>
                          <a:srgbClr val="000000"/>
                        </a:solidFill>
                        <a:effectLst/>
                        <a:latin typeface="Aptos" panose="020B0004020202020204" pitchFamily="34" charset="0"/>
                      </a:endParaRPr>
                    </a:p>
                  </a:txBody>
                  <a:tcPr marL="7855" marR="7855" marT="785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1415612"/>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Varkaus</a:t>
                      </a:r>
                      <a:endParaRPr lang="fi-FI" sz="1050" b="0" i="0" u="none" strike="noStrike" dirty="0">
                        <a:solidFill>
                          <a:srgbClr val="000000"/>
                        </a:solidFill>
                        <a:effectLst/>
                        <a:latin typeface="Aptos" panose="020B0004020202020204" pitchFamily="34" charset="0"/>
                      </a:endParaRPr>
                    </a:p>
                  </a:txBody>
                  <a:tcPr marL="7855" marR="7855" marT="7855"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17 961</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17 767</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17 577</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17 389</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17 205</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17 027</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16 854</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16 684</a:t>
                      </a:r>
                      <a:endParaRPr lang="fi-FI" sz="1050" b="0" i="0" u="none" strike="noStrike" dirty="0">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16 519</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16 359</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16 201</a:t>
                      </a:r>
                      <a:endParaRPr lang="fi-FI" sz="1050" b="0" i="0" u="none" strike="noStrike">
                        <a:solidFill>
                          <a:srgbClr val="000000"/>
                        </a:solidFill>
                        <a:effectLst/>
                        <a:latin typeface="Aptos" panose="020B0004020202020204" pitchFamily="34" charset="0"/>
                      </a:endParaRPr>
                    </a:p>
                  </a:txBody>
                  <a:tcPr marL="7855" marR="7855" marT="785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67426910"/>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a:solidFill>
                            <a:srgbClr val="000000"/>
                          </a:solidFill>
                          <a:effectLst/>
                          <a:latin typeface="Aptos" panose="020B0004020202020204" pitchFamily="34" charset="0"/>
                        </a:rPr>
                        <a:t>Vesanto</a:t>
                      </a:r>
                      <a:endParaRPr lang="fi-FI" sz="1050" b="0" i="0" u="none" strike="noStrike">
                        <a:solidFill>
                          <a:srgbClr val="000000"/>
                        </a:solidFill>
                        <a:effectLst/>
                        <a:latin typeface="Aptos" panose="020B0004020202020204" pitchFamily="34" charset="0"/>
                      </a:endParaRPr>
                    </a:p>
                  </a:txBody>
                  <a:tcPr marL="7855" marR="7855" marT="7855"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1 636</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1 611</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1 588</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1 567</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1 545</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1 525</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1 506</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1 487</a:t>
                      </a:r>
                      <a:endParaRPr lang="fi-FI" sz="1050" b="0" i="0" u="none" strike="noStrike" dirty="0">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1 470</a:t>
                      </a:r>
                      <a:endParaRPr lang="fi-FI" sz="1050" b="0" i="0" u="none" strike="noStrike" dirty="0">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1 452</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1 435</a:t>
                      </a:r>
                      <a:endParaRPr lang="fi-FI" sz="1050" b="0" i="0" u="none" strike="noStrike">
                        <a:solidFill>
                          <a:srgbClr val="000000"/>
                        </a:solidFill>
                        <a:effectLst/>
                        <a:latin typeface="Aptos" panose="020B0004020202020204" pitchFamily="34" charset="0"/>
                      </a:endParaRPr>
                    </a:p>
                  </a:txBody>
                  <a:tcPr marL="7855" marR="7855" marT="785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99000830"/>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Vieremä</a:t>
                      </a:r>
                      <a:endParaRPr lang="fi-FI" sz="1050" b="0" i="0" u="none" strike="noStrike" dirty="0">
                        <a:solidFill>
                          <a:srgbClr val="000000"/>
                        </a:solidFill>
                        <a:effectLst/>
                        <a:latin typeface="Aptos" panose="020B0004020202020204" pitchFamily="34" charset="0"/>
                      </a:endParaRPr>
                    </a:p>
                  </a:txBody>
                  <a:tcPr marL="7855" marR="7855" marT="7855"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3 130</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3 094</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3 060</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3 029</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3 000</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2 973</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2 947</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2 924</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2 900</a:t>
                      </a:r>
                      <a:endParaRPr lang="fi-FI" sz="1050" b="0" i="0" u="none" strike="noStrike" dirty="0">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2 878</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2 856</a:t>
                      </a:r>
                      <a:endParaRPr lang="fi-FI" sz="1050" b="0" i="0" u="none" strike="noStrike">
                        <a:solidFill>
                          <a:srgbClr val="000000"/>
                        </a:solidFill>
                        <a:effectLst/>
                        <a:latin typeface="Aptos" panose="020B0004020202020204" pitchFamily="34" charset="0"/>
                      </a:endParaRPr>
                    </a:p>
                  </a:txBody>
                  <a:tcPr marL="7855" marR="7855" marT="785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15190472"/>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Koillis-Savon seutukunta</a:t>
                      </a:r>
                      <a:endParaRPr lang="fi-FI" sz="1050" b="0" i="0" u="none" strike="noStrike" dirty="0">
                        <a:solidFill>
                          <a:srgbClr val="000000"/>
                        </a:solidFill>
                        <a:effectLst/>
                        <a:latin typeface="Aptos" panose="020B0004020202020204" pitchFamily="34" charset="0"/>
                      </a:endParaRPr>
                    </a:p>
                  </a:txBody>
                  <a:tcPr marL="7855" marR="7855" marT="7855"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5 692</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5 614</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5 543</a:t>
                      </a:r>
                      <a:endParaRPr lang="fi-FI" sz="1050" b="0" i="0" u="none" strike="noStrike" dirty="0">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5 478</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5 414</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5 356</a:t>
                      </a:r>
                      <a:endParaRPr lang="fi-FI" sz="1050" b="0" i="0" u="none" strike="noStrike" dirty="0">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5 305</a:t>
                      </a:r>
                      <a:endParaRPr lang="fi-FI" sz="1050" b="0" i="0" u="none" strike="noStrike" dirty="0">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5 255</a:t>
                      </a:r>
                      <a:endParaRPr lang="fi-FI" sz="1050" b="0" i="0" u="none" strike="noStrike" dirty="0">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5 206</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5 160</a:t>
                      </a:r>
                      <a:endParaRPr lang="fi-FI" sz="1050" b="0" i="0" u="none" strike="noStrike" dirty="0">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5 115</a:t>
                      </a:r>
                      <a:endParaRPr lang="fi-FI" sz="1050" b="0" i="0" u="none" strike="noStrike" dirty="0">
                        <a:solidFill>
                          <a:srgbClr val="000000"/>
                        </a:solidFill>
                        <a:effectLst/>
                        <a:latin typeface="Aptos" panose="020B0004020202020204" pitchFamily="34" charset="0"/>
                      </a:endParaRPr>
                    </a:p>
                  </a:txBody>
                  <a:tcPr marL="7855" marR="7855" marT="785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86340385"/>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Kuopion seutukunta</a:t>
                      </a:r>
                      <a:endParaRPr lang="fi-FI" sz="1050" b="0" i="0" u="none" strike="noStrike" dirty="0">
                        <a:solidFill>
                          <a:srgbClr val="000000"/>
                        </a:solidFill>
                        <a:effectLst/>
                        <a:latin typeface="Aptos" panose="020B0004020202020204" pitchFamily="34" charset="0"/>
                      </a:endParaRPr>
                    </a:p>
                  </a:txBody>
                  <a:tcPr marL="7855" marR="7855" marT="7855"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145 519</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145 685</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145 802</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145 864</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145 874</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145 832</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145 736</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145 595</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145 407</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145 183</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144 936</a:t>
                      </a:r>
                      <a:endParaRPr lang="fi-FI" sz="1050" b="0" i="0" u="none" strike="noStrike">
                        <a:solidFill>
                          <a:srgbClr val="000000"/>
                        </a:solidFill>
                        <a:effectLst/>
                        <a:latin typeface="Aptos" panose="020B0004020202020204" pitchFamily="34" charset="0"/>
                      </a:endParaRPr>
                    </a:p>
                  </a:txBody>
                  <a:tcPr marL="7855" marR="7855" marT="785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08177178"/>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Sisä-Savon seutukunta</a:t>
                      </a:r>
                      <a:endParaRPr lang="fi-FI" sz="1050" b="0" i="0" u="none" strike="noStrike" dirty="0">
                        <a:solidFill>
                          <a:srgbClr val="000000"/>
                        </a:solidFill>
                        <a:effectLst/>
                        <a:latin typeface="Aptos" panose="020B0004020202020204" pitchFamily="34" charset="0"/>
                      </a:endParaRPr>
                    </a:p>
                  </a:txBody>
                  <a:tcPr marL="7855" marR="7855" marT="7855"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11 801</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11 671</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11 548</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11 430</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11 311</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11 199</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11 096</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10 995</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10 903</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10 815</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10 726</a:t>
                      </a:r>
                      <a:endParaRPr lang="fi-FI" sz="1050" b="0" i="0" u="none" strike="noStrike" dirty="0">
                        <a:solidFill>
                          <a:srgbClr val="000000"/>
                        </a:solidFill>
                        <a:effectLst/>
                        <a:latin typeface="Aptos" panose="020B0004020202020204" pitchFamily="34" charset="0"/>
                      </a:endParaRPr>
                    </a:p>
                  </a:txBody>
                  <a:tcPr marL="7855" marR="7855" marT="785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89663674"/>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Varkauden seutukunta</a:t>
                      </a:r>
                      <a:endParaRPr lang="fi-FI" sz="1050" b="0" i="0" u="none" strike="noStrike" dirty="0">
                        <a:solidFill>
                          <a:srgbClr val="000000"/>
                        </a:solidFill>
                        <a:effectLst/>
                        <a:latin typeface="Aptos" panose="020B0004020202020204" pitchFamily="34" charset="0"/>
                      </a:endParaRPr>
                    </a:p>
                  </a:txBody>
                  <a:tcPr marL="7855" marR="7855" marT="7855"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30 400</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30 062</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29 737</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29 419</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29 111</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28 817</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28 529</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28 249</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27 976</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27 712</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27 455</a:t>
                      </a:r>
                      <a:endParaRPr lang="fi-FI" sz="1050" b="0" i="0" u="none" strike="noStrike">
                        <a:solidFill>
                          <a:srgbClr val="000000"/>
                        </a:solidFill>
                        <a:effectLst/>
                        <a:latin typeface="Aptos" panose="020B0004020202020204" pitchFamily="34" charset="0"/>
                      </a:endParaRPr>
                    </a:p>
                  </a:txBody>
                  <a:tcPr marL="7855" marR="7855" marT="785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53729102"/>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u="none" strike="noStrike" dirty="0">
                          <a:solidFill>
                            <a:srgbClr val="000000"/>
                          </a:solidFill>
                          <a:effectLst/>
                          <a:latin typeface="Aptos" panose="020B0004020202020204" pitchFamily="34" charset="0"/>
                        </a:rPr>
                        <a:t>Ylä-Savon seutukunta</a:t>
                      </a:r>
                      <a:endParaRPr lang="fi-FI" sz="1050" b="0" i="0" u="none" strike="noStrike" dirty="0">
                        <a:solidFill>
                          <a:srgbClr val="000000"/>
                        </a:solidFill>
                        <a:effectLst/>
                        <a:latin typeface="Aptos" panose="020B0004020202020204" pitchFamily="34" charset="0"/>
                      </a:endParaRPr>
                    </a:p>
                  </a:txBody>
                  <a:tcPr marL="7855" marR="7855" marT="7855"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46 438</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45 953</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45 486</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45 030</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44 585</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44 151</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43 729</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43 328</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42 935</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a:solidFill>
                            <a:srgbClr val="000000"/>
                          </a:solidFill>
                          <a:effectLst/>
                          <a:latin typeface="Aptos" panose="020B0004020202020204" pitchFamily="34" charset="0"/>
                        </a:rPr>
                        <a:t>42 557</a:t>
                      </a:r>
                      <a:endParaRPr lang="fi-FI" sz="1050" b="0"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u="none" strike="noStrike" dirty="0">
                          <a:solidFill>
                            <a:srgbClr val="000000"/>
                          </a:solidFill>
                          <a:effectLst/>
                          <a:latin typeface="Aptos" panose="020B0004020202020204" pitchFamily="34" charset="0"/>
                        </a:rPr>
                        <a:t>42 181</a:t>
                      </a:r>
                      <a:endParaRPr lang="fi-FI" sz="1050" b="0" i="0" u="none" strike="noStrike" dirty="0">
                        <a:solidFill>
                          <a:srgbClr val="000000"/>
                        </a:solidFill>
                        <a:effectLst/>
                        <a:latin typeface="Aptos" panose="020B0004020202020204" pitchFamily="34" charset="0"/>
                      </a:endParaRPr>
                    </a:p>
                  </a:txBody>
                  <a:tcPr marL="7855" marR="7855" marT="785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60440142"/>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1" u="none" strike="noStrike" dirty="0">
                          <a:solidFill>
                            <a:srgbClr val="000000"/>
                          </a:solidFill>
                          <a:effectLst/>
                          <a:latin typeface="Aptos" panose="020B0004020202020204" pitchFamily="34" charset="0"/>
                        </a:rPr>
                        <a:t>Pohjois-Savo</a:t>
                      </a:r>
                      <a:endParaRPr lang="fi-FI" sz="1050" b="1" i="0" u="none" strike="noStrike" dirty="0">
                        <a:solidFill>
                          <a:srgbClr val="000000"/>
                        </a:solidFill>
                        <a:effectLst/>
                        <a:latin typeface="Aptos" panose="020B0004020202020204" pitchFamily="34" charset="0"/>
                      </a:endParaRPr>
                    </a:p>
                  </a:txBody>
                  <a:tcPr marL="7855" marR="7855" marT="7855" marB="0" anchor="b">
                    <a:lnL w="12700" cap="flat" cmpd="sng" algn="ctr">
                      <a:solidFill>
                        <a:schemeClr val="tx1"/>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239 850</a:t>
                      </a:r>
                      <a:endParaRPr lang="fi-FI" sz="1050" b="1" i="0" u="none" strike="noStrike" dirty="0">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238 985</a:t>
                      </a:r>
                      <a:endParaRPr lang="fi-FI" sz="1050" b="1"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a:solidFill>
                            <a:srgbClr val="000000"/>
                          </a:solidFill>
                          <a:effectLst/>
                          <a:latin typeface="Aptos" panose="020B0004020202020204" pitchFamily="34" charset="0"/>
                        </a:rPr>
                        <a:t>238 116</a:t>
                      </a:r>
                      <a:endParaRPr lang="fi-FI" sz="1050" b="1" i="0" u="none" strike="noStrike">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237 221</a:t>
                      </a:r>
                      <a:endParaRPr lang="fi-FI" sz="1050" b="1" i="0" u="none" strike="noStrike" dirty="0">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236 295</a:t>
                      </a:r>
                      <a:endParaRPr lang="fi-FI" sz="1050" b="1" i="0" u="none" strike="noStrike" dirty="0">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235 355</a:t>
                      </a:r>
                      <a:endParaRPr lang="fi-FI" sz="1050" b="1" i="0" u="none" strike="noStrike" dirty="0">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234 395</a:t>
                      </a:r>
                      <a:endParaRPr lang="fi-FI" sz="1050" b="1" i="0" u="none" strike="noStrike" dirty="0">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233 422</a:t>
                      </a:r>
                      <a:endParaRPr lang="fi-FI" sz="1050" b="1" i="0" u="none" strike="noStrike" dirty="0">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232 427</a:t>
                      </a:r>
                      <a:endParaRPr lang="fi-FI" sz="1050" b="1" i="0" u="none" strike="noStrike" dirty="0">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231 427</a:t>
                      </a:r>
                      <a:endParaRPr lang="fi-FI" sz="1050" b="1" i="0" u="none" strike="noStrike" dirty="0">
                        <a:solidFill>
                          <a:srgbClr val="000000"/>
                        </a:solidFill>
                        <a:effectLst/>
                        <a:latin typeface="Aptos" panose="020B0004020202020204" pitchFamily="34" charset="0"/>
                      </a:endParaRPr>
                    </a:p>
                  </a:txBody>
                  <a:tcPr marL="7855" marR="7855" marT="7855" marB="0" anchor="b"/>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1" u="none" strike="noStrike" dirty="0">
                          <a:solidFill>
                            <a:srgbClr val="000000"/>
                          </a:solidFill>
                          <a:effectLst/>
                          <a:latin typeface="Aptos" panose="020B0004020202020204" pitchFamily="34" charset="0"/>
                        </a:rPr>
                        <a:t>230 413</a:t>
                      </a:r>
                      <a:endParaRPr lang="fi-FI" sz="1050" b="1" i="0" u="none" strike="noStrike" dirty="0">
                        <a:solidFill>
                          <a:srgbClr val="000000"/>
                        </a:solidFill>
                        <a:effectLst/>
                        <a:latin typeface="Aptos" panose="020B0004020202020204" pitchFamily="34" charset="0"/>
                      </a:endParaRPr>
                    </a:p>
                  </a:txBody>
                  <a:tcPr marL="7855" marR="7855" marT="785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75235134"/>
                  </a:ext>
                </a:extLst>
              </a:tr>
              <a:tr h="198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l" fontAlgn="b"/>
                      <a:r>
                        <a:rPr lang="fi-FI" sz="1050" b="0" i="1" u="none" strike="noStrike" dirty="0">
                          <a:solidFill>
                            <a:srgbClr val="000000"/>
                          </a:solidFill>
                          <a:effectLst/>
                          <a:latin typeface="Aptos" panose="020B0004020202020204" pitchFamily="34" charset="0"/>
                        </a:rPr>
                        <a:t>KOKO MAA</a:t>
                      </a:r>
                    </a:p>
                  </a:txBody>
                  <a:tcPr marL="7855" marR="7855" marT="785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i="1" u="none" strike="noStrike" dirty="0">
                          <a:solidFill>
                            <a:srgbClr val="000000"/>
                          </a:solidFill>
                          <a:effectLst/>
                          <a:latin typeface="Aptos" panose="020B0004020202020204" pitchFamily="34" charset="0"/>
                        </a:rPr>
                        <a:t>5 598 821</a:t>
                      </a:r>
                    </a:p>
                  </a:txBody>
                  <a:tcPr marL="7855" marR="7855" marT="7855"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i="1" u="none" strike="noStrike" dirty="0">
                          <a:solidFill>
                            <a:srgbClr val="000000"/>
                          </a:solidFill>
                          <a:effectLst/>
                          <a:latin typeface="Aptos" panose="020B0004020202020204" pitchFamily="34" charset="0"/>
                        </a:rPr>
                        <a:t>5 601 111</a:t>
                      </a:r>
                    </a:p>
                  </a:txBody>
                  <a:tcPr marL="7855" marR="7855" marT="7855"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i="1" u="none" strike="noStrike" dirty="0">
                          <a:solidFill>
                            <a:srgbClr val="000000"/>
                          </a:solidFill>
                          <a:effectLst/>
                          <a:latin typeface="Aptos" panose="020B0004020202020204" pitchFamily="34" charset="0"/>
                        </a:rPr>
                        <a:t>5 602 654</a:t>
                      </a:r>
                    </a:p>
                  </a:txBody>
                  <a:tcPr marL="7855" marR="7855" marT="7855"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i="1" u="none" strike="noStrike">
                          <a:solidFill>
                            <a:srgbClr val="000000"/>
                          </a:solidFill>
                          <a:effectLst/>
                          <a:latin typeface="Aptos" panose="020B0004020202020204" pitchFamily="34" charset="0"/>
                        </a:rPr>
                        <a:t>5 603 390</a:t>
                      </a:r>
                    </a:p>
                  </a:txBody>
                  <a:tcPr marL="7855" marR="7855" marT="7855"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i="1" u="none" strike="noStrike">
                          <a:solidFill>
                            <a:srgbClr val="000000"/>
                          </a:solidFill>
                          <a:effectLst/>
                          <a:latin typeface="Aptos" panose="020B0004020202020204" pitchFamily="34" charset="0"/>
                        </a:rPr>
                        <a:t>5 603 378</a:t>
                      </a:r>
                    </a:p>
                  </a:txBody>
                  <a:tcPr marL="7855" marR="7855" marT="7855"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i="1" u="none" strike="noStrike">
                          <a:solidFill>
                            <a:srgbClr val="000000"/>
                          </a:solidFill>
                          <a:effectLst/>
                          <a:latin typeface="Aptos" panose="020B0004020202020204" pitchFamily="34" charset="0"/>
                        </a:rPr>
                        <a:t>5 602 579</a:t>
                      </a:r>
                    </a:p>
                  </a:txBody>
                  <a:tcPr marL="7855" marR="7855" marT="7855"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i="1" u="none" strike="noStrike">
                          <a:solidFill>
                            <a:srgbClr val="000000"/>
                          </a:solidFill>
                          <a:effectLst/>
                          <a:latin typeface="Aptos" panose="020B0004020202020204" pitchFamily="34" charset="0"/>
                        </a:rPr>
                        <a:t>5 601 023</a:t>
                      </a:r>
                    </a:p>
                  </a:txBody>
                  <a:tcPr marL="7855" marR="7855" marT="7855"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i="1" u="none" strike="noStrike">
                          <a:solidFill>
                            <a:srgbClr val="000000"/>
                          </a:solidFill>
                          <a:effectLst/>
                          <a:latin typeface="Aptos" panose="020B0004020202020204" pitchFamily="34" charset="0"/>
                        </a:rPr>
                        <a:t>5 598 774</a:t>
                      </a:r>
                    </a:p>
                  </a:txBody>
                  <a:tcPr marL="7855" marR="7855" marT="7855"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i="1" u="none" strike="noStrike">
                          <a:solidFill>
                            <a:srgbClr val="000000"/>
                          </a:solidFill>
                          <a:effectLst/>
                          <a:latin typeface="Aptos" panose="020B0004020202020204" pitchFamily="34" charset="0"/>
                        </a:rPr>
                        <a:t>5 595 831</a:t>
                      </a:r>
                    </a:p>
                  </a:txBody>
                  <a:tcPr marL="7855" marR="7855" marT="7855"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i="1" u="none" strike="noStrike">
                          <a:solidFill>
                            <a:srgbClr val="000000"/>
                          </a:solidFill>
                          <a:effectLst/>
                          <a:latin typeface="Aptos" panose="020B0004020202020204" pitchFamily="34" charset="0"/>
                        </a:rPr>
                        <a:t>5 592 248</a:t>
                      </a:r>
                    </a:p>
                  </a:txBody>
                  <a:tcPr marL="7855" marR="7855" marT="7855"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00" algn="ctr" fontAlgn="b"/>
                      <a:r>
                        <a:rPr lang="fi-FI" sz="1050" b="0" i="1" u="none" strike="noStrike" dirty="0">
                          <a:solidFill>
                            <a:srgbClr val="000000"/>
                          </a:solidFill>
                          <a:effectLst/>
                          <a:latin typeface="Aptos" panose="020B0004020202020204" pitchFamily="34" charset="0"/>
                        </a:rPr>
                        <a:t>5 588 011</a:t>
                      </a:r>
                    </a:p>
                  </a:txBody>
                  <a:tcPr marL="7855" marR="7855" marT="785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7505385"/>
                  </a:ext>
                </a:extLst>
              </a:tr>
            </a:tbl>
          </a:graphicData>
        </a:graphic>
      </p:graphicFrame>
      <p:pic>
        <p:nvPicPr>
          <p:cNvPr id="2" name="Kuva 1" descr="Kuva, joka sisältää kohteen teksti&#10;&#10;Kuvaus luotu automaattisesti">
            <a:extLst>
              <a:ext uri="{FF2B5EF4-FFF2-40B4-BE49-F238E27FC236}">
                <a16:creationId xmlns:a16="http://schemas.microsoft.com/office/drawing/2014/main" id="{4466571D-EAEC-BC6C-F2C5-2B359C808342}"/>
              </a:ext>
            </a:extLst>
          </p:cNvPr>
          <p:cNvPicPr>
            <a:picLocks noChangeAspect="1"/>
          </p:cNvPicPr>
          <p:nvPr/>
        </p:nvPicPr>
        <p:blipFill>
          <a:blip r:embed="rId2"/>
          <a:stretch>
            <a:fillRect/>
          </a:stretch>
        </p:blipFill>
        <p:spPr>
          <a:xfrm>
            <a:off x="9875864" y="6450548"/>
            <a:ext cx="2316136" cy="409184"/>
          </a:xfrm>
          <a:prstGeom prst="rect">
            <a:avLst/>
          </a:prstGeom>
        </p:spPr>
      </p:pic>
      <p:sp>
        <p:nvSpPr>
          <p:cNvPr id="3" name="Tekstiruutu 2">
            <a:extLst>
              <a:ext uri="{FF2B5EF4-FFF2-40B4-BE49-F238E27FC236}">
                <a16:creationId xmlns:a16="http://schemas.microsoft.com/office/drawing/2014/main" id="{5A6074D3-8C4E-692C-E6BB-D3408AF328D4}"/>
              </a:ext>
            </a:extLst>
          </p:cNvPr>
          <p:cNvSpPr txBox="1"/>
          <p:nvPr/>
        </p:nvSpPr>
        <p:spPr>
          <a:xfrm>
            <a:off x="1439999" y="6102000"/>
            <a:ext cx="1440293" cy="215444"/>
          </a:xfrm>
          <a:prstGeom prst="rect">
            <a:avLst/>
          </a:prstGeom>
          <a:noFill/>
        </p:spPr>
        <p:txBody>
          <a:bodyPr wrap="square" rtlCol="0">
            <a:spAutoFit/>
          </a:bodyPr>
          <a:lstStyle/>
          <a:p>
            <a:r>
              <a:rPr lang="fi-FI" sz="800" dirty="0"/>
              <a:t>Lähde: Tilastokeskus</a:t>
            </a:r>
          </a:p>
        </p:txBody>
      </p:sp>
    </p:spTree>
    <p:extLst>
      <p:ext uri="{BB962C8B-B14F-4D97-AF65-F5344CB8AC3E}">
        <p14:creationId xmlns:p14="http://schemas.microsoft.com/office/powerpoint/2010/main" val="14561638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6364D3-BB65-AB79-E82E-EA63A0E81D7B}"/>
              </a:ext>
            </a:extLst>
          </p:cNvPr>
          <p:cNvSpPr>
            <a:spLocks noGrp="1"/>
          </p:cNvSpPr>
          <p:nvPr>
            <p:ph type="title"/>
          </p:nvPr>
        </p:nvSpPr>
        <p:spPr>
          <a:xfrm>
            <a:off x="0" y="0"/>
            <a:ext cx="12192000" cy="792000"/>
          </a:xfrm>
        </p:spPr>
        <p:txBody>
          <a:bodyPr>
            <a:normAutofit/>
          </a:bodyPr>
          <a:lstStyle/>
          <a:p>
            <a:pPr algn="ctr"/>
            <a:r>
              <a:rPr lang="fi-FI" sz="2400" dirty="0">
                <a:solidFill>
                  <a:srgbClr val="0070C0"/>
                </a:solidFill>
              </a:rPr>
              <a:t>Tilastokeskuksen väestöennuste vuosille 2024–2034</a:t>
            </a:r>
          </a:p>
        </p:txBody>
      </p:sp>
      <p:sp>
        <p:nvSpPr>
          <p:cNvPr id="4" name="Päivämäärän paikkamerkki 3">
            <a:extLst>
              <a:ext uri="{FF2B5EF4-FFF2-40B4-BE49-F238E27FC236}">
                <a16:creationId xmlns:a16="http://schemas.microsoft.com/office/drawing/2014/main" id="{0509A603-CA35-61D2-C208-DDB9E0007B2A}"/>
              </a:ext>
            </a:extLst>
          </p:cNvPr>
          <p:cNvSpPr>
            <a:spLocks noGrp="1"/>
          </p:cNvSpPr>
          <p:nvPr>
            <p:ph type="dt" sz="half" idx="10"/>
          </p:nvPr>
        </p:nvSpPr>
        <p:spPr/>
        <p:txBody>
          <a:bodyPr/>
          <a:lstStyle/>
          <a:p>
            <a:fld id="{C9225FBC-2A3C-44E0-A74E-11A6D0059D3F}" type="datetime1">
              <a:rPr lang="fi-FI" smtClean="0"/>
              <a:t>28.11.2024</a:t>
            </a:fld>
            <a:endParaRPr lang="fi-FI"/>
          </a:p>
        </p:txBody>
      </p:sp>
      <p:graphicFrame>
        <p:nvGraphicFramePr>
          <p:cNvPr id="5" name="Taulukko 4">
            <a:extLst>
              <a:ext uri="{FF2B5EF4-FFF2-40B4-BE49-F238E27FC236}">
                <a16:creationId xmlns:a16="http://schemas.microsoft.com/office/drawing/2014/main" id="{9EFF94EF-78AA-97AB-80A7-C13262596F6F}"/>
              </a:ext>
            </a:extLst>
          </p:cNvPr>
          <p:cNvGraphicFramePr>
            <a:graphicFrameLocks noGrp="1"/>
          </p:cNvGraphicFramePr>
          <p:nvPr>
            <p:extLst>
              <p:ext uri="{D42A27DB-BD31-4B8C-83A1-F6EECF244321}">
                <p14:modId xmlns:p14="http://schemas.microsoft.com/office/powerpoint/2010/main" val="1373447662"/>
              </p:ext>
            </p:extLst>
          </p:nvPr>
        </p:nvGraphicFramePr>
        <p:xfrm>
          <a:off x="2025068" y="792000"/>
          <a:ext cx="8310424" cy="5345990"/>
        </p:xfrm>
        <a:graphic>
          <a:graphicData uri="http://schemas.openxmlformats.org/drawingml/2006/table">
            <a:tbl>
              <a:tblPr firstRow="1" bandRow="1">
                <a:tableStyleId>{D27102A9-8310-4765-A935-A1911B00CA55}</a:tableStyleId>
              </a:tblPr>
              <a:tblGrid>
                <a:gridCol w="1941407">
                  <a:extLst>
                    <a:ext uri="{9D8B030D-6E8A-4147-A177-3AD203B41FA5}">
                      <a16:colId xmlns:a16="http://schemas.microsoft.com/office/drawing/2014/main" val="2245079858"/>
                    </a:ext>
                  </a:extLst>
                </a:gridCol>
                <a:gridCol w="589947">
                  <a:extLst>
                    <a:ext uri="{9D8B030D-6E8A-4147-A177-3AD203B41FA5}">
                      <a16:colId xmlns:a16="http://schemas.microsoft.com/office/drawing/2014/main" val="386004899"/>
                    </a:ext>
                  </a:extLst>
                </a:gridCol>
                <a:gridCol w="577907">
                  <a:extLst>
                    <a:ext uri="{9D8B030D-6E8A-4147-A177-3AD203B41FA5}">
                      <a16:colId xmlns:a16="http://schemas.microsoft.com/office/drawing/2014/main" val="108858708"/>
                    </a:ext>
                  </a:extLst>
                </a:gridCol>
                <a:gridCol w="577907">
                  <a:extLst>
                    <a:ext uri="{9D8B030D-6E8A-4147-A177-3AD203B41FA5}">
                      <a16:colId xmlns:a16="http://schemas.microsoft.com/office/drawing/2014/main" val="3607041558"/>
                    </a:ext>
                  </a:extLst>
                </a:gridCol>
                <a:gridCol w="577907">
                  <a:extLst>
                    <a:ext uri="{9D8B030D-6E8A-4147-A177-3AD203B41FA5}">
                      <a16:colId xmlns:a16="http://schemas.microsoft.com/office/drawing/2014/main" val="3848412419"/>
                    </a:ext>
                  </a:extLst>
                </a:gridCol>
                <a:gridCol w="577907">
                  <a:extLst>
                    <a:ext uri="{9D8B030D-6E8A-4147-A177-3AD203B41FA5}">
                      <a16:colId xmlns:a16="http://schemas.microsoft.com/office/drawing/2014/main" val="244604848"/>
                    </a:ext>
                  </a:extLst>
                </a:gridCol>
                <a:gridCol w="577907">
                  <a:extLst>
                    <a:ext uri="{9D8B030D-6E8A-4147-A177-3AD203B41FA5}">
                      <a16:colId xmlns:a16="http://schemas.microsoft.com/office/drawing/2014/main" val="1880246734"/>
                    </a:ext>
                  </a:extLst>
                </a:gridCol>
                <a:gridCol w="577907">
                  <a:extLst>
                    <a:ext uri="{9D8B030D-6E8A-4147-A177-3AD203B41FA5}">
                      <a16:colId xmlns:a16="http://schemas.microsoft.com/office/drawing/2014/main" val="1269755789"/>
                    </a:ext>
                  </a:extLst>
                </a:gridCol>
                <a:gridCol w="577907">
                  <a:extLst>
                    <a:ext uri="{9D8B030D-6E8A-4147-A177-3AD203B41FA5}">
                      <a16:colId xmlns:a16="http://schemas.microsoft.com/office/drawing/2014/main" val="949365684"/>
                    </a:ext>
                  </a:extLst>
                </a:gridCol>
                <a:gridCol w="577907">
                  <a:extLst>
                    <a:ext uri="{9D8B030D-6E8A-4147-A177-3AD203B41FA5}">
                      <a16:colId xmlns:a16="http://schemas.microsoft.com/office/drawing/2014/main" val="1235797655"/>
                    </a:ext>
                  </a:extLst>
                </a:gridCol>
                <a:gridCol w="577907">
                  <a:extLst>
                    <a:ext uri="{9D8B030D-6E8A-4147-A177-3AD203B41FA5}">
                      <a16:colId xmlns:a16="http://schemas.microsoft.com/office/drawing/2014/main" val="1743470640"/>
                    </a:ext>
                  </a:extLst>
                </a:gridCol>
                <a:gridCol w="577907">
                  <a:extLst>
                    <a:ext uri="{9D8B030D-6E8A-4147-A177-3AD203B41FA5}">
                      <a16:colId xmlns:a16="http://schemas.microsoft.com/office/drawing/2014/main" val="3764608859"/>
                    </a:ext>
                  </a:extLst>
                </a:gridCol>
              </a:tblGrid>
              <a:tr h="205615">
                <a:tc>
                  <a:txBody>
                    <a:bodyPr/>
                    <a:lstStyle/>
                    <a:p>
                      <a:pPr algn="l" fontAlgn="b"/>
                      <a:r>
                        <a:rPr lang="fi-FI" sz="1050" b="1" u="none" strike="noStrike" dirty="0">
                          <a:solidFill>
                            <a:srgbClr val="000000"/>
                          </a:solidFill>
                          <a:effectLst/>
                          <a:latin typeface="Aptos" panose="020B0004020202020204" pitchFamily="34" charset="0"/>
                        </a:rPr>
                        <a:t>Alue</a:t>
                      </a:r>
                      <a:endParaRPr lang="fi-FI" sz="1050" b="1" i="0" u="none" strike="noStrike" dirty="0">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fontAlgn="b"/>
                      <a:r>
                        <a:rPr lang="fi-FI" sz="1050" b="1" u="none" strike="noStrike">
                          <a:solidFill>
                            <a:srgbClr val="000000"/>
                          </a:solidFill>
                          <a:effectLst/>
                          <a:latin typeface="Aptos" panose="020B0004020202020204" pitchFamily="34" charset="0"/>
                        </a:rPr>
                        <a:t>2024</a:t>
                      </a:r>
                      <a:endParaRPr lang="fi-FI" sz="1050" b="1" i="0" u="none" strike="noStrike">
                        <a:solidFill>
                          <a:srgbClr val="000000"/>
                        </a:solidFill>
                        <a:effectLst/>
                        <a:latin typeface="Aptos" panose="020B0004020202020204" pitchFamily="34" charset="0"/>
                      </a:endParaRPr>
                    </a:p>
                  </a:txBody>
                  <a:tcPr marL="8368" marR="8368" marT="8368" marB="0" anchor="b">
                    <a:lnT w="12700" cap="flat" cmpd="sng" algn="ctr">
                      <a:solidFill>
                        <a:schemeClr val="tx1"/>
                      </a:solidFill>
                      <a:prstDash val="solid"/>
                      <a:round/>
                      <a:headEnd type="none" w="med" len="med"/>
                      <a:tailEnd type="none" w="med" len="med"/>
                    </a:lnT>
                  </a:tcPr>
                </a:tc>
                <a:tc>
                  <a:txBody>
                    <a:bodyPr/>
                    <a:lstStyle/>
                    <a:p>
                      <a:pPr algn="r" fontAlgn="b"/>
                      <a:r>
                        <a:rPr lang="fi-FI" sz="1050" b="1" u="none" strike="noStrike">
                          <a:solidFill>
                            <a:srgbClr val="000000"/>
                          </a:solidFill>
                          <a:effectLst/>
                          <a:latin typeface="Aptos" panose="020B0004020202020204" pitchFamily="34" charset="0"/>
                        </a:rPr>
                        <a:t>2025</a:t>
                      </a:r>
                      <a:endParaRPr lang="fi-FI" sz="1050" b="1" i="0" u="none" strike="noStrike">
                        <a:solidFill>
                          <a:srgbClr val="000000"/>
                        </a:solidFill>
                        <a:effectLst/>
                        <a:latin typeface="Aptos" panose="020B0004020202020204" pitchFamily="34" charset="0"/>
                      </a:endParaRPr>
                    </a:p>
                  </a:txBody>
                  <a:tcPr marL="8368" marR="8368" marT="8368" marB="0" anchor="b">
                    <a:lnT w="12700" cap="flat" cmpd="sng" algn="ctr">
                      <a:solidFill>
                        <a:schemeClr val="tx1"/>
                      </a:solidFill>
                      <a:prstDash val="solid"/>
                      <a:round/>
                      <a:headEnd type="none" w="med" len="med"/>
                      <a:tailEnd type="none" w="med" len="med"/>
                    </a:lnT>
                  </a:tcPr>
                </a:tc>
                <a:tc>
                  <a:txBody>
                    <a:bodyPr/>
                    <a:lstStyle/>
                    <a:p>
                      <a:pPr algn="r" fontAlgn="b"/>
                      <a:r>
                        <a:rPr lang="fi-FI" sz="1050" b="1" u="none" strike="noStrike">
                          <a:solidFill>
                            <a:srgbClr val="000000"/>
                          </a:solidFill>
                          <a:effectLst/>
                          <a:latin typeface="Aptos" panose="020B0004020202020204" pitchFamily="34" charset="0"/>
                        </a:rPr>
                        <a:t>2026</a:t>
                      </a:r>
                      <a:endParaRPr lang="fi-FI" sz="1050" b="1" i="0" u="none" strike="noStrike">
                        <a:solidFill>
                          <a:srgbClr val="000000"/>
                        </a:solidFill>
                        <a:effectLst/>
                        <a:latin typeface="Aptos" panose="020B0004020202020204" pitchFamily="34" charset="0"/>
                      </a:endParaRPr>
                    </a:p>
                  </a:txBody>
                  <a:tcPr marL="8368" marR="8368" marT="8368" marB="0" anchor="b">
                    <a:lnT w="12700" cap="flat" cmpd="sng" algn="ctr">
                      <a:solidFill>
                        <a:schemeClr val="tx1"/>
                      </a:solidFill>
                      <a:prstDash val="solid"/>
                      <a:round/>
                      <a:headEnd type="none" w="med" len="med"/>
                      <a:tailEnd type="none" w="med" len="med"/>
                    </a:lnT>
                  </a:tcPr>
                </a:tc>
                <a:tc>
                  <a:txBody>
                    <a:bodyPr/>
                    <a:lstStyle/>
                    <a:p>
                      <a:pPr algn="r" fontAlgn="b"/>
                      <a:r>
                        <a:rPr lang="fi-FI" sz="1050" b="1" u="none" strike="noStrike">
                          <a:solidFill>
                            <a:srgbClr val="000000"/>
                          </a:solidFill>
                          <a:effectLst/>
                          <a:latin typeface="Aptos" panose="020B0004020202020204" pitchFamily="34" charset="0"/>
                        </a:rPr>
                        <a:t>2027</a:t>
                      </a:r>
                      <a:endParaRPr lang="fi-FI" sz="1050" b="1" i="0" u="none" strike="noStrike">
                        <a:solidFill>
                          <a:srgbClr val="000000"/>
                        </a:solidFill>
                        <a:effectLst/>
                        <a:latin typeface="Aptos" panose="020B0004020202020204" pitchFamily="34" charset="0"/>
                      </a:endParaRPr>
                    </a:p>
                  </a:txBody>
                  <a:tcPr marL="8368" marR="8368" marT="8368" marB="0" anchor="b">
                    <a:lnT w="12700" cap="flat" cmpd="sng" algn="ctr">
                      <a:solidFill>
                        <a:schemeClr val="tx1"/>
                      </a:solidFill>
                      <a:prstDash val="solid"/>
                      <a:round/>
                      <a:headEnd type="none" w="med" len="med"/>
                      <a:tailEnd type="none" w="med" len="med"/>
                    </a:lnT>
                  </a:tcPr>
                </a:tc>
                <a:tc>
                  <a:txBody>
                    <a:bodyPr/>
                    <a:lstStyle/>
                    <a:p>
                      <a:pPr algn="r" fontAlgn="b"/>
                      <a:r>
                        <a:rPr lang="fi-FI" sz="1050" b="1" u="none" strike="noStrike">
                          <a:solidFill>
                            <a:srgbClr val="000000"/>
                          </a:solidFill>
                          <a:effectLst/>
                          <a:latin typeface="Aptos" panose="020B0004020202020204" pitchFamily="34" charset="0"/>
                        </a:rPr>
                        <a:t>2028</a:t>
                      </a:r>
                      <a:endParaRPr lang="fi-FI" sz="1050" b="1" i="0" u="none" strike="noStrike">
                        <a:solidFill>
                          <a:srgbClr val="000000"/>
                        </a:solidFill>
                        <a:effectLst/>
                        <a:latin typeface="Aptos" panose="020B0004020202020204" pitchFamily="34" charset="0"/>
                      </a:endParaRPr>
                    </a:p>
                  </a:txBody>
                  <a:tcPr marL="8368" marR="8368" marT="8368" marB="0" anchor="b">
                    <a:lnT w="12700" cap="flat" cmpd="sng" algn="ctr">
                      <a:solidFill>
                        <a:schemeClr val="tx1"/>
                      </a:solidFill>
                      <a:prstDash val="solid"/>
                      <a:round/>
                      <a:headEnd type="none" w="med" len="med"/>
                      <a:tailEnd type="none" w="med" len="med"/>
                    </a:lnT>
                  </a:tcPr>
                </a:tc>
                <a:tc>
                  <a:txBody>
                    <a:bodyPr/>
                    <a:lstStyle/>
                    <a:p>
                      <a:pPr algn="r" fontAlgn="b"/>
                      <a:r>
                        <a:rPr lang="fi-FI" sz="1050" b="1" u="none" strike="noStrike">
                          <a:solidFill>
                            <a:srgbClr val="000000"/>
                          </a:solidFill>
                          <a:effectLst/>
                          <a:latin typeface="Aptos" panose="020B0004020202020204" pitchFamily="34" charset="0"/>
                        </a:rPr>
                        <a:t>2029</a:t>
                      </a:r>
                      <a:endParaRPr lang="fi-FI" sz="1050" b="1" i="0" u="none" strike="noStrike">
                        <a:solidFill>
                          <a:srgbClr val="000000"/>
                        </a:solidFill>
                        <a:effectLst/>
                        <a:latin typeface="Aptos" panose="020B0004020202020204" pitchFamily="34" charset="0"/>
                      </a:endParaRPr>
                    </a:p>
                  </a:txBody>
                  <a:tcPr marL="8368" marR="8368" marT="8368" marB="0" anchor="b">
                    <a:lnT w="12700" cap="flat" cmpd="sng" algn="ctr">
                      <a:solidFill>
                        <a:schemeClr val="tx1"/>
                      </a:solidFill>
                      <a:prstDash val="solid"/>
                      <a:round/>
                      <a:headEnd type="none" w="med" len="med"/>
                      <a:tailEnd type="none" w="med" len="med"/>
                    </a:lnT>
                  </a:tcPr>
                </a:tc>
                <a:tc>
                  <a:txBody>
                    <a:bodyPr/>
                    <a:lstStyle/>
                    <a:p>
                      <a:pPr algn="r" fontAlgn="b"/>
                      <a:r>
                        <a:rPr lang="fi-FI" sz="1050" b="1" u="none" strike="noStrike">
                          <a:solidFill>
                            <a:srgbClr val="000000"/>
                          </a:solidFill>
                          <a:effectLst/>
                          <a:latin typeface="Aptos" panose="020B0004020202020204" pitchFamily="34" charset="0"/>
                        </a:rPr>
                        <a:t>2030</a:t>
                      </a:r>
                      <a:endParaRPr lang="fi-FI" sz="1050" b="1" i="0" u="none" strike="noStrike">
                        <a:solidFill>
                          <a:srgbClr val="000000"/>
                        </a:solidFill>
                        <a:effectLst/>
                        <a:latin typeface="Aptos" panose="020B0004020202020204" pitchFamily="34" charset="0"/>
                      </a:endParaRPr>
                    </a:p>
                  </a:txBody>
                  <a:tcPr marL="8368" marR="8368" marT="8368" marB="0" anchor="b">
                    <a:lnT w="12700" cap="flat" cmpd="sng" algn="ctr">
                      <a:solidFill>
                        <a:schemeClr val="tx1"/>
                      </a:solidFill>
                      <a:prstDash val="solid"/>
                      <a:round/>
                      <a:headEnd type="none" w="med" len="med"/>
                      <a:tailEnd type="none" w="med" len="med"/>
                    </a:lnT>
                  </a:tcPr>
                </a:tc>
                <a:tc>
                  <a:txBody>
                    <a:bodyPr/>
                    <a:lstStyle/>
                    <a:p>
                      <a:pPr algn="r" fontAlgn="b"/>
                      <a:r>
                        <a:rPr lang="fi-FI" sz="1050" b="1" u="none" strike="noStrike">
                          <a:solidFill>
                            <a:srgbClr val="000000"/>
                          </a:solidFill>
                          <a:effectLst/>
                          <a:latin typeface="Aptos" panose="020B0004020202020204" pitchFamily="34" charset="0"/>
                        </a:rPr>
                        <a:t>2031</a:t>
                      </a:r>
                      <a:endParaRPr lang="fi-FI" sz="1050" b="1" i="0" u="none" strike="noStrike">
                        <a:solidFill>
                          <a:srgbClr val="000000"/>
                        </a:solidFill>
                        <a:effectLst/>
                        <a:latin typeface="Aptos" panose="020B0004020202020204" pitchFamily="34" charset="0"/>
                      </a:endParaRPr>
                    </a:p>
                  </a:txBody>
                  <a:tcPr marL="8368" marR="8368" marT="8368" marB="0" anchor="b">
                    <a:lnT w="12700" cap="flat" cmpd="sng" algn="ctr">
                      <a:solidFill>
                        <a:schemeClr val="tx1"/>
                      </a:solidFill>
                      <a:prstDash val="solid"/>
                      <a:round/>
                      <a:headEnd type="none" w="med" len="med"/>
                      <a:tailEnd type="none" w="med" len="med"/>
                    </a:lnT>
                  </a:tcPr>
                </a:tc>
                <a:tc>
                  <a:txBody>
                    <a:bodyPr/>
                    <a:lstStyle/>
                    <a:p>
                      <a:pPr algn="r" fontAlgn="b"/>
                      <a:r>
                        <a:rPr lang="fi-FI" sz="1050" b="1" u="none" strike="noStrike">
                          <a:solidFill>
                            <a:srgbClr val="000000"/>
                          </a:solidFill>
                          <a:effectLst/>
                          <a:latin typeface="Aptos" panose="020B0004020202020204" pitchFamily="34" charset="0"/>
                        </a:rPr>
                        <a:t>2032</a:t>
                      </a:r>
                      <a:endParaRPr lang="fi-FI" sz="1050" b="1" i="0" u="none" strike="noStrike">
                        <a:solidFill>
                          <a:srgbClr val="000000"/>
                        </a:solidFill>
                        <a:effectLst/>
                        <a:latin typeface="Aptos" panose="020B0004020202020204" pitchFamily="34" charset="0"/>
                      </a:endParaRPr>
                    </a:p>
                  </a:txBody>
                  <a:tcPr marL="8368" marR="8368" marT="8368" marB="0" anchor="b">
                    <a:lnT w="12700" cap="flat" cmpd="sng" algn="ctr">
                      <a:solidFill>
                        <a:schemeClr val="tx1"/>
                      </a:solidFill>
                      <a:prstDash val="solid"/>
                      <a:round/>
                      <a:headEnd type="none" w="med" len="med"/>
                      <a:tailEnd type="none" w="med" len="med"/>
                    </a:lnT>
                  </a:tcPr>
                </a:tc>
                <a:tc>
                  <a:txBody>
                    <a:bodyPr/>
                    <a:lstStyle/>
                    <a:p>
                      <a:pPr algn="r" fontAlgn="b"/>
                      <a:r>
                        <a:rPr lang="fi-FI" sz="1050" b="1" u="none" strike="noStrike">
                          <a:solidFill>
                            <a:srgbClr val="000000"/>
                          </a:solidFill>
                          <a:effectLst/>
                          <a:latin typeface="Aptos" panose="020B0004020202020204" pitchFamily="34" charset="0"/>
                        </a:rPr>
                        <a:t>2033</a:t>
                      </a:r>
                      <a:endParaRPr lang="fi-FI" sz="1050" b="1" i="0" u="none" strike="noStrike">
                        <a:solidFill>
                          <a:srgbClr val="000000"/>
                        </a:solidFill>
                        <a:effectLst/>
                        <a:latin typeface="Aptos" panose="020B0004020202020204" pitchFamily="34" charset="0"/>
                      </a:endParaRPr>
                    </a:p>
                  </a:txBody>
                  <a:tcPr marL="8368" marR="8368" marT="8368" marB="0" anchor="b">
                    <a:lnT w="12700" cap="flat" cmpd="sng" algn="ctr">
                      <a:solidFill>
                        <a:schemeClr val="tx1"/>
                      </a:solidFill>
                      <a:prstDash val="solid"/>
                      <a:round/>
                      <a:headEnd type="none" w="med" len="med"/>
                      <a:tailEnd type="none" w="med" len="med"/>
                    </a:lnT>
                  </a:tcPr>
                </a:tc>
                <a:tc>
                  <a:txBody>
                    <a:bodyPr/>
                    <a:lstStyle/>
                    <a:p>
                      <a:pPr algn="r" fontAlgn="b"/>
                      <a:r>
                        <a:rPr lang="fi-FI" sz="1050" b="1" u="none" strike="noStrike">
                          <a:solidFill>
                            <a:srgbClr val="000000"/>
                          </a:solidFill>
                          <a:effectLst/>
                          <a:latin typeface="Aptos" panose="020B0004020202020204" pitchFamily="34" charset="0"/>
                        </a:rPr>
                        <a:t>2034</a:t>
                      </a:r>
                      <a:endParaRPr lang="fi-FI" sz="1050" b="1" i="0" u="none" strike="noStrike">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05436583"/>
                  </a:ext>
                </a:extLst>
              </a:tr>
              <a:tr h="205615">
                <a:tc>
                  <a:txBody>
                    <a:bodyPr/>
                    <a:lstStyle/>
                    <a:p>
                      <a:pPr algn="l" fontAlgn="b"/>
                      <a:r>
                        <a:rPr lang="fi-FI" sz="1050" b="0" u="none" strike="noStrike">
                          <a:solidFill>
                            <a:srgbClr val="000000"/>
                          </a:solidFill>
                          <a:effectLst/>
                          <a:latin typeface="Aptos" panose="020B0004020202020204" pitchFamily="34" charset="0"/>
                        </a:rPr>
                        <a:t>Kuopio</a:t>
                      </a:r>
                      <a:endParaRPr lang="fi-FI" sz="1050" b="0" i="0" u="none" strike="noStrike">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latin typeface="Aptos" panose="020B0004020202020204" pitchFamily="34" charset="0"/>
                        </a:rPr>
                        <a:t>125 644</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127 119</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128 480</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129 804</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131 088</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132 327</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133 517</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134 648</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135 721</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136 733</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137 683</a:t>
                      </a:r>
                      <a:endParaRPr lang="fi-FI" sz="1050" b="0" i="0" u="none" strike="noStrike">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13563038"/>
                  </a:ext>
                </a:extLst>
              </a:tr>
              <a:tr h="205615">
                <a:tc>
                  <a:txBody>
                    <a:bodyPr/>
                    <a:lstStyle/>
                    <a:p>
                      <a:pPr algn="l" fontAlgn="b"/>
                      <a:r>
                        <a:rPr lang="fi-FI" sz="1050" b="0" u="none" strike="noStrike">
                          <a:solidFill>
                            <a:srgbClr val="000000"/>
                          </a:solidFill>
                          <a:effectLst/>
                          <a:latin typeface="Aptos" panose="020B0004020202020204" pitchFamily="34" charset="0"/>
                        </a:rPr>
                        <a:t>Siilinjärvi</a:t>
                      </a:r>
                      <a:endParaRPr lang="fi-FI" sz="1050" b="0" i="0" u="none" strike="noStrike">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latin typeface="Aptos" panose="020B0004020202020204" pitchFamily="34" charset="0"/>
                        </a:rPr>
                        <a:t>21 260</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21 214</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21 149</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21 079</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21 008</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20 935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20 865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20 792</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20 721</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20 658</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20 599</a:t>
                      </a:r>
                      <a:endParaRPr lang="fi-FI" sz="1050" b="0" i="0" u="none" strike="noStrike">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28569747"/>
                  </a:ext>
                </a:extLst>
              </a:tr>
              <a:tr h="205615">
                <a:tc>
                  <a:txBody>
                    <a:bodyPr/>
                    <a:lstStyle/>
                    <a:p>
                      <a:pPr algn="l" fontAlgn="b"/>
                      <a:r>
                        <a:rPr lang="fi-FI" sz="1050" b="1" u="none" strike="noStrike" dirty="0">
                          <a:solidFill>
                            <a:srgbClr val="000000"/>
                          </a:solidFill>
                          <a:effectLst/>
                          <a:latin typeface="Aptos" panose="020B0004020202020204" pitchFamily="34" charset="0"/>
                        </a:rPr>
                        <a:t>Kuopion seutukunta</a:t>
                      </a:r>
                      <a:endParaRPr lang="fi-FI" sz="1050" b="1" i="0" u="none" strike="noStrike" dirty="0">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1" u="none" strike="noStrike">
                          <a:solidFill>
                            <a:srgbClr val="000000"/>
                          </a:solidFill>
                          <a:effectLst/>
                          <a:latin typeface="Aptos" panose="020B0004020202020204" pitchFamily="34" charset="0"/>
                        </a:rPr>
                        <a:t>146 904</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148 333</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149 629</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150 883</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152 096</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153 262</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154 382</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155 440</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156 442</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157 391</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dirty="0">
                          <a:solidFill>
                            <a:srgbClr val="000000"/>
                          </a:solidFill>
                          <a:effectLst/>
                          <a:latin typeface="Aptos" panose="020B0004020202020204" pitchFamily="34" charset="0"/>
                        </a:rPr>
                        <a:t>158 282</a:t>
                      </a:r>
                      <a:endParaRPr lang="fi-FI" sz="1050" b="1" i="0" u="none" strike="noStrike" dirty="0">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49752756"/>
                  </a:ext>
                </a:extLst>
              </a:tr>
              <a:tr h="205615">
                <a:tc>
                  <a:txBody>
                    <a:bodyPr/>
                    <a:lstStyle/>
                    <a:p>
                      <a:pPr algn="l" fontAlgn="b"/>
                      <a:r>
                        <a:rPr lang="fi-FI" sz="1050" b="0" u="none" strike="noStrike">
                          <a:solidFill>
                            <a:srgbClr val="000000"/>
                          </a:solidFill>
                          <a:effectLst/>
                          <a:latin typeface="Aptos" panose="020B0004020202020204" pitchFamily="34" charset="0"/>
                        </a:rPr>
                        <a:t>Iisalmi</a:t>
                      </a:r>
                      <a:endParaRPr lang="fi-FI" sz="1050" b="0" i="0" u="none" strike="noStrike">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latin typeface="Aptos" panose="020B0004020202020204" pitchFamily="34" charset="0"/>
                        </a:rPr>
                        <a:t>20 451</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20 286</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20 114</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19 946</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19 787</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19 627</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19 471</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19 319</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19 172</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19 026</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18 885</a:t>
                      </a:r>
                      <a:endParaRPr lang="fi-FI" sz="1050" b="0" i="0" u="none" strike="noStrike">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29358062"/>
                  </a:ext>
                </a:extLst>
              </a:tr>
              <a:tr h="205615">
                <a:tc>
                  <a:txBody>
                    <a:bodyPr/>
                    <a:lstStyle/>
                    <a:p>
                      <a:pPr algn="l" fontAlgn="b"/>
                      <a:r>
                        <a:rPr lang="fi-FI" sz="1050" b="0" u="none" strike="noStrike">
                          <a:solidFill>
                            <a:srgbClr val="000000"/>
                          </a:solidFill>
                          <a:effectLst/>
                          <a:latin typeface="Aptos" panose="020B0004020202020204" pitchFamily="34" charset="0"/>
                        </a:rPr>
                        <a:t>Kiuruvesi</a:t>
                      </a:r>
                      <a:endParaRPr lang="fi-FI" sz="1050" b="0" i="0" u="none" strike="noStrike">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latin typeface="Aptos" panose="020B0004020202020204" pitchFamily="34" charset="0"/>
                        </a:rPr>
                        <a:t>7 342</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7 210</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7 086</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6 967</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6 855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6 746</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6 645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6 545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6 450</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6 361</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6 275</a:t>
                      </a:r>
                      <a:endParaRPr lang="fi-FI" sz="1050" b="0" i="0" u="none" strike="noStrike">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52542507"/>
                  </a:ext>
                </a:extLst>
              </a:tr>
              <a:tr h="205615">
                <a:tc>
                  <a:txBody>
                    <a:bodyPr/>
                    <a:lstStyle/>
                    <a:p>
                      <a:pPr algn="l" fontAlgn="b"/>
                      <a:r>
                        <a:rPr lang="fi-FI" sz="1050" b="0" u="none" strike="noStrike" dirty="0">
                          <a:solidFill>
                            <a:srgbClr val="000000"/>
                          </a:solidFill>
                          <a:effectLst/>
                          <a:latin typeface="Aptos" panose="020B0004020202020204" pitchFamily="34" charset="0"/>
                        </a:rPr>
                        <a:t>Keitele</a:t>
                      </a:r>
                      <a:endParaRPr lang="fi-FI" sz="1050" b="0" i="0" u="none" strike="noStrike" dirty="0">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latin typeface="Aptos" panose="020B0004020202020204" pitchFamily="34" charset="0"/>
                        </a:rPr>
                        <a:t>1 999</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1 963</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1 930</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1 896</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1 866</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1 836</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1 807</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1 780</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1 755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1 730</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1 706</a:t>
                      </a:r>
                      <a:endParaRPr lang="fi-FI" sz="1050" b="0" i="0" u="none" strike="noStrike">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2297709"/>
                  </a:ext>
                </a:extLst>
              </a:tr>
              <a:tr h="205615">
                <a:tc>
                  <a:txBody>
                    <a:bodyPr/>
                    <a:lstStyle/>
                    <a:p>
                      <a:pPr algn="l" fontAlgn="b"/>
                      <a:r>
                        <a:rPr lang="fi-FI" sz="1050" b="0" u="none" strike="noStrike" dirty="0">
                          <a:solidFill>
                            <a:srgbClr val="000000"/>
                          </a:solidFill>
                          <a:effectLst/>
                          <a:latin typeface="Aptos" panose="020B0004020202020204" pitchFamily="34" charset="0"/>
                        </a:rPr>
                        <a:t>Lapinlahti</a:t>
                      </a:r>
                      <a:endParaRPr lang="fi-FI" sz="1050" b="0" i="0" u="none" strike="noStrike" dirty="0">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latin typeface="Aptos" panose="020B0004020202020204" pitchFamily="34" charset="0"/>
                        </a:rPr>
                        <a:t>8 858</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8 736</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8 617</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8 502</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8 385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8 276</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8 171</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8 074</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7 981</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7 896</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7 816</a:t>
                      </a:r>
                      <a:endParaRPr lang="fi-FI" sz="1050" b="0" i="0" u="none" strike="noStrike">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23749046"/>
                  </a:ext>
                </a:extLst>
              </a:tr>
              <a:tr h="205615">
                <a:tc>
                  <a:txBody>
                    <a:bodyPr/>
                    <a:lstStyle/>
                    <a:p>
                      <a:pPr algn="l" fontAlgn="b"/>
                      <a:r>
                        <a:rPr lang="fi-FI" sz="1050" b="0" u="none" strike="noStrike">
                          <a:solidFill>
                            <a:srgbClr val="000000"/>
                          </a:solidFill>
                          <a:effectLst/>
                          <a:latin typeface="Aptos" panose="020B0004020202020204" pitchFamily="34" charset="0"/>
                        </a:rPr>
                        <a:t>Pielavesi</a:t>
                      </a:r>
                      <a:endParaRPr lang="fi-FI" sz="1050" b="0" i="0" u="none" strike="noStrike">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latin typeface="Aptos" panose="020B0004020202020204" pitchFamily="34" charset="0"/>
                        </a:rPr>
                        <a:t>3 996</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3 921</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3 848</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3 781</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3 718</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3 657</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3 602</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3 549</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3 504</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3 460</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3 415</a:t>
                      </a:r>
                      <a:endParaRPr lang="fi-FI" sz="1050" b="0" i="0" u="none" strike="noStrike">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13523652"/>
                  </a:ext>
                </a:extLst>
              </a:tr>
              <a:tr h="205615">
                <a:tc>
                  <a:txBody>
                    <a:bodyPr/>
                    <a:lstStyle/>
                    <a:p>
                      <a:pPr algn="l" fontAlgn="b"/>
                      <a:r>
                        <a:rPr lang="fi-FI" sz="1050" b="0" u="none" strike="noStrike">
                          <a:solidFill>
                            <a:srgbClr val="000000"/>
                          </a:solidFill>
                          <a:effectLst/>
                          <a:latin typeface="Aptos" panose="020B0004020202020204" pitchFamily="34" charset="0"/>
                        </a:rPr>
                        <a:t>Sonkajärvi</a:t>
                      </a:r>
                      <a:endParaRPr lang="fi-FI" sz="1050" b="0" i="0" u="none" strike="noStrike">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latin typeface="Aptos" panose="020B0004020202020204" pitchFamily="34" charset="0"/>
                        </a:rPr>
                        <a:t>3 572</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3 510</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3 448</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3 394</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3 341</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3 288</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3 239</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3 194</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3 149</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3 108</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3 069</a:t>
                      </a:r>
                      <a:endParaRPr lang="fi-FI" sz="1050" b="0" i="0" u="none" strike="noStrike">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12993858"/>
                  </a:ext>
                </a:extLst>
              </a:tr>
              <a:tr h="205615">
                <a:tc>
                  <a:txBody>
                    <a:bodyPr/>
                    <a:lstStyle/>
                    <a:p>
                      <a:pPr algn="l" fontAlgn="b"/>
                      <a:r>
                        <a:rPr lang="fi-FI" sz="1050" b="0" u="none" strike="noStrike">
                          <a:solidFill>
                            <a:srgbClr val="000000"/>
                          </a:solidFill>
                          <a:effectLst/>
                          <a:latin typeface="Aptos" panose="020B0004020202020204" pitchFamily="34" charset="0"/>
                        </a:rPr>
                        <a:t>Vieremä</a:t>
                      </a:r>
                      <a:endParaRPr lang="fi-FI" sz="1050" b="0" i="0" u="none" strike="noStrike">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latin typeface="Aptos" panose="020B0004020202020204" pitchFamily="34" charset="0"/>
                        </a:rPr>
                        <a:t>3 331</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3 280</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3 230</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3 185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3 139</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3 094</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3 049</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3 006</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2 967</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2 931</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2 898</a:t>
                      </a:r>
                      <a:endParaRPr lang="fi-FI" sz="1050" b="0" i="0" u="none" strike="noStrike">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79725302"/>
                  </a:ext>
                </a:extLst>
              </a:tr>
              <a:tr h="205615">
                <a:tc>
                  <a:txBody>
                    <a:bodyPr/>
                    <a:lstStyle/>
                    <a:p>
                      <a:pPr algn="l" fontAlgn="b"/>
                      <a:r>
                        <a:rPr lang="fi-FI" sz="1050" b="1" u="none" strike="noStrike" dirty="0">
                          <a:solidFill>
                            <a:srgbClr val="000000"/>
                          </a:solidFill>
                          <a:effectLst/>
                          <a:latin typeface="Aptos" panose="020B0004020202020204" pitchFamily="34" charset="0"/>
                        </a:rPr>
                        <a:t>Ylä-Savon seutukunta</a:t>
                      </a:r>
                      <a:endParaRPr lang="fi-FI" sz="1050" b="1" i="0" u="none" strike="noStrike" dirty="0">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1" u="none" strike="noStrike">
                          <a:solidFill>
                            <a:srgbClr val="000000"/>
                          </a:solidFill>
                          <a:effectLst/>
                          <a:latin typeface="Aptos" panose="020B0004020202020204" pitchFamily="34" charset="0"/>
                        </a:rPr>
                        <a:t>49 549</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48 906</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48 273</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47 671</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47 091</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46 524</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45 984</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45 467</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44 978</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44 512</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dirty="0">
                          <a:solidFill>
                            <a:srgbClr val="000000"/>
                          </a:solidFill>
                          <a:effectLst/>
                          <a:latin typeface="Aptos" panose="020B0004020202020204" pitchFamily="34" charset="0"/>
                        </a:rPr>
                        <a:t>44 064</a:t>
                      </a:r>
                      <a:endParaRPr lang="fi-FI" sz="1050" b="1" i="0" u="none" strike="noStrike" dirty="0">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09806001"/>
                  </a:ext>
                </a:extLst>
              </a:tr>
              <a:tr h="205615">
                <a:tc>
                  <a:txBody>
                    <a:bodyPr/>
                    <a:lstStyle/>
                    <a:p>
                      <a:pPr algn="l" fontAlgn="b"/>
                      <a:r>
                        <a:rPr lang="fi-FI" sz="1050" b="0" u="none" strike="noStrike">
                          <a:solidFill>
                            <a:srgbClr val="000000"/>
                          </a:solidFill>
                          <a:effectLst/>
                          <a:latin typeface="Aptos" panose="020B0004020202020204" pitchFamily="34" charset="0"/>
                        </a:rPr>
                        <a:t>Suonenjoki</a:t>
                      </a:r>
                      <a:endParaRPr lang="fi-FI" sz="1050" b="0" i="0" u="none" strike="noStrike">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latin typeface="Aptos" panose="020B0004020202020204" pitchFamily="34" charset="0"/>
                        </a:rPr>
                        <a:t>6 619</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6 536</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6 456</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6 377</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6 303</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6 231</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6 164</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6 100</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6 037</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5 976</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5 918</a:t>
                      </a:r>
                      <a:endParaRPr lang="fi-FI" sz="1050" b="0" i="0" u="none" strike="noStrike">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91885927"/>
                  </a:ext>
                </a:extLst>
              </a:tr>
              <a:tr h="205615">
                <a:tc>
                  <a:txBody>
                    <a:bodyPr/>
                    <a:lstStyle/>
                    <a:p>
                      <a:pPr algn="l" fontAlgn="b"/>
                      <a:r>
                        <a:rPr lang="fi-FI" sz="1050" b="0" u="none" strike="noStrike">
                          <a:solidFill>
                            <a:srgbClr val="000000"/>
                          </a:solidFill>
                          <a:effectLst/>
                          <a:latin typeface="Aptos" panose="020B0004020202020204" pitchFamily="34" charset="0"/>
                        </a:rPr>
                        <a:t>Rautalampi</a:t>
                      </a:r>
                      <a:endParaRPr lang="fi-FI" sz="1050" b="0" i="0" u="none" strike="noStrike">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latin typeface="Aptos" panose="020B0004020202020204" pitchFamily="34" charset="0"/>
                        </a:rPr>
                        <a:t>2 883</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2 832</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2 784</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2 739</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2 696</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2 657</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2 621</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2 585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2 553</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2 523</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2 492</a:t>
                      </a:r>
                      <a:endParaRPr lang="fi-FI" sz="1050" b="0" i="0" u="none" strike="noStrike">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14035903"/>
                  </a:ext>
                </a:extLst>
              </a:tr>
              <a:tr h="205615">
                <a:tc>
                  <a:txBody>
                    <a:bodyPr/>
                    <a:lstStyle/>
                    <a:p>
                      <a:pPr algn="l" fontAlgn="b"/>
                      <a:r>
                        <a:rPr lang="fi-FI" sz="1050" b="0" u="none" strike="noStrike">
                          <a:solidFill>
                            <a:srgbClr val="000000"/>
                          </a:solidFill>
                          <a:effectLst/>
                          <a:latin typeface="Aptos" panose="020B0004020202020204" pitchFamily="34" charset="0"/>
                        </a:rPr>
                        <a:t>Tervo</a:t>
                      </a:r>
                      <a:endParaRPr lang="fi-FI" sz="1050" b="0" i="0" u="none" strike="noStrike">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latin typeface="Aptos" panose="020B0004020202020204" pitchFamily="34" charset="0"/>
                        </a:rPr>
                        <a:t>1 382</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1 357</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1 333</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1 310</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1 289</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1 267</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1 246</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1 227</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1 208</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1 189</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1 172</a:t>
                      </a:r>
                      <a:endParaRPr lang="fi-FI" sz="1050" b="0" i="0" u="none" strike="noStrike">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51877696"/>
                  </a:ext>
                </a:extLst>
              </a:tr>
              <a:tr h="205615">
                <a:tc>
                  <a:txBody>
                    <a:bodyPr/>
                    <a:lstStyle/>
                    <a:p>
                      <a:pPr algn="l" fontAlgn="b"/>
                      <a:r>
                        <a:rPr lang="fi-FI" sz="1050" b="0" u="none" strike="noStrike">
                          <a:solidFill>
                            <a:srgbClr val="000000"/>
                          </a:solidFill>
                          <a:effectLst/>
                          <a:latin typeface="Aptos" panose="020B0004020202020204" pitchFamily="34" charset="0"/>
                        </a:rPr>
                        <a:t>Vesanto</a:t>
                      </a:r>
                      <a:endParaRPr lang="fi-FI" sz="1050" b="0" i="0" u="none" strike="noStrike">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latin typeface="Aptos" panose="020B0004020202020204" pitchFamily="34" charset="0"/>
                        </a:rPr>
                        <a:t>1 866</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1 840</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1 814</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1 788</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1 764</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1 744</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1 721</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1 703</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1 684</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1 668</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1 650</a:t>
                      </a:r>
                      <a:endParaRPr lang="fi-FI" sz="1050" b="0" i="0" u="none" strike="noStrike">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83446782"/>
                  </a:ext>
                </a:extLst>
              </a:tr>
              <a:tr h="205615">
                <a:tc>
                  <a:txBody>
                    <a:bodyPr/>
                    <a:lstStyle/>
                    <a:p>
                      <a:pPr algn="l" fontAlgn="b"/>
                      <a:r>
                        <a:rPr lang="fi-FI" sz="1050" b="1" u="none" strike="noStrike" dirty="0">
                          <a:solidFill>
                            <a:srgbClr val="000000"/>
                          </a:solidFill>
                          <a:effectLst/>
                          <a:latin typeface="Aptos" panose="020B0004020202020204" pitchFamily="34" charset="0"/>
                        </a:rPr>
                        <a:t>Sisä-Savon seutukunta</a:t>
                      </a:r>
                      <a:endParaRPr lang="fi-FI" sz="1050" b="1" i="0" u="none" strike="noStrike" dirty="0">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1" u="none" strike="noStrike">
                          <a:solidFill>
                            <a:srgbClr val="000000"/>
                          </a:solidFill>
                          <a:effectLst/>
                          <a:latin typeface="Aptos" panose="020B0004020202020204" pitchFamily="34" charset="0"/>
                        </a:rPr>
                        <a:t>12 750</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12 565</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12 387</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12 214</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12 052</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11 899</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11 752</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11 615</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11 482</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11 356</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dirty="0">
                          <a:solidFill>
                            <a:srgbClr val="000000"/>
                          </a:solidFill>
                          <a:effectLst/>
                          <a:latin typeface="Aptos" panose="020B0004020202020204" pitchFamily="34" charset="0"/>
                        </a:rPr>
                        <a:t>11 232</a:t>
                      </a:r>
                      <a:endParaRPr lang="fi-FI" sz="1050" b="1" i="0" u="none" strike="noStrike" dirty="0">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62174456"/>
                  </a:ext>
                </a:extLst>
              </a:tr>
              <a:tr h="205615">
                <a:tc>
                  <a:txBody>
                    <a:bodyPr/>
                    <a:lstStyle/>
                    <a:p>
                      <a:pPr algn="l" fontAlgn="b"/>
                      <a:r>
                        <a:rPr lang="fi-FI" sz="1050" b="0" u="none" strike="noStrike">
                          <a:solidFill>
                            <a:srgbClr val="000000"/>
                          </a:solidFill>
                          <a:effectLst/>
                          <a:latin typeface="Aptos" panose="020B0004020202020204" pitchFamily="34" charset="0"/>
                        </a:rPr>
                        <a:t>Kaavi</a:t>
                      </a:r>
                      <a:endParaRPr lang="fi-FI" sz="1050" b="0" i="0" u="none" strike="noStrike">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latin typeface="Aptos" panose="020B0004020202020204" pitchFamily="34" charset="0"/>
                        </a:rPr>
                        <a:t>2 561</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2 505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2 451</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2 402</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2 356</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2 312</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2 273</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2 235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2 202</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2 172</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2 142</a:t>
                      </a:r>
                      <a:endParaRPr lang="fi-FI" sz="1050" b="0" i="0" u="none" strike="noStrike">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88107762"/>
                  </a:ext>
                </a:extLst>
              </a:tr>
              <a:tr h="205615">
                <a:tc>
                  <a:txBody>
                    <a:bodyPr/>
                    <a:lstStyle/>
                    <a:p>
                      <a:pPr algn="l" fontAlgn="b"/>
                      <a:r>
                        <a:rPr lang="fi-FI" sz="1050" b="0" u="none" strike="noStrike">
                          <a:solidFill>
                            <a:srgbClr val="000000"/>
                          </a:solidFill>
                          <a:effectLst/>
                          <a:latin typeface="Aptos" panose="020B0004020202020204" pitchFamily="34" charset="0"/>
                        </a:rPr>
                        <a:t>Rautavaara</a:t>
                      </a:r>
                      <a:endParaRPr lang="fi-FI" sz="1050" b="0" i="0" u="none" strike="noStrike">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latin typeface="Aptos" panose="020B0004020202020204" pitchFamily="34" charset="0"/>
                        </a:rPr>
                        <a:t>1 383</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1 348</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1 314</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1 283</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1 252</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1 224</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1 196</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1 172</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1 149</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1 130</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1 111</a:t>
                      </a:r>
                      <a:endParaRPr lang="fi-FI" sz="1050" b="0" i="0" u="none" strike="noStrike">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5132615"/>
                  </a:ext>
                </a:extLst>
              </a:tr>
              <a:tr h="205615">
                <a:tc>
                  <a:txBody>
                    <a:bodyPr/>
                    <a:lstStyle/>
                    <a:p>
                      <a:pPr algn="l" fontAlgn="b"/>
                      <a:r>
                        <a:rPr lang="fi-FI" sz="1050" b="0" u="none" strike="noStrike">
                          <a:solidFill>
                            <a:srgbClr val="000000"/>
                          </a:solidFill>
                          <a:effectLst/>
                          <a:latin typeface="Aptos" panose="020B0004020202020204" pitchFamily="34" charset="0"/>
                        </a:rPr>
                        <a:t>Tuusniemi</a:t>
                      </a:r>
                      <a:endParaRPr lang="fi-FI" sz="1050" b="0" i="0" u="none" strike="noStrike">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latin typeface="Aptos" panose="020B0004020202020204" pitchFamily="34" charset="0"/>
                        </a:rPr>
                        <a:t>2 274</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2 239</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2 204</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2 173</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2 142</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2 113</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2 085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2 061</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2 037</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2 015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1 996</a:t>
                      </a:r>
                      <a:endParaRPr lang="fi-FI" sz="1050" b="0" i="0" u="none" strike="noStrike">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55546771"/>
                  </a:ext>
                </a:extLst>
              </a:tr>
              <a:tr h="205615">
                <a:tc>
                  <a:txBody>
                    <a:bodyPr/>
                    <a:lstStyle/>
                    <a:p>
                      <a:pPr algn="l" fontAlgn="b"/>
                      <a:r>
                        <a:rPr lang="fi-FI" sz="1050" b="1" u="none" strike="noStrike" dirty="0">
                          <a:solidFill>
                            <a:srgbClr val="000000"/>
                          </a:solidFill>
                          <a:effectLst/>
                          <a:latin typeface="Aptos" panose="020B0004020202020204" pitchFamily="34" charset="0"/>
                        </a:rPr>
                        <a:t>Koillis-Savon seutukunta</a:t>
                      </a:r>
                      <a:endParaRPr lang="fi-FI" sz="1050" b="1" i="0" u="none" strike="noStrike" dirty="0">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1" u="none" strike="noStrike">
                          <a:solidFill>
                            <a:srgbClr val="000000"/>
                          </a:solidFill>
                          <a:effectLst/>
                          <a:latin typeface="Aptos" panose="020B0004020202020204" pitchFamily="34" charset="0"/>
                        </a:rPr>
                        <a:t>6 218</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6 092</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5 969</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5 858</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5 750</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5 649</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5 554</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5 468</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5 388</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5 317</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dirty="0">
                          <a:solidFill>
                            <a:srgbClr val="000000"/>
                          </a:solidFill>
                          <a:effectLst/>
                          <a:latin typeface="Aptos" panose="020B0004020202020204" pitchFamily="34" charset="0"/>
                        </a:rPr>
                        <a:t>5 249</a:t>
                      </a:r>
                      <a:endParaRPr lang="fi-FI" sz="1050" b="1" i="0" u="none" strike="noStrike" dirty="0">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27651015"/>
                  </a:ext>
                </a:extLst>
              </a:tr>
              <a:tr h="205615">
                <a:tc>
                  <a:txBody>
                    <a:bodyPr/>
                    <a:lstStyle/>
                    <a:p>
                      <a:pPr algn="l" fontAlgn="b"/>
                      <a:r>
                        <a:rPr lang="fi-FI" sz="1050" b="0" u="none" strike="noStrike">
                          <a:solidFill>
                            <a:srgbClr val="000000"/>
                          </a:solidFill>
                          <a:effectLst/>
                          <a:latin typeface="Aptos" panose="020B0004020202020204" pitchFamily="34" charset="0"/>
                        </a:rPr>
                        <a:t>Varkaus</a:t>
                      </a:r>
                      <a:endParaRPr lang="fi-FI" sz="1050" b="0" i="0" u="none" strike="noStrike">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latin typeface="Aptos" panose="020B0004020202020204" pitchFamily="34" charset="0"/>
                        </a:rPr>
                        <a:t>19 494</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19 272</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19 057</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18 856</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18 670</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18 488</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18 316</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18 160</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18 007</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17 862</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17 723</a:t>
                      </a:r>
                      <a:endParaRPr lang="fi-FI" sz="1050" b="0" i="0" u="none" strike="noStrike">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78028128"/>
                  </a:ext>
                </a:extLst>
              </a:tr>
              <a:tr h="205615">
                <a:tc>
                  <a:txBody>
                    <a:bodyPr/>
                    <a:lstStyle/>
                    <a:p>
                      <a:pPr algn="l" fontAlgn="b"/>
                      <a:r>
                        <a:rPr lang="fi-FI" sz="1050" b="0" u="none" strike="noStrike">
                          <a:solidFill>
                            <a:srgbClr val="000000"/>
                          </a:solidFill>
                          <a:effectLst/>
                          <a:latin typeface="Aptos" panose="020B0004020202020204" pitchFamily="34" charset="0"/>
                        </a:rPr>
                        <a:t>Joroinen</a:t>
                      </a:r>
                      <a:endParaRPr lang="fi-FI" sz="1050" b="0" i="0" u="none" strike="noStrike">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latin typeface="Aptos" panose="020B0004020202020204" pitchFamily="34" charset="0"/>
                        </a:rPr>
                        <a:t>4 555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4 513</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4 470</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4 428</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4 386</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4 347</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4 310</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4 276</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4 242</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4 212</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4 183</a:t>
                      </a:r>
                      <a:endParaRPr lang="fi-FI" sz="1050" b="0" i="0" u="none" strike="noStrike">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91030907"/>
                  </a:ext>
                </a:extLst>
              </a:tr>
              <a:tr h="205615">
                <a:tc>
                  <a:txBody>
                    <a:bodyPr/>
                    <a:lstStyle/>
                    <a:p>
                      <a:pPr algn="l" fontAlgn="b"/>
                      <a:r>
                        <a:rPr lang="fi-FI" sz="1050" b="0" u="none" strike="noStrike">
                          <a:solidFill>
                            <a:srgbClr val="000000"/>
                          </a:solidFill>
                          <a:effectLst/>
                          <a:latin typeface="Aptos" panose="020B0004020202020204" pitchFamily="34" charset="0"/>
                        </a:rPr>
                        <a:t>Leppävirta</a:t>
                      </a:r>
                      <a:endParaRPr lang="fi-FI" sz="1050" b="0" i="0" u="none" strike="noStrike">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latin typeface="Aptos" panose="020B0004020202020204" pitchFamily="34" charset="0"/>
                        </a:rPr>
                        <a:t>8 942</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8 835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8 726</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8 625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8 524</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8 428</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8 339</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8 256</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8 179</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8 108</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8 042</a:t>
                      </a:r>
                      <a:endParaRPr lang="fi-FI" sz="1050" b="0" i="0" u="none" strike="noStrike">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7564810"/>
                  </a:ext>
                </a:extLst>
              </a:tr>
              <a:tr h="205615">
                <a:tc>
                  <a:txBody>
                    <a:bodyPr/>
                    <a:lstStyle/>
                    <a:p>
                      <a:pPr algn="l" fontAlgn="b"/>
                      <a:r>
                        <a:rPr lang="fi-FI" sz="1050" b="1" u="none" strike="noStrike" dirty="0">
                          <a:solidFill>
                            <a:srgbClr val="000000"/>
                          </a:solidFill>
                          <a:effectLst/>
                          <a:latin typeface="Aptos" panose="020B0004020202020204" pitchFamily="34" charset="0"/>
                        </a:rPr>
                        <a:t>Varkauden seutukunta</a:t>
                      </a:r>
                      <a:endParaRPr lang="fi-FI" sz="1050" b="1" i="0" u="none" strike="noStrike" dirty="0">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1" u="none" strike="noStrike">
                          <a:solidFill>
                            <a:srgbClr val="000000"/>
                          </a:solidFill>
                          <a:effectLst/>
                          <a:latin typeface="Aptos" panose="020B0004020202020204" pitchFamily="34" charset="0"/>
                        </a:rPr>
                        <a:t>32 991</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32 620</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32 253</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31 909</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31 580</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31 263</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30 965</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30 692</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30 428</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30 182</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dirty="0">
                          <a:solidFill>
                            <a:srgbClr val="000000"/>
                          </a:solidFill>
                          <a:effectLst/>
                          <a:latin typeface="Aptos" panose="020B0004020202020204" pitchFamily="34" charset="0"/>
                        </a:rPr>
                        <a:t>29 948</a:t>
                      </a:r>
                      <a:endParaRPr lang="fi-FI" sz="1050" b="1" i="0" u="none" strike="noStrike" dirty="0">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96682891"/>
                  </a:ext>
                </a:extLst>
              </a:tr>
              <a:tr h="205615">
                <a:tc>
                  <a:txBody>
                    <a:bodyPr/>
                    <a:lstStyle/>
                    <a:p>
                      <a:pPr algn="l" fontAlgn="b"/>
                      <a:r>
                        <a:rPr lang="fi-FI" sz="1050" b="1" u="none" strike="noStrike" dirty="0">
                          <a:solidFill>
                            <a:srgbClr val="000000"/>
                          </a:solidFill>
                          <a:effectLst/>
                          <a:latin typeface="Aptos" panose="020B0004020202020204" pitchFamily="34" charset="0"/>
                        </a:rPr>
                        <a:t>POHJOIS-SAVO</a:t>
                      </a:r>
                      <a:endParaRPr lang="fi-FI" sz="1050" b="1" i="0" u="none" strike="noStrike" dirty="0">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dirty="0">
                          <a:solidFill>
                            <a:srgbClr val="000000"/>
                          </a:solidFill>
                          <a:effectLst/>
                          <a:latin typeface="Aptos" panose="020B0004020202020204" pitchFamily="34" charset="0"/>
                        </a:rPr>
                        <a:t>248 412</a:t>
                      </a:r>
                      <a:endParaRPr lang="fi-FI" sz="1050" b="1" i="0" u="none" strike="noStrike" dirty="0">
                        <a:solidFill>
                          <a:srgbClr val="000000"/>
                        </a:solidFill>
                        <a:effectLst/>
                        <a:latin typeface="Aptos" panose="020B0004020202020204" pitchFamily="34" charset="0"/>
                      </a:endParaRPr>
                    </a:p>
                  </a:txBody>
                  <a:tcPr marL="8368" marR="8368" marT="8368" marB="0" anchor="b">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a:solidFill>
                            <a:srgbClr val="000000"/>
                          </a:solidFill>
                          <a:effectLst/>
                          <a:latin typeface="Aptos" panose="020B0004020202020204" pitchFamily="34" charset="0"/>
                        </a:rPr>
                        <a:t>248 516</a:t>
                      </a:r>
                      <a:endParaRPr lang="fi-FI" sz="1050" b="1" i="0" u="none" strike="noStrike">
                        <a:solidFill>
                          <a:srgbClr val="000000"/>
                        </a:solidFill>
                        <a:effectLst/>
                        <a:latin typeface="Aptos" panose="020B0004020202020204" pitchFamily="34" charset="0"/>
                      </a:endParaRPr>
                    </a:p>
                  </a:txBody>
                  <a:tcPr marL="8368" marR="8368" marT="8368" marB="0" anchor="b">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a:solidFill>
                            <a:srgbClr val="000000"/>
                          </a:solidFill>
                          <a:effectLst/>
                          <a:latin typeface="Aptos" panose="020B0004020202020204" pitchFamily="34" charset="0"/>
                        </a:rPr>
                        <a:t>248 511</a:t>
                      </a:r>
                      <a:endParaRPr lang="fi-FI" sz="1050" b="1" i="0" u="none" strike="noStrike">
                        <a:solidFill>
                          <a:srgbClr val="000000"/>
                        </a:solidFill>
                        <a:effectLst/>
                        <a:latin typeface="Aptos" panose="020B0004020202020204" pitchFamily="34" charset="0"/>
                      </a:endParaRPr>
                    </a:p>
                  </a:txBody>
                  <a:tcPr marL="8368" marR="8368" marT="8368" marB="0" anchor="b">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a:solidFill>
                            <a:srgbClr val="000000"/>
                          </a:solidFill>
                          <a:effectLst/>
                          <a:latin typeface="Aptos" panose="020B0004020202020204" pitchFamily="34" charset="0"/>
                        </a:rPr>
                        <a:t>248 535</a:t>
                      </a:r>
                      <a:endParaRPr lang="fi-FI" sz="1050" b="1" i="0" u="none" strike="noStrike">
                        <a:solidFill>
                          <a:srgbClr val="000000"/>
                        </a:solidFill>
                        <a:effectLst/>
                        <a:latin typeface="Aptos" panose="020B0004020202020204" pitchFamily="34" charset="0"/>
                      </a:endParaRPr>
                    </a:p>
                  </a:txBody>
                  <a:tcPr marL="8368" marR="8368" marT="8368" marB="0" anchor="b">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a:solidFill>
                            <a:srgbClr val="000000"/>
                          </a:solidFill>
                          <a:effectLst/>
                          <a:latin typeface="Aptos" panose="020B0004020202020204" pitchFamily="34" charset="0"/>
                        </a:rPr>
                        <a:t>248 569</a:t>
                      </a:r>
                      <a:endParaRPr lang="fi-FI" sz="1050" b="1" i="0" u="none" strike="noStrike">
                        <a:solidFill>
                          <a:srgbClr val="000000"/>
                        </a:solidFill>
                        <a:effectLst/>
                        <a:latin typeface="Aptos" panose="020B0004020202020204" pitchFamily="34" charset="0"/>
                      </a:endParaRPr>
                    </a:p>
                  </a:txBody>
                  <a:tcPr marL="8368" marR="8368" marT="8368" marB="0" anchor="b">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a:solidFill>
                            <a:srgbClr val="000000"/>
                          </a:solidFill>
                          <a:effectLst/>
                          <a:latin typeface="Aptos" panose="020B0004020202020204" pitchFamily="34" charset="0"/>
                        </a:rPr>
                        <a:t>248 597</a:t>
                      </a:r>
                      <a:endParaRPr lang="fi-FI" sz="1050" b="1" i="0" u="none" strike="noStrike">
                        <a:solidFill>
                          <a:srgbClr val="000000"/>
                        </a:solidFill>
                        <a:effectLst/>
                        <a:latin typeface="Aptos" panose="020B0004020202020204" pitchFamily="34" charset="0"/>
                      </a:endParaRPr>
                    </a:p>
                  </a:txBody>
                  <a:tcPr marL="8368" marR="8368" marT="8368" marB="0" anchor="b">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a:solidFill>
                            <a:srgbClr val="000000"/>
                          </a:solidFill>
                          <a:effectLst/>
                          <a:latin typeface="Aptos" panose="020B0004020202020204" pitchFamily="34" charset="0"/>
                        </a:rPr>
                        <a:t>248 637</a:t>
                      </a:r>
                      <a:endParaRPr lang="fi-FI" sz="1050" b="1" i="0" u="none" strike="noStrike">
                        <a:solidFill>
                          <a:srgbClr val="000000"/>
                        </a:solidFill>
                        <a:effectLst/>
                        <a:latin typeface="Aptos" panose="020B0004020202020204" pitchFamily="34" charset="0"/>
                      </a:endParaRPr>
                    </a:p>
                  </a:txBody>
                  <a:tcPr marL="8368" marR="8368" marT="8368" marB="0" anchor="b">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a:solidFill>
                            <a:srgbClr val="000000"/>
                          </a:solidFill>
                          <a:effectLst/>
                          <a:latin typeface="Aptos" panose="020B0004020202020204" pitchFamily="34" charset="0"/>
                        </a:rPr>
                        <a:t>248 682</a:t>
                      </a:r>
                      <a:endParaRPr lang="fi-FI" sz="1050" b="1" i="0" u="none" strike="noStrike">
                        <a:solidFill>
                          <a:srgbClr val="000000"/>
                        </a:solidFill>
                        <a:effectLst/>
                        <a:latin typeface="Aptos" panose="020B0004020202020204" pitchFamily="34" charset="0"/>
                      </a:endParaRPr>
                    </a:p>
                  </a:txBody>
                  <a:tcPr marL="8368" marR="8368" marT="8368" marB="0" anchor="b">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a:solidFill>
                            <a:srgbClr val="000000"/>
                          </a:solidFill>
                          <a:effectLst/>
                          <a:latin typeface="Aptos" panose="020B0004020202020204" pitchFamily="34" charset="0"/>
                        </a:rPr>
                        <a:t>248 718</a:t>
                      </a:r>
                      <a:endParaRPr lang="fi-FI" sz="1050" b="1" i="0" u="none" strike="noStrike">
                        <a:solidFill>
                          <a:srgbClr val="000000"/>
                        </a:solidFill>
                        <a:effectLst/>
                        <a:latin typeface="Aptos" panose="020B0004020202020204" pitchFamily="34" charset="0"/>
                      </a:endParaRPr>
                    </a:p>
                  </a:txBody>
                  <a:tcPr marL="8368" marR="8368" marT="8368" marB="0" anchor="b">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a:solidFill>
                            <a:srgbClr val="000000"/>
                          </a:solidFill>
                          <a:effectLst/>
                          <a:latin typeface="Aptos" panose="020B0004020202020204" pitchFamily="34" charset="0"/>
                        </a:rPr>
                        <a:t>248 758</a:t>
                      </a:r>
                      <a:endParaRPr lang="fi-FI" sz="1050" b="1" i="0" u="none" strike="noStrike">
                        <a:solidFill>
                          <a:srgbClr val="000000"/>
                        </a:solidFill>
                        <a:effectLst/>
                        <a:latin typeface="Aptos" panose="020B0004020202020204" pitchFamily="34" charset="0"/>
                      </a:endParaRPr>
                    </a:p>
                  </a:txBody>
                  <a:tcPr marL="8368" marR="8368" marT="8368" marB="0" anchor="b">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dirty="0">
                          <a:solidFill>
                            <a:srgbClr val="000000"/>
                          </a:solidFill>
                          <a:effectLst/>
                          <a:latin typeface="Aptos" panose="020B0004020202020204" pitchFamily="34" charset="0"/>
                        </a:rPr>
                        <a:t>248 775</a:t>
                      </a:r>
                      <a:endParaRPr lang="fi-FI" sz="1050" b="1" i="0" u="none" strike="noStrike" dirty="0">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2461246"/>
                  </a:ext>
                </a:extLst>
              </a:tr>
            </a:tbl>
          </a:graphicData>
        </a:graphic>
      </p:graphicFrame>
      <p:pic>
        <p:nvPicPr>
          <p:cNvPr id="6" name="Kuva 5" descr="Kuva, joka sisältää kohteen teksti&#10;&#10;Kuvaus luotu automaattisesti">
            <a:extLst>
              <a:ext uri="{FF2B5EF4-FFF2-40B4-BE49-F238E27FC236}">
                <a16:creationId xmlns:a16="http://schemas.microsoft.com/office/drawing/2014/main" id="{7F727793-3D95-C389-FAF2-3CAA08883057}"/>
              </a:ext>
            </a:extLst>
          </p:cNvPr>
          <p:cNvPicPr>
            <a:picLocks noChangeAspect="1"/>
          </p:cNvPicPr>
          <p:nvPr/>
        </p:nvPicPr>
        <p:blipFill>
          <a:blip r:embed="rId2"/>
          <a:stretch>
            <a:fillRect/>
          </a:stretch>
        </p:blipFill>
        <p:spPr>
          <a:xfrm>
            <a:off x="9875864" y="6450548"/>
            <a:ext cx="2316136" cy="409184"/>
          </a:xfrm>
          <a:prstGeom prst="rect">
            <a:avLst/>
          </a:prstGeom>
        </p:spPr>
      </p:pic>
      <p:sp>
        <p:nvSpPr>
          <p:cNvPr id="3" name="Tekstiruutu 2">
            <a:extLst>
              <a:ext uri="{FF2B5EF4-FFF2-40B4-BE49-F238E27FC236}">
                <a16:creationId xmlns:a16="http://schemas.microsoft.com/office/drawing/2014/main" id="{11642234-4145-A20D-BA06-11A2FE3BAAA9}"/>
              </a:ext>
            </a:extLst>
          </p:cNvPr>
          <p:cNvSpPr txBox="1"/>
          <p:nvPr/>
        </p:nvSpPr>
        <p:spPr>
          <a:xfrm>
            <a:off x="2025068" y="6111338"/>
            <a:ext cx="1440293" cy="215444"/>
          </a:xfrm>
          <a:prstGeom prst="rect">
            <a:avLst/>
          </a:prstGeom>
          <a:noFill/>
        </p:spPr>
        <p:txBody>
          <a:bodyPr wrap="square" rtlCol="0">
            <a:spAutoFit/>
          </a:bodyPr>
          <a:lstStyle/>
          <a:p>
            <a:r>
              <a:rPr lang="fi-FI" sz="800" dirty="0"/>
              <a:t>Lähde: Tilastokeskus</a:t>
            </a:r>
          </a:p>
        </p:txBody>
      </p:sp>
    </p:spTree>
    <p:extLst>
      <p:ext uri="{BB962C8B-B14F-4D97-AF65-F5344CB8AC3E}">
        <p14:creationId xmlns:p14="http://schemas.microsoft.com/office/powerpoint/2010/main" val="33511960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73736FAE-1288-8144-8D0E-08C58E950B2C}"/>
              </a:ext>
            </a:extLst>
          </p:cNvPr>
          <p:cNvSpPr>
            <a:spLocks noGrp="1"/>
          </p:cNvSpPr>
          <p:nvPr>
            <p:ph type="dt" sz="half" idx="10"/>
          </p:nvPr>
        </p:nvSpPr>
        <p:spPr/>
        <p:txBody>
          <a:bodyPr/>
          <a:lstStyle/>
          <a:p>
            <a:fld id="{C9225FBC-2A3C-44E0-A74E-11A6D0059D3F}" type="datetime1">
              <a:rPr lang="fi-FI" smtClean="0"/>
              <a:t>28.11.2024</a:t>
            </a:fld>
            <a:endParaRPr lang="fi-FI"/>
          </a:p>
        </p:txBody>
      </p:sp>
      <p:sp>
        <p:nvSpPr>
          <p:cNvPr id="5" name="Otsikko 1">
            <a:extLst>
              <a:ext uri="{FF2B5EF4-FFF2-40B4-BE49-F238E27FC236}">
                <a16:creationId xmlns:a16="http://schemas.microsoft.com/office/drawing/2014/main" id="{3CF70B82-FCCE-3F47-DA4A-C7AB8EF19215}"/>
              </a:ext>
            </a:extLst>
          </p:cNvPr>
          <p:cNvSpPr>
            <a:spLocks noGrp="1"/>
          </p:cNvSpPr>
          <p:nvPr>
            <p:ph type="title"/>
          </p:nvPr>
        </p:nvSpPr>
        <p:spPr>
          <a:xfrm>
            <a:off x="0" y="0"/>
            <a:ext cx="12192000" cy="792000"/>
          </a:xfrm>
        </p:spPr>
        <p:txBody>
          <a:bodyPr>
            <a:normAutofit/>
          </a:bodyPr>
          <a:lstStyle/>
          <a:p>
            <a:pPr algn="ctr"/>
            <a:r>
              <a:rPr lang="fi-FI" sz="2400" dirty="0">
                <a:solidFill>
                  <a:srgbClr val="0070C0"/>
                </a:solidFill>
              </a:rPr>
              <a:t>Tilastokeskuksen väestöennuste vuosille 2035–2045</a:t>
            </a:r>
          </a:p>
        </p:txBody>
      </p:sp>
      <p:graphicFrame>
        <p:nvGraphicFramePr>
          <p:cNvPr id="6" name="Taulukko 5">
            <a:extLst>
              <a:ext uri="{FF2B5EF4-FFF2-40B4-BE49-F238E27FC236}">
                <a16:creationId xmlns:a16="http://schemas.microsoft.com/office/drawing/2014/main" id="{47C0AF1F-F8CD-142B-E648-1F01A495A611}"/>
              </a:ext>
            </a:extLst>
          </p:cNvPr>
          <p:cNvGraphicFramePr>
            <a:graphicFrameLocks noGrp="1"/>
          </p:cNvGraphicFramePr>
          <p:nvPr>
            <p:extLst>
              <p:ext uri="{D42A27DB-BD31-4B8C-83A1-F6EECF244321}">
                <p14:modId xmlns:p14="http://schemas.microsoft.com/office/powerpoint/2010/main" val="2916774215"/>
              </p:ext>
            </p:extLst>
          </p:nvPr>
        </p:nvGraphicFramePr>
        <p:xfrm>
          <a:off x="2311396" y="756005"/>
          <a:ext cx="8312397" cy="5345990"/>
        </p:xfrm>
        <a:graphic>
          <a:graphicData uri="http://schemas.openxmlformats.org/drawingml/2006/table">
            <a:tbl>
              <a:tblPr firstRow="1" bandRow="1">
                <a:tableStyleId>{D27102A9-8310-4765-A935-A1911B00CA55}</a:tableStyleId>
              </a:tblPr>
              <a:tblGrid>
                <a:gridCol w="1941869">
                  <a:extLst>
                    <a:ext uri="{9D8B030D-6E8A-4147-A177-3AD203B41FA5}">
                      <a16:colId xmlns:a16="http://schemas.microsoft.com/office/drawing/2014/main" val="2570048670"/>
                    </a:ext>
                  </a:extLst>
                </a:gridCol>
                <a:gridCol w="590088">
                  <a:extLst>
                    <a:ext uri="{9D8B030D-6E8A-4147-A177-3AD203B41FA5}">
                      <a16:colId xmlns:a16="http://schemas.microsoft.com/office/drawing/2014/main" val="1778944569"/>
                    </a:ext>
                  </a:extLst>
                </a:gridCol>
                <a:gridCol w="578044">
                  <a:extLst>
                    <a:ext uri="{9D8B030D-6E8A-4147-A177-3AD203B41FA5}">
                      <a16:colId xmlns:a16="http://schemas.microsoft.com/office/drawing/2014/main" val="5887061"/>
                    </a:ext>
                  </a:extLst>
                </a:gridCol>
                <a:gridCol w="578044">
                  <a:extLst>
                    <a:ext uri="{9D8B030D-6E8A-4147-A177-3AD203B41FA5}">
                      <a16:colId xmlns:a16="http://schemas.microsoft.com/office/drawing/2014/main" val="3246300501"/>
                    </a:ext>
                  </a:extLst>
                </a:gridCol>
                <a:gridCol w="578044">
                  <a:extLst>
                    <a:ext uri="{9D8B030D-6E8A-4147-A177-3AD203B41FA5}">
                      <a16:colId xmlns:a16="http://schemas.microsoft.com/office/drawing/2014/main" val="2982515896"/>
                    </a:ext>
                  </a:extLst>
                </a:gridCol>
                <a:gridCol w="578044">
                  <a:extLst>
                    <a:ext uri="{9D8B030D-6E8A-4147-A177-3AD203B41FA5}">
                      <a16:colId xmlns:a16="http://schemas.microsoft.com/office/drawing/2014/main" val="1817843433"/>
                    </a:ext>
                  </a:extLst>
                </a:gridCol>
                <a:gridCol w="578044">
                  <a:extLst>
                    <a:ext uri="{9D8B030D-6E8A-4147-A177-3AD203B41FA5}">
                      <a16:colId xmlns:a16="http://schemas.microsoft.com/office/drawing/2014/main" val="1125816883"/>
                    </a:ext>
                  </a:extLst>
                </a:gridCol>
                <a:gridCol w="578044">
                  <a:extLst>
                    <a:ext uri="{9D8B030D-6E8A-4147-A177-3AD203B41FA5}">
                      <a16:colId xmlns:a16="http://schemas.microsoft.com/office/drawing/2014/main" val="2659649110"/>
                    </a:ext>
                  </a:extLst>
                </a:gridCol>
                <a:gridCol w="578044">
                  <a:extLst>
                    <a:ext uri="{9D8B030D-6E8A-4147-A177-3AD203B41FA5}">
                      <a16:colId xmlns:a16="http://schemas.microsoft.com/office/drawing/2014/main" val="4154790594"/>
                    </a:ext>
                  </a:extLst>
                </a:gridCol>
                <a:gridCol w="578044">
                  <a:extLst>
                    <a:ext uri="{9D8B030D-6E8A-4147-A177-3AD203B41FA5}">
                      <a16:colId xmlns:a16="http://schemas.microsoft.com/office/drawing/2014/main" val="4022281584"/>
                    </a:ext>
                  </a:extLst>
                </a:gridCol>
                <a:gridCol w="578044">
                  <a:extLst>
                    <a:ext uri="{9D8B030D-6E8A-4147-A177-3AD203B41FA5}">
                      <a16:colId xmlns:a16="http://schemas.microsoft.com/office/drawing/2014/main" val="100392300"/>
                    </a:ext>
                  </a:extLst>
                </a:gridCol>
                <a:gridCol w="578044">
                  <a:extLst>
                    <a:ext uri="{9D8B030D-6E8A-4147-A177-3AD203B41FA5}">
                      <a16:colId xmlns:a16="http://schemas.microsoft.com/office/drawing/2014/main" val="676852024"/>
                    </a:ext>
                  </a:extLst>
                </a:gridCol>
              </a:tblGrid>
              <a:tr h="205615">
                <a:tc>
                  <a:txBody>
                    <a:bodyPr/>
                    <a:lstStyle/>
                    <a:p>
                      <a:pPr algn="l" fontAlgn="b"/>
                      <a:r>
                        <a:rPr lang="fi-FI" sz="1050" b="1" u="none" strike="noStrike" dirty="0">
                          <a:solidFill>
                            <a:srgbClr val="000000"/>
                          </a:solidFill>
                          <a:effectLst/>
                          <a:latin typeface="Aptos" panose="020B0004020202020204" pitchFamily="34" charset="0"/>
                        </a:rPr>
                        <a:t>Alue</a:t>
                      </a:r>
                      <a:endParaRPr lang="fi-FI" sz="1050" b="1" i="0" u="none" strike="noStrike" dirty="0">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fontAlgn="b"/>
                      <a:r>
                        <a:rPr lang="fi-FI" sz="1050" b="1" u="none" strike="noStrike">
                          <a:solidFill>
                            <a:srgbClr val="000000"/>
                          </a:solidFill>
                          <a:effectLst/>
                          <a:latin typeface="Aptos" panose="020B0004020202020204" pitchFamily="34" charset="0"/>
                        </a:rPr>
                        <a:t>2035</a:t>
                      </a:r>
                      <a:endParaRPr lang="fi-FI" sz="1050" b="1" i="0" u="none" strike="noStrike">
                        <a:solidFill>
                          <a:srgbClr val="000000"/>
                        </a:solidFill>
                        <a:effectLst/>
                        <a:latin typeface="Aptos" panose="020B0004020202020204" pitchFamily="34" charset="0"/>
                      </a:endParaRPr>
                    </a:p>
                  </a:txBody>
                  <a:tcPr marL="8368" marR="8368" marT="8368" marB="0" anchor="b">
                    <a:lnT w="12700" cap="flat" cmpd="sng" algn="ctr">
                      <a:solidFill>
                        <a:schemeClr val="tx1"/>
                      </a:solidFill>
                      <a:prstDash val="solid"/>
                      <a:round/>
                      <a:headEnd type="none" w="med" len="med"/>
                      <a:tailEnd type="none" w="med" len="med"/>
                    </a:lnT>
                  </a:tcPr>
                </a:tc>
                <a:tc>
                  <a:txBody>
                    <a:bodyPr/>
                    <a:lstStyle/>
                    <a:p>
                      <a:pPr algn="r" fontAlgn="b"/>
                      <a:r>
                        <a:rPr lang="fi-FI" sz="1050" b="1" u="none" strike="noStrike">
                          <a:solidFill>
                            <a:srgbClr val="000000"/>
                          </a:solidFill>
                          <a:effectLst/>
                          <a:latin typeface="Aptos" panose="020B0004020202020204" pitchFamily="34" charset="0"/>
                        </a:rPr>
                        <a:t>2036</a:t>
                      </a:r>
                      <a:endParaRPr lang="fi-FI" sz="1050" b="1" i="0" u="none" strike="noStrike">
                        <a:solidFill>
                          <a:srgbClr val="000000"/>
                        </a:solidFill>
                        <a:effectLst/>
                        <a:latin typeface="Aptos" panose="020B0004020202020204" pitchFamily="34" charset="0"/>
                      </a:endParaRPr>
                    </a:p>
                  </a:txBody>
                  <a:tcPr marL="8368" marR="8368" marT="8368" marB="0" anchor="b">
                    <a:lnT w="12700" cap="flat" cmpd="sng" algn="ctr">
                      <a:solidFill>
                        <a:schemeClr val="tx1"/>
                      </a:solidFill>
                      <a:prstDash val="solid"/>
                      <a:round/>
                      <a:headEnd type="none" w="med" len="med"/>
                      <a:tailEnd type="none" w="med" len="med"/>
                    </a:lnT>
                  </a:tcPr>
                </a:tc>
                <a:tc>
                  <a:txBody>
                    <a:bodyPr/>
                    <a:lstStyle/>
                    <a:p>
                      <a:pPr algn="r" fontAlgn="b"/>
                      <a:r>
                        <a:rPr lang="fi-FI" sz="1050" b="1" u="none" strike="noStrike">
                          <a:solidFill>
                            <a:srgbClr val="000000"/>
                          </a:solidFill>
                          <a:effectLst/>
                          <a:latin typeface="Aptos" panose="020B0004020202020204" pitchFamily="34" charset="0"/>
                        </a:rPr>
                        <a:t>2037</a:t>
                      </a:r>
                      <a:endParaRPr lang="fi-FI" sz="1050" b="1" i="0" u="none" strike="noStrike">
                        <a:solidFill>
                          <a:srgbClr val="000000"/>
                        </a:solidFill>
                        <a:effectLst/>
                        <a:latin typeface="Aptos" panose="020B0004020202020204" pitchFamily="34" charset="0"/>
                      </a:endParaRPr>
                    </a:p>
                  </a:txBody>
                  <a:tcPr marL="8368" marR="8368" marT="8368" marB="0" anchor="b">
                    <a:lnT w="12700" cap="flat" cmpd="sng" algn="ctr">
                      <a:solidFill>
                        <a:schemeClr val="tx1"/>
                      </a:solidFill>
                      <a:prstDash val="solid"/>
                      <a:round/>
                      <a:headEnd type="none" w="med" len="med"/>
                      <a:tailEnd type="none" w="med" len="med"/>
                    </a:lnT>
                  </a:tcPr>
                </a:tc>
                <a:tc>
                  <a:txBody>
                    <a:bodyPr/>
                    <a:lstStyle/>
                    <a:p>
                      <a:pPr algn="r" fontAlgn="b"/>
                      <a:r>
                        <a:rPr lang="fi-FI" sz="1050" b="1" u="none" strike="noStrike">
                          <a:solidFill>
                            <a:srgbClr val="000000"/>
                          </a:solidFill>
                          <a:effectLst/>
                          <a:latin typeface="Aptos" panose="020B0004020202020204" pitchFamily="34" charset="0"/>
                        </a:rPr>
                        <a:t>2038</a:t>
                      </a:r>
                      <a:endParaRPr lang="fi-FI" sz="1050" b="1" i="0" u="none" strike="noStrike">
                        <a:solidFill>
                          <a:srgbClr val="000000"/>
                        </a:solidFill>
                        <a:effectLst/>
                        <a:latin typeface="Aptos" panose="020B0004020202020204" pitchFamily="34" charset="0"/>
                      </a:endParaRPr>
                    </a:p>
                  </a:txBody>
                  <a:tcPr marL="8368" marR="8368" marT="8368" marB="0" anchor="b">
                    <a:lnT w="12700" cap="flat" cmpd="sng" algn="ctr">
                      <a:solidFill>
                        <a:schemeClr val="tx1"/>
                      </a:solidFill>
                      <a:prstDash val="solid"/>
                      <a:round/>
                      <a:headEnd type="none" w="med" len="med"/>
                      <a:tailEnd type="none" w="med" len="med"/>
                    </a:lnT>
                  </a:tcPr>
                </a:tc>
                <a:tc>
                  <a:txBody>
                    <a:bodyPr/>
                    <a:lstStyle/>
                    <a:p>
                      <a:pPr algn="r" fontAlgn="b"/>
                      <a:r>
                        <a:rPr lang="fi-FI" sz="1050" b="1" u="none" strike="noStrike">
                          <a:solidFill>
                            <a:srgbClr val="000000"/>
                          </a:solidFill>
                          <a:effectLst/>
                          <a:latin typeface="Aptos" panose="020B0004020202020204" pitchFamily="34" charset="0"/>
                        </a:rPr>
                        <a:t>2039</a:t>
                      </a:r>
                      <a:endParaRPr lang="fi-FI" sz="1050" b="1" i="0" u="none" strike="noStrike">
                        <a:solidFill>
                          <a:srgbClr val="000000"/>
                        </a:solidFill>
                        <a:effectLst/>
                        <a:latin typeface="Aptos" panose="020B0004020202020204" pitchFamily="34" charset="0"/>
                      </a:endParaRPr>
                    </a:p>
                  </a:txBody>
                  <a:tcPr marL="8368" marR="8368" marT="8368" marB="0" anchor="b">
                    <a:lnT w="12700" cap="flat" cmpd="sng" algn="ctr">
                      <a:solidFill>
                        <a:schemeClr val="tx1"/>
                      </a:solidFill>
                      <a:prstDash val="solid"/>
                      <a:round/>
                      <a:headEnd type="none" w="med" len="med"/>
                      <a:tailEnd type="none" w="med" len="med"/>
                    </a:lnT>
                  </a:tcPr>
                </a:tc>
                <a:tc>
                  <a:txBody>
                    <a:bodyPr/>
                    <a:lstStyle/>
                    <a:p>
                      <a:pPr algn="r" fontAlgn="b"/>
                      <a:r>
                        <a:rPr lang="fi-FI" sz="1050" b="1" u="none" strike="noStrike">
                          <a:solidFill>
                            <a:srgbClr val="000000"/>
                          </a:solidFill>
                          <a:effectLst/>
                          <a:latin typeface="Aptos" panose="020B0004020202020204" pitchFamily="34" charset="0"/>
                        </a:rPr>
                        <a:t>2040</a:t>
                      </a:r>
                      <a:endParaRPr lang="fi-FI" sz="1050" b="1" i="0" u="none" strike="noStrike">
                        <a:solidFill>
                          <a:srgbClr val="000000"/>
                        </a:solidFill>
                        <a:effectLst/>
                        <a:latin typeface="Aptos" panose="020B0004020202020204" pitchFamily="34" charset="0"/>
                      </a:endParaRPr>
                    </a:p>
                  </a:txBody>
                  <a:tcPr marL="8368" marR="8368" marT="8368" marB="0" anchor="b">
                    <a:lnT w="12700" cap="flat" cmpd="sng" algn="ctr">
                      <a:solidFill>
                        <a:schemeClr val="tx1"/>
                      </a:solidFill>
                      <a:prstDash val="solid"/>
                      <a:round/>
                      <a:headEnd type="none" w="med" len="med"/>
                      <a:tailEnd type="none" w="med" len="med"/>
                    </a:lnT>
                  </a:tcPr>
                </a:tc>
                <a:tc>
                  <a:txBody>
                    <a:bodyPr/>
                    <a:lstStyle/>
                    <a:p>
                      <a:pPr algn="r" fontAlgn="b"/>
                      <a:r>
                        <a:rPr lang="fi-FI" sz="1050" b="1" u="none" strike="noStrike">
                          <a:solidFill>
                            <a:srgbClr val="000000"/>
                          </a:solidFill>
                          <a:effectLst/>
                          <a:latin typeface="Aptos" panose="020B0004020202020204" pitchFamily="34" charset="0"/>
                        </a:rPr>
                        <a:t>2041</a:t>
                      </a:r>
                      <a:endParaRPr lang="fi-FI" sz="1050" b="1" i="0" u="none" strike="noStrike">
                        <a:solidFill>
                          <a:srgbClr val="000000"/>
                        </a:solidFill>
                        <a:effectLst/>
                        <a:latin typeface="Aptos" panose="020B0004020202020204" pitchFamily="34" charset="0"/>
                      </a:endParaRPr>
                    </a:p>
                  </a:txBody>
                  <a:tcPr marL="8368" marR="8368" marT="8368" marB="0" anchor="b">
                    <a:lnT w="12700" cap="flat" cmpd="sng" algn="ctr">
                      <a:solidFill>
                        <a:schemeClr val="tx1"/>
                      </a:solidFill>
                      <a:prstDash val="solid"/>
                      <a:round/>
                      <a:headEnd type="none" w="med" len="med"/>
                      <a:tailEnd type="none" w="med" len="med"/>
                    </a:lnT>
                  </a:tcPr>
                </a:tc>
                <a:tc>
                  <a:txBody>
                    <a:bodyPr/>
                    <a:lstStyle/>
                    <a:p>
                      <a:pPr algn="r" fontAlgn="b"/>
                      <a:r>
                        <a:rPr lang="fi-FI" sz="1050" b="1" u="none" strike="noStrike">
                          <a:solidFill>
                            <a:srgbClr val="000000"/>
                          </a:solidFill>
                          <a:effectLst/>
                          <a:latin typeface="Aptos" panose="020B0004020202020204" pitchFamily="34" charset="0"/>
                        </a:rPr>
                        <a:t>2042</a:t>
                      </a:r>
                      <a:endParaRPr lang="fi-FI" sz="1050" b="1" i="0" u="none" strike="noStrike">
                        <a:solidFill>
                          <a:srgbClr val="000000"/>
                        </a:solidFill>
                        <a:effectLst/>
                        <a:latin typeface="Aptos" panose="020B0004020202020204" pitchFamily="34" charset="0"/>
                      </a:endParaRPr>
                    </a:p>
                  </a:txBody>
                  <a:tcPr marL="8368" marR="8368" marT="8368" marB="0" anchor="b">
                    <a:lnT w="12700" cap="flat" cmpd="sng" algn="ctr">
                      <a:solidFill>
                        <a:schemeClr val="tx1"/>
                      </a:solidFill>
                      <a:prstDash val="solid"/>
                      <a:round/>
                      <a:headEnd type="none" w="med" len="med"/>
                      <a:tailEnd type="none" w="med" len="med"/>
                    </a:lnT>
                  </a:tcPr>
                </a:tc>
                <a:tc>
                  <a:txBody>
                    <a:bodyPr/>
                    <a:lstStyle/>
                    <a:p>
                      <a:pPr algn="r" fontAlgn="b"/>
                      <a:r>
                        <a:rPr lang="fi-FI" sz="1050" b="1" u="none" strike="noStrike">
                          <a:solidFill>
                            <a:srgbClr val="000000"/>
                          </a:solidFill>
                          <a:effectLst/>
                          <a:latin typeface="Aptos" panose="020B0004020202020204" pitchFamily="34" charset="0"/>
                        </a:rPr>
                        <a:t>2043</a:t>
                      </a:r>
                      <a:endParaRPr lang="fi-FI" sz="1050" b="1" i="0" u="none" strike="noStrike">
                        <a:solidFill>
                          <a:srgbClr val="000000"/>
                        </a:solidFill>
                        <a:effectLst/>
                        <a:latin typeface="Aptos" panose="020B0004020202020204" pitchFamily="34" charset="0"/>
                      </a:endParaRPr>
                    </a:p>
                  </a:txBody>
                  <a:tcPr marL="8368" marR="8368" marT="8368" marB="0" anchor="b">
                    <a:lnT w="12700" cap="flat" cmpd="sng" algn="ctr">
                      <a:solidFill>
                        <a:schemeClr val="tx1"/>
                      </a:solidFill>
                      <a:prstDash val="solid"/>
                      <a:round/>
                      <a:headEnd type="none" w="med" len="med"/>
                      <a:tailEnd type="none" w="med" len="med"/>
                    </a:lnT>
                  </a:tcPr>
                </a:tc>
                <a:tc>
                  <a:txBody>
                    <a:bodyPr/>
                    <a:lstStyle/>
                    <a:p>
                      <a:pPr algn="r" fontAlgn="b"/>
                      <a:r>
                        <a:rPr lang="fi-FI" sz="1050" b="1" u="none" strike="noStrike">
                          <a:solidFill>
                            <a:srgbClr val="000000"/>
                          </a:solidFill>
                          <a:effectLst/>
                          <a:latin typeface="Aptos" panose="020B0004020202020204" pitchFamily="34" charset="0"/>
                        </a:rPr>
                        <a:t>2044</a:t>
                      </a:r>
                      <a:endParaRPr lang="fi-FI" sz="1050" b="1" i="0" u="none" strike="noStrike">
                        <a:solidFill>
                          <a:srgbClr val="000000"/>
                        </a:solidFill>
                        <a:effectLst/>
                        <a:latin typeface="Aptos" panose="020B0004020202020204" pitchFamily="34" charset="0"/>
                      </a:endParaRPr>
                    </a:p>
                  </a:txBody>
                  <a:tcPr marL="8368" marR="8368" marT="8368" marB="0" anchor="b">
                    <a:lnT w="12700" cap="flat" cmpd="sng" algn="ctr">
                      <a:solidFill>
                        <a:schemeClr val="tx1"/>
                      </a:solidFill>
                      <a:prstDash val="solid"/>
                      <a:round/>
                      <a:headEnd type="none" w="med" len="med"/>
                      <a:tailEnd type="none" w="med" len="med"/>
                    </a:lnT>
                  </a:tcPr>
                </a:tc>
                <a:tc>
                  <a:txBody>
                    <a:bodyPr/>
                    <a:lstStyle/>
                    <a:p>
                      <a:pPr algn="r" fontAlgn="b"/>
                      <a:r>
                        <a:rPr lang="fi-FI" sz="1050" b="1" u="none" strike="noStrike">
                          <a:solidFill>
                            <a:srgbClr val="000000"/>
                          </a:solidFill>
                          <a:effectLst/>
                          <a:latin typeface="Aptos" panose="020B0004020202020204" pitchFamily="34" charset="0"/>
                        </a:rPr>
                        <a:t>2045</a:t>
                      </a:r>
                      <a:endParaRPr lang="fi-FI" sz="1050" b="1" i="0" u="none" strike="noStrike">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07710054"/>
                  </a:ext>
                </a:extLst>
              </a:tr>
              <a:tr h="205615">
                <a:tc>
                  <a:txBody>
                    <a:bodyPr/>
                    <a:lstStyle/>
                    <a:p>
                      <a:pPr algn="l" fontAlgn="b"/>
                      <a:r>
                        <a:rPr lang="fi-FI" sz="1050" b="0" u="none" strike="noStrike" dirty="0">
                          <a:solidFill>
                            <a:srgbClr val="000000"/>
                          </a:solidFill>
                          <a:effectLst/>
                          <a:latin typeface="Aptos" panose="020B0004020202020204" pitchFamily="34" charset="0"/>
                        </a:rPr>
                        <a:t>Kuopio</a:t>
                      </a:r>
                      <a:endParaRPr lang="fi-FI" sz="1050" b="0" i="0" u="none" strike="noStrike" dirty="0">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latin typeface="Aptos" panose="020B0004020202020204" pitchFamily="34" charset="0"/>
                        </a:rPr>
                        <a:t>138 570</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139 391</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140 152</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140 847</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141 494</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142 108</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142 692</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143 252</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143 781</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144 285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144 769</a:t>
                      </a:r>
                      <a:endParaRPr lang="fi-FI" sz="1050" b="0" i="0" u="none" strike="noStrike">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12974198"/>
                  </a:ext>
                </a:extLst>
              </a:tr>
              <a:tr h="205615">
                <a:tc>
                  <a:txBody>
                    <a:bodyPr/>
                    <a:lstStyle/>
                    <a:p>
                      <a:pPr algn="l" fontAlgn="b"/>
                      <a:r>
                        <a:rPr lang="fi-FI" sz="1050" b="0" u="none" strike="noStrike">
                          <a:solidFill>
                            <a:srgbClr val="000000"/>
                          </a:solidFill>
                          <a:effectLst/>
                          <a:latin typeface="Aptos" panose="020B0004020202020204" pitchFamily="34" charset="0"/>
                        </a:rPr>
                        <a:t>Siilinjärvi</a:t>
                      </a:r>
                      <a:endParaRPr lang="fi-FI" sz="1050" b="0" i="0" u="none" strike="noStrike">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latin typeface="Aptos" panose="020B0004020202020204" pitchFamily="34" charset="0"/>
                        </a:rPr>
                        <a:t>20 545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20 499</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20 460</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20 430</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20 406</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20 385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20 364</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20 344</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20 330</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20 314</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20 299</a:t>
                      </a:r>
                      <a:endParaRPr lang="fi-FI" sz="1050" b="0" i="0" u="none" strike="noStrike">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99408338"/>
                  </a:ext>
                </a:extLst>
              </a:tr>
              <a:tr h="205615">
                <a:tc>
                  <a:txBody>
                    <a:bodyPr/>
                    <a:lstStyle/>
                    <a:p>
                      <a:pPr algn="l" fontAlgn="b"/>
                      <a:r>
                        <a:rPr lang="fi-FI" sz="1050" b="1" u="none" strike="noStrike" dirty="0">
                          <a:solidFill>
                            <a:srgbClr val="000000"/>
                          </a:solidFill>
                          <a:effectLst/>
                          <a:latin typeface="Aptos" panose="020B0004020202020204" pitchFamily="34" charset="0"/>
                        </a:rPr>
                        <a:t>Kuopion seutukunta</a:t>
                      </a:r>
                      <a:endParaRPr lang="fi-FI" sz="1050" b="1" i="0" u="none" strike="noStrike" dirty="0">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1" u="none" strike="noStrike">
                          <a:solidFill>
                            <a:srgbClr val="000000"/>
                          </a:solidFill>
                          <a:effectLst/>
                          <a:latin typeface="Aptos" panose="020B0004020202020204" pitchFamily="34" charset="0"/>
                        </a:rPr>
                        <a:t>159 115</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159 890</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160 612</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161 277</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161 900</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162 493</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163 056</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163 596</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164 111</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164 599</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dirty="0">
                          <a:solidFill>
                            <a:srgbClr val="000000"/>
                          </a:solidFill>
                          <a:effectLst/>
                          <a:latin typeface="Aptos" panose="020B0004020202020204" pitchFamily="34" charset="0"/>
                        </a:rPr>
                        <a:t>165 068</a:t>
                      </a:r>
                      <a:endParaRPr lang="fi-FI" sz="1050" b="1" i="0" u="none" strike="noStrike" dirty="0">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02859497"/>
                  </a:ext>
                </a:extLst>
              </a:tr>
              <a:tr h="205615">
                <a:tc>
                  <a:txBody>
                    <a:bodyPr/>
                    <a:lstStyle/>
                    <a:p>
                      <a:pPr algn="l" fontAlgn="b"/>
                      <a:r>
                        <a:rPr lang="fi-FI" sz="1050" b="0" u="none" strike="noStrike">
                          <a:solidFill>
                            <a:srgbClr val="000000"/>
                          </a:solidFill>
                          <a:effectLst/>
                          <a:latin typeface="Aptos" panose="020B0004020202020204" pitchFamily="34" charset="0"/>
                        </a:rPr>
                        <a:t>Iisalmi</a:t>
                      </a:r>
                      <a:endParaRPr lang="fi-FI" sz="1050" b="0" i="0" u="none" strike="noStrike">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latin typeface="Aptos" panose="020B0004020202020204" pitchFamily="34" charset="0"/>
                        </a:rPr>
                        <a:t>18 748</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18 619</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18 495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18 377</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18 267</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18 162</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18 057</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17 959</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17 865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17 778</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17 696</a:t>
                      </a:r>
                      <a:endParaRPr lang="fi-FI" sz="1050" b="0" i="0" u="none" strike="noStrike">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42002447"/>
                  </a:ext>
                </a:extLst>
              </a:tr>
              <a:tr h="205615">
                <a:tc>
                  <a:txBody>
                    <a:bodyPr/>
                    <a:lstStyle/>
                    <a:p>
                      <a:pPr algn="l" fontAlgn="b"/>
                      <a:r>
                        <a:rPr lang="fi-FI" sz="1050" b="0" u="none" strike="noStrike">
                          <a:solidFill>
                            <a:srgbClr val="000000"/>
                          </a:solidFill>
                          <a:effectLst/>
                          <a:latin typeface="Aptos" panose="020B0004020202020204" pitchFamily="34" charset="0"/>
                        </a:rPr>
                        <a:t>Kiuruvesi</a:t>
                      </a:r>
                      <a:endParaRPr lang="fi-FI" sz="1050" b="0" i="0" u="none" strike="noStrike">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latin typeface="Aptos" panose="020B0004020202020204" pitchFamily="34" charset="0"/>
                        </a:rPr>
                        <a:t>6 192</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6 114</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6 038</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5 965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5 897</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5 831</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5 769</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5 709</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5 652</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5 599</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5 550</a:t>
                      </a:r>
                      <a:endParaRPr lang="fi-FI" sz="1050" b="0" i="0" u="none" strike="noStrike">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81053063"/>
                  </a:ext>
                </a:extLst>
              </a:tr>
              <a:tr h="205615">
                <a:tc>
                  <a:txBody>
                    <a:bodyPr/>
                    <a:lstStyle/>
                    <a:p>
                      <a:pPr algn="l" fontAlgn="b"/>
                      <a:r>
                        <a:rPr lang="fi-FI" sz="1050" b="0" u="none" strike="noStrike">
                          <a:solidFill>
                            <a:srgbClr val="000000"/>
                          </a:solidFill>
                          <a:effectLst/>
                          <a:latin typeface="Aptos" panose="020B0004020202020204" pitchFamily="34" charset="0"/>
                        </a:rPr>
                        <a:t>Keitele</a:t>
                      </a:r>
                      <a:endParaRPr lang="fi-FI" sz="1050" b="0" i="0" u="none" strike="noStrike">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latin typeface="Aptos" panose="020B0004020202020204" pitchFamily="34" charset="0"/>
                        </a:rPr>
                        <a:t>1 683</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1 661</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1 642</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1 621</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1 602</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1 585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1 568</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1 554</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1 539</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1 525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1 512</a:t>
                      </a:r>
                      <a:endParaRPr lang="fi-FI" sz="1050" b="0" i="0" u="none" strike="noStrike">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53842863"/>
                  </a:ext>
                </a:extLst>
              </a:tr>
              <a:tr h="205615">
                <a:tc>
                  <a:txBody>
                    <a:bodyPr/>
                    <a:lstStyle/>
                    <a:p>
                      <a:pPr algn="l" fontAlgn="b"/>
                      <a:r>
                        <a:rPr lang="fi-FI" sz="1050" b="0" u="none" strike="noStrike">
                          <a:solidFill>
                            <a:srgbClr val="000000"/>
                          </a:solidFill>
                          <a:effectLst/>
                          <a:latin typeface="Aptos" panose="020B0004020202020204" pitchFamily="34" charset="0"/>
                        </a:rPr>
                        <a:t>Lapinlahti</a:t>
                      </a:r>
                      <a:endParaRPr lang="fi-FI" sz="1050" b="0" i="0" u="none" strike="noStrike">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latin typeface="Aptos" panose="020B0004020202020204" pitchFamily="34" charset="0"/>
                        </a:rPr>
                        <a:t>7 740</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7 671</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7 608</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7 547</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7 492</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7 441</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7 393</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7 347</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7 306</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7 267</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7 231</a:t>
                      </a:r>
                      <a:endParaRPr lang="fi-FI" sz="1050" b="0" i="0" u="none" strike="noStrike">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35174047"/>
                  </a:ext>
                </a:extLst>
              </a:tr>
              <a:tr h="205615">
                <a:tc>
                  <a:txBody>
                    <a:bodyPr/>
                    <a:lstStyle/>
                    <a:p>
                      <a:pPr algn="l" fontAlgn="b"/>
                      <a:r>
                        <a:rPr lang="fi-FI" sz="1050" b="0" u="none" strike="noStrike" dirty="0">
                          <a:solidFill>
                            <a:srgbClr val="000000"/>
                          </a:solidFill>
                          <a:effectLst/>
                          <a:latin typeface="Aptos" panose="020B0004020202020204" pitchFamily="34" charset="0"/>
                        </a:rPr>
                        <a:t>Pielavesi</a:t>
                      </a:r>
                      <a:endParaRPr lang="fi-FI" sz="1050" b="0" i="0" u="none" strike="noStrike" dirty="0">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latin typeface="Aptos" panose="020B0004020202020204" pitchFamily="34" charset="0"/>
                        </a:rPr>
                        <a:t>3 375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3 337</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3 301</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3 267</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3 235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3 207</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3 180</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3 154</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3 132</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3 109</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3 087</a:t>
                      </a:r>
                      <a:endParaRPr lang="fi-FI" sz="1050" b="0" i="0" u="none" strike="noStrike">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7333638"/>
                  </a:ext>
                </a:extLst>
              </a:tr>
              <a:tr h="205615">
                <a:tc>
                  <a:txBody>
                    <a:bodyPr/>
                    <a:lstStyle/>
                    <a:p>
                      <a:pPr algn="l" fontAlgn="b"/>
                      <a:r>
                        <a:rPr lang="fi-FI" sz="1050" b="0" u="none" strike="noStrike">
                          <a:solidFill>
                            <a:srgbClr val="000000"/>
                          </a:solidFill>
                          <a:effectLst/>
                          <a:latin typeface="Aptos" panose="020B0004020202020204" pitchFamily="34" charset="0"/>
                        </a:rPr>
                        <a:t>Sonkajärvi</a:t>
                      </a:r>
                      <a:endParaRPr lang="fi-FI" sz="1050" b="0" i="0" u="none" strike="noStrike">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latin typeface="Aptos" panose="020B0004020202020204" pitchFamily="34" charset="0"/>
                        </a:rPr>
                        <a:t>3 033</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2 998</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2 965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2 935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2 906</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2 878</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2 849</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2 825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2 801</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2 778</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2 757</a:t>
                      </a:r>
                      <a:endParaRPr lang="fi-FI" sz="1050" b="0" i="0" u="none" strike="noStrike">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84232994"/>
                  </a:ext>
                </a:extLst>
              </a:tr>
              <a:tr h="205615">
                <a:tc>
                  <a:txBody>
                    <a:bodyPr/>
                    <a:lstStyle/>
                    <a:p>
                      <a:pPr algn="l" fontAlgn="b"/>
                      <a:r>
                        <a:rPr lang="fi-FI" sz="1050" b="0" u="none" strike="noStrike">
                          <a:solidFill>
                            <a:srgbClr val="000000"/>
                          </a:solidFill>
                          <a:effectLst/>
                          <a:latin typeface="Aptos" panose="020B0004020202020204" pitchFamily="34" charset="0"/>
                        </a:rPr>
                        <a:t>Vieremä</a:t>
                      </a:r>
                      <a:endParaRPr lang="fi-FI" sz="1050" b="0" i="0" u="none" strike="noStrike">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latin typeface="Aptos" panose="020B0004020202020204" pitchFamily="34" charset="0"/>
                        </a:rPr>
                        <a:t>2 868</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2 840</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2 814</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2 791</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2 769</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2 752</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2 733</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2 717</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2 700</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2 686</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2 672</a:t>
                      </a:r>
                      <a:endParaRPr lang="fi-FI" sz="1050" b="0" i="0" u="none" strike="noStrike">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68123388"/>
                  </a:ext>
                </a:extLst>
              </a:tr>
              <a:tr h="205615">
                <a:tc>
                  <a:txBody>
                    <a:bodyPr/>
                    <a:lstStyle/>
                    <a:p>
                      <a:pPr algn="l" fontAlgn="b"/>
                      <a:r>
                        <a:rPr lang="fi-FI" sz="1050" b="1" u="none" strike="noStrike" dirty="0">
                          <a:solidFill>
                            <a:srgbClr val="000000"/>
                          </a:solidFill>
                          <a:effectLst/>
                          <a:latin typeface="Aptos" panose="020B0004020202020204" pitchFamily="34" charset="0"/>
                        </a:rPr>
                        <a:t>Ylä-Savon seutukunta</a:t>
                      </a:r>
                      <a:endParaRPr lang="fi-FI" sz="1050" b="1" i="0" u="none" strike="noStrike" dirty="0">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1" u="none" strike="noStrike">
                          <a:solidFill>
                            <a:srgbClr val="000000"/>
                          </a:solidFill>
                          <a:effectLst/>
                          <a:latin typeface="Aptos" panose="020B0004020202020204" pitchFamily="34" charset="0"/>
                        </a:rPr>
                        <a:t>43 639</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43 240</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42 863</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42 503</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42 168</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41 856</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41 549</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41 265</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40 995</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40 742</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dirty="0">
                          <a:solidFill>
                            <a:srgbClr val="000000"/>
                          </a:solidFill>
                          <a:effectLst/>
                          <a:latin typeface="Aptos" panose="020B0004020202020204" pitchFamily="34" charset="0"/>
                        </a:rPr>
                        <a:t>40 505</a:t>
                      </a:r>
                      <a:endParaRPr lang="fi-FI" sz="1050" b="1" i="0" u="none" strike="noStrike" dirty="0">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21459815"/>
                  </a:ext>
                </a:extLst>
              </a:tr>
              <a:tr h="205615">
                <a:tc>
                  <a:txBody>
                    <a:bodyPr/>
                    <a:lstStyle/>
                    <a:p>
                      <a:pPr algn="l" fontAlgn="b"/>
                      <a:r>
                        <a:rPr lang="fi-FI" sz="1050" b="0" u="none" strike="noStrike">
                          <a:solidFill>
                            <a:srgbClr val="000000"/>
                          </a:solidFill>
                          <a:effectLst/>
                          <a:latin typeface="Aptos" panose="020B0004020202020204" pitchFamily="34" charset="0"/>
                        </a:rPr>
                        <a:t>Suonenjoki</a:t>
                      </a:r>
                      <a:endParaRPr lang="fi-FI" sz="1050" b="0" i="0" u="none" strike="noStrike">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latin typeface="Aptos" panose="020B0004020202020204" pitchFamily="34" charset="0"/>
                        </a:rPr>
                        <a:t>5 862</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5 812</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5 768</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5 727</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5 689</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5 652</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5 618</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5 588</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5 557</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5 532</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5 506</a:t>
                      </a:r>
                      <a:endParaRPr lang="fi-FI" sz="1050" b="0" i="0" u="none" strike="noStrike">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32290474"/>
                  </a:ext>
                </a:extLst>
              </a:tr>
              <a:tr h="205615">
                <a:tc>
                  <a:txBody>
                    <a:bodyPr/>
                    <a:lstStyle/>
                    <a:p>
                      <a:pPr algn="l" fontAlgn="b"/>
                      <a:r>
                        <a:rPr lang="fi-FI" sz="1050" b="0" u="none" strike="noStrike">
                          <a:solidFill>
                            <a:srgbClr val="000000"/>
                          </a:solidFill>
                          <a:effectLst/>
                          <a:latin typeface="Aptos" panose="020B0004020202020204" pitchFamily="34" charset="0"/>
                        </a:rPr>
                        <a:t>Rautalampi</a:t>
                      </a:r>
                      <a:endParaRPr lang="fi-FI" sz="1050" b="0" i="0" u="none" strike="noStrike">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latin typeface="Aptos" panose="020B0004020202020204" pitchFamily="34" charset="0"/>
                        </a:rPr>
                        <a:t>2 465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2 442</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2 419</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2 398</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2 381</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2 365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2 348</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2 335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2 323</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2 310</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2 298</a:t>
                      </a:r>
                      <a:endParaRPr lang="fi-FI" sz="1050" b="0" i="0" u="none" strike="noStrike">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50031802"/>
                  </a:ext>
                </a:extLst>
              </a:tr>
              <a:tr h="205615">
                <a:tc>
                  <a:txBody>
                    <a:bodyPr/>
                    <a:lstStyle/>
                    <a:p>
                      <a:pPr algn="l" fontAlgn="b"/>
                      <a:r>
                        <a:rPr lang="fi-FI" sz="1050" b="0" u="none" strike="noStrike">
                          <a:solidFill>
                            <a:srgbClr val="000000"/>
                          </a:solidFill>
                          <a:effectLst/>
                          <a:latin typeface="Aptos" panose="020B0004020202020204" pitchFamily="34" charset="0"/>
                        </a:rPr>
                        <a:t>Tervo</a:t>
                      </a:r>
                      <a:endParaRPr lang="fi-FI" sz="1050" b="0" i="0" u="none" strike="noStrike">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latin typeface="Aptos" panose="020B0004020202020204" pitchFamily="34" charset="0"/>
                        </a:rPr>
                        <a:t>1 156</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1 141</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1 128</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1 115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1 104</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1 093</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1 083</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1 074</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1 065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1 055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1 050</a:t>
                      </a:r>
                      <a:endParaRPr lang="fi-FI" sz="1050" b="0" i="0" u="none" strike="noStrike">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43131689"/>
                  </a:ext>
                </a:extLst>
              </a:tr>
              <a:tr h="205615">
                <a:tc>
                  <a:txBody>
                    <a:bodyPr/>
                    <a:lstStyle/>
                    <a:p>
                      <a:pPr algn="l" fontAlgn="b"/>
                      <a:r>
                        <a:rPr lang="fi-FI" sz="1050" b="0" u="none" strike="noStrike">
                          <a:solidFill>
                            <a:srgbClr val="000000"/>
                          </a:solidFill>
                          <a:effectLst/>
                          <a:latin typeface="Aptos" panose="020B0004020202020204" pitchFamily="34" charset="0"/>
                        </a:rPr>
                        <a:t>Vesanto</a:t>
                      </a:r>
                      <a:endParaRPr lang="fi-FI" sz="1050" b="0" i="0" u="none" strike="noStrike">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latin typeface="Aptos" panose="020B0004020202020204" pitchFamily="34" charset="0"/>
                        </a:rPr>
                        <a:t>1 635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1 620</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1 607</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1 595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1 583</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1 574</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1 562</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1 553</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1 544</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1 534</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1 526</a:t>
                      </a:r>
                      <a:endParaRPr lang="fi-FI" sz="1050" b="0" i="0" u="none" strike="noStrike">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79850054"/>
                  </a:ext>
                </a:extLst>
              </a:tr>
              <a:tr h="205615">
                <a:tc>
                  <a:txBody>
                    <a:bodyPr/>
                    <a:lstStyle/>
                    <a:p>
                      <a:pPr algn="l" fontAlgn="b"/>
                      <a:r>
                        <a:rPr lang="fi-FI" sz="1050" b="1" u="none" strike="noStrike" dirty="0">
                          <a:solidFill>
                            <a:srgbClr val="000000"/>
                          </a:solidFill>
                          <a:effectLst/>
                          <a:latin typeface="Aptos" panose="020B0004020202020204" pitchFamily="34" charset="0"/>
                        </a:rPr>
                        <a:t>Sisä-Savon seutukunta</a:t>
                      </a:r>
                      <a:endParaRPr lang="fi-FI" sz="1050" b="1" i="0" u="none" strike="noStrike" dirty="0">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1" u="none" strike="noStrike">
                          <a:solidFill>
                            <a:srgbClr val="000000"/>
                          </a:solidFill>
                          <a:effectLst/>
                          <a:latin typeface="Aptos" panose="020B0004020202020204" pitchFamily="34" charset="0"/>
                        </a:rPr>
                        <a:t>11 118</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11 015</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10 922</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10 835</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10 757</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10 684</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10 611</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10 550</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10 489</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10 431</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dirty="0">
                          <a:solidFill>
                            <a:srgbClr val="000000"/>
                          </a:solidFill>
                          <a:effectLst/>
                          <a:latin typeface="Aptos" panose="020B0004020202020204" pitchFamily="34" charset="0"/>
                        </a:rPr>
                        <a:t>10 380</a:t>
                      </a:r>
                      <a:endParaRPr lang="fi-FI" sz="1050" b="1" i="0" u="none" strike="noStrike" dirty="0">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27227749"/>
                  </a:ext>
                </a:extLst>
              </a:tr>
              <a:tr h="205615">
                <a:tc>
                  <a:txBody>
                    <a:bodyPr/>
                    <a:lstStyle/>
                    <a:p>
                      <a:pPr algn="l" fontAlgn="b"/>
                      <a:r>
                        <a:rPr lang="fi-FI" sz="1050" b="0" u="none" strike="noStrike">
                          <a:solidFill>
                            <a:srgbClr val="000000"/>
                          </a:solidFill>
                          <a:effectLst/>
                          <a:latin typeface="Aptos" panose="020B0004020202020204" pitchFamily="34" charset="0"/>
                        </a:rPr>
                        <a:t>Kaavi</a:t>
                      </a:r>
                      <a:endParaRPr lang="fi-FI" sz="1050" b="0" i="0" u="none" strike="noStrike">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latin typeface="Aptos" panose="020B0004020202020204" pitchFamily="34" charset="0"/>
                        </a:rPr>
                        <a:t>2 118</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2 094</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2 073</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2 055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2 038</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2 023</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2 009</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1 997</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1 986</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1 975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1 967</a:t>
                      </a:r>
                      <a:endParaRPr lang="fi-FI" sz="1050" b="0" i="0" u="none" strike="noStrike">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45726706"/>
                  </a:ext>
                </a:extLst>
              </a:tr>
              <a:tr h="205615">
                <a:tc>
                  <a:txBody>
                    <a:bodyPr/>
                    <a:lstStyle/>
                    <a:p>
                      <a:pPr algn="l" fontAlgn="b"/>
                      <a:r>
                        <a:rPr lang="fi-FI" sz="1050" b="0" u="none" strike="noStrike">
                          <a:solidFill>
                            <a:srgbClr val="000000"/>
                          </a:solidFill>
                          <a:effectLst/>
                          <a:latin typeface="Aptos" panose="020B0004020202020204" pitchFamily="34" charset="0"/>
                        </a:rPr>
                        <a:t>Rautavaara</a:t>
                      </a:r>
                      <a:endParaRPr lang="fi-FI" sz="1050" b="0" i="0" u="none" strike="noStrike">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latin typeface="Aptos" panose="020B0004020202020204" pitchFamily="34" charset="0"/>
                        </a:rPr>
                        <a:t>1 092</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1 076</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1 063</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1 049</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1 037</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1 026</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1 015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1 006</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997</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990</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982</a:t>
                      </a:r>
                      <a:endParaRPr lang="fi-FI" sz="1050" b="0" i="0" u="none" strike="noStrike">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47214133"/>
                  </a:ext>
                </a:extLst>
              </a:tr>
              <a:tr h="205615">
                <a:tc>
                  <a:txBody>
                    <a:bodyPr/>
                    <a:lstStyle/>
                    <a:p>
                      <a:pPr algn="l" fontAlgn="b"/>
                      <a:r>
                        <a:rPr lang="fi-FI" sz="1050" b="0" u="none" strike="noStrike">
                          <a:solidFill>
                            <a:srgbClr val="000000"/>
                          </a:solidFill>
                          <a:effectLst/>
                          <a:latin typeface="Aptos" panose="020B0004020202020204" pitchFamily="34" charset="0"/>
                        </a:rPr>
                        <a:t>Tuusniemi</a:t>
                      </a:r>
                      <a:endParaRPr lang="fi-FI" sz="1050" b="0" i="0" u="none" strike="noStrike">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latin typeface="Aptos" panose="020B0004020202020204" pitchFamily="34" charset="0"/>
                        </a:rPr>
                        <a:t>1 979</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1 962</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1 946</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1 932</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1 921</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1 909</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1 900</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1 890</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1 882</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1 874</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1 869</a:t>
                      </a:r>
                      <a:endParaRPr lang="fi-FI" sz="1050" b="0" i="0" u="none" strike="noStrike">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61575497"/>
                  </a:ext>
                </a:extLst>
              </a:tr>
              <a:tr h="205615">
                <a:tc>
                  <a:txBody>
                    <a:bodyPr/>
                    <a:lstStyle/>
                    <a:p>
                      <a:pPr algn="l" fontAlgn="b"/>
                      <a:r>
                        <a:rPr lang="fi-FI" sz="1050" b="1" u="none" strike="noStrike" dirty="0">
                          <a:solidFill>
                            <a:srgbClr val="000000"/>
                          </a:solidFill>
                          <a:effectLst/>
                          <a:latin typeface="Aptos" panose="020B0004020202020204" pitchFamily="34" charset="0"/>
                        </a:rPr>
                        <a:t>Koillis-Savon seutukunta</a:t>
                      </a:r>
                      <a:endParaRPr lang="fi-FI" sz="1050" b="1" i="0" u="none" strike="noStrike" dirty="0">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1" u="none" strike="noStrike">
                          <a:solidFill>
                            <a:srgbClr val="000000"/>
                          </a:solidFill>
                          <a:effectLst/>
                          <a:latin typeface="Aptos" panose="020B0004020202020204" pitchFamily="34" charset="0"/>
                        </a:rPr>
                        <a:t>5 189</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5 132</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5 082</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5 036</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4 996</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4 958</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4 924</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4 893</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4 865</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4 839</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dirty="0">
                          <a:solidFill>
                            <a:srgbClr val="000000"/>
                          </a:solidFill>
                          <a:effectLst/>
                          <a:latin typeface="Aptos" panose="020B0004020202020204" pitchFamily="34" charset="0"/>
                        </a:rPr>
                        <a:t>4 818</a:t>
                      </a:r>
                      <a:endParaRPr lang="fi-FI" sz="1050" b="1" i="0" u="none" strike="noStrike" dirty="0">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73235287"/>
                  </a:ext>
                </a:extLst>
              </a:tr>
              <a:tr h="205615">
                <a:tc>
                  <a:txBody>
                    <a:bodyPr/>
                    <a:lstStyle/>
                    <a:p>
                      <a:pPr algn="l" fontAlgn="b"/>
                      <a:r>
                        <a:rPr lang="fi-FI" sz="1050" b="0" u="none" strike="noStrike">
                          <a:solidFill>
                            <a:srgbClr val="000000"/>
                          </a:solidFill>
                          <a:effectLst/>
                          <a:latin typeface="Aptos" panose="020B0004020202020204" pitchFamily="34" charset="0"/>
                        </a:rPr>
                        <a:t>Varkaus</a:t>
                      </a:r>
                      <a:endParaRPr lang="fi-FI" sz="1050" b="0" i="0" u="none" strike="noStrike">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latin typeface="Aptos" panose="020B0004020202020204" pitchFamily="34" charset="0"/>
                        </a:rPr>
                        <a:t>17 593</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17 471</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17 355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17 244</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17 143</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17 044</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16 948</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16 857</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16 775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16 699</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16 625</a:t>
                      </a:r>
                      <a:endParaRPr lang="fi-FI" sz="1050" b="0" i="0" u="none" strike="noStrike">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65466567"/>
                  </a:ext>
                </a:extLst>
              </a:tr>
              <a:tr h="205615">
                <a:tc>
                  <a:txBody>
                    <a:bodyPr/>
                    <a:lstStyle/>
                    <a:p>
                      <a:pPr algn="l" fontAlgn="b"/>
                      <a:r>
                        <a:rPr lang="fi-FI" sz="1050" b="0" u="none" strike="noStrike">
                          <a:solidFill>
                            <a:srgbClr val="000000"/>
                          </a:solidFill>
                          <a:effectLst/>
                          <a:latin typeface="Aptos" panose="020B0004020202020204" pitchFamily="34" charset="0"/>
                        </a:rPr>
                        <a:t>Joroinen</a:t>
                      </a:r>
                      <a:endParaRPr lang="fi-FI" sz="1050" b="0" i="0" u="none" strike="noStrike">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latin typeface="Aptos" panose="020B0004020202020204" pitchFamily="34" charset="0"/>
                        </a:rPr>
                        <a:t>4 155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4 129</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4 105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4 083</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4 066</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4 048</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4 032</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4 015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4 001</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3 988</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3 977</a:t>
                      </a:r>
                      <a:endParaRPr lang="fi-FI" sz="1050" b="0" i="0" u="none" strike="noStrike">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7111837"/>
                  </a:ext>
                </a:extLst>
              </a:tr>
              <a:tr h="205615">
                <a:tc>
                  <a:txBody>
                    <a:bodyPr/>
                    <a:lstStyle/>
                    <a:p>
                      <a:pPr algn="l" fontAlgn="b"/>
                      <a:r>
                        <a:rPr lang="fi-FI" sz="1050" b="0" u="none" strike="noStrike">
                          <a:solidFill>
                            <a:srgbClr val="000000"/>
                          </a:solidFill>
                          <a:effectLst/>
                          <a:latin typeface="Aptos" panose="020B0004020202020204" pitchFamily="34" charset="0"/>
                        </a:rPr>
                        <a:t>Leppävirta</a:t>
                      </a:r>
                      <a:endParaRPr lang="fi-FI" sz="1050" b="0" i="0" u="none" strike="noStrike">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0" u="none" strike="noStrike">
                          <a:solidFill>
                            <a:srgbClr val="000000"/>
                          </a:solidFill>
                          <a:effectLst/>
                          <a:latin typeface="Aptos" panose="020B0004020202020204" pitchFamily="34" charset="0"/>
                        </a:rPr>
                        <a:t>7 981</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7 924</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7 869</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7 815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7 765</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7 719</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7 674</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7 633</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7 593</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7 558</a:t>
                      </a:r>
                      <a:endParaRPr lang="fi-FI" sz="1050" b="0"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0" u="none" strike="noStrike">
                          <a:solidFill>
                            <a:srgbClr val="000000"/>
                          </a:solidFill>
                          <a:effectLst/>
                          <a:latin typeface="Aptos" panose="020B0004020202020204" pitchFamily="34" charset="0"/>
                        </a:rPr>
                        <a:t>7 523</a:t>
                      </a:r>
                      <a:endParaRPr lang="fi-FI" sz="1050" b="0" i="0" u="none" strike="noStrike">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41670831"/>
                  </a:ext>
                </a:extLst>
              </a:tr>
              <a:tr h="205615">
                <a:tc>
                  <a:txBody>
                    <a:bodyPr/>
                    <a:lstStyle/>
                    <a:p>
                      <a:pPr algn="l" fontAlgn="b"/>
                      <a:r>
                        <a:rPr lang="fi-FI" sz="1050" b="1" u="none" strike="noStrike" dirty="0">
                          <a:solidFill>
                            <a:srgbClr val="000000"/>
                          </a:solidFill>
                          <a:effectLst/>
                          <a:latin typeface="Aptos" panose="020B0004020202020204" pitchFamily="34" charset="0"/>
                        </a:rPr>
                        <a:t>Varkauden seutukunta</a:t>
                      </a:r>
                      <a:endParaRPr lang="fi-FI" sz="1050" b="1" i="0" u="none" strike="noStrike" dirty="0">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tcPr>
                </a:tc>
                <a:tc>
                  <a:txBody>
                    <a:bodyPr/>
                    <a:lstStyle/>
                    <a:p>
                      <a:pPr algn="r" fontAlgn="b"/>
                      <a:r>
                        <a:rPr lang="fi-FI" sz="1050" b="1" u="none" strike="noStrike">
                          <a:solidFill>
                            <a:srgbClr val="000000"/>
                          </a:solidFill>
                          <a:effectLst/>
                          <a:latin typeface="Aptos" panose="020B0004020202020204" pitchFamily="34" charset="0"/>
                        </a:rPr>
                        <a:t>29 729</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29 524</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29 329</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29 142</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28 974</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28 811</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28 654</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28 505</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28 369</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a:solidFill>
                            <a:srgbClr val="000000"/>
                          </a:solidFill>
                          <a:effectLst/>
                          <a:latin typeface="Aptos" panose="020B0004020202020204" pitchFamily="34" charset="0"/>
                        </a:rPr>
                        <a:t>28 245</a:t>
                      </a:r>
                      <a:endParaRPr lang="fi-FI" sz="1050" b="1" i="0" u="none" strike="noStrike">
                        <a:solidFill>
                          <a:srgbClr val="000000"/>
                        </a:solidFill>
                        <a:effectLst/>
                        <a:latin typeface="Aptos" panose="020B0004020202020204" pitchFamily="34" charset="0"/>
                      </a:endParaRPr>
                    </a:p>
                  </a:txBody>
                  <a:tcPr marL="8368" marR="8368" marT="8368" marB="0" anchor="b"/>
                </a:tc>
                <a:tc>
                  <a:txBody>
                    <a:bodyPr/>
                    <a:lstStyle/>
                    <a:p>
                      <a:pPr algn="r" fontAlgn="b"/>
                      <a:r>
                        <a:rPr lang="fi-FI" sz="1050" b="1" u="none" strike="noStrike" dirty="0">
                          <a:solidFill>
                            <a:srgbClr val="000000"/>
                          </a:solidFill>
                          <a:effectLst/>
                          <a:latin typeface="Aptos" panose="020B0004020202020204" pitchFamily="34" charset="0"/>
                        </a:rPr>
                        <a:t>28 125</a:t>
                      </a:r>
                      <a:endParaRPr lang="fi-FI" sz="1050" b="1" i="0" u="none" strike="noStrike" dirty="0">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74243736"/>
                  </a:ext>
                </a:extLst>
              </a:tr>
              <a:tr h="205615">
                <a:tc>
                  <a:txBody>
                    <a:bodyPr/>
                    <a:lstStyle/>
                    <a:p>
                      <a:pPr algn="l" fontAlgn="b"/>
                      <a:r>
                        <a:rPr lang="fi-FI" sz="1050" b="1" u="none" strike="noStrike" dirty="0">
                          <a:solidFill>
                            <a:srgbClr val="000000"/>
                          </a:solidFill>
                          <a:effectLst/>
                          <a:latin typeface="Aptos" panose="020B0004020202020204" pitchFamily="34" charset="0"/>
                        </a:rPr>
                        <a:t>POHJOIS-SAVO</a:t>
                      </a:r>
                      <a:endParaRPr lang="fi-FI" sz="1050" b="1" i="0" u="none" strike="noStrike" dirty="0">
                        <a:solidFill>
                          <a:srgbClr val="000000"/>
                        </a:solidFill>
                        <a:effectLst/>
                        <a:latin typeface="Aptos" panose="020B0004020202020204" pitchFamily="34" charset="0"/>
                      </a:endParaRPr>
                    </a:p>
                  </a:txBody>
                  <a:tcPr marL="8368" marR="8368" marT="8368"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dirty="0">
                          <a:solidFill>
                            <a:srgbClr val="000000"/>
                          </a:solidFill>
                          <a:effectLst/>
                          <a:latin typeface="Aptos" panose="020B0004020202020204" pitchFamily="34" charset="0"/>
                        </a:rPr>
                        <a:t>248 790</a:t>
                      </a:r>
                      <a:endParaRPr lang="fi-FI" sz="1050" b="1" i="0" u="none" strike="noStrike" dirty="0">
                        <a:solidFill>
                          <a:srgbClr val="000000"/>
                        </a:solidFill>
                        <a:effectLst/>
                        <a:latin typeface="Aptos" panose="020B0004020202020204" pitchFamily="34" charset="0"/>
                      </a:endParaRPr>
                    </a:p>
                  </a:txBody>
                  <a:tcPr marL="8368" marR="8368" marT="8368" marB="0" anchor="b">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a:solidFill>
                            <a:srgbClr val="000000"/>
                          </a:solidFill>
                          <a:effectLst/>
                          <a:latin typeface="Aptos" panose="020B0004020202020204" pitchFamily="34" charset="0"/>
                        </a:rPr>
                        <a:t>248 801</a:t>
                      </a:r>
                      <a:endParaRPr lang="fi-FI" sz="1050" b="1" i="0" u="none" strike="noStrike">
                        <a:solidFill>
                          <a:srgbClr val="000000"/>
                        </a:solidFill>
                        <a:effectLst/>
                        <a:latin typeface="Aptos" panose="020B0004020202020204" pitchFamily="34" charset="0"/>
                      </a:endParaRPr>
                    </a:p>
                  </a:txBody>
                  <a:tcPr marL="8368" marR="8368" marT="8368" marB="0" anchor="b">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a:solidFill>
                            <a:srgbClr val="000000"/>
                          </a:solidFill>
                          <a:effectLst/>
                          <a:latin typeface="Aptos" panose="020B0004020202020204" pitchFamily="34" charset="0"/>
                        </a:rPr>
                        <a:t>248 808</a:t>
                      </a:r>
                      <a:endParaRPr lang="fi-FI" sz="1050" b="1" i="0" u="none" strike="noStrike">
                        <a:solidFill>
                          <a:srgbClr val="000000"/>
                        </a:solidFill>
                        <a:effectLst/>
                        <a:latin typeface="Aptos" panose="020B0004020202020204" pitchFamily="34" charset="0"/>
                      </a:endParaRPr>
                    </a:p>
                  </a:txBody>
                  <a:tcPr marL="8368" marR="8368" marT="8368" marB="0" anchor="b">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a:solidFill>
                            <a:srgbClr val="000000"/>
                          </a:solidFill>
                          <a:effectLst/>
                          <a:latin typeface="Aptos" panose="020B0004020202020204" pitchFamily="34" charset="0"/>
                        </a:rPr>
                        <a:t>248 793</a:t>
                      </a:r>
                      <a:endParaRPr lang="fi-FI" sz="1050" b="1" i="0" u="none" strike="noStrike">
                        <a:solidFill>
                          <a:srgbClr val="000000"/>
                        </a:solidFill>
                        <a:effectLst/>
                        <a:latin typeface="Aptos" panose="020B0004020202020204" pitchFamily="34" charset="0"/>
                      </a:endParaRPr>
                    </a:p>
                  </a:txBody>
                  <a:tcPr marL="8368" marR="8368" marT="8368" marB="0" anchor="b">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a:solidFill>
                            <a:srgbClr val="000000"/>
                          </a:solidFill>
                          <a:effectLst/>
                          <a:latin typeface="Aptos" panose="020B0004020202020204" pitchFamily="34" charset="0"/>
                        </a:rPr>
                        <a:t>248 795</a:t>
                      </a:r>
                      <a:endParaRPr lang="fi-FI" sz="1050" b="1" i="0" u="none" strike="noStrike">
                        <a:solidFill>
                          <a:srgbClr val="000000"/>
                        </a:solidFill>
                        <a:effectLst/>
                        <a:latin typeface="Aptos" panose="020B0004020202020204" pitchFamily="34" charset="0"/>
                      </a:endParaRPr>
                    </a:p>
                  </a:txBody>
                  <a:tcPr marL="8368" marR="8368" marT="8368" marB="0" anchor="b">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a:solidFill>
                            <a:srgbClr val="000000"/>
                          </a:solidFill>
                          <a:effectLst/>
                          <a:latin typeface="Aptos" panose="020B0004020202020204" pitchFamily="34" charset="0"/>
                        </a:rPr>
                        <a:t>248 802</a:t>
                      </a:r>
                      <a:endParaRPr lang="fi-FI" sz="1050" b="1" i="0" u="none" strike="noStrike">
                        <a:solidFill>
                          <a:srgbClr val="000000"/>
                        </a:solidFill>
                        <a:effectLst/>
                        <a:latin typeface="Aptos" panose="020B0004020202020204" pitchFamily="34" charset="0"/>
                      </a:endParaRPr>
                    </a:p>
                  </a:txBody>
                  <a:tcPr marL="8368" marR="8368" marT="8368" marB="0" anchor="b">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a:solidFill>
                            <a:srgbClr val="000000"/>
                          </a:solidFill>
                          <a:effectLst/>
                          <a:latin typeface="Aptos" panose="020B0004020202020204" pitchFamily="34" charset="0"/>
                        </a:rPr>
                        <a:t>248 794</a:t>
                      </a:r>
                      <a:endParaRPr lang="fi-FI" sz="1050" b="1" i="0" u="none" strike="noStrike">
                        <a:solidFill>
                          <a:srgbClr val="000000"/>
                        </a:solidFill>
                        <a:effectLst/>
                        <a:latin typeface="Aptos" panose="020B0004020202020204" pitchFamily="34" charset="0"/>
                      </a:endParaRPr>
                    </a:p>
                  </a:txBody>
                  <a:tcPr marL="8368" marR="8368" marT="8368" marB="0" anchor="b">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a:solidFill>
                            <a:srgbClr val="000000"/>
                          </a:solidFill>
                          <a:effectLst/>
                          <a:latin typeface="Aptos" panose="020B0004020202020204" pitchFamily="34" charset="0"/>
                        </a:rPr>
                        <a:t>248 809</a:t>
                      </a:r>
                      <a:endParaRPr lang="fi-FI" sz="1050" b="1" i="0" u="none" strike="noStrike">
                        <a:solidFill>
                          <a:srgbClr val="000000"/>
                        </a:solidFill>
                        <a:effectLst/>
                        <a:latin typeface="Aptos" panose="020B0004020202020204" pitchFamily="34" charset="0"/>
                      </a:endParaRPr>
                    </a:p>
                  </a:txBody>
                  <a:tcPr marL="8368" marR="8368" marT="8368" marB="0" anchor="b">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a:solidFill>
                            <a:srgbClr val="000000"/>
                          </a:solidFill>
                          <a:effectLst/>
                          <a:latin typeface="Aptos" panose="020B0004020202020204" pitchFamily="34" charset="0"/>
                        </a:rPr>
                        <a:t>248 829</a:t>
                      </a:r>
                      <a:endParaRPr lang="fi-FI" sz="1050" b="1" i="0" u="none" strike="noStrike">
                        <a:solidFill>
                          <a:srgbClr val="000000"/>
                        </a:solidFill>
                        <a:effectLst/>
                        <a:latin typeface="Aptos" panose="020B0004020202020204" pitchFamily="34" charset="0"/>
                      </a:endParaRPr>
                    </a:p>
                  </a:txBody>
                  <a:tcPr marL="8368" marR="8368" marT="8368" marB="0" anchor="b">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a:solidFill>
                            <a:srgbClr val="000000"/>
                          </a:solidFill>
                          <a:effectLst/>
                          <a:latin typeface="Aptos" panose="020B0004020202020204" pitchFamily="34" charset="0"/>
                        </a:rPr>
                        <a:t>248 856</a:t>
                      </a:r>
                      <a:endParaRPr lang="fi-FI" sz="1050" b="1" i="0" u="none" strike="noStrike">
                        <a:solidFill>
                          <a:srgbClr val="000000"/>
                        </a:solidFill>
                        <a:effectLst/>
                        <a:latin typeface="Aptos" panose="020B0004020202020204" pitchFamily="34" charset="0"/>
                      </a:endParaRPr>
                    </a:p>
                  </a:txBody>
                  <a:tcPr marL="8368" marR="8368" marT="8368" marB="0" anchor="b">
                    <a:lnB w="12700" cap="flat" cmpd="sng" algn="ctr">
                      <a:solidFill>
                        <a:schemeClr val="tx1"/>
                      </a:solidFill>
                      <a:prstDash val="solid"/>
                      <a:round/>
                      <a:headEnd type="none" w="med" len="med"/>
                      <a:tailEnd type="none" w="med" len="med"/>
                    </a:lnB>
                  </a:tcPr>
                </a:tc>
                <a:tc>
                  <a:txBody>
                    <a:bodyPr/>
                    <a:lstStyle/>
                    <a:p>
                      <a:pPr algn="r" fontAlgn="b"/>
                      <a:r>
                        <a:rPr lang="fi-FI" sz="1050" b="1" u="none" strike="noStrike" dirty="0">
                          <a:solidFill>
                            <a:srgbClr val="000000"/>
                          </a:solidFill>
                          <a:effectLst/>
                          <a:latin typeface="Aptos" panose="020B0004020202020204" pitchFamily="34" charset="0"/>
                        </a:rPr>
                        <a:t>248 896</a:t>
                      </a:r>
                      <a:endParaRPr lang="fi-FI" sz="1050" b="1" i="0" u="none" strike="noStrike" dirty="0">
                        <a:solidFill>
                          <a:srgbClr val="000000"/>
                        </a:solidFill>
                        <a:effectLst/>
                        <a:latin typeface="Aptos" panose="020B0004020202020204" pitchFamily="34" charset="0"/>
                      </a:endParaRPr>
                    </a:p>
                  </a:txBody>
                  <a:tcPr marL="8368" marR="8368" marT="8368"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705440"/>
                  </a:ext>
                </a:extLst>
              </a:tr>
            </a:tbl>
          </a:graphicData>
        </a:graphic>
      </p:graphicFrame>
      <p:pic>
        <p:nvPicPr>
          <p:cNvPr id="7" name="Kuva 6" descr="Kuva, joka sisältää kohteen teksti&#10;&#10;Kuvaus luotu automaattisesti">
            <a:extLst>
              <a:ext uri="{FF2B5EF4-FFF2-40B4-BE49-F238E27FC236}">
                <a16:creationId xmlns:a16="http://schemas.microsoft.com/office/drawing/2014/main" id="{59C7637E-F710-B167-CF2E-1199D28A64E9}"/>
              </a:ext>
            </a:extLst>
          </p:cNvPr>
          <p:cNvPicPr>
            <a:picLocks noChangeAspect="1"/>
          </p:cNvPicPr>
          <p:nvPr/>
        </p:nvPicPr>
        <p:blipFill>
          <a:blip r:embed="rId2"/>
          <a:stretch>
            <a:fillRect/>
          </a:stretch>
        </p:blipFill>
        <p:spPr>
          <a:xfrm>
            <a:off x="9875864" y="6450548"/>
            <a:ext cx="2316136" cy="409184"/>
          </a:xfrm>
          <a:prstGeom prst="rect">
            <a:avLst/>
          </a:prstGeom>
        </p:spPr>
      </p:pic>
      <p:sp>
        <p:nvSpPr>
          <p:cNvPr id="2" name="Tekstiruutu 1">
            <a:extLst>
              <a:ext uri="{FF2B5EF4-FFF2-40B4-BE49-F238E27FC236}">
                <a16:creationId xmlns:a16="http://schemas.microsoft.com/office/drawing/2014/main" id="{D653982E-EEE7-3F3A-1623-4C851203C9CE}"/>
              </a:ext>
            </a:extLst>
          </p:cNvPr>
          <p:cNvSpPr txBox="1"/>
          <p:nvPr/>
        </p:nvSpPr>
        <p:spPr>
          <a:xfrm>
            <a:off x="2311396" y="6108291"/>
            <a:ext cx="1440293" cy="215444"/>
          </a:xfrm>
          <a:prstGeom prst="rect">
            <a:avLst/>
          </a:prstGeom>
          <a:noFill/>
        </p:spPr>
        <p:txBody>
          <a:bodyPr wrap="square" rtlCol="0">
            <a:spAutoFit/>
          </a:bodyPr>
          <a:lstStyle/>
          <a:p>
            <a:r>
              <a:rPr lang="fi-FI" sz="800" dirty="0"/>
              <a:t>Lähde: Tilastokeskus</a:t>
            </a:r>
          </a:p>
        </p:txBody>
      </p:sp>
    </p:spTree>
    <p:extLst>
      <p:ext uri="{BB962C8B-B14F-4D97-AF65-F5344CB8AC3E}">
        <p14:creationId xmlns:p14="http://schemas.microsoft.com/office/powerpoint/2010/main" val="2136665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a:extLst>
            <a:ext uri="{FF2B5EF4-FFF2-40B4-BE49-F238E27FC236}">
              <a16:creationId xmlns:a16="http://schemas.microsoft.com/office/drawing/2014/main" id="{17100198-9392-8D69-DD9B-FD5D77ED7A6E}"/>
            </a:ext>
          </a:extLst>
        </p:cNvPr>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5C2952BF-2B11-068F-03CD-2FD79C071B74}"/>
              </a:ext>
            </a:extLst>
          </p:cNvPr>
          <p:cNvSpPr>
            <a:spLocks noGrp="1"/>
          </p:cNvSpPr>
          <p:nvPr>
            <p:ph type="dt" sz="half" idx="10"/>
          </p:nvPr>
        </p:nvSpPr>
        <p:spPr/>
        <p:txBody>
          <a:bodyPr/>
          <a:lstStyle/>
          <a:p>
            <a:fld id="{C9225FBC-2A3C-44E0-A74E-11A6D0059D3F}" type="datetime1">
              <a:rPr lang="fi-FI" smtClean="0"/>
              <a:t>28.11.2024</a:t>
            </a:fld>
            <a:endParaRPr lang="fi-FI"/>
          </a:p>
        </p:txBody>
      </p:sp>
      <p:sp>
        <p:nvSpPr>
          <p:cNvPr id="5" name="Otsikko 1">
            <a:extLst>
              <a:ext uri="{FF2B5EF4-FFF2-40B4-BE49-F238E27FC236}">
                <a16:creationId xmlns:a16="http://schemas.microsoft.com/office/drawing/2014/main" id="{888C7F35-29B4-A7A1-EFC6-B1AAB223AB67}"/>
              </a:ext>
            </a:extLst>
          </p:cNvPr>
          <p:cNvSpPr>
            <a:spLocks noGrp="1"/>
          </p:cNvSpPr>
          <p:nvPr>
            <p:ph type="title"/>
          </p:nvPr>
        </p:nvSpPr>
        <p:spPr>
          <a:xfrm>
            <a:off x="0" y="0"/>
            <a:ext cx="12192000" cy="794327"/>
          </a:xfrm>
        </p:spPr>
        <p:txBody>
          <a:bodyPr>
            <a:normAutofit/>
          </a:bodyPr>
          <a:lstStyle/>
          <a:p>
            <a:pPr algn="ctr"/>
            <a:r>
              <a:rPr lang="fi-FI" sz="2400" b="1" i="0" u="none" strike="noStrike" dirty="0">
                <a:solidFill>
                  <a:srgbClr val="0070C0"/>
                </a:solidFill>
                <a:effectLst/>
              </a:rPr>
              <a:t>Pohjois-Savon väestöennuste vuosille 2033-2045</a:t>
            </a:r>
            <a:r>
              <a:rPr lang="fi-FI" sz="2400" dirty="0">
                <a:solidFill>
                  <a:srgbClr val="0070C0"/>
                </a:solidFill>
              </a:rPr>
              <a:t> </a:t>
            </a:r>
          </a:p>
        </p:txBody>
      </p:sp>
      <p:graphicFrame>
        <p:nvGraphicFramePr>
          <p:cNvPr id="6" name="Taulukko 5">
            <a:extLst>
              <a:ext uri="{FF2B5EF4-FFF2-40B4-BE49-F238E27FC236}">
                <a16:creationId xmlns:a16="http://schemas.microsoft.com/office/drawing/2014/main" id="{0BA88C6E-25B4-C896-2E00-A6F616DC771C}"/>
              </a:ext>
            </a:extLst>
          </p:cNvPr>
          <p:cNvGraphicFramePr>
            <a:graphicFrameLocks noGrp="1"/>
          </p:cNvGraphicFramePr>
          <p:nvPr>
            <p:extLst>
              <p:ext uri="{D42A27DB-BD31-4B8C-83A1-F6EECF244321}">
                <p14:modId xmlns:p14="http://schemas.microsoft.com/office/powerpoint/2010/main" val="834136281"/>
              </p:ext>
            </p:extLst>
          </p:nvPr>
        </p:nvGraphicFramePr>
        <p:xfrm>
          <a:off x="510988" y="815530"/>
          <a:ext cx="10828232" cy="5346004"/>
        </p:xfrm>
        <a:graphic>
          <a:graphicData uri="http://schemas.openxmlformats.org/drawingml/2006/table">
            <a:tbl>
              <a:tblPr firstRow="1" bandRow="1">
                <a:tableStyleId>{D27102A9-8310-4765-A935-A1911B00CA55}</a:tableStyleId>
              </a:tblPr>
              <a:tblGrid>
                <a:gridCol w="1800000">
                  <a:extLst>
                    <a:ext uri="{9D8B030D-6E8A-4147-A177-3AD203B41FA5}">
                      <a16:colId xmlns:a16="http://schemas.microsoft.com/office/drawing/2014/main" val="3409126948"/>
                    </a:ext>
                  </a:extLst>
                </a:gridCol>
                <a:gridCol w="694990">
                  <a:extLst>
                    <a:ext uri="{9D8B030D-6E8A-4147-A177-3AD203B41FA5}">
                      <a16:colId xmlns:a16="http://schemas.microsoft.com/office/drawing/2014/main" val="233530378"/>
                    </a:ext>
                  </a:extLst>
                </a:gridCol>
                <a:gridCol w="674245">
                  <a:extLst>
                    <a:ext uri="{9D8B030D-6E8A-4147-A177-3AD203B41FA5}">
                      <a16:colId xmlns:a16="http://schemas.microsoft.com/office/drawing/2014/main" val="2992396232"/>
                    </a:ext>
                  </a:extLst>
                </a:gridCol>
                <a:gridCol w="674245">
                  <a:extLst>
                    <a:ext uri="{9D8B030D-6E8A-4147-A177-3AD203B41FA5}">
                      <a16:colId xmlns:a16="http://schemas.microsoft.com/office/drawing/2014/main" val="2801264569"/>
                    </a:ext>
                  </a:extLst>
                </a:gridCol>
                <a:gridCol w="674245">
                  <a:extLst>
                    <a:ext uri="{9D8B030D-6E8A-4147-A177-3AD203B41FA5}">
                      <a16:colId xmlns:a16="http://schemas.microsoft.com/office/drawing/2014/main" val="3781594090"/>
                    </a:ext>
                  </a:extLst>
                </a:gridCol>
                <a:gridCol w="674245">
                  <a:extLst>
                    <a:ext uri="{9D8B030D-6E8A-4147-A177-3AD203B41FA5}">
                      <a16:colId xmlns:a16="http://schemas.microsoft.com/office/drawing/2014/main" val="2436142427"/>
                    </a:ext>
                  </a:extLst>
                </a:gridCol>
                <a:gridCol w="674245">
                  <a:extLst>
                    <a:ext uri="{9D8B030D-6E8A-4147-A177-3AD203B41FA5}">
                      <a16:colId xmlns:a16="http://schemas.microsoft.com/office/drawing/2014/main" val="3363352903"/>
                    </a:ext>
                  </a:extLst>
                </a:gridCol>
                <a:gridCol w="674245">
                  <a:extLst>
                    <a:ext uri="{9D8B030D-6E8A-4147-A177-3AD203B41FA5}">
                      <a16:colId xmlns:a16="http://schemas.microsoft.com/office/drawing/2014/main" val="2890375990"/>
                    </a:ext>
                  </a:extLst>
                </a:gridCol>
                <a:gridCol w="674245">
                  <a:extLst>
                    <a:ext uri="{9D8B030D-6E8A-4147-A177-3AD203B41FA5}">
                      <a16:colId xmlns:a16="http://schemas.microsoft.com/office/drawing/2014/main" val="2686180607"/>
                    </a:ext>
                  </a:extLst>
                </a:gridCol>
                <a:gridCol w="674245">
                  <a:extLst>
                    <a:ext uri="{9D8B030D-6E8A-4147-A177-3AD203B41FA5}">
                      <a16:colId xmlns:a16="http://schemas.microsoft.com/office/drawing/2014/main" val="3095291359"/>
                    </a:ext>
                  </a:extLst>
                </a:gridCol>
                <a:gridCol w="674245">
                  <a:extLst>
                    <a:ext uri="{9D8B030D-6E8A-4147-A177-3AD203B41FA5}">
                      <a16:colId xmlns:a16="http://schemas.microsoft.com/office/drawing/2014/main" val="3035808244"/>
                    </a:ext>
                  </a:extLst>
                </a:gridCol>
                <a:gridCol w="674245">
                  <a:extLst>
                    <a:ext uri="{9D8B030D-6E8A-4147-A177-3AD203B41FA5}">
                      <a16:colId xmlns:a16="http://schemas.microsoft.com/office/drawing/2014/main" val="922409555"/>
                    </a:ext>
                  </a:extLst>
                </a:gridCol>
                <a:gridCol w="674245">
                  <a:extLst>
                    <a:ext uri="{9D8B030D-6E8A-4147-A177-3AD203B41FA5}">
                      <a16:colId xmlns:a16="http://schemas.microsoft.com/office/drawing/2014/main" val="2644190182"/>
                    </a:ext>
                  </a:extLst>
                </a:gridCol>
                <a:gridCol w="916547">
                  <a:extLst>
                    <a:ext uri="{9D8B030D-6E8A-4147-A177-3AD203B41FA5}">
                      <a16:colId xmlns:a16="http://schemas.microsoft.com/office/drawing/2014/main" val="1320253142"/>
                    </a:ext>
                  </a:extLst>
                </a:gridCol>
              </a:tblGrid>
              <a:tr h="368200">
                <a:tc>
                  <a:txBody>
                    <a:bodyPr/>
                    <a:lstStyle/>
                    <a:p>
                      <a:pPr algn="l" fontAlgn="b"/>
                      <a:r>
                        <a:rPr lang="fi-FI" sz="1050" u="none" strike="noStrike" dirty="0">
                          <a:effectLst/>
                          <a:latin typeface="Aptos" panose="020B0004020202020204" pitchFamily="34" charset="0"/>
                        </a:rPr>
                        <a:t>Alue</a:t>
                      </a:r>
                      <a:endParaRPr lang="fi-FI" sz="1050" b="1" i="0" u="none" strike="noStrike" dirty="0">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u="none" strike="noStrike" dirty="0">
                          <a:effectLst/>
                          <a:latin typeface="Aptos" panose="020B0004020202020204" pitchFamily="34" charset="0"/>
                        </a:rPr>
                        <a:t>2034</a:t>
                      </a:r>
                      <a:endParaRPr lang="fi-FI" sz="1050" b="1" i="0" u="none" strike="noStrike" dirty="0">
                        <a:solidFill>
                          <a:srgbClr val="000000"/>
                        </a:solidFill>
                        <a:effectLst/>
                        <a:latin typeface="Aptos" panose="020B0004020202020204" pitchFamily="34" charset="0"/>
                      </a:endParaRPr>
                    </a:p>
                  </a:txBody>
                  <a:tcPr marL="7770" marR="7770" marT="777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u="none" strike="noStrike">
                          <a:effectLst/>
                          <a:latin typeface="Aptos" panose="020B0004020202020204" pitchFamily="34" charset="0"/>
                        </a:rPr>
                        <a:t>2035</a:t>
                      </a:r>
                      <a:endParaRPr lang="fi-FI" sz="1050" b="1" i="0" u="none" strike="noStrike">
                        <a:solidFill>
                          <a:srgbClr val="000000"/>
                        </a:solidFill>
                        <a:effectLst/>
                        <a:latin typeface="Aptos" panose="020B0004020202020204" pitchFamily="34" charset="0"/>
                      </a:endParaRPr>
                    </a:p>
                  </a:txBody>
                  <a:tcPr marL="7770" marR="7770" marT="777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u="none" strike="noStrike">
                          <a:effectLst/>
                          <a:latin typeface="Aptos" panose="020B0004020202020204" pitchFamily="34" charset="0"/>
                        </a:rPr>
                        <a:t>2036</a:t>
                      </a:r>
                      <a:endParaRPr lang="fi-FI" sz="1050" b="1" i="0" u="none" strike="noStrike">
                        <a:solidFill>
                          <a:srgbClr val="000000"/>
                        </a:solidFill>
                        <a:effectLst/>
                        <a:latin typeface="Aptos" panose="020B0004020202020204" pitchFamily="34" charset="0"/>
                      </a:endParaRPr>
                    </a:p>
                  </a:txBody>
                  <a:tcPr marL="7770" marR="7770" marT="777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u="none" strike="noStrike">
                          <a:effectLst/>
                          <a:latin typeface="Aptos" panose="020B0004020202020204" pitchFamily="34" charset="0"/>
                        </a:rPr>
                        <a:t>2037</a:t>
                      </a:r>
                      <a:endParaRPr lang="fi-FI" sz="1050" b="1" i="0" u="none" strike="noStrike">
                        <a:solidFill>
                          <a:srgbClr val="000000"/>
                        </a:solidFill>
                        <a:effectLst/>
                        <a:latin typeface="Aptos" panose="020B0004020202020204" pitchFamily="34" charset="0"/>
                      </a:endParaRPr>
                    </a:p>
                  </a:txBody>
                  <a:tcPr marL="7770" marR="7770" marT="777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u="none" strike="noStrike">
                          <a:effectLst/>
                          <a:latin typeface="Aptos" panose="020B0004020202020204" pitchFamily="34" charset="0"/>
                        </a:rPr>
                        <a:t>2038</a:t>
                      </a:r>
                      <a:endParaRPr lang="fi-FI" sz="1050" b="1" i="0" u="none" strike="noStrike">
                        <a:solidFill>
                          <a:srgbClr val="000000"/>
                        </a:solidFill>
                        <a:effectLst/>
                        <a:latin typeface="Aptos" panose="020B0004020202020204" pitchFamily="34" charset="0"/>
                      </a:endParaRPr>
                    </a:p>
                  </a:txBody>
                  <a:tcPr marL="7770" marR="7770" marT="777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u="none" strike="noStrike">
                          <a:effectLst/>
                          <a:latin typeface="Aptos" panose="020B0004020202020204" pitchFamily="34" charset="0"/>
                        </a:rPr>
                        <a:t>2039</a:t>
                      </a:r>
                      <a:endParaRPr lang="fi-FI" sz="1050" b="1" i="0" u="none" strike="noStrike">
                        <a:solidFill>
                          <a:srgbClr val="000000"/>
                        </a:solidFill>
                        <a:effectLst/>
                        <a:latin typeface="Aptos" panose="020B0004020202020204" pitchFamily="34" charset="0"/>
                      </a:endParaRPr>
                    </a:p>
                  </a:txBody>
                  <a:tcPr marL="7770" marR="7770" marT="777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u="none" strike="noStrike">
                          <a:effectLst/>
                          <a:latin typeface="Aptos" panose="020B0004020202020204" pitchFamily="34" charset="0"/>
                        </a:rPr>
                        <a:t>2040</a:t>
                      </a:r>
                      <a:endParaRPr lang="fi-FI" sz="1050" b="1" i="0" u="none" strike="noStrike">
                        <a:solidFill>
                          <a:srgbClr val="000000"/>
                        </a:solidFill>
                        <a:effectLst/>
                        <a:latin typeface="Aptos" panose="020B0004020202020204" pitchFamily="34" charset="0"/>
                      </a:endParaRPr>
                    </a:p>
                  </a:txBody>
                  <a:tcPr marL="7770" marR="7770" marT="777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u="none" strike="noStrike">
                          <a:effectLst/>
                          <a:latin typeface="Aptos" panose="020B0004020202020204" pitchFamily="34" charset="0"/>
                        </a:rPr>
                        <a:t>2041</a:t>
                      </a:r>
                      <a:endParaRPr lang="fi-FI" sz="1050" b="1" i="0" u="none" strike="noStrike">
                        <a:solidFill>
                          <a:srgbClr val="000000"/>
                        </a:solidFill>
                        <a:effectLst/>
                        <a:latin typeface="Aptos" panose="020B0004020202020204" pitchFamily="34" charset="0"/>
                      </a:endParaRPr>
                    </a:p>
                  </a:txBody>
                  <a:tcPr marL="7770" marR="7770" marT="777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u="none" strike="noStrike">
                          <a:effectLst/>
                          <a:latin typeface="Aptos" panose="020B0004020202020204" pitchFamily="34" charset="0"/>
                        </a:rPr>
                        <a:t>2042</a:t>
                      </a:r>
                      <a:endParaRPr lang="fi-FI" sz="1050" b="1" i="0" u="none" strike="noStrike">
                        <a:solidFill>
                          <a:srgbClr val="000000"/>
                        </a:solidFill>
                        <a:effectLst/>
                        <a:latin typeface="Aptos" panose="020B0004020202020204" pitchFamily="34" charset="0"/>
                      </a:endParaRPr>
                    </a:p>
                  </a:txBody>
                  <a:tcPr marL="7770" marR="7770" marT="777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u="none" strike="noStrike">
                          <a:effectLst/>
                          <a:latin typeface="Aptos" panose="020B0004020202020204" pitchFamily="34" charset="0"/>
                        </a:rPr>
                        <a:t>2043</a:t>
                      </a:r>
                      <a:endParaRPr lang="fi-FI" sz="1050" b="1" i="0" u="none" strike="noStrike">
                        <a:solidFill>
                          <a:srgbClr val="000000"/>
                        </a:solidFill>
                        <a:effectLst/>
                        <a:latin typeface="Aptos" panose="020B0004020202020204" pitchFamily="34" charset="0"/>
                      </a:endParaRPr>
                    </a:p>
                  </a:txBody>
                  <a:tcPr marL="7770" marR="7770" marT="777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u="none" strike="noStrike">
                          <a:effectLst/>
                          <a:latin typeface="Aptos" panose="020B0004020202020204" pitchFamily="34" charset="0"/>
                        </a:rPr>
                        <a:t>2044</a:t>
                      </a:r>
                      <a:endParaRPr lang="fi-FI" sz="1050" b="1" i="0" u="none" strike="noStrike">
                        <a:solidFill>
                          <a:srgbClr val="000000"/>
                        </a:solidFill>
                        <a:effectLst/>
                        <a:latin typeface="Aptos" panose="020B0004020202020204" pitchFamily="34" charset="0"/>
                      </a:endParaRPr>
                    </a:p>
                  </a:txBody>
                  <a:tcPr marL="7770" marR="7770" marT="777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u="none" strike="noStrike">
                          <a:effectLst/>
                          <a:latin typeface="Aptos" panose="020B0004020202020204" pitchFamily="34" charset="0"/>
                        </a:rPr>
                        <a:t>2045</a:t>
                      </a:r>
                      <a:endParaRPr lang="fi-FI" sz="1050" b="1" i="0" u="none" strike="noStrike">
                        <a:solidFill>
                          <a:srgbClr val="000000"/>
                        </a:solidFill>
                        <a:effectLst/>
                        <a:latin typeface="Aptos" panose="020B0004020202020204" pitchFamily="34" charset="0"/>
                      </a:endParaRPr>
                    </a:p>
                  </a:txBody>
                  <a:tcPr marL="7770" marR="7770" marT="777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FI" sz="1050" u="none" strike="noStrike" dirty="0">
                          <a:effectLst/>
                          <a:latin typeface="Aptos" panose="020B0004020202020204" pitchFamily="34" charset="0"/>
                        </a:rPr>
                        <a:t>Muutos (%)</a:t>
                      </a:r>
                      <a:br>
                        <a:rPr lang="fi-FI" sz="1050" u="none" strike="noStrike" dirty="0">
                          <a:effectLst/>
                          <a:latin typeface="Aptos" panose="020B0004020202020204" pitchFamily="34" charset="0"/>
                        </a:rPr>
                      </a:br>
                      <a:r>
                        <a:rPr lang="fi-FI" sz="1050" u="none" strike="noStrike" dirty="0">
                          <a:effectLst/>
                          <a:latin typeface="Aptos" panose="020B0004020202020204" pitchFamily="34" charset="0"/>
                        </a:rPr>
                        <a:t>v. 2023–2045</a:t>
                      </a:r>
                      <a:endParaRPr lang="fi-FI" sz="1050" b="1" i="0" u="none" strike="noStrike" dirty="0">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8745615"/>
                  </a:ext>
                </a:extLst>
              </a:tr>
              <a:tr h="191454">
                <a:tc>
                  <a:txBody>
                    <a:bodyPr/>
                    <a:lstStyle/>
                    <a:p>
                      <a:pPr algn="l" fontAlgn="b"/>
                      <a:r>
                        <a:rPr lang="fi-FI" sz="1050" u="none" strike="noStrike">
                          <a:effectLst/>
                          <a:latin typeface="Aptos" panose="020B0004020202020204" pitchFamily="34" charset="0"/>
                        </a:rPr>
                        <a:t>Kuopio</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i-FI" sz="1050" u="none" strike="noStrike">
                          <a:effectLst/>
                          <a:latin typeface="Aptos" panose="020B0004020202020204" pitchFamily="34" charset="0"/>
                        </a:rPr>
                        <a:t>137 683</a:t>
                      </a:r>
                      <a:endParaRPr lang="fi-FI" sz="1050" b="0" i="0" u="none" strike="noStrike">
                        <a:solidFill>
                          <a:srgbClr val="000000"/>
                        </a:solidFill>
                        <a:effectLst/>
                        <a:latin typeface="Aptos" panose="020B0004020202020204" pitchFamily="34" charset="0"/>
                      </a:endParaRPr>
                    </a:p>
                  </a:txBody>
                  <a:tcPr marL="7770" marR="7770" marT="7770" marB="0" anchor="b">
                    <a:lnT w="12700" cap="flat" cmpd="sng" algn="ctr">
                      <a:solidFill>
                        <a:schemeClr val="tx1"/>
                      </a:solidFill>
                      <a:prstDash val="solid"/>
                      <a:round/>
                      <a:headEnd type="none" w="med" len="med"/>
                      <a:tailEnd type="none" w="med" len="med"/>
                    </a:lnT>
                  </a:tcPr>
                </a:tc>
                <a:tc>
                  <a:txBody>
                    <a:bodyPr/>
                    <a:lstStyle/>
                    <a:p>
                      <a:pPr algn="ctr" fontAlgn="b"/>
                      <a:r>
                        <a:rPr lang="fi-FI" sz="1050" u="none" strike="noStrike">
                          <a:effectLst/>
                          <a:latin typeface="Aptos" panose="020B0004020202020204" pitchFamily="34" charset="0"/>
                        </a:rPr>
                        <a:t>138 570</a:t>
                      </a:r>
                      <a:endParaRPr lang="fi-FI" sz="1050" b="0" i="0" u="none" strike="noStrike">
                        <a:solidFill>
                          <a:srgbClr val="000000"/>
                        </a:solidFill>
                        <a:effectLst/>
                        <a:latin typeface="Aptos" panose="020B0004020202020204" pitchFamily="34" charset="0"/>
                      </a:endParaRPr>
                    </a:p>
                  </a:txBody>
                  <a:tcPr marL="7770" marR="7770" marT="7770" marB="0" anchor="b">
                    <a:lnT w="12700" cap="flat" cmpd="sng" algn="ctr">
                      <a:solidFill>
                        <a:schemeClr val="tx1"/>
                      </a:solidFill>
                      <a:prstDash val="solid"/>
                      <a:round/>
                      <a:headEnd type="none" w="med" len="med"/>
                      <a:tailEnd type="none" w="med" len="med"/>
                    </a:lnT>
                  </a:tcPr>
                </a:tc>
                <a:tc>
                  <a:txBody>
                    <a:bodyPr/>
                    <a:lstStyle/>
                    <a:p>
                      <a:pPr algn="ctr" fontAlgn="b"/>
                      <a:r>
                        <a:rPr lang="fi-FI" sz="1050" u="none" strike="noStrike">
                          <a:effectLst/>
                          <a:latin typeface="Aptos" panose="020B0004020202020204" pitchFamily="34" charset="0"/>
                        </a:rPr>
                        <a:t>139 391</a:t>
                      </a:r>
                      <a:endParaRPr lang="fi-FI" sz="1050" b="0" i="0" u="none" strike="noStrike">
                        <a:solidFill>
                          <a:srgbClr val="000000"/>
                        </a:solidFill>
                        <a:effectLst/>
                        <a:latin typeface="Aptos" panose="020B0004020202020204" pitchFamily="34" charset="0"/>
                      </a:endParaRPr>
                    </a:p>
                  </a:txBody>
                  <a:tcPr marL="7770" marR="7770" marT="7770" marB="0" anchor="b">
                    <a:lnT w="12700" cap="flat" cmpd="sng" algn="ctr">
                      <a:solidFill>
                        <a:schemeClr val="tx1"/>
                      </a:solidFill>
                      <a:prstDash val="solid"/>
                      <a:round/>
                      <a:headEnd type="none" w="med" len="med"/>
                      <a:tailEnd type="none" w="med" len="med"/>
                    </a:lnT>
                  </a:tcPr>
                </a:tc>
                <a:tc>
                  <a:txBody>
                    <a:bodyPr/>
                    <a:lstStyle/>
                    <a:p>
                      <a:pPr algn="ctr" fontAlgn="b"/>
                      <a:r>
                        <a:rPr lang="fi-FI" sz="1050" u="none" strike="noStrike">
                          <a:effectLst/>
                          <a:latin typeface="Aptos" panose="020B0004020202020204" pitchFamily="34" charset="0"/>
                        </a:rPr>
                        <a:t>140 152</a:t>
                      </a:r>
                      <a:endParaRPr lang="fi-FI" sz="1050" b="0" i="0" u="none" strike="noStrike">
                        <a:solidFill>
                          <a:srgbClr val="000000"/>
                        </a:solidFill>
                        <a:effectLst/>
                        <a:latin typeface="Aptos" panose="020B0004020202020204" pitchFamily="34" charset="0"/>
                      </a:endParaRPr>
                    </a:p>
                  </a:txBody>
                  <a:tcPr marL="7770" marR="7770" marT="7770" marB="0" anchor="b">
                    <a:lnT w="12700" cap="flat" cmpd="sng" algn="ctr">
                      <a:solidFill>
                        <a:schemeClr val="tx1"/>
                      </a:solidFill>
                      <a:prstDash val="solid"/>
                      <a:round/>
                      <a:headEnd type="none" w="med" len="med"/>
                      <a:tailEnd type="none" w="med" len="med"/>
                    </a:lnT>
                  </a:tcPr>
                </a:tc>
                <a:tc>
                  <a:txBody>
                    <a:bodyPr/>
                    <a:lstStyle/>
                    <a:p>
                      <a:pPr algn="ctr" fontAlgn="b"/>
                      <a:r>
                        <a:rPr lang="fi-FI" sz="1050" u="none" strike="noStrike">
                          <a:effectLst/>
                          <a:latin typeface="Aptos" panose="020B0004020202020204" pitchFamily="34" charset="0"/>
                        </a:rPr>
                        <a:t>140 847</a:t>
                      </a:r>
                      <a:endParaRPr lang="fi-FI" sz="1050" b="0" i="0" u="none" strike="noStrike">
                        <a:solidFill>
                          <a:srgbClr val="000000"/>
                        </a:solidFill>
                        <a:effectLst/>
                        <a:latin typeface="Aptos" panose="020B0004020202020204" pitchFamily="34" charset="0"/>
                      </a:endParaRPr>
                    </a:p>
                  </a:txBody>
                  <a:tcPr marL="7770" marR="7770" marT="7770" marB="0" anchor="b">
                    <a:lnT w="12700" cap="flat" cmpd="sng" algn="ctr">
                      <a:solidFill>
                        <a:schemeClr val="tx1"/>
                      </a:solidFill>
                      <a:prstDash val="solid"/>
                      <a:round/>
                      <a:headEnd type="none" w="med" len="med"/>
                      <a:tailEnd type="none" w="med" len="med"/>
                    </a:lnT>
                  </a:tcPr>
                </a:tc>
                <a:tc>
                  <a:txBody>
                    <a:bodyPr/>
                    <a:lstStyle/>
                    <a:p>
                      <a:pPr algn="ctr" fontAlgn="b"/>
                      <a:r>
                        <a:rPr lang="fi-FI" sz="1050" u="none" strike="noStrike">
                          <a:effectLst/>
                          <a:latin typeface="Aptos" panose="020B0004020202020204" pitchFamily="34" charset="0"/>
                        </a:rPr>
                        <a:t>141 494</a:t>
                      </a:r>
                      <a:endParaRPr lang="fi-FI" sz="1050" b="0" i="0" u="none" strike="noStrike">
                        <a:solidFill>
                          <a:srgbClr val="000000"/>
                        </a:solidFill>
                        <a:effectLst/>
                        <a:latin typeface="Aptos" panose="020B0004020202020204" pitchFamily="34" charset="0"/>
                      </a:endParaRPr>
                    </a:p>
                  </a:txBody>
                  <a:tcPr marL="7770" marR="7770" marT="7770" marB="0" anchor="b">
                    <a:lnT w="12700" cap="flat" cmpd="sng" algn="ctr">
                      <a:solidFill>
                        <a:schemeClr val="tx1"/>
                      </a:solidFill>
                      <a:prstDash val="solid"/>
                      <a:round/>
                      <a:headEnd type="none" w="med" len="med"/>
                      <a:tailEnd type="none" w="med" len="med"/>
                    </a:lnT>
                  </a:tcPr>
                </a:tc>
                <a:tc>
                  <a:txBody>
                    <a:bodyPr/>
                    <a:lstStyle/>
                    <a:p>
                      <a:pPr algn="ctr" fontAlgn="b"/>
                      <a:r>
                        <a:rPr lang="fi-FI" sz="1050" u="none" strike="noStrike">
                          <a:effectLst/>
                          <a:latin typeface="Aptos" panose="020B0004020202020204" pitchFamily="34" charset="0"/>
                        </a:rPr>
                        <a:t>142 108</a:t>
                      </a:r>
                      <a:endParaRPr lang="fi-FI" sz="1050" b="0" i="0" u="none" strike="noStrike">
                        <a:solidFill>
                          <a:srgbClr val="000000"/>
                        </a:solidFill>
                        <a:effectLst/>
                        <a:latin typeface="Aptos" panose="020B0004020202020204" pitchFamily="34" charset="0"/>
                      </a:endParaRPr>
                    </a:p>
                  </a:txBody>
                  <a:tcPr marL="7770" marR="7770" marT="7770" marB="0" anchor="b">
                    <a:lnT w="12700" cap="flat" cmpd="sng" algn="ctr">
                      <a:solidFill>
                        <a:schemeClr val="tx1"/>
                      </a:solidFill>
                      <a:prstDash val="solid"/>
                      <a:round/>
                      <a:headEnd type="none" w="med" len="med"/>
                      <a:tailEnd type="none" w="med" len="med"/>
                    </a:lnT>
                  </a:tcPr>
                </a:tc>
                <a:tc>
                  <a:txBody>
                    <a:bodyPr/>
                    <a:lstStyle/>
                    <a:p>
                      <a:pPr algn="ctr" fontAlgn="b"/>
                      <a:r>
                        <a:rPr lang="fi-FI" sz="1050" u="none" strike="noStrike">
                          <a:effectLst/>
                          <a:latin typeface="Aptos" panose="020B0004020202020204" pitchFamily="34" charset="0"/>
                        </a:rPr>
                        <a:t>142 692</a:t>
                      </a:r>
                      <a:endParaRPr lang="fi-FI" sz="1050" b="0" i="0" u="none" strike="noStrike">
                        <a:solidFill>
                          <a:srgbClr val="000000"/>
                        </a:solidFill>
                        <a:effectLst/>
                        <a:latin typeface="Aptos" panose="020B0004020202020204" pitchFamily="34" charset="0"/>
                      </a:endParaRPr>
                    </a:p>
                  </a:txBody>
                  <a:tcPr marL="7770" marR="7770" marT="7770" marB="0" anchor="b">
                    <a:lnT w="12700" cap="flat" cmpd="sng" algn="ctr">
                      <a:solidFill>
                        <a:schemeClr val="tx1"/>
                      </a:solidFill>
                      <a:prstDash val="solid"/>
                      <a:round/>
                      <a:headEnd type="none" w="med" len="med"/>
                      <a:tailEnd type="none" w="med" len="med"/>
                    </a:lnT>
                  </a:tcPr>
                </a:tc>
                <a:tc>
                  <a:txBody>
                    <a:bodyPr/>
                    <a:lstStyle/>
                    <a:p>
                      <a:pPr algn="ctr" fontAlgn="b"/>
                      <a:r>
                        <a:rPr lang="fi-FI" sz="1050" u="none" strike="noStrike">
                          <a:effectLst/>
                          <a:latin typeface="Aptos" panose="020B0004020202020204" pitchFamily="34" charset="0"/>
                        </a:rPr>
                        <a:t>143 252</a:t>
                      </a:r>
                      <a:endParaRPr lang="fi-FI" sz="1050" b="0" i="0" u="none" strike="noStrike">
                        <a:solidFill>
                          <a:srgbClr val="000000"/>
                        </a:solidFill>
                        <a:effectLst/>
                        <a:latin typeface="Aptos" panose="020B0004020202020204" pitchFamily="34" charset="0"/>
                      </a:endParaRPr>
                    </a:p>
                  </a:txBody>
                  <a:tcPr marL="7770" marR="7770" marT="7770" marB="0" anchor="b">
                    <a:lnT w="12700" cap="flat" cmpd="sng" algn="ctr">
                      <a:solidFill>
                        <a:schemeClr val="tx1"/>
                      </a:solidFill>
                      <a:prstDash val="solid"/>
                      <a:round/>
                      <a:headEnd type="none" w="med" len="med"/>
                      <a:tailEnd type="none" w="med" len="med"/>
                    </a:lnT>
                  </a:tcPr>
                </a:tc>
                <a:tc>
                  <a:txBody>
                    <a:bodyPr/>
                    <a:lstStyle/>
                    <a:p>
                      <a:pPr algn="ctr" fontAlgn="b"/>
                      <a:r>
                        <a:rPr lang="fi-FI" sz="1050" u="none" strike="noStrike">
                          <a:effectLst/>
                          <a:latin typeface="Aptos" panose="020B0004020202020204" pitchFamily="34" charset="0"/>
                        </a:rPr>
                        <a:t>143 781</a:t>
                      </a:r>
                      <a:endParaRPr lang="fi-FI" sz="1050" b="0" i="0" u="none" strike="noStrike">
                        <a:solidFill>
                          <a:srgbClr val="000000"/>
                        </a:solidFill>
                        <a:effectLst/>
                        <a:latin typeface="Aptos" panose="020B0004020202020204" pitchFamily="34" charset="0"/>
                      </a:endParaRPr>
                    </a:p>
                  </a:txBody>
                  <a:tcPr marL="7770" marR="7770" marT="7770" marB="0" anchor="b">
                    <a:lnT w="12700" cap="flat" cmpd="sng" algn="ctr">
                      <a:solidFill>
                        <a:schemeClr val="tx1"/>
                      </a:solidFill>
                      <a:prstDash val="solid"/>
                      <a:round/>
                      <a:headEnd type="none" w="med" len="med"/>
                      <a:tailEnd type="none" w="med" len="med"/>
                    </a:lnT>
                  </a:tcPr>
                </a:tc>
                <a:tc>
                  <a:txBody>
                    <a:bodyPr/>
                    <a:lstStyle/>
                    <a:p>
                      <a:pPr algn="ctr" fontAlgn="b"/>
                      <a:r>
                        <a:rPr lang="fi-FI" sz="1050" u="none" strike="noStrike">
                          <a:effectLst/>
                          <a:latin typeface="Aptos" panose="020B0004020202020204" pitchFamily="34" charset="0"/>
                        </a:rPr>
                        <a:t>144 285</a:t>
                      </a:r>
                      <a:endParaRPr lang="fi-FI" sz="1050" b="0" i="0" u="none" strike="noStrike">
                        <a:solidFill>
                          <a:srgbClr val="000000"/>
                        </a:solidFill>
                        <a:effectLst/>
                        <a:latin typeface="Aptos" panose="020B0004020202020204" pitchFamily="34" charset="0"/>
                      </a:endParaRPr>
                    </a:p>
                  </a:txBody>
                  <a:tcPr marL="7770" marR="7770" marT="7770" marB="0" anchor="b">
                    <a:lnT w="12700" cap="flat" cmpd="sng" algn="ctr">
                      <a:solidFill>
                        <a:schemeClr val="tx1"/>
                      </a:solidFill>
                      <a:prstDash val="solid"/>
                      <a:round/>
                      <a:headEnd type="none" w="med" len="med"/>
                      <a:tailEnd type="none" w="med" len="med"/>
                    </a:lnT>
                  </a:tcPr>
                </a:tc>
                <a:tc>
                  <a:txBody>
                    <a:bodyPr/>
                    <a:lstStyle/>
                    <a:p>
                      <a:pPr algn="ctr" fontAlgn="b"/>
                      <a:r>
                        <a:rPr lang="fi-FI" sz="1050" u="none" strike="noStrike">
                          <a:effectLst/>
                          <a:latin typeface="Aptos" panose="020B0004020202020204" pitchFamily="34" charset="0"/>
                        </a:rPr>
                        <a:t>144 769</a:t>
                      </a:r>
                      <a:endParaRPr lang="fi-FI" sz="1050" b="0" i="0" u="none" strike="noStrike">
                        <a:solidFill>
                          <a:srgbClr val="000000"/>
                        </a:solidFill>
                        <a:effectLst/>
                        <a:latin typeface="Aptos" panose="020B0004020202020204" pitchFamily="34" charset="0"/>
                      </a:endParaRPr>
                    </a:p>
                  </a:txBody>
                  <a:tcPr marL="7770" marR="7770" marT="7770" marB="0" anchor="b">
                    <a:lnT w="12700" cap="flat" cmpd="sng" algn="ctr">
                      <a:solidFill>
                        <a:schemeClr val="tx1"/>
                      </a:solidFill>
                      <a:prstDash val="solid"/>
                      <a:round/>
                      <a:headEnd type="none" w="med" len="med"/>
                      <a:tailEnd type="none" w="med" len="med"/>
                    </a:lnT>
                  </a:tcPr>
                </a:tc>
                <a:tc>
                  <a:txBody>
                    <a:bodyPr/>
                    <a:lstStyle/>
                    <a:p>
                      <a:pPr algn="ctr" fontAlgn="b"/>
                      <a:r>
                        <a:rPr lang="fi-FI" sz="1050" u="none" strike="noStrike">
                          <a:effectLst/>
                          <a:latin typeface="Aptos" panose="020B0004020202020204" pitchFamily="34" charset="0"/>
                        </a:rPr>
                        <a:t>16,7</a:t>
                      </a:r>
                      <a:endParaRPr lang="fi-FI" sz="1050" b="0" i="0" u="none" strike="noStrike">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03981777"/>
                  </a:ext>
                </a:extLst>
              </a:tr>
              <a:tr h="191454">
                <a:tc>
                  <a:txBody>
                    <a:bodyPr/>
                    <a:lstStyle/>
                    <a:p>
                      <a:pPr algn="l" fontAlgn="b"/>
                      <a:r>
                        <a:rPr lang="fi-FI" sz="1050" u="none" strike="noStrike" dirty="0">
                          <a:effectLst/>
                          <a:latin typeface="Aptos" panose="020B0004020202020204" pitchFamily="34" charset="0"/>
                        </a:rPr>
                        <a:t>Siilinjärvi</a:t>
                      </a:r>
                      <a:endParaRPr lang="fi-FI" sz="1050" b="0" i="0" u="none" strike="noStrike" dirty="0">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u="none" strike="noStrike" dirty="0">
                          <a:effectLst/>
                          <a:latin typeface="Aptos" panose="020B0004020202020204" pitchFamily="34" charset="0"/>
                        </a:rPr>
                        <a:t>20 599</a:t>
                      </a:r>
                      <a:endParaRPr lang="fi-FI" sz="1050" b="0" i="0" u="none" strike="noStrike" dirty="0">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20 545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20 499</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20 460</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20 430</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20 406</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20 385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20 364</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20 344</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20 330</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20 314</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20 299</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-4,7</a:t>
                      </a:r>
                      <a:endParaRPr lang="fi-FI" sz="1050" b="0" i="0" u="none" strike="noStrike">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67951299"/>
                  </a:ext>
                </a:extLst>
              </a:tr>
              <a:tr h="191454">
                <a:tc>
                  <a:txBody>
                    <a:bodyPr/>
                    <a:lstStyle/>
                    <a:p>
                      <a:pPr algn="l" fontAlgn="b"/>
                      <a:r>
                        <a:rPr lang="fi-FI" sz="1050" b="1" u="none" strike="noStrike" dirty="0">
                          <a:effectLst/>
                          <a:latin typeface="Aptos" panose="020B0004020202020204" pitchFamily="34" charset="0"/>
                        </a:rPr>
                        <a:t>Kuopion seutukunta</a:t>
                      </a:r>
                      <a:endParaRPr lang="fi-FI" sz="1050" b="1" i="0" u="none" strike="noStrike" dirty="0">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b="1" u="none" strike="noStrike">
                          <a:effectLst/>
                          <a:latin typeface="Aptos" panose="020B0004020202020204" pitchFamily="34" charset="0"/>
                        </a:rPr>
                        <a:t>158 282</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159 115</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159 890</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160 612</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161 277</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161 900</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162 493</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163 056</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163 596</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164 111</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164 599</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165 068</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dirty="0">
                          <a:effectLst/>
                          <a:latin typeface="Aptos" panose="020B0004020202020204" pitchFamily="34" charset="0"/>
                        </a:rPr>
                        <a:t>13,6</a:t>
                      </a:r>
                      <a:endParaRPr lang="fi-FI" sz="1050" b="1" i="0" u="none" strike="noStrike" dirty="0">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62701427"/>
                  </a:ext>
                </a:extLst>
              </a:tr>
              <a:tr h="191454">
                <a:tc>
                  <a:txBody>
                    <a:bodyPr/>
                    <a:lstStyle/>
                    <a:p>
                      <a:pPr algn="l" fontAlgn="b"/>
                      <a:r>
                        <a:rPr lang="fi-FI" sz="1050" u="none" strike="noStrike">
                          <a:effectLst/>
                          <a:latin typeface="Aptos" panose="020B0004020202020204" pitchFamily="34" charset="0"/>
                        </a:rPr>
                        <a:t>Iisalmi</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u="none" strike="noStrike">
                          <a:effectLst/>
                          <a:latin typeface="Aptos" panose="020B0004020202020204" pitchFamily="34" charset="0"/>
                        </a:rPr>
                        <a:t>18 885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18 748</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18 619</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18 495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18 377</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18 267</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18 162</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18 057</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17 959</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17 865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17 778</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17 696</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-14,2</a:t>
                      </a:r>
                      <a:endParaRPr lang="fi-FI" sz="1050" b="0" i="0" u="none" strike="noStrike">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36500810"/>
                  </a:ext>
                </a:extLst>
              </a:tr>
              <a:tr h="191454">
                <a:tc>
                  <a:txBody>
                    <a:bodyPr/>
                    <a:lstStyle/>
                    <a:p>
                      <a:pPr algn="l" fontAlgn="b"/>
                      <a:r>
                        <a:rPr lang="fi-FI" sz="1050" u="none" strike="noStrike" dirty="0">
                          <a:effectLst/>
                          <a:latin typeface="Aptos" panose="020B0004020202020204" pitchFamily="34" charset="0"/>
                        </a:rPr>
                        <a:t>Kiuruvesi</a:t>
                      </a:r>
                      <a:endParaRPr lang="fi-FI" sz="1050" b="0" i="0" u="none" strike="noStrike" dirty="0">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u="none" strike="noStrike">
                          <a:effectLst/>
                          <a:latin typeface="Aptos" panose="020B0004020202020204" pitchFamily="34" charset="0"/>
                        </a:rPr>
                        <a:t>6 275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6 192</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6 114</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6 038</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5 965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5 897</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5 831</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5 769</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5 709</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5 652</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5 599</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5 550</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-25,8</a:t>
                      </a:r>
                      <a:endParaRPr lang="fi-FI" sz="1050" b="0" i="0" u="none" strike="noStrike">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65532531"/>
                  </a:ext>
                </a:extLst>
              </a:tr>
              <a:tr h="191454">
                <a:tc>
                  <a:txBody>
                    <a:bodyPr/>
                    <a:lstStyle/>
                    <a:p>
                      <a:pPr algn="l" fontAlgn="b"/>
                      <a:r>
                        <a:rPr lang="fi-FI" sz="1050" u="none" strike="noStrike">
                          <a:effectLst/>
                          <a:latin typeface="Aptos" panose="020B0004020202020204" pitchFamily="34" charset="0"/>
                        </a:rPr>
                        <a:t>Keitele</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u="none" strike="noStrike">
                          <a:effectLst/>
                          <a:latin typeface="Aptos" panose="020B0004020202020204" pitchFamily="34" charset="0"/>
                        </a:rPr>
                        <a:t>1 706</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1 683</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1 661</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1 642</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1 621</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1 602</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1 585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1 568</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1 554</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1 539</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1 525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1 512</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-25,7</a:t>
                      </a:r>
                      <a:endParaRPr lang="fi-FI" sz="1050" b="0" i="0" u="none" strike="noStrike">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67105583"/>
                  </a:ext>
                </a:extLst>
              </a:tr>
              <a:tr h="191454">
                <a:tc>
                  <a:txBody>
                    <a:bodyPr/>
                    <a:lstStyle/>
                    <a:p>
                      <a:pPr algn="l" fontAlgn="b"/>
                      <a:r>
                        <a:rPr lang="fi-FI" sz="1050" u="none" strike="noStrike">
                          <a:effectLst/>
                          <a:latin typeface="Aptos" panose="020B0004020202020204" pitchFamily="34" charset="0"/>
                        </a:rPr>
                        <a:t>Lapinlahti</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u="none" strike="noStrike">
                          <a:effectLst/>
                          <a:latin typeface="Aptos" panose="020B0004020202020204" pitchFamily="34" charset="0"/>
                        </a:rPr>
                        <a:t>7 816</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7 740</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7 671</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7 608</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7 547</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7 492</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7 441</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7 393</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7 347</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7 306</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7 267</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7 231</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-19,4</a:t>
                      </a:r>
                      <a:endParaRPr lang="fi-FI" sz="1050" b="0" i="0" u="none" strike="noStrike">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18877477"/>
                  </a:ext>
                </a:extLst>
              </a:tr>
              <a:tr h="191454">
                <a:tc>
                  <a:txBody>
                    <a:bodyPr/>
                    <a:lstStyle/>
                    <a:p>
                      <a:pPr algn="l" fontAlgn="b"/>
                      <a:r>
                        <a:rPr lang="fi-FI" sz="1050" u="none" strike="noStrike">
                          <a:effectLst/>
                          <a:latin typeface="Aptos" panose="020B0004020202020204" pitchFamily="34" charset="0"/>
                        </a:rPr>
                        <a:t>Pielavesi</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u="none" strike="noStrike">
                          <a:effectLst/>
                          <a:latin typeface="Aptos" panose="020B0004020202020204" pitchFamily="34" charset="0"/>
                        </a:rPr>
                        <a:t>3 415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3 375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3 337</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3 301</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3 267</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3 235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3 207</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3 180</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3 154</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3 132</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3 109</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3 087</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-24,2</a:t>
                      </a:r>
                      <a:endParaRPr lang="fi-FI" sz="1050" b="0" i="0" u="none" strike="noStrike">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17833964"/>
                  </a:ext>
                </a:extLst>
              </a:tr>
              <a:tr h="191454">
                <a:tc>
                  <a:txBody>
                    <a:bodyPr/>
                    <a:lstStyle/>
                    <a:p>
                      <a:pPr algn="l" fontAlgn="b"/>
                      <a:r>
                        <a:rPr lang="fi-FI" sz="1050" u="none" strike="noStrike">
                          <a:effectLst/>
                          <a:latin typeface="Aptos" panose="020B0004020202020204" pitchFamily="34" charset="0"/>
                        </a:rPr>
                        <a:t>Sonkajärvi</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u="none" strike="noStrike">
                          <a:effectLst/>
                          <a:latin typeface="Aptos" panose="020B0004020202020204" pitchFamily="34" charset="0"/>
                        </a:rPr>
                        <a:t>3 069</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3 033</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2 998</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2 965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2 935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2 906</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2 878</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2 849</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2 825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2 801</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2 778</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2 757</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-24,2</a:t>
                      </a:r>
                      <a:endParaRPr lang="fi-FI" sz="1050" b="0" i="0" u="none" strike="noStrike">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61966923"/>
                  </a:ext>
                </a:extLst>
              </a:tr>
              <a:tr h="191454">
                <a:tc>
                  <a:txBody>
                    <a:bodyPr/>
                    <a:lstStyle/>
                    <a:p>
                      <a:pPr algn="l" fontAlgn="b"/>
                      <a:r>
                        <a:rPr lang="fi-FI" sz="1050" u="none" strike="noStrike">
                          <a:effectLst/>
                          <a:latin typeface="Aptos" panose="020B0004020202020204" pitchFamily="34" charset="0"/>
                        </a:rPr>
                        <a:t>Vieremä</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u="none" strike="noStrike">
                          <a:effectLst/>
                          <a:latin typeface="Aptos" panose="020B0004020202020204" pitchFamily="34" charset="0"/>
                        </a:rPr>
                        <a:t>2 898</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2 868</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2 840</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2 814</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2 791</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2 769</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2 752</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2 733</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2 717</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2 700</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2 686</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2 672</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-21,1</a:t>
                      </a:r>
                      <a:endParaRPr lang="fi-FI" sz="1050" b="0" i="0" u="none" strike="noStrike">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94980814"/>
                  </a:ext>
                </a:extLst>
              </a:tr>
              <a:tr h="191454">
                <a:tc>
                  <a:txBody>
                    <a:bodyPr/>
                    <a:lstStyle/>
                    <a:p>
                      <a:pPr algn="l" fontAlgn="b"/>
                      <a:r>
                        <a:rPr lang="fi-FI" sz="1050" b="1" u="none" strike="noStrike" dirty="0">
                          <a:effectLst/>
                          <a:latin typeface="Aptos" panose="020B0004020202020204" pitchFamily="34" charset="0"/>
                        </a:rPr>
                        <a:t>Ylä-Savon seutukunta</a:t>
                      </a:r>
                      <a:endParaRPr lang="fi-FI" sz="1050" b="1" i="0" u="none" strike="noStrike" dirty="0">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b="1" u="none" strike="noStrike">
                          <a:effectLst/>
                          <a:latin typeface="Aptos" panose="020B0004020202020204" pitchFamily="34" charset="0"/>
                        </a:rPr>
                        <a:t>44 064</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43 639</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43 240</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42 863</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42 503</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42 168</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41 856</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41 549</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41 265</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40 995</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40 742</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40 505</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dirty="0">
                          <a:effectLst/>
                          <a:latin typeface="Aptos" panose="020B0004020202020204" pitchFamily="34" charset="0"/>
                        </a:rPr>
                        <a:t>-19,3</a:t>
                      </a:r>
                      <a:endParaRPr lang="fi-FI" sz="1050" b="1" i="0" u="none" strike="noStrike" dirty="0">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26864218"/>
                  </a:ext>
                </a:extLst>
              </a:tr>
              <a:tr h="191454">
                <a:tc>
                  <a:txBody>
                    <a:bodyPr/>
                    <a:lstStyle/>
                    <a:p>
                      <a:pPr algn="l" fontAlgn="b"/>
                      <a:r>
                        <a:rPr lang="fi-FI" sz="1050" u="none" strike="noStrike">
                          <a:effectLst/>
                          <a:latin typeface="Aptos" panose="020B0004020202020204" pitchFamily="34" charset="0"/>
                        </a:rPr>
                        <a:t>Suonenjoki</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u="none" strike="noStrike">
                          <a:effectLst/>
                          <a:latin typeface="Aptos" panose="020B0004020202020204" pitchFamily="34" charset="0"/>
                        </a:rPr>
                        <a:t>5 918</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5 862</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5 812</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5 768</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5 727</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5 689</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5 652</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5 618</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5 588</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5 557</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5 532</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5 506</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-17,9</a:t>
                      </a:r>
                      <a:endParaRPr lang="fi-FI" sz="1050" b="0" i="0" u="none" strike="noStrike">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35215444"/>
                  </a:ext>
                </a:extLst>
              </a:tr>
              <a:tr h="191454">
                <a:tc>
                  <a:txBody>
                    <a:bodyPr/>
                    <a:lstStyle/>
                    <a:p>
                      <a:pPr algn="l" fontAlgn="b"/>
                      <a:r>
                        <a:rPr lang="fi-FI" sz="1050" u="none" strike="noStrike">
                          <a:effectLst/>
                          <a:latin typeface="Aptos" panose="020B0004020202020204" pitchFamily="34" charset="0"/>
                        </a:rPr>
                        <a:t>Rautalampi</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u="none" strike="noStrike">
                          <a:effectLst/>
                          <a:latin typeface="Aptos" panose="020B0004020202020204" pitchFamily="34" charset="0"/>
                        </a:rPr>
                        <a:t>2 492</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2 465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2 442</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2 419</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2 398</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2 381</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2 365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2 348</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2 335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2 323</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2 310</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2 298</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-21,7</a:t>
                      </a:r>
                      <a:endParaRPr lang="fi-FI" sz="1050" b="0" i="0" u="none" strike="noStrike">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4525230"/>
                  </a:ext>
                </a:extLst>
              </a:tr>
              <a:tr h="191454">
                <a:tc>
                  <a:txBody>
                    <a:bodyPr/>
                    <a:lstStyle/>
                    <a:p>
                      <a:pPr algn="l" fontAlgn="b"/>
                      <a:r>
                        <a:rPr lang="fi-FI" sz="1050" u="none" strike="noStrike">
                          <a:effectLst/>
                          <a:latin typeface="Aptos" panose="020B0004020202020204" pitchFamily="34" charset="0"/>
                        </a:rPr>
                        <a:t>Tervo</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u="none" strike="noStrike">
                          <a:effectLst/>
                          <a:latin typeface="Aptos" panose="020B0004020202020204" pitchFamily="34" charset="0"/>
                        </a:rPr>
                        <a:t>1 172</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1 156</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1 141</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1 128</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1 115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1 104</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1 093</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1 083</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1 074</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1 065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1 055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1 050</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-25,6</a:t>
                      </a:r>
                      <a:endParaRPr lang="fi-FI" sz="1050" b="0" i="0" u="none" strike="noStrike">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84919231"/>
                  </a:ext>
                </a:extLst>
              </a:tr>
              <a:tr h="191454">
                <a:tc>
                  <a:txBody>
                    <a:bodyPr/>
                    <a:lstStyle/>
                    <a:p>
                      <a:pPr algn="l" fontAlgn="b"/>
                      <a:r>
                        <a:rPr lang="fi-FI" sz="1050" u="none" strike="noStrike">
                          <a:effectLst/>
                          <a:latin typeface="Aptos" panose="020B0004020202020204" pitchFamily="34" charset="0"/>
                        </a:rPr>
                        <a:t>Vesanto</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u="none" strike="noStrike">
                          <a:effectLst/>
                          <a:latin typeface="Aptos" panose="020B0004020202020204" pitchFamily="34" charset="0"/>
                        </a:rPr>
                        <a:t>1 650</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1 635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1 620</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1 607</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1 595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1 583</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1 574</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1 562</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1 553</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1 544</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1 534</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1 526</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-19,5</a:t>
                      </a:r>
                      <a:endParaRPr lang="fi-FI" sz="1050" b="0" i="0" u="none" strike="noStrike">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08438073"/>
                  </a:ext>
                </a:extLst>
              </a:tr>
              <a:tr h="191454">
                <a:tc>
                  <a:txBody>
                    <a:bodyPr/>
                    <a:lstStyle/>
                    <a:p>
                      <a:pPr algn="l" fontAlgn="b"/>
                      <a:r>
                        <a:rPr lang="fi-FI" sz="1050" b="1" u="none" strike="noStrike" dirty="0">
                          <a:effectLst/>
                          <a:latin typeface="Aptos" panose="020B0004020202020204" pitchFamily="34" charset="0"/>
                        </a:rPr>
                        <a:t>Sisä-Savon seutukunta</a:t>
                      </a:r>
                      <a:endParaRPr lang="fi-FI" sz="1050" b="1" i="0" u="none" strike="noStrike" dirty="0">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b="1" u="none" strike="noStrike">
                          <a:effectLst/>
                          <a:latin typeface="Aptos" panose="020B0004020202020204" pitchFamily="34" charset="0"/>
                        </a:rPr>
                        <a:t>11 232</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11 118</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11 015</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10 922</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10 835</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10 757</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10 684</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10 611</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10 550</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10 489</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10 431</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10 380</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dirty="0">
                          <a:effectLst/>
                          <a:latin typeface="Aptos" panose="020B0004020202020204" pitchFamily="34" charset="0"/>
                        </a:rPr>
                        <a:t>-19,8</a:t>
                      </a:r>
                      <a:endParaRPr lang="fi-FI" sz="1050" b="1" i="0" u="none" strike="noStrike" dirty="0">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59079005"/>
                  </a:ext>
                </a:extLst>
              </a:tr>
              <a:tr h="191454">
                <a:tc>
                  <a:txBody>
                    <a:bodyPr/>
                    <a:lstStyle/>
                    <a:p>
                      <a:pPr algn="l" fontAlgn="b"/>
                      <a:r>
                        <a:rPr lang="fi-FI" sz="1050" u="none" strike="noStrike">
                          <a:effectLst/>
                          <a:latin typeface="Aptos" panose="020B0004020202020204" pitchFamily="34" charset="0"/>
                        </a:rPr>
                        <a:t>Kaavi</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u="none" strike="noStrike">
                          <a:effectLst/>
                          <a:latin typeface="Aptos" panose="020B0004020202020204" pitchFamily="34" charset="0"/>
                        </a:rPr>
                        <a:t>2 142</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2 118</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2 094</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2 073</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2 055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2 038</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2 023</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2 009</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1 997</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1 986</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1 975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1 967</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-25,2</a:t>
                      </a:r>
                      <a:endParaRPr lang="fi-FI" sz="1050" b="0" i="0" u="none" strike="noStrike">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62563349"/>
                  </a:ext>
                </a:extLst>
              </a:tr>
              <a:tr h="191454">
                <a:tc>
                  <a:txBody>
                    <a:bodyPr/>
                    <a:lstStyle/>
                    <a:p>
                      <a:pPr algn="l" fontAlgn="b"/>
                      <a:r>
                        <a:rPr lang="fi-FI" sz="1050" u="none" strike="noStrike">
                          <a:effectLst/>
                          <a:latin typeface="Aptos" panose="020B0004020202020204" pitchFamily="34" charset="0"/>
                        </a:rPr>
                        <a:t>Rautavaara</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u="none" strike="noStrike">
                          <a:effectLst/>
                          <a:latin typeface="Aptos" panose="020B0004020202020204" pitchFamily="34" charset="0"/>
                        </a:rPr>
                        <a:t>1 111</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1 092</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1 076</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1 063</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1 049</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1 037</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1 026</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1 015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1 006</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997</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990</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982</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-31,0</a:t>
                      </a:r>
                      <a:endParaRPr lang="fi-FI" sz="1050" b="0" i="0" u="none" strike="noStrike">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53255694"/>
                  </a:ext>
                </a:extLst>
              </a:tr>
              <a:tr h="191454">
                <a:tc>
                  <a:txBody>
                    <a:bodyPr/>
                    <a:lstStyle/>
                    <a:p>
                      <a:pPr algn="l" fontAlgn="b"/>
                      <a:r>
                        <a:rPr lang="fi-FI" sz="1050" u="none" strike="noStrike">
                          <a:effectLst/>
                          <a:latin typeface="Aptos" panose="020B0004020202020204" pitchFamily="34" charset="0"/>
                        </a:rPr>
                        <a:t>Tuusniemi</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u="none" strike="noStrike">
                          <a:effectLst/>
                          <a:latin typeface="Aptos" panose="020B0004020202020204" pitchFamily="34" charset="0"/>
                        </a:rPr>
                        <a:t>1 996</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1 979</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1 962</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1 946</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1 932</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1 921</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1 909</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1 900</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1 890</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1 882</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1 874</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1 869</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-19,2</a:t>
                      </a:r>
                      <a:endParaRPr lang="fi-FI" sz="1050" b="0" i="0" u="none" strike="noStrike">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10127144"/>
                  </a:ext>
                </a:extLst>
              </a:tr>
              <a:tr h="191454">
                <a:tc>
                  <a:txBody>
                    <a:bodyPr/>
                    <a:lstStyle/>
                    <a:p>
                      <a:pPr algn="l" fontAlgn="b"/>
                      <a:r>
                        <a:rPr lang="fi-FI" sz="1050" b="1" u="none" strike="noStrike" dirty="0">
                          <a:effectLst/>
                          <a:latin typeface="Aptos" panose="020B0004020202020204" pitchFamily="34" charset="0"/>
                        </a:rPr>
                        <a:t>Koillis-Savon seutukunta</a:t>
                      </a:r>
                      <a:endParaRPr lang="fi-FI" sz="1050" b="1" i="0" u="none" strike="noStrike" dirty="0">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b="1" u="none" strike="noStrike">
                          <a:effectLst/>
                          <a:latin typeface="Aptos" panose="020B0004020202020204" pitchFamily="34" charset="0"/>
                        </a:rPr>
                        <a:t>5 249</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5 189</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5 132</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5 082</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5 036</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4 996</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4 958</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4 924</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4 893</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4 865</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4 839</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4 818</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dirty="0">
                          <a:effectLst/>
                          <a:latin typeface="Aptos" panose="020B0004020202020204" pitchFamily="34" charset="0"/>
                        </a:rPr>
                        <a:t>-24,3</a:t>
                      </a:r>
                      <a:endParaRPr lang="fi-FI" sz="1050" b="1" i="0" u="none" strike="noStrike" dirty="0">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25331123"/>
                  </a:ext>
                </a:extLst>
              </a:tr>
              <a:tr h="191454">
                <a:tc>
                  <a:txBody>
                    <a:bodyPr/>
                    <a:lstStyle/>
                    <a:p>
                      <a:pPr algn="l" fontAlgn="b"/>
                      <a:r>
                        <a:rPr lang="fi-FI" sz="1050" u="none" strike="noStrike">
                          <a:effectLst/>
                          <a:latin typeface="Aptos" panose="020B0004020202020204" pitchFamily="34" charset="0"/>
                        </a:rPr>
                        <a:t>Varkaus</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u="none" strike="noStrike">
                          <a:effectLst/>
                          <a:latin typeface="Aptos" panose="020B0004020202020204" pitchFamily="34" charset="0"/>
                        </a:rPr>
                        <a:t>17 723</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17 593</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17 471</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17 355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17 244</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17 143</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17 044</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16 948</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16 857</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16 775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16 699</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16 625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-15,7</a:t>
                      </a:r>
                      <a:endParaRPr lang="fi-FI" sz="1050" b="0" i="0" u="none" strike="noStrike">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3795559"/>
                  </a:ext>
                </a:extLst>
              </a:tr>
              <a:tr h="191454">
                <a:tc>
                  <a:txBody>
                    <a:bodyPr/>
                    <a:lstStyle/>
                    <a:p>
                      <a:pPr algn="l" fontAlgn="b"/>
                      <a:r>
                        <a:rPr lang="fi-FI" sz="1050" u="none" strike="noStrike">
                          <a:effectLst/>
                          <a:latin typeface="Aptos" panose="020B0004020202020204" pitchFamily="34" charset="0"/>
                        </a:rPr>
                        <a:t>Joroinen</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u="none" strike="noStrike">
                          <a:effectLst/>
                          <a:latin typeface="Aptos" panose="020B0004020202020204" pitchFamily="34" charset="0"/>
                        </a:rPr>
                        <a:t>4 183</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4 155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4 129</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4 105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4 083</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4 066</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4 048</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4 032</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4 015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4 001</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3 988</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3 977</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-13,4</a:t>
                      </a:r>
                      <a:endParaRPr lang="fi-FI" sz="1050" b="0" i="0" u="none" strike="noStrike">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6513428"/>
                  </a:ext>
                </a:extLst>
              </a:tr>
              <a:tr h="191454">
                <a:tc>
                  <a:txBody>
                    <a:bodyPr/>
                    <a:lstStyle/>
                    <a:p>
                      <a:pPr algn="l" fontAlgn="b"/>
                      <a:r>
                        <a:rPr lang="fi-FI" sz="1050" u="none" strike="noStrike">
                          <a:effectLst/>
                          <a:latin typeface="Aptos" panose="020B0004020202020204" pitchFamily="34" charset="0"/>
                        </a:rPr>
                        <a:t>Leppävirta</a:t>
                      </a:r>
                      <a:endParaRPr lang="fi-FI" sz="1050" b="0" i="0" u="none" strike="noStrike">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u="none" strike="noStrike">
                          <a:effectLst/>
                          <a:latin typeface="Aptos" panose="020B0004020202020204" pitchFamily="34" charset="0"/>
                        </a:rPr>
                        <a:t>8 042</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7 981</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7 924</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7 869</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7 815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7 765</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7 719</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7 674</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7 633</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7 593</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7 558</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7 523</a:t>
                      </a:r>
                      <a:endParaRPr lang="fi-FI" sz="1050" b="0"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u="none" strike="noStrike">
                          <a:effectLst/>
                          <a:latin typeface="Aptos" panose="020B0004020202020204" pitchFamily="34" charset="0"/>
                        </a:rPr>
                        <a:t>-16,9</a:t>
                      </a:r>
                      <a:endParaRPr lang="fi-FI" sz="1050" b="0" i="0" u="none" strike="noStrike">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69168727"/>
                  </a:ext>
                </a:extLst>
              </a:tr>
              <a:tr h="191454">
                <a:tc>
                  <a:txBody>
                    <a:bodyPr/>
                    <a:lstStyle/>
                    <a:p>
                      <a:pPr algn="l" fontAlgn="b"/>
                      <a:r>
                        <a:rPr lang="fi-FI" sz="1050" b="1" u="none" strike="noStrike" dirty="0">
                          <a:effectLst/>
                          <a:latin typeface="Aptos" panose="020B0004020202020204" pitchFamily="34" charset="0"/>
                        </a:rPr>
                        <a:t>Varkauden seutukunta</a:t>
                      </a:r>
                      <a:endParaRPr lang="fi-FI" sz="1050" b="1" i="0" u="none" strike="noStrike" dirty="0">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b="1" u="none" strike="noStrike">
                          <a:effectLst/>
                          <a:latin typeface="Aptos" panose="020B0004020202020204" pitchFamily="34" charset="0"/>
                        </a:rPr>
                        <a:t>29 948</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29 729</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29 524</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29 329</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29 142</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28 974</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28 811</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28 654</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28 505</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28 369</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28 245</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28 125</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dirty="0">
                          <a:effectLst/>
                          <a:latin typeface="Aptos" panose="020B0004020202020204" pitchFamily="34" charset="0"/>
                        </a:rPr>
                        <a:t>-15,7</a:t>
                      </a:r>
                      <a:endParaRPr lang="fi-FI" sz="1050" b="1" i="0" u="none" strike="noStrike" dirty="0">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80445963"/>
                  </a:ext>
                </a:extLst>
              </a:tr>
              <a:tr h="191454">
                <a:tc>
                  <a:txBody>
                    <a:bodyPr/>
                    <a:lstStyle/>
                    <a:p>
                      <a:pPr algn="l" fontAlgn="b"/>
                      <a:r>
                        <a:rPr lang="fi-FI" sz="1050" b="1" u="none" strike="noStrike" dirty="0">
                          <a:effectLst/>
                          <a:latin typeface="Aptos" panose="020B0004020202020204" pitchFamily="34" charset="0"/>
                        </a:rPr>
                        <a:t>POHJOIS-SAVO</a:t>
                      </a:r>
                      <a:endParaRPr lang="fi-FI" sz="1050" b="1" i="0" u="none" strike="noStrike" dirty="0">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tcPr>
                </a:tc>
                <a:tc>
                  <a:txBody>
                    <a:bodyPr/>
                    <a:lstStyle/>
                    <a:p>
                      <a:pPr algn="ctr" fontAlgn="b"/>
                      <a:r>
                        <a:rPr lang="fi-FI" sz="1050" b="1" u="none" strike="noStrike">
                          <a:effectLst/>
                          <a:latin typeface="Aptos" panose="020B0004020202020204" pitchFamily="34" charset="0"/>
                        </a:rPr>
                        <a:t>248 775</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248 790</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248 801</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248 808</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248 793</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248 795</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248 802</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248 794</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248 809</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248 829</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248 856</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a:effectLst/>
                          <a:latin typeface="Aptos" panose="020B0004020202020204" pitchFamily="34" charset="0"/>
                        </a:rPr>
                        <a:t>248 896</a:t>
                      </a:r>
                      <a:endParaRPr lang="fi-FI" sz="1050" b="1" i="0" u="none" strike="noStrike">
                        <a:solidFill>
                          <a:srgbClr val="000000"/>
                        </a:solidFill>
                        <a:effectLst/>
                        <a:latin typeface="Aptos" panose="020B0004020202020204" pitchFamily="34" charset="0"/>
                      </a:endParaRPr>
                    </a:p>
                  </a:txBody>
                  <a:tcPr marL="7770" marR="7770" marT="7770" marB="0" anchor="b"/>
                </a:tc>
                <a:tc>
                  <a:txBody>
                    <a:bodyPr/>
                    <a:lstStyle/>
                    <a:p>
                      <a:pPr algn="ctr" fontAlgn="b"/>
                      <a:r>
                        <a:rPr lang="fi-FI" sz="1050" b="1" u="none" strike="noStrike" dirty="0">
                          <a:effectLst/>
                          <a:latin typeface="Aptos" panose="020B0004020202020204" pitchFamily="34" charset="0"/>
                        </a:rPr>
                        <a:t>0,3</a:t>
                      </a:r>
                      <a:endParaRPr lang="fi-FI" sz="1050" b="1" i="0" u="none" strike="noStrike" dirty="0">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30868990"/>
                  </a:ext>
                </a:extLst>
              </a:tr>
              <a:tr h="191454">
                <a:tc>
                  <a:txBody>
                    <a:bodyPr/>
                    <a:lstStyle/>
                    <a:p>
                      <a:pPr algn="l" fontAlgn="b"/>
                      <a:r>
                        <a:rPr lang="fi-FI" sz="1050" i="1" u="none" strike="noStrike" dirty="0">
                          <a:effectLst/>
                          <a:latin typeface="Aptos" panose="020B0004020202020204" pitchFamily="34" charset="0"/>
                        </a:rPr>
                        <a:t>Koko maa</a:t>
                      </a:r>
                      <a:endParaRPr lang="fi-FI" sz="1050" b="0" i="1" u="none" strike="noStrike" dirty="0">
                        <a:solidFill>
                          <a:srgbClr val="000000"/>
                        </a:solidFill>
                        <a:effectLst/>
                        <a:latin typeface="Aptos" panose="020B0004020202020204" pitchFamily="34" charset="0"/>
                      </a:endParaRPr>
                    </a:p>
                  </a:txBody>
                  <a:tcPr marL="7770" marR="7770" marT="777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fi-FI" sz="1050" i="1" u="none" strike="noStrike">
                          <a:effectLst/>
                          <a:latin typeface="Aptos" panose="020B0004020202020204" pitchFamily="34" charset="0"/>
                        </a:rPr>
                        <a:t>5 878 470</a:t>
                      </a:r>
                      <a:endParaRPr lang="fi-FI" sz="1050" b="0" i="1" u="none" strike="noStrike">
                        <a:solidFill>
                          <a:srgbClr val="000000"/>
                        </a:solidFill>
                        <a:effectLst/>
                        <a:latin typeface="Aptos" panose="020B0004020202020204" pitchFamily="34" charset="0"/>
                      </a:endParaRPr>
                    </a:p>
                  </a:txBody>
                  <a:tcPr marL="7770" marR="7770" marT="7770" marB="0" anchor="b">
                    <a:lnB w="12700" cap="flat" cmpd="sng" algn="ctr">
                      <a:solidFill>
                        <a:schemeClr val="tx1"/>
                      </a:solidFill>
                      <a:prstDash val="solid"/>
                      <a:round/>
                      <a:headEnd type="none" w="med" len="med"/>
                      <a:tailEnd type="none" w="med" len="med"/>
                    </a:lnB>
                  </a:tcPr>
                </a:tc>
                <a:tc>
                  <a:txBody>
                    <a:bodyPr/>
                    <a:lstStyle/>
                    <a:p>
                      <a:pPr algn="ctr" fontAlgn="b"/>
                      <a:r>
                        <a:rPr lang="fi-FI" sz="1050" i="1" u="none" strike="noStrike">
                          <a:effectLst/>
                          <a:latin typeface="Aptos" panose="020B0004020202020204" pitchFamily="34" charset="0"/>
                        </a:rPr>
                        <a:t>5 899 586</a:t>
                      </a:r>
                      <a:endParaRPr lang="fi-FI" sz="1050" b="0" i="1" u="none" strike="noStrike">
                        <a:solidFill>
                          <a:srgbClr val="000000"/>
                        </a:solidFill>
                        <a:effectLst/>
                        <a:latin typeface="Aptos" panose="020B0004020202020204" pitchFamily="34" charset="0"/>
                      </a:endParaRPr>
                    </a:p>
                  </a:txBody>
                  <a:tcPr marL="7770" marR="7770" marT="7770" marB="0" anchor="b">
                    <a:lnB w="12700" cap="flat" cmpd="sng" algn="ctr">
                      <a:solidFill>
                        <a:schemeClr val="tx1"/>
                      </a:solidFill>
                      <a:prstDash val="solid"/>
                      <a:round/>
                      <a:headEnd type="none" w="med" len="med"/>
                      <a:tailEnd type="none" w="med" len="med"/>
                    </a:lnB>
                  </a:tcPr>
                </a:tc>
                <a:tc>
                  <a:txBody>
                    <a:bodyPr/>
                    <a:lstStyle/>
                    <a:p>
                      <a:pPr algn="ctr" fontAlgn="b"/>
                      <a:r>
                        <a:rPr lang="fi-FI" sz="1050" i="1" u="none" strike="noStrike">
                          <a:effectLst/>
                          <a:latin typeface="Aptos" panose="020B0004020202020204" pitchFamily="34" charset="0"/>
                        </a:rPr>
                        <a:t>5 920 285</a:t>
                      </a:r>
                      <a:endParaRPr lang="fi-FI" sz="1050" b="0" i="1" u="none" strike="noStrike">
                        <a:solidFill>
                          <a:srgbClr val="000000"/>
                        </a:solidFill>
                        <a:effectLst/>
                        <a:latin typeface="Aptos" panose="020B0004020202020204" pitchFamily="34" charset="0"/>
                      </a:endParaRPr>
                    </a:p>
                  </a:txBody>
                  <a:tcPr marL="7770" marR="7770" marT="7770" marB="0" anchor="b">
                    <a:lnB w="12700" cap="flat" cmpd="sng" algn="ctr">
                      <a:solidFill>
                        <a:schemeClr val="tx1"/>
                      </a:solidFill>
                      <a:prstDash val="solid"/>
                      <a:round/>
                      <a:headEnd type="none" w="med" len="med"/>
                      <a:tailEnd type="none" w="med" len="med"/>
                    </a:lnB>
                  </a:tcPr>
                </a:tc>
                <a:tc>
                  <a:txBody>
                    <a:bodyPr/>
                    <a:lstStyle/>
                    <a:p>
                      <a:pPr algn="ctr" fontAlgn="b"/>
                      <a:r>
                        <a:rPr lang="fi-FI" sz="1050" i="1" u="none" strike="noStrike">
                          <a:effectLst/>
                          <a:latin typeface="Aptos" panose="020B0004020202020204" pitchFamily="34" charset="0"/>
                        </a:rPr>
                        <a:t>5 940 582</a:t>
                      </a:r>
                      <a:endParaRPr lang="fi-FI" sz="1050" b="0" i="1" u="none" strike="noStrike">
                        <a:solidFill>
                          <a:srgbClr val="000000"/>
                        </a:solidFill>
                        <a:effectLst/>
                        <a:latin typeface="Aptos" panose="020B0004020202020204" pitchFamily="34" charset="0"/>
                      </a:endParaRPr>
                    </a:p>
                  </a:txBody>
                  <a:tcPr marL="7770" marR="7770" marT="7770" marB="0" anchor="b">
                    <a:lnB w="12700" cap="flat" cmpd="sng" algn="ctr">
                      <a:solidFill>
                        <a:schemeClr val="tx1"/>
                      </a:solidFill>
                      <a:prstDash val="solid"/>
                      <a:round/>
                      <a:headEnd type="none" w="med" len="med"/>
                      <a:tailEnd type="none" w="med" len="med"/>
                    </a:lnB>
                  </a:tcPr>
                </a:tc>
                <a:tc>
                  <a:txBody>
                    <a:bodyPr/>
                    <a:lstStyle/>
                    <a:p>
                      <a:pPr algn="ctr" fontAlgn="b"/>
                      <a:r>
                        <a:rPr lang="fi-FI" sz="1050" i="1" u="none" strike="noStrike" dirty="0">
                          <a:effectLst/>
                          <a:latin typeface="Aptos" panose="020B0004020202020204" pitchFamily="34" charset="0"/>
                        </a:rPr>
                        <a:t>5 960 452</a:t>
                      </a:r>
                      <a:endParaRPr lang="fi-FI" sz="1050" b="0" i="1" u="none" strike="noStrike" dirty="0">
                        <a:solidFill>
                          <a:srgbClr val="000000"/>
                        </a:solidFill>
                        <a:effectLst/>
                        <a:latin typeface="Aptos" panose="020B0004020202020204" pitchFamily="34" charset="0"/>
                      </a:endParaRPr>
                    </a:p>
                  </a:txBody>
                  <a:tcPr marL="7770" marR="7770" marT="7770" marB="0" anchor="b">
                    <a:lnB w="12700" cap="flat" cmpd="sng" algn="ctr">
                      <a:solidFill>
                        <a:schemeClr val="tx1"/>
                      </a:solidFill>
                      <a:prstDash val="solid"/>
                      <a:round/>
                      <a:headEnd type="none" w="med" len="med"/>
                      <a:tailEnd type="none" w="med" len="med"/>
                    </a:lnB>
                  </a:tcPr>
                </a:tc>
                <a:tc>
                  <a:txBody>
                    <a:bodyPr/>
                    <a:lstStyle/>
                    <a:p>
                      <a:pPr algn="ctr" fontAlgn="b"/>
                      <a:r>
                        <a:rPr lang="fi-FI" sz="1050" i="1" u="none" strike="noStrike">
                          <a:effectLst/>
                          <a:latin typeface="Aptos" panose="020B0004020202020204" pitchFamily="34" charset="0"/>
                        </a:rPr>
                        <a:t>5 979 959</a:t>
                      </a:r>
                      <a:endParaRPr lang="fi-FI" sz="1050" b="0" i="1" u="none" strike="noStrike">
                        <a:solidFill>
                          <a:srgbClr val="000000"/>
                        </a:solidFill>
                        <a:effectLst/>
                        <a:latin typeface="Aptos" panose="020B0004020202020204" pitchFamily="34" charset="0"/>
                      </a:endParaRPr>
                    </a:p>
                  </a:txBody>
                  <a:tcPr marL="7770" marR="7770" marT="7770" marB="0" anchor="b">
                    <a:lnB w="12700" cap="flat" cmpd="sng" algn="ctr">
                      <a:solidFill>
                        <a:schemeClr val="tx1"/>
                      </a:solidFill>
                      <a:prstDash val="solid"/>
                      <a:round/>
                      <a:headEnd type="none" w="med" len="med"/>
                      <a:tailEnd type="none" w="med" len="med"/>
                    </a:lnB>
                  </a:tcPr>
                </a:tc>
                <a:tc>
                  <a:txBody>
                    <a:bodyPr/>
                    <a:lstStyle/>
                    <a:p>
                      <a:pPr algn="ctr" fontAlgn="b"/>
                      <a:r>
                        <a:rPr lang="fi-FI" sz="1050" i="1" u="none" strike="noStrike">
                          <a:effectLst/>
                          <a:latin typeface="Aptos" panose="020B0004020202020204" pitchFamily="34" charset="0"/>
                        </a:rPr>
                        <a:t>5 999 124</a:t>
                      </a:r>
                      <a:endParaRPr lang="fi-FI" sz="1050" b="0" i="1" u="none" strike="noStrike">
                        <a:solidFill>
                          <a:srgbClr val="000000"/>
                        </a:solidFill>
                        <a:effectLst/>
                        <a:latin typeface="Aptos" panose="020B0004020202020204" pitchFamily="34" charset="0"/>
                      </a:endParaRPr>
                    </a:p>
                  </a:txBody>
                  <a:tcPr marL="7770" marR="7770" marT="7770" marB="0" anchor="b">
                    <a:lnB w="12700" cap="flat" cmpd="sng" algn="ctr">
                      <a:solidFill>
                        <a:schemeClr val="tx1"/>
                      </a:solidFill>
                      <a:prstDash val="solid"/>
                      <a:round/>
                      <a:headEnd type="none" w="med" len="med"/>
                      <a:tailEnd type="none" w="med" len="med"/>
                    </a:lnB>
                  </a:tcPr>
                </a:tc>
                <a:tc>
                  <a:txBody>
                    <a:bodyPr/>
                    <a:lstStyle/>
                    <a:p>
                      <a:pPr algn="ctr" fontAlgn="b"/>
                      <a:r>
                        <a:rPr lang="fi-FI" sz="1050" i="1" u="none" strike="noStrike">
                          <a:effectLst/>
                          <a:latin typeface="Aptos" panose="020B0004020202020204" pitchFamily="34" charset="0"/>
                        </a:rPr>
                        <a:t>6 017 961</a:t>
                      </a:r>
                      <a:endParaRPr lang="fi-FI" sz="1050" b="0" i="1" u="none" strike="noStrike">
                        <a:solidFill>
                          <a:srgbClr val="000000"/>
                        </a:solidFill>
                        <a:effectLst/>
                        <a:latin typeface="Aptos" panose="020B0004020202020204" pitchFamily="34" charset="0"/>
                      </a:endParaRPr>
                    </a:p>
                  </a:txBody>
                  <a:tcPr marL="7770" marR="7770" marT="7770" marB="0" anchor="b">
                    <a:lnB w="12700" cap="flat" cmpd="sng" algn="ctr">
                      <a:solidFill>
                        <a:schemeClr val="tx1"/>
                      </a:solidFill>
                      <a:prstDash val="solid"/>
                      <a:round/>
                      <a:headEnd type="none" w="med" len="med"/>
                      <a:tailEnd type="none" w="med" len="med"/>
                    </a:lnB>
                  </a:tcPr>
                </a:tc>
                <a:tc>
                  <a:txBody>
                    <a:bodyPr/>
                    <a:lstStyle/>
                    <a:p>
                      <a:pPr algn="ctr" fontAlgn="b"/>
                      <a:r>
                        <a:rPr lang="fi-FI" sz="1050" i="1" u="none" strike="noStrike">
                          <a:effectLst/>
                          <a:latin typeface="Aptos" panose="020B0004020202020204" pitchFamily="34" charset="0"/>
                        </a:rPr>
                        <a:t>6 036 526</a:t>
                      </a:r>
                      <a:endParaRPr lang="fi-FI" sz="1050" b="0" i="1" u="none" strike="noStrike">
                        <a:solidFill>
                          <a:srgbClr val="000000"/>
                        </a:solidFill>
                        <a:effectLst/>
                        <a:latin typeface="Aptos" panose="020B0004020202020204" pitchFamily="34" charset="0"/>
                      </a:endParaRPr>
                    </a:p>
                  </a:txBody>
                  <a:tcPr marL="7770" marR="7770" marT="7770" marB="0" anchor="b">
                    <a:lnB w="12700" cap="flat" cmpd="sng" algn="ctr">
                      <a:solidFill>
                        <a:schemeClr val="tx1"/>
                      </a:solidFill>
                      <a:prstDash val="solid"/>
                      <a:round/>
                      <a:headEnd type="none" w="med" len="med"/>
                      <a:tailEnd type="none" w="med" len="med"/>
                    </a:lnB>
                  </a:tcPr>
                </a:tc>
                <a:tc>
                  <a:txBody>
                    <a:bodyPr/>
                    <a:lstStyle/>
                    <a:p>
                      <a:pPr algn="ctr" fontAlgn="b"/>
                      <a:r>
                        <a:rPr lang="fi-FI" sz="1050" i="1" u="none" strike="noStrike">
                          <a:effectLst/>
                          <a:latin typeface="Aptos" panose="020B0004020202020204" pitchFamily="34" charset="0"/>
                        </a:rPr>
                        <a:t>6 054 829</a:t>
                      </a:r>
                      <a:endParaRPr lang="fi-FI" sz="1050" b="0" i="1" u="none" strike="noStrike">
                        <a:solidFill>
                          <a:srgbClr val="000000"/>
                        </a:solidFill>
                        <a:effectLst/>
                        <a:latin typeface="Aptos" panose="020B0004020202020204" pitchFamily="34" charset="0"/>
                      </a:endParaRPr>
                    </a:p>
                  </a:txBody>
                  <a:tcPr marL="7770" marR="7770" marT="7770" marB="0" anchor="b">
                    <a:lnB w="12700" cap="flat" cmpd="sng" algn="ctr">
                      <a:solidFill>
                        <a:schemeClr val="tx1"/>
                      </a:solidFill>
                      <a:prstDash val="solid"/>
                      <a:round/>
                      <a:headEnd type="none" w="med" len="med"/>
                      <a:tailEnd type="none" w="med" len="med"/>
                    </a:lnB>
                  </a:tcPr>
                </a:tc>
                <a:tc>
                  <a:txBody>
                    <a:bodyPr/>
                    <a:lstStyle/>
                    <a:p>
                      <a:pPr algn="ctr" fontAlgn="b"/>
                      <a:r>
                        <a:rPr lang="fi-FI" sz="1050" i="1" u="none" strike="noStrike">
                          <a:effectLst/>
                          <a:latin typeface="Aptos" panose="020B0004020202020204" pitchFamily="34" charset="0"/>
                        </a:rPr>
                        <a:t>6 072 912</a:t>
                      </a:r>
                      <a:endParaRPr lang="fi-FI" sz="1050" b="0" i="1" u="none" strike="noStrike">
                        <a:solidFill>
                          <a:srgbClr val="000000"/>
                        </a:solidFill>
                        <a:effectLst/>
                        <a:latin typeface="Aptos" panose="020B0004020202020204" pitchFamily="34" charset="0"/>
                      </a:endParaRPr>
                    </a:p>
                  </a:txBody>
                  <a:tcPr marL="7770" marR="7770" marT="7770" marB="0" anchor="b">
                    <a:lnB w="12700" cap="flat" cmpd="sng" algn="ctr">
                      <a:solidFill>
                        <a:schemeClr val="tx1"/>
                      </a:solidFill>
                      <a:prstDash val="solid"/>
                      <a:round/>
                      <a:headEnd type="none" w="med" len="med"/>
                      <a:tailEnd type="none" w="med" len="med"/>
                    </a:lnB>
                  </a:tcPr>
                </a:tc>
                <a:tc>
                  <a:txBody>
                    <a:bodyPr/>
                    <a:lstStyle/>
                    <a:p>
                      <a:pPr algn="ctr" fontAlgn="b"/>
                      <a:r>
                        <a:rPr lang="fi-FI" sz="1050" i="1" u="none" strike="noStrike">
                          <a:effectLst/>
                          <a:latin typeface="Aptos" panose="020B0004020202020204" pitchFamily="34" charset="0"/>
                        </a:rPr>
                        <a:t>6 090 802</a:t>
                      </a:r>
                      <a:endParaRPr lang="fi-FI" sz="1050" b="0" i="1" u="none" strike="noStrike">
                        <a:solidFill>
                          <a:srgbClr val="000000"/>
                        </a:solidFill>
                        <a:effectLst/>
                        <a:latin typeface="Aptos" panose="020B0004020202020204" pitchFamily="34" charset="0"/>
                      </a:endParaRPr>
                    </a:p>
                  </a:txBody>
                  <a:tcPr marL="7770" marR="7770" marT="7770" marB="0" anchor="b">
                    <a:lnB w="12700" cap="flat" cmpd="sng" algn="ctr">
                      <a:solidFill>
                        <a:schemeClr val="tx1"/>
                      </a:solidFill>
                      <a:prstDash val="solid"/>
                      <a:round/>
                      <a:headEnd type="none" w="med" len="med"/>
                      <a:tailEnd type="none" w="med" len="med"/>
                    </a:lnB>
                  </a:tcPr>
                </a:tc>
                <a:tc>
                  <a:txBody>
                    <a:bodyPr/>
                    <a:lstStyle/>
                    <a:p>
                      <a:pPr algn="ctr" fontAlgn="b"/>
                      <a:r>
                        <a:rPr lang="fi-FI" sz="1050" i="1" u="none" strike="noStrike" dirty="0">
                          <a:effectLst/>
                          <a:latin typeface="Aptos" panose="020B0004020202020204" pitchFamily="34" charset="0"/>
                        </a:rPr>
                        <a:t>8,7</a:t>
                      </a:r>
                      <a:endParaRPr lang="fi-FI" sz="1050" b="0" i="1" u="none" strike="noStrike" dirty="0">
                        <a:solidFill>
                          <a:srgbClr val="000000"/>
                        </a:solidFill>
                        <a:effectLst/>
                        <a:latin typeface="Aptos" panose="020B0004020202020204" pitchFamily="34" charset="0"/>
                      </a:endParaRPr>
                    </a:p>
                  </a:txBody>
                  <a:tcPr marL="7770" marR="7770" marT="777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9724406"/>
                  </a:ext>
                </a:extLst>
              </a:tr>
            </a:tbl>
          </a:graphicData>
        </a:graphic>
      </p:graphicFrame>
      <p:pic>
        <p:nvPicPr>
          <p:cNvPr id="2" name="Kuva 1" descr="Kuva, joka sisältää kohteen teksti&#10;&#10;Kuvaus luotu automaattisesti">
            <a:extLst>
              <a:ext uri="{FF2B5EF4-FFF2-40B4-BE49-F238E27FC236}">
                <a16:creationId xmlns:a16="http://schemas.microsoft.com/office/drawing/2014/main" id="{106EC05D-5C9F-AC08-B921-7651E66002C2}"/>
              </a:ext>
            </a:extLst>
          </p:cNvPr>
          <p:cNvPicPr>
            <a:picLocks noChangeAspect="1"/>
          </p:cNvPicPr>
          <p:nvPr/>
        </p:nvPicPr>
        <p:blipFill>
          <a:blip r:embed="rId2"/>
          <a:stretch>
            <a:fillRect/>
          </a:stretch>
        </p:blipFill>
        <p:spPr>
          <a:xfrm>
            <a:off x="9875864" y="6450548"/>
            <a:ext cx="2316136" cy="409184"/>
          </a:xfrm>
          <a:prstGeom prst="rect">
            <a:avLst/>
          </a:prstGeom>
        </p:spPr>
      </p:pic>
      <p:sp>
        <p:nvSpPr>
          <p:cNvPr id="3" name="Tekstiruutu 2">
            <a:extLst>
              <a:ext uri="{FF2B5EF4-FFF2-40B4-BE49-F238E27FC236}">
                <a16:creationId xmlns:a16="http://schemas.microsoft.com/office/drawing/2014/main" id="{76CC726E-C0F5-6BD0-6060-1477922F695B}"/>
              </a:ext>
            </a:extLst>
          </p:cNvPr>
          <p:cNvSpPr txBox="1"/>
          <p:nvPr/>
        </p:nvSpPr>
        <p:spPr>
          <a:xfrm>
            <a:off x="510988" y="6138787"/>
            <a:ext cx="1440293" cy="215444"/>
          </a:xfrm>
          <a:prstGeom prst="rect">
            <a:avLst/>
          </a:prstGeom>
          <a:noFill/>
        </p:spPr>
        <p:txBody>
          <a:bodyPr wrap="square" rtlCol="0">
            <a:spAutoFit/>
          </a:bodyPr>
          <a:lstStyle/>
          <a:p>
            <a:r>
              <a:rPr lang="fi-FI" sz="800" dirty="0"/>
              <a:t>Lähde: Tilastokeskus</a:t>
            </a:r>
          </a:p>
        </p:txBody>
      </p:sp>
    </p:spTree>
    <p:extLst>
      <p:ext uri="{BB962C8B-B14F-4D97-AF65-F5344CB8AC3E}">
        <p14:creationId xmlns:p14="http://schemas.microsoft.com/office/powerpoint/2010/main" val="435278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0B90ED05-965D-C499-1680-71013D0A6F2F}"/>
              </a:ext>
            </a:extLst>
          </p:cNvPr>
          <p:cNvSpPr>
            <a:spLocks noGrp="1"/>
          </p:cNvSpPr>
          <p:nvPr>
            <p:ph type="dt" sz="half" idx="10"/>
          </p:nvPr>
        </p:nvSpPr>
        <p:spPr/>
        <p:txBody>
          <a:bodyPr/>
          <a:lstStyle/>
          <a:p>
            <a:fld id="{C9225FBC-2A3C-44E0-A74E-11A6D0059D3F}" type="datetime1">
              <a:rPr lang="fi-FI" smtClean="0"/>
              <a:t>28.11.2024</a:t>
            </a:fld>
            <a:endParaRPr lang="fi-FI"/>
          </a:p>
        </p:txBody>
      </p:sp>
      <p:graphicFrame>
        <p:nvGraphicFramePr>
          <p:cNvPr id="5" name="Kaavio 4" descr="Viivakaavio esittää Pohjois-Savon maakunna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C3279D59-1F00-471E-9E61-A559A954DD26}"/>
              </a:ext>
            </a:extLst>
          </p:cNvPr>
          <p:cNvGraphicFramePr>
            <a:graphicFrameLocks/>
          </p:cNvGraphicFramePr>
          <p:nvPr>
            <p:extLst>
              <p:ext uri="{D42A27DB-BD31-4B8C-83A1-F6EECF244321}">
                <p14:modId xmlns:p14="http://schemas.microsoft.com/office/powerpoint/2010/main" val="4198695153"/>
              </p:ext>
            </p:extLst>
          </p:nvPr>
        </p:nvGraphicFramePr>
        <p:xfrm>
          <a:off x="2160000" y="900000"/>
          <a:ext cx="7920000" cy="5400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kstiruutu 1">
            <a:extLst>
              <a:ext uri="{FF2B5EF4-FFF2-40B4-BE49-F238E27FC236}">
                <a16:creationId xmlns:a16="http://schemas.microsoft.com/office/drawing/2014/main" id="{9DB04FAF-2C57-6EF7-A81B-E0BD8E6BF904}"/>
              </a:ext>
            </a:extLst>
          </p:cNvPr>
          <p:cNvSpPr txBox="1"/>
          <p:nvPr/>
        </p:nvSpPr>
        <p:spPr>
          <a:xfrm>
            <a:off x="0" y="0"/>
            <a:ext cx="12192000" cy="792000"/>
          </a:xfrm>
          <a:prstGeom prst="rect">
            <a:avLst/>
          </a:prstGeom>
          <a:noFill/>
        </p:spPr>
        <p:txBody>
          <a:bodyPr wrap="square" rtlCol="0">
            <a:spAutoFit/>
          </a:bodyPr>
          <a:lstStyle/>
          <a:p>
            <a:pPr algn="ctr"/>
            <a:r>
              <a:rPr lang="fi-FI" sz="2400" dirty="0">
                <a:solidFill>
                  <a:srgbClr val="0070C0"/>
                </a:solidFill>
                <a:latin typeface="+mj-lt"/>
              </a:rPr>
              <a:t>Pohjois-Savon väestönkehitys 1975–2023 ja Tilastokeskuksen </a:t>
            </a:r>
          </a:p>
          <a:p>
            <a:pPr algn="ctr"/>
            <a:r>
              <a:rPr lang="fi-FI" sz="2400" dirty="0">
                <a:solidFill>
                  <a:srgbClr val="0070C0"/>
                </a:solidFill>
                <a:latin typeface="+mj-lt"/>
              </a:rPr>
              <a:t>väestöennusteet 2015, 2019, 2021 ja 2024</a:t>
            </a:r>
          </a:p>
        </p:txBody>
      </p:sp>
      <p:pic>
        <p:nvPicPr>
          <p:cNvPr id="3" name="Kuva 2" descr="Kuva, joka sisältää kohteen teksti&#10;&#10;Kuvaus luotu automaattisesti">
            <a:extLst>
              <a:ext uri="{FF2B5EF4-FFF2-40B4-BE49-F238E27FC236}">
                <a16:creationId xmlns:a16="http://schemas.microsoft.com/office/drawing/2014/main" id="{71385CF9-D8FB-E5E7-1FBE-9AFBC621BB61}"/>
              </a:ext>
            </a:extLst>
          </p:cNvPr>
          <p:cNvPicPr>
            <a:picLocks noChangeAspect="1"/>
          </p:cNvPicPr>
          <p:nvPr/>
        </p:nvPicPr>
        <p:blipFill>
          <a:blip r:embed="rId3"/>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2433683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a:extLst>
            <a:ext uri="{FF2B5EF4-FFF2-40B4-BE49-F238E27FC236}">
              <a16:creationId xmlns:a16="http://schemas.microsoft.com/office/drawing/2014/main" id="{2903E9D7-4B37-BAD2-D81E-4FE1FD297E58}"/>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36FC551A-BD5B-8CE1-4AAC-173F84DE9A42}"/>
              </a:ext>
            </a:extLst>
          </p:cNvPr>
          <p:cNvSpPr>
            <a:spLocks noGrp="1"/>
          </p:cNvSpPr>
          <p:nvPr>
            <p:ph type="title"/>
          </p:nvPr>
        </p:nvSpPr>
        <p:spPr>
          <a:xfrm>
            <a:off x="0" y="0"/>
            <a:ext cx="12192000" cy="792000"/>
          </a:xfrm>
        </p:spPr>
        <p:txBody>
          <a:bodyPr>
            <a:noAutofit/>
          </a:bodyPr>
          <a:lstStyle/>
          <a:p>
            <a:pPr algn="ctr"/>
            <a:r>
              <a:rPr lang="fi-FI" sz="2400" dirty="0">
                <a:solidFill>
                  <a:srgbClr val="0070C0"/>
                </a:solidFill>
              </a:rPr>
              <a:t>Kuopion väestönkehitys 1975–2023 ja Tilastokeskuksen</a:t>
            </a:r>
            <a:br>
              <a:rPr lang="fi-FI" sz="2400" dirty="0">
                <a:solidFill>
                  <a:srgbClr val="0070C0"/>
                </a:solidFill>
              </a:rPr>
            </a:br>
            <a:r>
              <a:rPr lang="fi-FI" sz="2400" dirty="0">
                <a:solidFill>
                  <a:srgbClr val="0070C0"/>
                </a:solidFill>
              </a:rPr>
              <a:t>väestöennusteet 2015, 2019, 2021 ja 2024</a:t>
            </a:r>
          </a:p>
        </p:txBody>
      </p:sp>
      <p:sp>
        <p:nvSpPr>
          <p:cNvPr id="4" name="Päivämäärän paikkamerkki 3">
            <a:extLst>
              <a:ext uri="{FF2B5EF4-FFF2-40B4-BE49-F238E27FC236}">
                <a16:creationId xmlns:a16="http://schemas.microsoft.com/office/drawing/2014/main" id="{DA146BD7-D366-1E82-FD47-65635033A0FD}"/>
              </a:ext>
            </a:extLst>
          </p:cNvPr>
          <p:cNvSpPr>
            <a:spLocks noGrp="1"/>
          </p:cNvSpPr>
          <p:nvPr>
            <p:ph type="dt" sz="half" idx="10"/>
          </p:nvPr>
        </p:nvSpPr>
        <p:spPr/>
        <p:txBody>
          <a:bodyPr/>
          <a:lstStyle/>
          <a:p>
            <a:fld id="{C9225FBC-2A3C-44E0-A74E-11A6D0059D3F}" type="datetime1">
              <a:rPr lang="fi-FI" smtClean="0"/>
              <a:t>28.11.2024</a:t>
            </a:fld>
            <a:endParaRPr lang="fi-FI"/>
          </a:p>
        </p:txBody>
      </p:sp>
      <p:graphicFrame>
        <p:nvGraphicFramePr>
          <p:cNvPr id="5" name="Kaavio 4" descr="Viivakaavio esittää Kuopio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46A1FFF1-212E-42AC-A861-DC5B681C37AC}"/>
              </a:ext>
            </a:extLst>
          </p:cNvPr>
          <p:cNvGraphicFramePr>
            <a:graphicFrameLocks/>
          </p:cNvGraphicFramePr>
          <p:nvPr>
            <p:extLst>
              <p:ext uri="{D42A27DB-BD31-4B8C-83A1-F6EECF244321}">
                <p14:modId xmlns:p14="http://schemas.microsoft.com/office/powerpoint/2010/main" val="2141033230"/>
              </p:ext>
            </p:extLst>
          </p:nvPr>
        </p:nvGraphicFramePr>
        <p:xfrm>
          <a:off x="2160000" y="900000"/>
          <a:ext cx="7920000" cy="54000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Kuva 2" descr="Kuva, joka sisältää kohteen teksti&#10;&#10;Kuvaus luotu automaattisesti">
            <a:extLst>
              <a:ext uri="{FF2B5EF4-FFF2-40B4-BE49-F238E27FC236}">
                <a16:creationId xmlns:a16="http://schemas.microsoft.com/office/drawing/2014/main" id="{67C948F5-B6FD-16D6-98BF-DD5F4F3431C0}"/>
              </a:ext>
            </a:extLst>
          </p:cNvPr>
          <p:cNvPicPr>
            <a:picLocks noChangeAspect="1"/>
          </p:cNvPicPr>
          <p:nvPr/>
        </p:nvPicPr>
        <p:blipFill>
          <a:blip r:embed="rId3"/>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956435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a:extLst>
            <a:ext uri="{FF2B5EF4-FFF2-40B4-BE49-F238E27FC236}">
              <a16:creationId xmlns:a16="http://schemas.microsoft.com/office/drawing/2014/main" id="{7B1641D1-41DC-7EB2-E48D-AF642156A29E}"/>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BA6C0651-410A-E489-A3A7-173A23CC17D7}"/>
              </a:ext>
            </a:extLst>
          </p:cNvPr>
          <p:cNvSpPr>
            <a:spLocks noGrp="1"/>
          </p:cNvSpPr>
          <p:nvPr>
            <p:ph type="title"/>
          </p:nvPr>
        </p:nvSpPr>
        <p:spPr>
          <a:xfrm>
            <a:off x="0" y="0"/>
            <a:ext cx="12178200" cy="792000"/>
          </a:xfrm>
        </p:spPr>
        <p:txBody>
          <a:bodyPr>
            <a:normAutofit/>
          </a:bodyPr>
          <a:lstStyle/>
          <a:p>
            <a:pPr algn="ctr"/>
            <a:r>
              <a:rPr lang="fi-FI" sz="2400" dirty="0">
                <a:solidFill>
                  <a:srgbClr val="0070C0"/>
                </a:solidFill>
              </a:rPr>
              <a:t>Siilinjärven väestönkehitys 1975–2023 ja Tilastokeskuksen </a:t>
            </a:r>
            <a:br>
              <a:rPr lang="fi-FI" sz="2400" dirty="0">
                <a:solidFill>
                  <a:srgbClr val="0070C0"/>
                </a:solidFill>
              </a:rPr>
            </a:br>
            <a:r>
              <a:rPr lang="fi-FI" sz="2400" dirty="0">
                <a:solidFill>
                  <a:srgbClr val="0070C0"/>
                </a:solidFill>
              </a:rPr>
              <a:t>väestöennusteet 2015, 2019, 2021 ja 2024</a:t>
            </a:r>
          </a:p>
        </p:txBody>
      </p:sp>
      <p:sp>
        <p:nvSpPr>
          <p:cNvPr id="4" name="Päivämäärän paikkamerkki 3">
            <a:extLst>
              <a:ext uri="{FF2B5EF4-FFF2-40B4-BE49-F238E27FC236}">
                <a16:creationId xmlns:a16="http://schemas.microsoft.com/office/drawing/2014/main" id="{C6F7FB5B-38FB-8A73-E3B9-91601E68D838}"/>
              </a:ext>
            </a:extLst>
          </p:cNvPr>
          <p:cNvSpPr>
            <a:spLocks noGrp="1"/>
          </p:cNvSpPr>
          <p:nvPr>
            <p:ph type="dt" sz="half" idx="10"/>
          </p:nvPr>
        </p:nvSpPr>
        <p:spPr/>
        <p:txBody>
          <a:bodyPr/>
          <a:lstStyle/>
          <a:p>
            <a:fld id="{C9225FBC-2A3C-44E0-A74E-11A6D0059D3F}" type="datetime1">
              <a:rPr lang="fi-FI" smtClean="0"/>
              <a:t>28.11.2024</a:t>
            </a:fld>
            <a:endParaRPr lang="fi-FI"/>
          </a:p>
        </p:txBody>
      </p:sp>
      <p:graphicFrame>
        <p:nvGraphicFramePr>
          <p:cNvPr id="5" name="Kaavio 4" descr="Viivakaavio esittää Siilinjärve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4379B2F2-4F27-4DD7-B606-7FAC363CA136}"/>
              </a:ext>
            </a:extLst>
          </p:cNvPr>
          <p:cNvGraphicFramePr>
            <a:graphicFrameLocks/>
          </p:cNvGraphicFramePr>
          <p:nvPr>
            <p:extLst>
              <p:ext uri="{D42A27DB-BD31-4B8C-83A1-F6EECF244321}">
                <p14:modId xmlns:p14="http://schemas.microsoft.com/office/powerpoint/2010/main" val="1848319796"/>
              </p:ext>
            </p:extLst>
          </p:nvPr>
        </p:nvGraphicFramePr>
        <p:xfrm>
          <a:off x="2160000" y="900000"/>
          <a:ext cx="7920000" cy="55800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Kuva 2" descr="Kuva, joka sisältää kohteen teksti&#10;&#10;Kuvaus luotu automaattisesti">
            <a:extLst>
              <a:ext uri="{FF2B5EF4-FFF2-40B4-BE49-F238E27FC236}">
                <a16:creationId xmlns:a16="http://schemas.microsoft.com/office/drawing/2014/main" id="{1297E577-6076-AE4F-8450-AC943FA780A3}"/>
              </a:ext>
            </a:extLst>
          </p:cNvPr>
          <p:cNvPicPr>
            <a:picLocks noChangeAspect="1"/>
          </p:cNvPicPr>
          <p:nvPr/>
        </p:nvPicPr>
        <p:blipFill>
          <a:blip r:embed="rId3"/>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493436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C11">
            <a:alpha val="0"/>
          </a:srgbClr>
        </a:solidFill>
        <a:effectLst/>
      </p:bgPr>
    </p:bg>
    <p:spTree>
      <p:nvGrpSpPr>
        <p:cNvPr id="1" name="">
          <a:extLst>
            <a:ext uri="{FF2B5EF4-FFF2-40B4-BE49-F238E27FC236}">
              <a16:creationId xmlns:a16="http://schemas.microsoft.com/office/drawing/2014/main" id="{C71DD4F5-7DA2-B9C4-7570-D80F6B076A90}"/>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1896C124-A814-E6C0-0DE1-46C5F63E57A5}"/>
              </a:ext>
            </a:extLst>
          </p:cNvPr>
          <p:cNvSpPr>
            <a:spLocks noGrp="1"/>
          </p:cNvSpPr>
          <p:nvPr>
            <p:ph type="title"/>
          </p:nvPr>
        </p:nvSpPr>
        <p:spPr>
          <a:xfrm>
            <a:off x="0" y="0"/>
            <a:ext cx="12192000" cy="792000"/>
          </a:xfrm>
        </p:spPr>
        <p:txBody>
          <a:bodyPr>
            <a:normAutofit/>
          </a:bodyPr>
          <a:lstStyle/>
          <a:p>
            <a:pPr algn="ctr"/>
            <a:r>
              <a:rPr lang="fi-FI" sz="2400" dirty="0">
                <a:solidFill>
                  <a:srgbClr val="0070C0"/>
                </a:solidFill>
              </a:rPr>
              <a:t>Kuopion seudun väestönkehitys 1975–2023 ja Tilastokeskuksen </a:t>
            </a:r>
            <a:br>
              <a:rPr lang="fi-FI" sz="2400" dirty="0">
                <a:solidFill>
                  <a:srgbClr val="0070C0"/>
                </a:solidFill>
              </a:rPr>
            </a:br>
            <a:r>
              <a:rPr lang="fi-FI" sz="2400" dirty="0">
                <a:solidFill>
                  <a:srgbClr val="0070C0"/>
                </a:solidFill>
              </a:rPr>
              <a:t>väestöennusteet 2015, 2019, 2021 ja 2024</a:t>
            </a:r>
          </a:p>
        </p:txBody>
      </p:sp>
      <p:sp>
        <p:nvSpPr>
          <p:cNvPr id="4" name="Päivämäärän paikkamerkki 3">
            <a:extLst>
              <a:ext uri="{FF2B5EF4-FFF2-40B4-BE49-F238E27FC236}">
                <a16:creationId xmlns:a16="http://schemas.microsoft.com/office/drawing/2014/main" id="{CB494CA4-BDDF-0C48-1776-E4A4C89D2A05}"/>
              </a:ext>
            </a:extLst>
          </p:cNvPr>
          <p:cNvSpPr>
            <a:spLocks noGrp="1"/>
          </p:cNvSpPr>
          <p:nvPr>
            <p:ph type="dt" sz="half" idx="10"/>
          </p:nvPr>
        </p:nvSpPr>
        <p:spPr/>
        <p:txBody>
          <a:bodyPr/>
          <a:lstStyle/>
          <a:p>
            <a:fld id="{C9225FBC-2A3C-44E0-A74E-11A6D0059D3F}" type="datetime1">
              <a:rPr lang="fi-FI" smtClean="0"/>
              <a:t>28.11.2024</a:t>
            </a:fld>
            <a:endParaRPr lang="fi-FI"/>
          </a:p>
        </p:txBody>
      </p:sp>
      <p:graphicFrame>
        <p:nvGraphicFramePr>
          <p:cNvPr id="5" name="Kaavio 4" descr="Viivakaavio esittää Kuopion seudun väestönkehityksen vuosina 1975–2020 sekä Tilastokeskuksen vuosien 2015, 2019 ja 2021 väestöennusteet vuoteen 2040 saakka. Kaavion tiedot löytyvät taulukkomuodossa diaesityksen lopusta.">
            <a:extLst>
              <a:ext uri="{FF2B5EF4-FFF2-40B4-BE49-F238E27FC236}">
                <a16:creationId xmlns:a16="http://schemas.microsoft.com/office/drawing/2014/main" id="{990704D0-36CF-470A-9EDA-410149D3DC81}"/>
              </a:ext>
            </a:extLst>
          </p:cNvPr>
          <p:cNvGraphicFramePr>
            <a:graphicFrameLocks/>
          </p:cNvGraphicFramePr>
          <p:nvPr>
            <p:extLst>
              <p:ext uri="{D42A27DB-BD31-4B8C-83A1-F6EECF244321}">
                <p14:modId xmlns:p14="http://schemas.microsoft.com/office/powerpoint/2010/main" val="26891676"/>
              </p:ext>
            </p:extLst>
          </p:nvPr>
        </p:nvGraphicFramePr>
        <p:xfrm>
          <a:off x="2160000" y="900000"/>
          <a:ext cx="7920000" cy="54000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Kuva 2" descr="Kuva, joka sisältää kohteen teksti&#10;&#10;Kuvaus luotu automaattisesti">
            <a:extLst>
              <a:ext uri="{FF2B5EF4-FFF2-40B4-BE49-F238E27FC236}">
                <a16:creationId xmlns:a16="http://schemas.microsoft.com/office/drawing/2014/main" id="{55E3052B-3CD9-60AF-6B9F-5E3AAB325DDD}"/>
              </a:ext>
            </a:extLst>
          </p:cNvPr>
          <p:cNvPicPr>
            <a:picLocks noChangeAspect="1"/>
          </p:cNvPicPr>
          <p:nvPr/>
        </p:nvPicPr>
        <p:blipFill>
          <a:blip r:embed="rId3"/>
          <a:stretch>
            <a:fillRect/>
          </a:stretch>
        </p:blipFill>
        <p:spPr>
          <a:xfrm>
            <a:off x="9875864" y="6450548"/>
            <a:ext cx="2316136" cy="409184"/>
          </a:xfrm>
          <a:prstGeom prst="rect">
            <a:avLst/>
          </a:prstGeom>
        </p:spPr>
      </p:pic>
    </p:spTree>
    <p:extLst>
      <p:ext uri="{BB962C8B-B14F-4D97-AF65-F5344CB8AC3E}">
        <p14:creationId xmlns:p14="http://schemas.microsoft.com/office/powerpoint/2010/main" val="675222702"/>
      </p:ext>
    </p:extLst>
  </p:cSld>
  <p:clrMapOvr>
    <a:masterClrMapping/>
  </p:clrMapOvr>
</p:sld>
</file>

<file path=ppt/theme/theme1.xml><?xml version="1.0" encoding="utf-8"?>
<a:theme xmlns:a="http://schemas.openxmlformats.org/drawingml/2006/main" name="Office-teema">
  <a:themeElements>
    <a:clrScheme name="Kelta-oranss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L_esitys2022" id="{6510A77E-3D41-46F6-96C7-8B557DBD956C}" vid="{0B30294F-9649-459E-8877-39414406D341}"/>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Pohjois-Savonliitto">
    <a:dk1>
      <a:srgbClr val="000000"/>
    </a:dk1>
    <a:lt1>
      <a:srgbClr val="FFFFFF"/>
    </a:lt1>
    <a:dk2>
      <a:srgbClr val="1F497D"/>
    </a:dk2>
    <a:lt2>
      <a:srgbClr val="EEECE1"/>
    </a:lt2>
    <a:accent1>
      <a:srgbClr val="538FCC"/>
    </a:accent1>
    <a:accent2>
      <a:srgbClr val="DCD6D4"/>
    </a:accent2>
    <a:accent3>
      <a:srgbClr val="F9DC06"/>
    </a:accent3>
    <a:accent4>
      <a:srgbClr val="C4BDBC"/>
    </a:accent4>
    <a:accent5>
      <a:srgbClr val="000000"/>
    </a:accent5>
    <a:accent6>
      <a:srgbClr val="003399"/>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BA730BBA5CA44FABC43D3B76C31DDA" ma:contentTypeVersion="18" ma:contentTypeDescription="Create a new document." ma:contentTypeScope="" ma:versionID="ab14091e0824df1c0ea45c5b23f14818">
  <xsd:schema xmlns:xsd="http://www.w3.org/2001/XMLSchema" xmlns:xs="http://www.w3.org/2001/XMLSchema" xmlns:p="http://schemas.microsoft.com/office/2006/metadata/properties" xmlns:ns2="20687e04-2b66-4153-a4a5-df37f3cb410c" xmlns:ns3="27da45db-5c56-40f0-812e-9e795a9ded2e" targetNamespace="http://schemas.microsoft.com/office/2006/metadata/properties" ma:root="true" ma:fieldsID="a9ef018753874e357385c209003b3c09" ns2:_="" ns3:_="">
    <xsd:import namespace="20687e04-2b66-4153-a4a5-df37f3cb410c"/>
    <xsd:import namespace="27da45db-5c56-40f0-812e-9e795a9ded2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687e04-2b66-4153-a4a5-df37f3cb41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4f3aec6-172b-4261-a579-1b9c936781e8"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7da45db-5c56-40f0-812e-9e795a9ded2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89bfb88-a4b8-407b-b9ae-716c5ce0db20}" ma:internalName="TaxCatchAll" ma:showField="CatchAllData" ma:web="27da45db-5c56-40f0-812e-9e795a9ded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0687e04-2b66-4153-a4a5-df37f3cb410c">
      <Terms xmlns="http://schemas.microsoft.com/office/infopath/2007/PartnerControls"/>
    </lcf76f155ced4ddcb4097134ff3c332f>
    <TaxCatchAll xmlns="27da45db-5c56-40f0-812e-9e795a9ded2e" xsi:nil="true"/>
  </documentManagement>
</p:properties>
</file>

<file path=customXml/itemProps1.xml><?xml version="1.0" encoding="utf-8"?>
<ds:datastoreItem xmlns:ds="http://schemas.openxmlformats.org/officeDocument/2006/customXml" ds:itemID="{7F7BB279-FF57-407A-A7FA-6E056A224F2F}"/>
</file>

<file path=customXml/itemProps2.xml><?xml version="1.0" encoding="utf-8"?>
<ds:datastoreItem xmlns:ds="http://schemas.openxmlformats.org/officeDocument/2006/customXml" ds:itemID="{75AE35E1-7592-4191-97B1-42F65F55D416}"/>
</file>

<file path=customXml/itemProps3.xml><?xml version="1.0" encoding="utf-8"?>
<ds:datastoreItem xmlns:ds="http://schemas.openxmlformats.org/officeDocument/2006/customXml" ds:itemID="{9B1E09CF-053D-4121-A454-58B7ABF56855}"/>
</file>

<file path=docProps/app.xml><?xml version="1.0" encoding="utf-8"?>
<Properties xmlns="http://schemas.openxmlformats.org/officeDocument/2006/extended-properties" xmlns:vt="http://schemas.openxmlformats.org/officeDocument/2006/docPropsVTypes">
  <Template/>
  <TotalTime>0</TotalTime>
  <Words>9484</Words>
  <Application>Microsoft Office PowerPoint</Application>
  <PresentationFormat>Laajakuva</PresentationFormat>
  <Paragraphs>4617</Paragraphs>
  <Slides>42</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42</vt:i4>
      </vt:variant>
    </vt:vector>
  </HeadingPairs>
  <TitlesOfParts>
    <vt:vector size="48" baseType="lpstr">
      <vt:lpstr>Aptos</vt:lpstr>
      <vt:lpstr>Arial</vt:lpstr>
      <vt:lpstr>Calibri</vt:lpstr>
      <vt:lpstr>Franklin Gothic Book</vt:lpstr>
      <vt:lpstr>Franklin Gothic Medium</vt:lpstr>
      <vt:lpstr>Office-teema</vt:lpstr>
      <vt:lpstr>Tilastokeskuksen väestöennuste 2024 Väkiluku Pohjois-Savon kunnissa vuoteen 2045</vt:lpstr>
      <vt:lpstr>Vuoden 2024 väestöennusteen oletukset</vt:lpstr>
      <vt:lpstr>Väkiluvun muutos Pohjois-Savossa v. 2023–2045 (%)</vt:lpstr>
      <vt:lpstr>Väestö Pohjois-Savossa v. 2023 sekä ennuste vuosille 2024–2033 </vt:lpstr>
      <vt:lpstr>Pohjois-Savon väestöennuste vuosille 2033-2045 </vt:lpstr>
      <vt:lpstr>PowerPoint-esitys</vt:lpstr>
      <vt:lpstr>Kuopion väestönkehitys 1975–2023 ja Tilastokeskuksen väestöennusteet 2015, 2019, 2021 ja 2024</vt:lpstr>
      <vt:lpstr>Siilinjärven väestönkehitys 1975–2023 ja Tilastokeskuksen  väestöennusteet 2015, 2019, 2021 ja 2024</vt:lpstr>
      <vt:lpstr>Kuopion seudun väestönkehitys 1975–2023 ja Tilastokeskuksen  väestöennusteet 2015, 2019, 2021 ja 2024</vt:lpstr>
      <vt:lpstr>Iisalmen väestönkehitys 1975–2023 ja Tilastokeskuksen  väestöennusteet 2015, 2019, 2021 ja 2024</vt:lpstr>
      <vt:lpstr>Kiuruveden väestönkehitys 1975–2023 ja Tilastokeskuksen  väestöennusteet 2015, 2019, 2021 ja 2024</vt:lpstr>
      <vt:lpstr>Keiteleen väestönkehitys 1975–2023 ja Tilastokeskuksen  väestöennusteet 2015, 2019, 2021 ja 2024</vt:lpstr>
      <vt:lpstr>Lapinlahden väestönkehitys 1975–2023 ja Tilastokeskuksen  väestöennusteet 2015, 2019, 2021 ja 2024</vt:lpstr>
      <vt:lpstr>Pielaveden väestönkehitys 1975–2023 ja Tilastokeskuksen  väestöennusteet 2015, 2019, 2021 ja 2024</vt:lpstr>
      <vt:lpstr>Sonkajärven väestönkehitys 1975–2023 ja Tilastokeskuksen  väestöennusteet 2015, 2019, 2021 ja 2024</vt:lpstr>
      <vt:lpstr>Vieremän väestönkehitys 1975–2023 ja Tilastokeskuksen  väestöennusteet 2015, 2019, 2021 ja 2024</vt:lpstr>
      <vt:lpstr>Ylä-Savon seudun väestönkehitys 1975–2023 ja Tilastokeskuksen  väestöennusteet 2015, 2019, 2021 ja 2024</vt:lpstr>
      <vt:lpstr>Suonenjoen väestönkehitys 1975–2023 ja Tilastokeskuksen  väestöennusteet 2015, 2019, 2021 ja 2024</vt:lpstr>
      <vt:lpstr>Rautalammin väestönkehitys 1975–2023 ja Tilastokeskuksen  väestöennusteet 2015, 2019, 2021 ja 2024</vt:lpstr>
      <vt:lpstr>Tervon väestönkehitys 1975–2023 ja Tilastokeskuksen  väestöennusteet 2015, 2019, 2021 ja 2024</vt:lpstr>
      <vt:lpstr>Vesannon väestönkehitys 1975–2023 ja Tilastokeskuksen  väestöennusteet 2015, 2019, 2021 ja 2024</vt:lpstr>
      <vt:lpstr>Sisä-Savon seudun väestönkehitys 1975–2023 ja Tilastokeskuksen  väestöennusteet 2015, 2019, 2021 ja 2024</vt:lpstr>
      <vt:lpstr>Kaavin väestönkehitys 1975–2023 ja Tilastokeskuksen  väestöennusteet 2015, 2019, 2021 ja 2024</vt:lpstr>
      <vt:lpstr>Rautavaaran väestönkehitys 1975–2023 ja Tilastokeskuksen  väestöennusteet 2015, 2019, 2021 ja 2024</vt:lpstr>
      <vt:lpstr>Tuusniemen väestönkehitys 1975–2023 ja Tilastokeskuksen  väestöennusteet 2015, 2019, 2021 ja 2024</vt:lpstr>
      <vt:lpstr>Koillis-Savon seudun väestönkehitys 1975–2023 ja Tilastokeskuksen  väestöennusteet 2015, 2019, 2021 ja 2024</vt:lpstr>
      <vt:lpstr>Varkauden väestönkehitys 1975–2023 ja Tilastokeskuksen  väestöennusteet 2015, 2019, 2021 ja 2024</vt:lpstr>
      <vt:lpstr>Joroisten väestönkehitys 1975–2023 ja Tilastokeskuksen  väestöennusteet 2015, 2019, 2021 ja 2024</vt:lpstr>
      <vt:lpstr>Leppävirran väestönkehitys 1975–2023 ja Tilastokeskuksen  väestöennusteet 2015, 2019, 2021 ja 2024</vt:lpstr>
      <vt:lpstr>Varkauden seudun väestönkehitys 1975–2023 ja Tilastokeskuksen  väestöennusteet 2015, 2019, 2021 ja 2024</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Tilastokeskuksen väestöennuste vuosille 2024–2034</vt:lpstr>
      <vt:lpstr>Tilastokeskuksen väestöennuste vuosille 2035–2045</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2024-11-28T07:50:31Z</dcterms:created>
  <dcterms:modified xsi:type="dcterms:W3CDTF">2024-11-28T07:50:36Z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0x01010042BA730BBA5CA44FABC43D3B76C31DDA</vt:lpwstr>
  </property>
</Properties>
</file>