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drawings/drawing7.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drawings/drawing8.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drawings/drawing9.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drawings/drawing10.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drawings/drawing11.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2.xml" ContentType="application/vnd.openxmlformats-officedocument.themeOverride+xml"/>
  <Override PartName="/ppt/drawings/drawing12.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3.xml" ContentType="application/vnd.openxmlformats-officedocument.themeOverride+xml"/>
  <Override PartName="/ppt/drawings/drawing13.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4.xml" ContentType="application/vnd.openxmlformats-officedocument.themeOverride+xml"/>
  <Override PartName="/ppt/drawings/drawing14.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5.xml" ContentType="application/vnd.openxmlformats-officedocument.themeOverride+xml"/>
  <Override PartName="/ppt/drawings/drawing15.xml" ContentType="application/vnd.openxmlformats-officedocument.drawingml.chartshape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6.xml" ContentType="application/vnd.openxmlformats-officedocument.themeOverride+xml"/>
  <Override PartName="/ppt/drawings/drawing16.xml" ContentType="application/vnd.openxmlformats-officedocument.drawingml.chartshape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7.xml" ContentType="application/vnd.openxmlformats-officedocument.themeOverride+xml"/>
  <Override PartName="/ppt/drawings/drawing17.xml" ContentType="application/vnd.openxmlformats-officedocument.drawingml.chartshapes+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18.xml" ContentType="application/vnd.openxmlformats-officedocument.themeOverride+xml"/>
  <Override PartName="/ppt/drawings/drawing18.xml" ContentType="application/vnd.openxmlformats-officedocument.drawingml.chartshapes+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19.xml" ContentType="application/vnd.openxmlformats-officedocument.themeOverride+xml"/>
  <Override PartName="/ppt/drawings/drawing19.xml" ContentType="application/vnd.openxmlformats-officedocument.drawingml.chartshapes+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20.xml" ContentType="application/vnd.openxmlformats-officedocument.themeOverride+xml"/>
  <Override PartName="/ppt/drawings/drawing20.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3" r:id="rId2"/>
    <p:sldId id="264" r:id="rId3"/>
    <p:sldId id="265" r:id="rId4"/>
    <p:sldId id="266"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97" r:id="rId27"/>
    <p:sldId id="289" r:id="rId28"/>
    <p:sldId id="290" r:id="rId29"/>
    <p:sldId id="291" r:id="rId30"/>
    <p:sldId id="292" r:id="rId31"/>
    <p:sldId id="293" r:id="rId32"/>
    <p:sldId id="295" r:id="rId33"/>
    <p:sldId id="296" r:id="rId34"/>
    <p:sldId id="267" r:id="rId35"/>
    <p:sldId id="298" r:id="rId36"/>
    <p:sldId id="299" r:id="rId3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9B4CFA-BFDB-4766-ADE6-7E53F3096A67}" v="163" dt="2024-11-28T07:11:08.466"/>
  </p1510:revLst>
</p1510:revInfo>
</file>

<file path=ppt/tableStyles.xml><?xml version="1.0" encoding="utf-8"?>
<a:tblStyleLst xmlns:a="http://schemas.openxmlformats.org/drawingml/2006/main" def="{5C22544A-7EE6-4342-B048-85BDC9FD1C3A}">
  <a:tblStyle styleId="{D27102A9-8310-4765-A935-A1911B00CA55}" styleName="Vaalea tyyli 1 - Korostus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45"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https://pohjoissavofi.sharepoint.com/Aluekehitys/TILASTOT/Paketti2018/Vaestoennuste/ennuste2024_mk.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10.xml"/><Relationship Id="rId4" Type="http://schemas.openxmlformats.org/officeDocument/2006/relationships/oleObject" Target="https://pohjoissavofi.sharepoint.com/Aluekehitys/TILASTOT/Paketti2018/Vaestoennuste/ennuste2024_mk.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5" Type="http://schemas.openxmlformats.org/officeDocument/2006/relationships/chartUserShapes" Target="../drawings/drawing11.xml"/><Relationship Id="rId4" Type="http://schemas.openxmlformats.org/officeDocument/2006/relationships/oleObject" Target="https://pohjoissavofi.sharepoint.com/Aluekehitys/TILASTOT/Paketti2018/Vaestoennuste/ennuste2024_mk.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2.xml"/><Relationship Id="rId1" Type="http://schemas.microsoft.com/office/2011/relationships/chartStyle" Target="style12.xml"/><Relationship Id="rId5" Type="http://schemas.openxmlformats.org/officeDocument/2006/relationships/chartUserShapes" Target="../drawings/drawing12.xml"/><Relationship Id="rId4" Type="http://schemas.openxmlformats.org/officeDocument/2006/relationships/oleObject" Target="https://pohjoissavofi.sharepoint.com/Aluekehitys/TILASTOT/Paketti2018/Vaestoennuste/ennuste2024_mk.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3.xml"/><Relationship Id="rId1" Type="http://schemas.microsoft.com/office/2011/relationships/chartStyle" Target="style13.xml"/><Relationship Id="rId5" Type="http://schemas.openxmlformats.org/officeDocument/2006/relationships/chartUserShapes" Target="../drawings/drawing13.xml"/><Relationship Id="rId4" Type="http://schemas.openxmlformats.org/officeDocument/2006/relationships/oleObject" Target="https://pohjoissavofi.sharepoint.com/Aluekehitys/TILASTOT/Paketti2018/Vaestoennuste/ennuste2024_mk.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4.xml"/><Relationship Id="rId1" Type="http://schemas.microsoft.com/office/2011/relationships/chartStyle" Target="style14.xml"/><Relationship Id="rId5" Type="http://schemas.openxmlformats.org/officeDocument/2006/relationships/chartUserShapes" Target="../drawings/drawing14.xml"/><Relationship Id="rId4" Type="http://schemas.openxmlformats.org/officeDocument/2006/relationships/oleObject" Target="https://pohjoissavofi.sharepoint.com/Aluekehitys/TILASTOT/Paketti2018/Vaestoennuste/ennuste2024_mk.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5.xml"/><Relationship Id="rId1" Type="http://schemas.microsoft.com/office/2011/relationships/chartStyle" Target="style15.xml"/><Relationship Id="rId5" Type="http://schemas.openxmlformats.org/officeDocument/2006/relationships/chartUserShapes" Target="../drawings/drawing15.xml"/><Relationship Id="rId4" Type="http://schemas.openxmlformats.org/officeDocument/2006/relationships/oleObject" Target="https://pohjoissavofi.sharepoint.com/Aluekehitys/TILASTOT/Paketti2018/Vaestoennuste/ennuste2024_mk.xlsx"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6.xml"/><Relationship Id="rId1" Type="http://schemas.microsoft.com/office/2011/relationships/chartStyle" Target="style16.xml"/><Relationship Id="rId5" Type="http://schemas.openxmlformats.org/officeDocument/2006/relationships/chartUserShapes" Target="../drawings/drawing16.xml"/><Relationship Id="rId4" Type="http://schemas.openxmlformats.org/officeDocument/2006/relationships/oleObject" Target="https://pohjoissavofi.sharepoint.com/Aluekehitys/TILASTOT/Paketti2018/Vaestoennuste/ennuste2024_mk.xlsx"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7.xml"/><Relationship Id="rId1" Type="http://schemas.microsoft.com/office/2011/relationships/chartStyle" Target="style17.xml"/><Relationship Id="rId5" Type="http://schemas.openxmlformats.org/officeDocument/2006/relationships/chartUserShapes" Target="../drawings/drawing17.xml"/><Relationship Id="rId4" Type="http://schemas.openxmlformats.org/officeDocument/2006/relationships/oleObject" Target="https://pohjoissavofi.sharepoint.com/Aluekehitys/TILASTOT/Paketti2018/Vaestoennuste/ennuste2024_mk.xlsx" TargetMode="Externa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18.xml"/><Relationship Id="rId1" Type="http://schemas.microsoft.com/office/2011/relationships/chartStyle" Target="style18.xml"/><Relationship Id="rId5" Type="http://schemas.openxmlformats.org/officeDocument/2006/relationships/chartUserShapes" Target="../drawings/drawing18.xml"/><Relationship Id="rId4" Type="http://schemas.openxmlformats.org/officeDocument/2006/relationships/oleObject" Target="https://pohjoissavofi.sharepoint.com/Aluekehitys/TILASTOT/Paketti2018/Vaestoennuste/ennuste2024_mk.xlsx" TargetMode="Externa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9.xml"/><Relationship Id="rId2" Type="http://schemas.microsoft.com/office/2011/relationships/chartColorStyle" Target="colors19.xml"/><Relationship Id="rId1" Type="http://schemas.microsoft.com/office/2011/relationships/chartStyle" Target="style19.xml"/><Relationship Id="rId5" Type="http://schemas.openxmlformats.org/officeDocument/2006/relationships/chartUserShapes" Target="../drawings/drawing19.xml"/><Relationship Id="rId4" Type="http://schemas.openxmlformats.org/officeDocument/2006/relationships/oleObject" Target="https://pohjoissavofi.sharepoint.com/Aluekehitys/TILASTOT/Paketti2018/Vaestoennuste/ennuste2024_mk.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https://pohjoissavofi.sharepoint.com/Aluekehitys/TILASTOT/Paketti2018/Vaestoennuste/ennuste2024_mk.xlsx" TargetMode="Externa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20.xml"/><Relationship Id="rId2" Type="http://schemas.microsoft.com/office/2011/relationships/chartColorStyle" Target="colors20.xml"/><Relationship Id="rId1" Type="http://schemas.microsoft.com/office/2011/relationships/chartStyle" Target="style20.xml"/><Relationship Id="rId5" Type="http://schemas.openxmlformats.org/officeDocument/2006/relationships/chartUserShapes" Target="../drawings/drawing20.xml"/><Relationship Id="rId4" Type="http://schemas.openxmlformats.org/officeDocument/2006/relationships/oleObject" Target="https://pohjoissavofi.sharepoint.com/Aluekehitys/TILASTOT/Paketti2018/Vaestoennuste/ennuste2024_mk.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oleObject" Target="https://pohjoissavofi.sharepoint.com/Aluekehitys/TILASTOT/Paketti2018/Vaestoennuste/ennuste2024_mk.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oleObject" Target="https://pohjoissavofi.sharepoint.com/Aluekehitys/TILASTOT/Paketti2018/Vaestoennuste/ennuste2024_mk.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5.xml"/><Relationship Id="rId4" Type="http://schemas.openxmlformats.org/officeDocument/2006/relationships/oleObject" Target="https://pohjoissavofi.sharepoint.com/Aluekehitys/TILASTOT/Paketti2018/Vaestoennuste/ennuste2024_mk.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6.xml"/><Relationship Id="rId4" Type="http://schemas.openxmlformats.org/officeDocument/2006/relationships/oleObject" Target="https://pohjoissavofi.sharepoint.com/Aluekehitys/TILASTOT/Paketti2018/Vaestoennuste/ennuste2024_mk.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7.xml"/><Relationship Id="rId4" Type="http://schemas.openxmlformats.org/officeDocument/2006/relationships/oleObject" Target="https://pohjoissavofi.sharepoint.com/Aluekehitys/TILASTOT/Paketti2018/Vaestoennuste/ennuste2024_mk.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8.xml"/><Relationship Id="rId4" Type="http://schemas.openxmlformats.org/officeDocument/2006/relationships/oleObject" Target="https://pohjoissavofi.sharepoint.com/Aluekehitys/TILASTOT/Paketti2018/Vaestoennuste/ennuste2024_mk.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5" Type="http://schemas.openxmlformats.org/officeDocument/2006/relationships/chartUserShapes" Target="../drawings/drawing9.xml"/><Relationship Id="rId4" Type="http://schemas.openxmlformats.org/officeDocument/2006/relationships/oleObject" Target="https://pohjoissavofi.sharepoint.com/Aluekehitys/TILASTOT/Paketti2018/Vaestoennuste/ennuste2024_m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Koko</a:t>
            </a:r>
            <a:r>
              <a:rPr lang="fi-FI" sz="1400" baseline="0" dirty="0"/>
              <a:t> maa</a:t>
            </a:r>
            <a:r>
              <a:rPr lang="fi-FI" sz="1400" dirty="0"/>
              <a:t>n väestönkehitys 1975–2023 ja Tilastokeskuksen väestöennusteet</a:t>
            </a:r>
          </a:p>
        </c:rich>
      </c:tx>
      <c:layout>
        <c:manualLayout>
          <c:xMode val="edge"/>
          <c:yMode val="edge"/>
          <c:x val="0.18754533091568451"/>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tiedot'!$A$4</c:f>
              <c:strCache>
                <c:ptCount val="1"/>
                <c:pt idx="0">
                  <c:v>KOKO MAA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1.6009570445576599E-3"/>
                  <c:y val="-2.9454791978876758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EB976C64-18F6-4025-9CEF-06A8C5767CEF}"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AABE-44A7-A798-27B4E350ED9A}"/>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tiedot'!$B$4:$BO$4</c:f>
              <c:numCache>
                <c:formatCode>#,##0</c:formatCode>
                <c:ptCount val="66"/>
                <c:pt idx="0">
                  <c:v>4720492</c:v>
                </c:pt>
                <c:pt idx="1">
                  <c:v>4730836</c:v>
                </c:pt>
                <c:pt idx="2">
                  <c:v>4746967</c:v>
                </c:pt>
                <c:pt idx="3">
                  <c:v>4758088</c:v>
                </c:pt>
                <c:pt idx="4">
                  <c:v>4771292</c:v>
                </c:pt>
                <c:pt idx="5">
                  <c:v>4787778</c:v>
                </c:pt>
                <c:pt idx="6">
                  <c:v>4812150</c:v>
                </c:pt>
                <c:pt idx="7">
                  <c:v>4841715</c:v>
                </c:pt>
                <c:pt idx="8">
                  <c:v>4869858</c:v>
                </c:pt>
                <c:pt idx="9">
                  <c:v>4893748</c:v>
                </c:pt>
                <c:pt idx="10">
                  <c:v>4910664</c:v>
                </c:pt>
                <c:pt idx="11">
                  <c:v>4925644</c:v>
                </c:pt>
                <c:pt idx="12">
                  <c:v>4938602</c:v>
                </c:pt>
                <c:pt idx="13">
                  <c:v>4954359</c:v>
                </c:pt>
                <c:pt idx="14">
                  <c:v>4974383</c:v>
                </c:pt>
                <c:pt idx="15">
                  <c:v>4998478</c:v>
                </c:pt>
                <c:pt idx="16">
                  <c:v>5029002</c:v>
                </c:pt>
                <c:pt idx="17">
                  <c:v>5054982</c:v>
                </c:pt>
                <c:pt idx="18">
                  <c:v>5077912</c:v>
                </c:pt>
                <c:pt idx="19">
                  <c:v>5098754</c:v>
                </c:pt>
                <c:pt idx="20">
                  <c:v>5116826</c:v>
                </c:pt>
                <c:pt idx="21">
                  <c:v>5132320</c:v>
                </c:pt>
                <c:pt idx="22">
                  <c:v>5147349</c:v>
                </c:pt>
                <c:pt idx="23">
                  <c:v>5159646</c:v>
                </c:pt>
                <c:pt idx="24">
                  <c:v>5171302</c:v>
                </c:pt>
                <c:pt idx="25">
                  <c:v>5181115</c:v>
                </c:pt>
                <c:pt idx="26">
                  <c:v>5194901</c:v>
                </c:pt>
                <c:pt idx="27">
                  <c:v>5206295</c:v>
                </c:pt>
                <c:pt idx="28">
                  <c:v>5219732</c:v>
                </c:pt>
                <c:pt idx="29">
                  <c:v>5236611</c:v>
                </c:pt>
                <c:pt idx="30">
                  <c:v>5255580</c:v>
                </c:pt>
                <c:pt idx="31">
                  <c:v>5276955</c:v>
                </c:pt>
                <c:pt idx="32">
                  <c:v>5300484</c:v>
                </c:pt>
                <c:pt idx="33">
                  <c:v>5326314</c:v>
                </c:pt>
                <c:pt idx="34">
                  <c:v>5351427</c:v>
                </c:pt>
                <c:pt idx="35">
                  <c:v>5375276</c:v>
                </c:pt>
                <c:pt idx="36">
                  <c:v>5401267</c:v>
                </c:pt>
                <c:pt idx="37">
                  <c:v>5426674</c:v>
                </c:pt>
                <c:pt idx="38">
                  <c:v>5451270</c:v>
                </c:pt>
                <c:pt idx="39">
                  <c:v>5471753</c:v>
                </c:pt>
                <c:pt idx="40">
                  <c:v>5487308</c:v>
                </c:pt>
                <c:pt idx="41">
                  <c:v>5503297</c:v>
                </c:pt>
                <c:pt idx="42">
                  <c:v>5513130</c:v>
                </c:pt>
                <c:pt idx="43">
                  <c:v>5517919</c:v>
                </c:pt>
                <c:pt idx="44">
                  <c:v>5525292</c:v>
                </c:pt>
                <c:pt idx="45">
                  <c:v>5533793</c:v>
                </c:pt>
                <c:pt idx="46">
                  <c:v>5548241</c:v>
                </c:pt>
                <c:pt idx="47">
                  <c:v>5563970</c:v>
                </c:pt>
                <c:pt idx="48">
                  <c:v>5603851</c:v>
                </c:pt>
              </c:numCache>
            </c:numRef>
          </c:val>
          <c:smooth val="0"/>
          <c:extLst>
            <c:ext xmlns:c16="http://schemas.microsoft.com/office/drawing/2014/chart" uri="{C3380CC4-5D6E-409C-BE32-E72D297353CC}">
              <c16:uniqueId val="{00000001-AABE-44A7-A798-27B4E350ED9A}"/>
            </c:ext>
          </c:extLst>
        </c:ser>
        <c:ser>
          <c:idx val="2"/>
          <c:order val="1"/>
          <c:tx>
            <c:strRef>
              <c:f>'Diat 6–34 tiedot'!$A$5</c:f>
              <c:strCache>
                <c:ptCount val="1"/>
                <c:pt idx="0">
                  <c:v>Koko maa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2.8785131459655604E-2"/>
                  <c:y val="4.53150645828873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ABE-44A7-A798-27B4E350ED9A}"/>
                </c:ext>
              </c:extLst>
            </c:dLbl>
            <c:spPr>
              <a:solidFill>
                <a:srgbClr val="FFFFFF"/>
              </a:solidFill>
              <a:ln>
                <a:solidFill>
                  <a:srgbClr val="1F497D"/>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tiedot'!$B$5:$BO$5</c:f>
              <c:numCache>
                <c:formatCode>General</c:formatCode>
                <c:ptCount val="66"/>
                <c:pt idx="44" formatCode="#,##0">
                  <c:v>5524566</c:v>
                </c:pt>
                <c:pt idx="45" formatCode="#,##0">
                  <c:v>5530922</c:v>
                </c:pt>
                <c:pt idx="46" formatCode="#,##0">
                  <c:v>5536943</c:v>
                </c:pt>
                <c:pt idx="47" formatCode="#,##0">
                  <c:v>5542572</c:v>
                </c:pt>
                <c:pt idx="48" formatCode="#,##0">
                  <c:v>5547759</c:v>
                </c:pt>
                <c:pt idx="49" formatCode="#,##0">
                  <c:v>5552441</c:v>
                </c:pt>
                <c:pt idx="50" formatCode="#,##0">
                  <c:v>5556546</c:v>
                </c:pt>
                <c:pt idx="51" formatCode="#,##0">
                  <c:v>5560015</c:v>
                </c:pt>
                <c:pt idx="52" formatCode="#,##0">
                  <c:v>5562826</c:v>
                </c:pt>
                <c:pt idx="53" formatCode="#,##0">
                  <c:v>5564865</c:v>
                </c:pt>
                <c:pt idx="54" formatCode="#,##0">
                  <c:v>5566184</c:v>
                </c:pt>
                <c:pt idx="55" formatCode="#,##0">
                  <c:v>5566685</c:v>
                </c:pt>
                <c:pt idx="56" formatCode="#,##0">
                  <c:v>5566369</c:v>
                </c:pt>
                <c:pt idx="57" formatCode="#,##0">
                  <c:v>5565202</c:v>
                </c:pt>
                <c:pt idx="58" formatCode="#,##0">
                  <c:v>5563141</c:v>
                </c:pt>
                <c:pt idx="59" formatCode="#,##0">
                  <c:v>5560243</c:v>
                </c:pt>
                <c:pt idx="60" formatCode="#,##0">
                  <c:v>5556472</c:v>
                </c:pt>
                <c:pt idx="61" formatCode="#,##0">
                  <c:v>5551856</c:v>
                </c:pt>
                <c:pt idx="62" formatCode="#,##0">
                  <c:v>5546460</c:v>
                </c:pt>
                <c:pt idx="63" formatCode="#,##0">
                  <c:v>5540199</c:v>
                </c:pt>
                <c:pt idx="64" formatCode="#,##0">
                  <c:v>5533247</c:v>
                </c:pt>
                <c:pt idx="65" formatCode="#,##0">
                  <c:v>5525528</c:v>
                </c:pt>
              </c:numCache>
            </c:numRef>
          </c:val>
          <c:smooth val="0"/>
          <c:extLst>
            <c:ext xmlns:c16="http://schemas.microsoft.com/office/drawing/2014/chart" uri="{C3380CC4-5D6E-409C-BE32-E72D297353CC}">
              <c16:uniqueId val="{00000003-AABE-44A7-A798-27B4E350ED9A}"/>
            </c:ext>
          </c:extLst>
        </c:ser>
        <c:ser>
          <c:idx val="3"/>
          <c:order val="2"/>
          <c:tx>
            <c:strRef>
              <c:f>'Diat 6–34 tiedot'!$A$6</c:f>
              <c:strCache>
                <c:ptCount val="1"/>
                <c:pt idx="0">
                  <c:v>Koko maa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2.7185957489674742E-2"/>
                  <c:y val="-3.8517804895454234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AABE-44A7-A798-27B4E350ED9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tiedot'!$B$6:$BO$6</c:f>
              <c:numCache>
                <c:formatCode>General</c:formatCode>
                <c:ptCount val="66"/>
                <c:pt idx="46" formatCode="#,##0">
                  <c:v>5547045</c:v>
                </c:pt>
                <c:pt idx="47" formatCode="#,##0">
                  <c:v>5555002</c:v>
                </c:pt>
                <c:pt idx="48" formatCode="#,##0">
                  <c:v>5562569</c:v>
                </c:pt>
                <c:pt idx="49" formatCode="#,##0">
                  <c:v>5569645</c:v>
                </c:pt>
                <c:pt idx="50" formatCode="#,##0">
                  <c:v>5576186</c:v>
                </c:pt>
                <c:pt idx="51" formatCode="#,##0">
                  <c:v>5582076</c:v>
                </c:pt>
                <c:pt idx="52" formatCode="#,##0">
                  <c:v>5587372</c:v>
                </c:pt>
                <c:pt idx="53" formatCode="#,##0">
                  <c:v>5591887</c:v>
                </c:pt>
                <c:pt idx="54" formatCode="#,##0">
                  <c:v>5595724</c:v>
                </c:pt>
                <c:pt idx="55" formatCode="#,##0">
                  <c:v>5598821</c:v>
                </c:pt>
                <c:pt idx="56" formatCode="#,##0">
                  <c:v>5601111</c:v>
                </c:pt>
                <c:pt idx="57" formatCode="#,##0">
                  <c:v>5602654</c:v>
                </c:pt>
                <c:pt idx="58" formatCode="#,##0">
                  <c:v>5603390</c:v>
                </c:pt>
                <c:pt idx="59" formatCode="#,##0">
                  <c:v>5603378</c:v>
                </c:pt>
                <c:pt idx="60" formatCode="#,##0">
                  <c:v>5602579</c:v>
                </c:pt>
                <c:pt idx="61" formatCode="#,##0">
                  <c:v>5601023</c:v>
                </c:pt>
                <c:pt idx="62" formatCode="#,##0">
                  <c:v>5598774</c:v>
                </c:pt>
                <c:pt idx="63" formatCode="#,##0">
                  <c:v>5595831</c:v>
                </c:pt>
                <c:pt idx="64" formatCode="#,##0">
                  <c:v>5592248</c:v>
                </c:pt>
                <c:pt idx="65" formatCode="#,##0">
                  <c:v>5588011</c:v>
                </c:pt>
              </c:numCache>
            </c:numRef>
          </c:val>
          <c:smooth val="0"/>
          <c:extLst>
            <c:ext xmlns:c16="http://schemas.microsoft.com/office/drawing/2014/chart" uri="{C3380CC4-5D6E-409C-BE32-E72D297353CC}">
              <c16:uniqueId val="{00000005-AABE-44A7-A798-27B4E350ED9A}"/>
            </c:ext>
          </c:extLst>
        </c:ser>
        <c:ser>
          <c:idx val="1"/>
          <c:order val="3"/>
          <c:tx>
            <c:strRef>
              <c:f>'Diat 6–34 tiedot'!$A$7</c:f>
              <c:strCache>
                <c:ptCount val="1"/>
                <c:pt idx="0">
                  <c:v>Koko maa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2.3987609549713022E-2"/>
                  <c:y val="-3.6252051666309855E-2"/>
                </c:manualLayout>
              </c:layout>
              <c:tx>
                <c:rich>
                  <a:bodyPr/>
                  <a:lstStyle/>
                  <a:p>
                    <a:fld id="{BD1C2704-E782-4400-9666-E5E75D8AA410}" type="VALUE">
                      <a:rPr lang="en-US" baseline="0"/>
                      <a:pPr/>
                      <a:t>[ARVO]</a:t>
                    </a:fld>
                    <a:endParaRPr lang="fi-FI"/>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AABE-44A7-A798-27B4E350ED9A}"/>
                </c:ext>
              </c:extLst>
            </c:dLbl>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tiedot'!$B$7:$BT$7</c:f>
              <c:numCache>
                <c:formatCode>General</c:formatCode>
                <c:ptCount val="71"/>
                <c:pt idx="49" formatCode="#,##0">
                  <c:v>5640527</c:v>
                </c:pt>
                <c:pt idx="50" formatCode="#,##0">
                  <c:v>5670224</c:v>
                </c:pt>
                <c:pt idx="51" formatCode="#,##0">
                  <c:v>5694785</c:v>
                </c:pt>
                <c:pt idx="52" formatCode="#,##0">
                  <c:v>5719048</c:v>
                </c:pt>
                <c:pt idx="53" formatCode="#,##0">
                  <c:v>5742996</c:v>
                </c:pt>
                <c:pt idx="54" formatCode="#,##0">
                  <c:v>5766603</c:v>
                </c:pt>
                <c:pt idx="55" formatCode="#,##0">
                  <c:v>5789834</c:v>
                </c:pt>
                <c:pt idx="56" formatCode="#,##0">
                  <c:v>5812631</c:v>
                </c:pt>
                <c:pt idx="57" formatCode="#,##0">
                  <c:v>5834984</c:v>
                </c:pt>
                <c:pt idx="58" formatCode="#,##0">
                  <c:v>5856950</c:v>
                </c:pt>
                <c:pt idx="59" formatCode="#,##0">
                  <c:v>5878470</c:v>
                </c:pt>
                <c:pt idx="60" formatCode="#,##0">
                  <c:v>5899586</c:v>
                </c:pt>
                <c:pt idx="61" formatCode="#,##0">
                  <c:v>5920285</c:v>
                </c:pt>
                <c:pt idx="62" formatCode="#,##0">
                  <c:v>5940582</c:v>
                </c:pt>
                <c:pt idx="63" formatCode="#,##0">
                  <c:v>5960452</c:v>
                </c:pt>
                <c:pt idx="64" formatCode="#,##0">
                  <c:v>5979959</c:v>
                </c:pt>
                <c:pt idx="65" formatCode="#,##0">
                  <c:v>5999124</c:v>
                </c:pt>
                <c:pt idx="66" formatCode="#,##0">
                  <c:v>6017961</c:v>
                </c:pt>
                <c:pt idx="67" formatCode="#,##0">
                  <c:v>6036526</c:v>
                </c:pt>
                <c:pt idx="68" formatCode="#,##0">
                  <c:v>6054829</c:v>
                </c:pt>
                <c:pt idx="69" formatCode="#,##0">
                  <c:v>6072912</c:v>
                </c:pt>
                <c:pt idx="70" formatCode="#,##0">
                  <c:v>6090802</c:v>
                </c:pt>
              </c:numCache>
            </c:numRef>
          </c:val>
          <c:smooth val="0"/>
          <c:extLst>
            <c:ext xmlns:c16="http://schemas.microsoft.com/office/drawing/2014/chart" uri="{C3380CC4-5D6E-409C-BE32-E72D297353CC}">
              <c16:uniqueId val="{00000007-AABE-44A7-A798-27B4E350ED9A}"/>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5392956540355387"/>
          <c:w val="0.24593784627782814"/>
          <c:h val="0.3450644044815528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Etelä-Savon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tiedot'!$A$40</c:f>
              <c:strCache>
                <c:ptCount val="1"/>
                <c:pt idx="0">
                  <c:v>Etelä-Savo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1.4417542630138188E-2"/>
                  <c:y val="-4.5315064582887317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BF40EFF7-695E-4BC0-BCAF-0C32EE6AE63E}"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1DF7-4807-923C-B917863BCA28}"/>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tiedot'!$B$40:$BO$40</c:f>
              <c:numCache>
                <c:formatCode>#,##0</c:formatCode>
                <c:ptCount val="66"/>
                <c:pt idx="0">
                  <c:v>164981</c:v>
                </c:pt>
                <c:pt idx="1">
                  <c:v>164377</c:v>
                </c:pt>
                <c:pt idx="2">
                  <c:v>164317</c:v>
                </c:pt>
                <c:pt idx="3">
                  <c:v>164236</c:v>
                </c:pt>
                <c:pt idx="4">
                  <c:v>164199</c:v>
                </c:pt>
                <c:pt idx="5">
                  <c:v>163671</c:v>
                </c:pt>
                <c:pt idx="6">
                  <c:v>163710</c:v>
                </c:pt>
                <c:pt idx="7">
                  <c:v>163879</c:v>
                </c:pt>
                <c:pt idx="8">
                  <c:v>164361</c:v>
                </c:pt>
                <c:pt idx="9">
                  <c:v>164478</c:v>
                </c:pt>
                <c:pt idx="10">
                  <c:v>164384</c:v>
                </c:pt>
                <c:pt idx="11">
                  <c:v>164241</c:v>
                </c:pt>
                <c:pt idx="12">
                  <c:v>163535</c:v>
                </c:pt>
                <c:pt idx="13">
                  <c:v>163173</c:v>
                </c:pt>
                <c:pt idx="14">
                  <c:v>163522</c:v>
                </c:pt>
                <c:pt idx="15">
                  <c:v>163462</c:v>
                </c:pt>
                <c:pt idx="16">
                  <c:v>163426</c:v>
                </c:pt>
                <c:pt idx="17">
                  <c:v>163503</c:v>
                </c:pt>
                <c:pt idx="18">
                  <c:v>163130</c:v>
                </c:pt>
                <c:pt idx="19">
                  <c:v>162691</c:v>
                </c:pt>
                <c:pt idx="20">
                  <c:v>162033</c:v>
                </c:pt>
                <c:pt idx="21">
                  <c:v>161128</c:v>
                </c:pt>
                <c:pt idx="22">
                  <c:v>160077</c:v>
                </c:pt>
                <c:pt idx="23">
                  <c:v>158725</c:v>
                </c:pt>
                <c:pt idx="24">
                  <c:v>157334</c:v>
                </c:pt>
                <c:pt idx="25">
                  <c:v>156117</c:v>
                </c:pt>
                <c:pt idx="26">
                  <c:v>154978</c:v>
                </c:pt>
                <c:pt idx="27">
                  <c:v>153864</c:v>
                </c:pt>
                <c:pt idx="28">
                  <c:v>152965</c:v>
                </c:pt>
                <c:pt idx="29">
                  <c:v>152171</c:v>
                </c:pt>
                <c:pt idx="30">
                  <c:v>151395</c:v>
                </c:pt>
                <c:pt idx="31">
                  <c:v>150471</c:v>
                </c:pt>
                <c:pt idx="32">
                  <c:v>149032</c:v>
                </c:pt>
                <c:pt idx="33">
                  <c:v>147892</c:v>
                </c:pt>
                <c:pt idx="34">
                  <c:v>146979</c:v>
                </c:pt>
                <c:pt idx="35">
                  <c:v>146166</c:v>
                </c:pt>
                <c:pt idx="36">
                  <c:v>145353</c:v>
                </c:pt>
                <c:pt idx="37">
                  <c:v>144393</c:v>
                </c:pt>
                <c:pt idx="38">
                  <c:v>143638</c:v>
                </c:pt>
                <c:pt idx="39">
                  <c:v>142746</c:v>
                </c:pt>
                <c:pt idx="40">
                  <c:v>141621</c:v>
                </c:pt>
                <c:pt idx="41">
                  <c:v>140422</c:v>
                </c:pt>
                <c:pt idx="42">
                  <c:v>138822</c:v>
                </c:pt>
                <c:pt idx="43">
                  <c:v>136474</c:v>
                </c:pt>
                <c:pt idx="44">
                  <c:v>134314</c:v>
                </c:pt>
                <c:pt idx="45">
                  <c:v>132702</c:v>
                </c:pt>
                <c:pt idx="46">
                  <c:v>131688</c:v>
                </c:pt>
                <c:pt idx="47">
                  <c:v>130451</c:v>
                </c:pt>
                <c:pt idx="48">
                  <c:v>129914</c:v>
                </c:pt>
              </c:numCache>
            </c:numRef>
          </c:val>
          <c:smooth val="0"/>
          <c:extLst>
            <c:ext xmlns:c16="http://schemas.microsoft.com/office/drawing/2014/chart" uri="{C3380CC4-5D6E-409C-BE32-E72D297353CC}">
              <c16:uniqueId val="{00000001-1DF7-4807-923C-B917863BCA28}"/>
            </c:ext>
          </c:extLst>
        </c:ser>
        <c:ser>
          <c:idx val="2"/>
          <c:order val="1"/>
          <c:tx>
            <c:strRef>
              <c:f>'Diat 6–34 tiedot'!$A$41</c:f>
              <c:strCache>
                <c:ptCount val="1"/>
                <c:pt idx="0">
                  <c:v>Etelä-Savo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6.3966958799234414E-3"/>
                  <c:y val="3.851780489545422E-2"/>
                </c:manualLayout>
              </c:layout>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2-1DF7-4807-923C-B917863BCA28}"/>
                </c:ext>
              </c:extLst>
            </c:dLbl>
            <c:spPr>
              <a:solidFill>
                <a:srgbClr val="FFFFFF"/>
              </a:solidFill>
              <a:ln>
                <a:solidFill>
                  <a:srgbClr val="1F497D"/>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tiedot'!$B$41:$BO$41</c:f>
              <c:numCache>
                <c:formatCode>General</c:formatCode>
                <c:ptCount val="66"/>
                <c:pt idx="44" formatCode="#,##0">
                  <c:v>134940</c:v>
                </c:pt>
                <c:pt idx="45" formatCode="#,##0">
                  <c:v>133463</c:v>
                </c:pt>
                <c:pt idx="46" formatCode="#,##0">
                  <c:v>132034</c:v>
                </c:pt>
                <c:pt idx="47" formatCode="#,##0">
                  <c:v>130653</c:v>
                </c:pt>
                <c:pt idx="48" formatCode="#,##0">
                  <c:v>129309</c:v>
                </c:pt>
                <c:pt idx="49" formatCode="#,##0">
                  <c:v>128009</c:v>
                </c:pt>
                <c:pt idx="50" formatCode="#,##0">
                  <c:v>126732</c:v>
                </c:pt>
                <c:pt idx="51" formatCode="#,##0">
                  <c:v>125507</c:v>
                </c:pt>
                <c:pt idx="52" formatCode="#,##0">
                  <c:v>124309</c:v>
                </c:pt>
                <c:pt idx="53" formatCode="#,##0">
                  <c:v>123136</c:v>
                </c:pt>
                <c:pt idx="54" formatCode="#,##0">
                  <c:v>122007</c:v>
                </c:pt>
                <c:pt idx="55" formatCode="#,##0">
                  <c:v>120878</c:v>
                </c:pt>
                <c:pt idx="56" formatCode="#,##0">
                  <c:v>119785</c:v>
                </c:pt>
                <c:pt idx="57" formatCode="#,##0">
                  <c:v>118701</c:v>
                </c:pt>
                <c:pt idx="58" formatCode="#,##0">
                  <c:v>117629</c:v>
                </c:pt>
                <c:pt idx="59" formatCode="#,##0">
                  <c:v>116569</c:v>
                </c:pt>
                <c:pt idx="60" formatCode="#,##0">
                  <c:v>115520</c:v>
                </c:pt>
                <c:pt idx="61" formatCode="#,##0">
                  <c:v>114487</c:v>
                </c:pt>
                <c:pt idx="62" formatCode="#,##0">
                  <c:v>113478</c:v>
                </c:pt>
                <c:pt idx="63" formatCode="#,##0">
                  <c:v>112476</c:v>
                </c:pt>
                <c:pt idx="64" formatCode="#,##0">
                  <c:v>111501</c:v>
                </c:pt>
                <c:pt idx="65" formatCode="#,##0">
                  <c:v>110545</c:v>
                </c:pt>
              </c:numCache>
            </c:numRef>
          </c:val>
          <c:smooth val="0"/>
          <c:extLst>
            <c:ext xmlns:c16="http://schemas.microsoft.com/office/drawing/2014/chart" uri="{C3380CC4-5D6E-409C-BE32-E72D297353CC}">
              <c16:uniqueId val="{00000003-1DF7-4807-923C-B917863BCA28}"/>
            </c:ext>
          </c:extLst>
        </c:ser>
        <c:ser>
          <c:idx val="3"/>
          <c:order val="2"/>
          <c:tx>
            <c:strRef>
              <c:f>'Diat 6–34 tiedot'!$A$42</c:f>
              <c:strCache>
                <c:ptCount val="1"/>
                <c:pt idx="0">
                  <c:v>Etelä-Savo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7.9958698499043135E-2"/>
                  <c:y val="3.3986298437165489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1DF7-4807-923C-B917863BCA2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tiedot'!$B$42:$BO$42</c:f>
              <c:numCache>
                <c:formatCode>General</c:formatCode>
                <c:ptCount val="66"/>
                <c:pt idx="46" formatCode="#,##0">
                  <c:v>131025</c:v>
                </c:pt>
                <c:pt idx="47" formatCode="#,##0">
                  <c:v>129368</c:v>
                </c:pt>
                <c:pt idx="48" formatCode="#,##0">
                  <c:v>127790</c:v>
                </c:pt>
                <c:pt idx="49" formatCode="#,##0">
                  <c:v>126273</c:v>
                </c:pt>
                <c:pt idx="50" formatCode="#,##0">
                  <c:v>124814</c:v>
                </c:pt>
                <c:pt idx="51" formatCode="#,##0">
                  <c:v>123403</c:v>
                </c:pt>
                <c:pt idx="52" formatCode="#,##0">
                  <c:v>122048</c:v>
                </c:pt>
                <c:pt idx="53" formatCode="#,##0">
                  <c:v>120728</c:v>
                </c:pt>
                <c:pt idx="54" formatCode="#,##0">
                  <c:v>119446</c:v>
                </c:pt>
                <c:pt idx="55" formatCode="#,##0">
                  <c:v>118190</c:v>
                </c:pt>
                <c:pt idx="56" formatCode="#,##0">
                  <c:v>116961</c:v>
                </c:pt>
                <c:pt idx="57" formatCode="#,##0">
                  <c:v>115760</c:v>
                </c:pt>
                <c:pt idx="58" formatCode="#,##0">
                  <c:v>114566</c:v>
                </c:pt>
                <c:pt idx="59" formatCode="#,##0">
                  <c:v>113405</c:v>
                </c:pt>
                <c:pt idx="60" formatCode="#,##0">
                  <c:v>112271</c:v>
                </c:pt>
                <c:pt idx="61" formatCode="#,##0">
                  <c:v>111157</c:v>
                </c:pt>
                <c:pt idx="62" formatCode="#,##0">
                  <c:v>110078</c:v>
                </c:pt>
                <c:pt idx="63" formatCode="#,##0">
                  <c:v>109038</c:v>
                </c:pt>
                <c:pt idx="64" formatCode="#,##0">
                  <c:v>108025</c:v>
                </c:pt>
                <c:pt idx="65" formatCode="#,##0">
                  <c:v>107041</c:v>
                </c:pt>
              </c:numCache>
            </c:numRef>
          </c:val>
          <c:smooth val="0"/>
          <c:extLst>
            <c:ext xmlns:c16="http://schemas.microsoft.com/office/drawing/2014/chart" uri="{C3380CC4-5D6E-409C-BE32-E72D297353CC}">
              <c16:uniqueId val="{00000005-1DF7-4807-923C-B917863BCA28}"/>
            </c:ext>
          </c:extLst>
        </c:ser>
        <c:ser>
          <c:idx val="1"/>
          <c:order val="3"/>
          <c:tx>
            <c:strRef>
              <c:f>'Diat 6–34 tiedot'!$A$43</c:f>
              <c:strCache>
                <c:ptCount val="1"/>
                <c:pt idx="0">
                  <c:v>Etelä-Savo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3582653369598182E-2"/>
                  <c:y val="-4.0783558124598586E-2"/>
                </c:manualLayout>
              </c:layout>
              <c:tx>
                <c:rich>
                  <a:bodyPr/>
                  <a:lstStyle/>
                  <a:p>
                    <a:fld id="{147CF954-0986-4164-AF37-FDE9445B8052}" type="VALUE">
                      <a:rPr lang="en-US" baseline="0"/>
                      <a:pPr/>
                      <a:t>[ARVO]</a:t>
                    </a:fld>
                    <a:endParaRPr lang="fi-FI"/>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1DF7-4807-923C-B917863BCA28}"/>
                </c:ext>
              </c:extLst>
            </c:dLbl>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tiedot'!$B$43:$BT$43</c:f>
              <c:numCache>
                <c:formatCode>General</c:formatCode>
                <c:ptCount val="71"/>
                <c:pt idx="49" formatCode="#,##0">
                  <c:v>128955</c:v>
                </c:pt>
                <c:pt idx="50" formatCode="#,##0">
                  <c:v>127936</c:v>
                </c:pt>
                <c:pt idx="51" formatCode="#,##0">
                  <c:v>126896</c:v>
                </c:pt>
                <c:pt idx="52" formatCode="#,##0">
                  <c:v>125893</c:v>
                </c:pt>
                <c:pt idx="53" formatCode="#,##0">
                  <c:v>124918</c:v>
                </c:pt>
                <c:pt idx="54" formatCode="#,##0">
                  <c:v>123982</c:v>
                </c:pt>
                <c:pt idx="55" formatCode="#,##0">
                  <c:v>123070</c:v>
                </c:pt>
                <c:pt idx="56" formatCode="#,##0">
                  <c:v>122188</c:v>
                </c:pt>
                <c:pt idx="57" formatCode="#,##0">
                  <c:v>121324</c:v>
                </c:pt>
                <c:pt idx="58" formatCode="#,##0">
                  <c:v>120480</c:v>
                </c:pt>
                <c:pt idx="59" formatCode="#,##0">
                  <c:v>119663</c:v>
                </c:pt>
                <c:pt idx="60" formatCode="#,##0">
                  <c:v>118872</c:v>
                </c:pt>
                <c:pt idx="61" formatCode="#,##0">
                  <c:v>118107</c:v>
                </c:pt>
                <c:pt idx="62" formatCode="#,##0">
                  <c:v>117387</c:v>
                </c:pt>
                <c:pt idx="63" formatCode="#,##0">
                  <c:v>116706</c:v>
                </c:pt>
                <c:pt idx="64" formatCode="#,##0">
                  <c:v>116061</c:v>
                </c:pt>
                <c:pt idx="65" formatCode="#,##0">
                  <c:v>115450</c:v>
                </c:pt>
                <c:pt idx="66" formatCode="#,##0">
                  <c:v>114862</c:v>
                </c:pt>
                <c:pt idx="67" formatCode="#,##0">
                  <c:v>114318</c:v>
                </c:pt>
                <c:pt idx="68" formatCode="#,##0">
                  <c:v>113801</c:v>
                </c:pt>
                <c:pt idx="69" formatCode="#,##0">
                  <c:v>113326</c:v>
                </c:pt>
                <c:pt idx="70" formatCode="#,##0">
                  <c:v>112880</c:v>
                </c:pt>
              </c:numCache>
            </c:numRef>
          </c:val>
          <c:smooth val="0"/>
          <c:extLst>
            <c:ext xmlns:c16="http://schemas.microsoft.com/office/drawing/2014/chart" uri="{C3380CC4-5D6E-409C-BE32-E72D297353CC}">
              <c16:uniqueId val="{00000007-1DF7-4807-923C-B917863BCA28}"/>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5166381217440952"/>
          <c:w val="0.34188828447667979"/>
          <c:h val="0.3495959109398415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Pohjois-Savon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tiedot'!$A$44</c:f>
              <c:strCache>
                <c:ptCount val="1"/>
                <c:pt idx="0">
                  <c:v>Pohjois-Savo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9.6325912277179966E-3"/>
                  <c:y val="-3.6252051666309876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E672410E-3E45-4394-A9C0-EBC590827EF1}"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C1C8-4F26-992C-5BFB4B68CE8A}"/>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tiedot'!$B$44:$BO$44</c:f>
              <c:numCache>
                <c:formatCode>#,##0</c:formatCode>
                <c:ptCount val="66"/>
                <c:pt idx="0">
                  <c:v>258882</c:v>
                </c:pt>
                <c:pt idx="1">
                  <c:v>259028</c:v>
                </c:pt>
                <c:pt idx="2">
                  <c:v>259543</c:v>
                </c:pt>
                <c:pt idx="3">
                  <c:v>259605</c:v>
                </c:pt>
                <c:pt idx="4">
                  <c:v>259779</c:v>
                </c:pt>
                <c:pt idx="5">
                  <c:v>260152</c:v>
                </c:pt>
                <c:pt idx="6">
                  <c:v>260841</c:v>
                </c:pt>
                <c:pt idx="7">
                  <c:v>262023</c:v>
                </c:pt>
                <c:pt idx="8">
                  <c:v>262960</c:v>
                </c:pt>
                <c:pt idx="9">
                  <c:v>263882</c:v>
                </c:pt>
                <c:pt idx="10">
                  <c:v>264164</c:v>
                </c:pt>
                <c:pt idx="11">
                  <c:v>264381</c:v>
                </c:pt>
                <c:pt idx="12">
                  <c:v>263858</c:v>
                </c:pt>
                <c:pt idx="13">
                  <c:v>264094</c:v>
                </c:pt>
                <c:pt idx="14">
                  <c:v>264650</c:v>
                </c:pt>
                <c:pt idx="15">
                  <c:v>265040</c:v>
                </c:pt>
                <c:pt idx="16">
                  <c:v>266039</c:v>
                </c:pt>
                <c:pt idx="17">
                  <c:v>266853</c:v>
                </c:pt>
                <c:pt idx="18">
                  <c:v>266956</c:v>
                </c:pt>
                <c:pt idx="19">
                  <c:v>266870</c:v>
                </c:pt>
                <c:pt idx="20">
                  <c:v>266308</c:v>
                </c:pt>
                <c:pt idx="21">
                  <c:v>265644</c:v>
                </c:pt>
                <c:pt idx="22">
                  <c:v>264578</c:v>
                </c:pt>
                <c:pt idx="23">
                  <c:v>262946</c:v>
                </c:pt>
                <c:pt idx="24">
                  <c:v>261393</c:v>
                </c:pt>
                <c:pt idx="25">
                  <c:v>259639</c:v>
                </c:pt>
                <c:pt idx="26">
                  <c:v>258664</c:v>
                </c:pt>
                <c:pt idx="27">
                  <c:v>257728</c:v>
                </c:pt>
                <c:pt idx="28">
                  <c:v>257079</c:v>
                </c:pt>
                <c:pt idx="29">
                  <c:v>256740</c:v>
                </c:pt>
                <c:pt idx="30">
                  <c:v>255683</c:v>
                </c:pt>
                <c:pt idx="31">
                  <c:v>255094</c:v>
                </c:pt>
                <c:pt idx="32">
                  <c:v>254367</c:v>
                </c:pt>
                <c:pt idx="33">
                  <c:v>253899</c:v>
                </c:pt>
                <c:pt idx="34">
                  <c:v>253605</c:v>
                </c:pt>
                <c:pt idx="35">
                  <c:v>253337</c:v>
                </c:pt>
                <c:pt idx="36">
                  <c:v>253472</c:v>
                </c:pt>
                <c:pt idx="37">
                  <c:v>253524</c:v>
                </c:pt>
                <c:pt idx="38">
                  <c:v>253643</c:v>
                </c:pt>
                <c:pt idx="39">
                  <c:v>253585</c:v>
                </c:pt>
                <c:pt idx="40">
                  <c:v>253239</c:v>
                </c:pt>
                <c:pt idx="41">
                  <c:v>252815</c:v>
                </c:pt>
                <c:pt idx="42">
                  <c:v>251570</c:v>
                </c:pt>
                <c:pt idx="43">
                  <c:v>250414</c:v>
                </c:pt>
                <c:pt idx="44">
                  <c:v>249003</c:v>
                </c:pt>
                <c:pt idx="45">
                  <c:v>248265</c:v>
                </c:pt>
                <c:pt idx="46">
                  <c:v>248363</c:v>
                </c:pt>
                <c:pt idx="47">
                  <c:v>247689</c:v>
                </c:pt>
                <c:pt idx="48">
                  <c:v>248190</c:v>
                </c:pt>
              </c:numCache>
            </c:numRef>
          </c:val>
          <c:smooth val="0"/>
          <c:extLst>
            <c:ext xmlns:c16="http://schemas.microsoft.com/office/drawing/2014/chart" uri="{C3380CC4-5D6E-409C-BE32-E72D297353CC}">
              <c16:uniqueId val="{00000001-C1C8-4F26-992C-5BFB4B68CE8A}"/>
            </c:ext>
          </c:extLst>
        </c:ser>
        <c:ser>
          <c:idx val="2"/>
          <c:order val="1"/>
          <c:tx>
            <c:strRef>
              <c:f>'Diat 6–34 tiedot'!$A$45</c:f>
              <c:strCache>
                <c:ptCount val="1"/>
                <c:pt idx="0">
                  <c:v>Pohjois-Savo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6.7165306739196129E-2"/>
                  <c:y val="4.53150645828872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1C8-4F26-992C-5BFB4B68CE8A}"/>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tiedot'!$B$45:$BO$45</c:f>
              <c:numCache>
                <c:formatCode>General</c:formatCode>
                <c:ptCount val="66"/>
                <c:pt idx="44" formatCode="#,##0">
                  <c:v>249389</c:v>
                </c:pt>
                <c:pt idx="45" formatCode="#,##0">
                  <c:v>248365</c:v>
                </c:pt>
                <c:pt idx="46" formatCode="#,##0">
                  <c:v>247362</c:v>
                </c:pt>
                <c:pt idx="47" formatCode="#,##0">
                  <c:v>246374</c:v>
                </c:pt>
                <c:pt idx="48" formatCode="#,##0">
                  <c:v>245397</c:v>
                </c:pt>
                <c:pt idx="49" formatCode="#,##0">
                  <c:v>244433</c:v>
                </c:pt>
                <c:pt idx="50" formatCode="#,##0">
                  <c:v>243455</c:v>
                </c:pt>
                <c:pt idx="51" formatCode="#,##0">
                  <c:v>242495</c:v>
                </c:pt>
                <c:pt idx="52" formatCode="#,##0">
                  <c:v>241539</c:v>
                </c:pt>
                <c:pt idx="53" formatCode="#,##0">
                  <c:v>240567</c:v>
                </c:pt>
                <c:pt idx="54" formatCode="#,##0">
                  <c:v>239591</c:v>
                </c:pt>
                <c:pt idx="55" formatCode="#,##0">
                  <c:v>238591</c:v>
                </c:pt>
                <c:pt idx="56" formatCode="#,##0">
                  <c:v>237587</c:v>
                </c:pt>
                <c:pt idx="57" formatCode="#,##0">
                  <c:v>236550</c:v>
                </c:pt>
                <c:pt idx="58" formatCode="#,##0">
                  <c:v>235496</c:v>
                </c:pt>
                <c:pt idx="59" formatCode="#,##0">
                  <c:v>234402</c:v>
                </c:pt>
                <c:pt idx="60" formatCode="#,##0">
                  <c:v>233290</c:v>
                </c:pt>
                <c:pt idx="61" formatCode="#,##0">
                  <c:v>232152</c:v>
                </c:pt>
                <c:pt idx="62" formatCode="#,##0">
                  <c:v>230987</c:v>
                </c:pt>
                <c:pt idx="63" formatCode="#,##0">
                  <c:v>229799</c:v>
                </c:pt>
                <c:pt idx="64" formatCode="#,##0">
                  <c:v>228590</c:v>
                </c:pt>
                <c:pt idx="65" formatCode="#,##0">
                  <c:v>227362</c:v>
                </c:pt>
              </c:numCache>
            </c:numRef>
          </c:val>
          <c:smooth val="0"/>
          <c:extLst>
            <c:ext xmlns:c16="http://schemas.microsoft.com/office/drawing/2014/chart" uri="{C3380CC4-5D6E-409C-BE32-E72D297353CC}">
              <c16:uniqueId val="{00000003-C1C8-4F26-992C-5BFB4B68CE8A}"/>
            </c:ext>
          </c:extLst>
        </c:ser>
        <c:ser>
          <c:idx val="3"/>
          <c:order val="2"/>
          <c:tx>
            <c:strRef>
              <c:f>'Diat 6–34 tiedot'!$A$46</c:f>
              <c:strCache>
                <c:ptCount val="1"/>
                <c:pt idx="0">
                  <c:v>Pohjois-Savo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3.1983479399618378E-3"/>
                  <c:y val="2.4923285520588024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C1C8-4F26-992C-5BFB4B68CE8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tiedot'!$B$46:$BO$46</c:f>
              <c:numCache>
                <c:formatCode>General</c:formatCode>
                <c:ptCount val="66"/>
                <c:pt idx="46" formatCode="#,##0">
                  <c:v>247445</c:v>
                </c:pt>
                <c:pt idx="47" formatCode="#,##0">
                  <c:v>246557</c:v>
                </c:pt>
                <c:pt idx="48" formatCode="#,##0">
                  <c:v>245687</c:v>
                </c:pt>
                <c:pt idx="49" formatCode="#,##0">
                  <c:v>244837</c:v>
                </c:pt>
                <c:pt idx="50" formatCode="#,##0">
                  <c:v>243993</c:v>
                </c:pt>
                <c:pt idx="51" formatCode="#,##0">
                  <c:v>243160</c:v>
                </c:pt>
                <c:pt idx="52" formatCode="#,##0">
                  <c:v>242345</c:v>
                </c:pt>
                <c:pt idx="53" formatCode="#,##0">
                  <c:v>241518</c:v>
                </c:pt>
                <c:pt idx="54" formatCode="#,##0">
                  <c:v>240685</c:v>
                </c:pt>
                <c:pt idx="55" formatCode="#,##0">
                  <c:v>239850</c:v>
                </c:pt>
                <c:pt idx="56" formatCode="#,##0">
                  <c:v>238985</c:v>
                </c:pt>
                <c:pt idx="57" formatCode="#,##0">
                  <c:v>238116</c:v>
                </c:pt>
                <c:pt idx="58" formatCode="#,##0">
                  <c:v>237221</c:v>
                </c:pt>
                <c:pt idx="59" formatCode="#,##0">
                  <c:v>236295</c:v>
                </c:pt>
                <c:pt idx="60" formatCode="#,##0">
                  <c:v>235355</c:v>
                </c:pt>
                <c:pt idx="61" formatCode="#,##0">
                  <c:v>234395</c:v>
                </c:pt>
                <c:pt idx="62" formatCode="#,##0">
                  <c:v>233422</c:v>
                </c:pt>
                <c:pt idx="63" formatCode="#,##0">
                  <c:v>232427</c:v>
                </c:pt>
                <c:pt idx="64" formatCode="#,##0">
                  <c:v>231427</c:v>
                </c:pt>
                <c:pt idx="65" formatCode="#,##0">
                  <c:v>230413</c:v>
                </c:pt>
              </c:numCache>
            </c:numRef>
          </c:val>
          <c:smooth val="0"/>
          <c:extLst>
            <c:ext xmlns:c16="http://schemas.microsoft.com/office/drawing/2014/chart" uri="{C3380CC4-5D6E-409C-BE32-E72D297353CC}">
              <c16:uniqueId val="{00000005-C1C8-4F26-992C-5BFB4B68CE8A}"/>
            </c:ext>
          </c:extLst>
        </c:ser>
        <c:ser>
          <c:idx val="1"/>
          <c:order val="3"/>
          <c:tx>
            <c:strRef>
              <c:f>'Diat 6–34 tiedot'!$A$47</c:f>
              <c:strCache>
                <c:ptCount val="1"/>
                <c:pt idx="0">
                  <c:v>Pohjois-Savo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2.8785131459655604E-2"/>
                  <c:y val="-4.3049311353742972E-2"/>
                </c:manualLayout>
              </c:layout>
              <c:tx>
                <c:rich>
                  <a:bodyPr/>
                  <a:lstStyle/>
                  <a:p>
                    <a:r>
                      <a:rPr lang="en-US" baseline="0"/>
                      <a:t> </a:t>
                    </a:r>
                    <a:fld id="{35F3FB21-58DC-455A-BCFE-FA62A6AF86A2}" type="VALUE">
                      <a:rPr lang="en-US" baseline="0"/>
                      <a:pPr/>
                      <a:t>[ARVO]</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C1C8-4F26-992C-5BFB4B68CE8A}"/>
                </c:ext>
              </c:extLst>
            </c:dLbl>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tiedot'!$B$47:$BT$47</c:f>
              <c:numCache>
                <c:formatCode>General</c:formatCode>
                <c:ptCount val="71"/>
                <c:pt idx="49" formatCode="#,##0">
                  <c:v>248412</c:v>
                </c:pt>
                <c:pt idx="50" formatCode="#,##0">
                  <c:v>248516</c:v>
                </c:pt>
                <c:pt idx="51" formatCode="#,##0">
                  <c:v>248511</c:v>
                </c:pt>
                <c:pt idx="52" formatCode="#,##0">
                  <c:v>248535</c:v>
                </c:pt>
                <c:pt idx="53" formatCode="#,##0">
                  <c:v>248569</c:v>
                </c:pt>
                <c:pt idx="54" formatCode="#,##0">
                  <c:v>248597</c:v>
                </c:pt>
                <c:pt idx="55" formatCode="#,##0">
                  <c:v>248637</c:v>
                </c:pt>
                <c:pt idx="56" formatCode="#,##0">
                  <c:v>248682</c:v>
                </c:pt>
                <c:pt idx="57" formatCode="#,##0">
                  <c:v>248718</c:v>
                </c:pt>
                <c:pt idx="58" formatCode="#,##0">
                  <c:v>248758</c:v>
                </c:pt>
                <c:pt idx="59" formatCode="#,##0">
                  <c:v>248775</c:v>
                </c:pt>
                <c:pt idx="60" formatCode="#,##0">
                  <c:v>248790</c:v>
                </c:pt>
                <c:pt idx="61" formatCode="#,##0">
                  <c:v>248801</c:v>
                </c:pt>
                <c:pt idx="62" formatCode="#,##0">
                  <c:v>248808</c:v>
                </c:pt>
                <c:pt idx="63" formatCode="#,##0">
                  <c:v>248793</c:v>
                </c:pt>
                <c:pt idx="64" formatCode="#,##0">
                  <c:v>248795</c:v>
                </c:pt>
                <c:pt idx="65" formatCode="#,##0">
                  <c:v>248802</c:v>
                </c:pt>
                <c:pt idx="66" formatCode="#,##0">
                  <c:v>248794</c:v>
                </c:pt>
                <c:pt idx="67" formatCode="#,##0">
                  <c:v>248809</c:v>
                </c:pt>
                <c:pt idx="68" formatCode="#,##0">
                  <c:v>248829</c:v>
                </c:pt>
                <c:pt idx="69" formatCode="#,##0">
                  <c:v>248856</c:v>
                </c:pt>
                <c:pt idx="70" formatCode="#,##0">
                  <c:v>248896</c:v>
                </c:pt>
              </c:numCache>
            </c:numRef>
          </c:val>
          <c:smooth val="0"/>
          <c:extLst>
            <c:ext xmlns:c16="http://schemas.microsoft.com/office/drawing/2014/chart" uri="{C3380CC4-5D6E-409C-BE32-E72D297353CC}">
              <c16:uniqueId val="{00000007-C1C8-4F26-992C-5BFB4B68CE8A}"/>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040829943623778"/>
          <c:w val="0.33432482119472151"/>
          <c:h val="0.3944480125597659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Pohjois-Karjalan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tiedot'!$A$48</c:f>
              <c:strCache>
                <c:ptCount val="1"/>
                <c:pt idx="0">
                  <c:v>Pohjois-Karjala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1.2843456593857161E-2"/>
                  <c:y val="-3.6252051666309855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76D58408-D330-4B11-9598-8257A19D84AC}"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598C-4B21-B230-54559FADC0BC}"/>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tiedot'!$B$48:$BO$48</c:f>
              <c:numCache>
                <c:formatCode>#,##0</c:formatCode>
                <c:ptCount val="66"/>
                <c:pt idx="0">
                  <c:v>183228</c:v>
                </c:pt>
                <c:pt idx="1">
                  <c:v>182593</c:v>
                </c:pt>
                <c:pt idx="2">
                  <c:v>182849</c:v>
                </c:pt>
                <c:pt idx="3">
                  <c:v>182802</c:v>
                </c:pt>
                <c:pt idx="4">
                  <c:v>182485</c:v>
                </c:pt>
                <c:pt idx="5">
                  <c:v>182435</c:v>
                </c:pt>
                <c:pt idx="6">
                  <c:v>182528</c:v>
                </c:pt>
                <c:pt idx="7">
                  <c:v>182920</c:v>
                </c:pt>
                <c:pt idx="8">
                  <c:v>183313</c:v>
                </c:pt>
                <c:pt idx="9">
                  <c:v>183306</c:v>
                </c:pt>
                <c:pt idx="10">
                  <c:v>183188</c:v>
                </c:pt>
                <c:pt idx="11">
                  <c:v>182836</c:v>
                </c:pt>
                <c:pt idx="12">
                  <c:v>182197</c:v>
                </c:pt>
                <c:pt idx="13">
                  <c:v>181648</c:v>
                </c:pt>
                <c:pt idx="14">
                  <c:v>181932</c:v>
                </c:pt>
                <c:pt idx="15">
                  <c:v>182200</c:v>
                </c:pt>
                <c:pt idx="16">
                  <c:v>182707</c:v>
                </c:pt>
                <c:pt idx="17">
                  <c:v>183151</c:v>
                </c:pt>
                <c:pt idx="18">
                  <c:v>183293</c:v>
                </c:pt>
                <c:pt idx="19">
                  <c:v>183038</c:v>
                </c:pt>
                <c:pt idx="20">
                  <c:v>182336</c:v>
                </c:pt>
                <c:pt idx="21">
                  <c:v>181160</c:v>
                </c:pt>
                <c:pt idx="22">
                  <c:v>179977</c:v>
                </c:pt>
                <c:pt idx="23">
                  <c:v>178441</c:v>
                </c:pt>
                <c:pt idx="24">
                  <c:v>177238</c:v>
                </c:pt>
                <c:pt idx="25">
                  <c:v>176187</c:v>
                </c:pt>
                <c:pt idx="26">
                  <c:v>175322</c:v>
                </c:pt>
                <c:pt idx="27">
                  <c:v>174236</c:v>
                </c:pt>
                <c:pt idx="28">
                  <c:v>173580</c:v>
                </c:pt>
                <c:pt idx="29">
                  <c:v>173018</c:v>
                </c:pt>
                <c:pt idx="30">
                  <c:v>172633</c:v>
                </c:pt>
                <c:pt idx="31">
                  <c:v>171758</c:v>
                </c:pt>
                <c:pt idx="32">
                  <c:v>170896</c:v>
                </c:pt>
                <c:pt idx="33">
                  <c:v>170194</c:v>
                </c:pt>
                <c:pt idx="34">
                  <c:v>169937</c:v>
                </c:pt>
                <c:pt idx="35">
                  <c:v>169778</c:v>
                </c:pt>
                <c:pt idx="36">
                  <c:v>169733</c:v>
                </c:pt>
                <c:pt idx="37">
                  <c:v>169496</c:v>
                </c:pt>
                <c:pt idx="38">
                  <c:v>169112</c:v>
                </c:pt>
                <c:pt idx="39">
                  <c:v>168896</c:v>
                </c:pt>
                <c:pt idx="40">
                  <c:v>168329</c:v>
                </c:pt>
                <c:pt idx="41">
                  <c:v>167599</c:v>
                </c:pt>
                <c:pt idx="42">
                  <c:v>166441</c:v>
                </c:pt>
                <c:pt idx="43">
                  <c:v>165569</c:v>
                </c:pt>
                <c:pt idx="44">
                  <c:v>164465</c:v>
                </c:pt>
                <c:pt idx="45">
                  <c:v>163537</c:v>
                </c:pt>
                <c:pt idx="46">
                  <c:v>163281</c:v>
                </c:pt>
                <c:pt idx="47">
                  <c:v>162540</c:v>
                </c:pt>
                <c:pt idx="48">
                  <c:v>162321</c:v>
                </c:pt>
              </c:numCache>
            </c:numRef>
          </c:val>
          <c:smooth val="0"/>
          <c:extLst>
            <c:ext xmlns:c16="http://schemas.microsoft.com/office/drawing/2014/chart" uri="{C3380CC4-5D6E-409C-BE32-E72D297353CC}">
              <c16:uniqueId val="{00000001-598C-4B21-B230-54559FADC0BC}"/>
            </c:ext>
          </c:extLst>
        </c:ser>
        <c:ser>
          <c:idx val="2"/>
          <c:order val="1"/>
          <c:tx>
            <c:strRef>
              <c:f>'Diat 6–34 tiedot'!$A$49</c:f>
              <c:strCache>
                <c:ptCount val="1"/>
                <c:pt idx="0">
                  <c:v>Pohjois-Karjala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1.1727140306934101E-16"/>
                  <c:y val="4.3049311353742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98C-4B21-B230-54559FADC0BC}"/>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tiedot'!$B$49:$BO$49</c:f>
              <c:numCache>
                <c:formatCode>General</c:formatCode>
                <c:ptCount val="66"/>
                <c:pt idx="44" formatCode="#,##0">
                  <c:v>164724</c:v>
                </c:pt>
                <c:pt idx="45" formatCode="#,##0">
                  <c:v>163899</c:v>
                </c:pt>
                <c:pt idx="46" formatCode="#,##0">
                  <c:v>163080</c:v>
                </c:pt>
                <c:pt idx="47" formatCode="#,##0">
                  <c:v>162285</c:v>
                </c:pt>
                <c:pt idx="48" formatCode="#,##0">
                  <c:v>161503</c:v>
                </c:pt>
                <c:pt idx="49" formatCode="#,##0">
                  <c:v>160752</c:v>
                </c:pt>
                <c:pt idx="50" formatCode="#,##0">
                  <c:v>160015</c:v>
                </c:pt>
                <c:pt idx="51" formatCode="#,##0">
                  <c:v>159291</c:v>
                </c:pt>
                <c:pt idx="52" formatCode="#,##0">
                  <c:v>158569</c:v>
                </c:pt>
                <c:pt idx="53" formatCode="#,##0">
                  <c:v>157856</c:v>
                </c:pt>
                <c:pt idx="54" formatCode="#,##0">
                  <c:v>157152</c:v>
                </c:pt>
                <c:pt idx="55" formatCode="#,##0">
                  <c:v>156431</c:v>
                </c:pt>
                <c:pt idx="56" formatCode="#,##0">
                  <c:v>155711</c:v>
                </c:pt>
                <c:pt idx="57" formatCode="#,##0">
                  <c:v>154970</c:v>
                </c:pt>
                <c:pt idx="58" formatCode="#,##0">
                  <c:v>154226</c:v>
                </c:pt>
                <c:pt idx="59" formatCode="#,##0">
                  <c:v>153464</c:v>
                </c:pt>
                <c:pt idx="60" formatCode="#,##0">
                  <c:v>152681</c:v>
                </c:pt>
                <c:pt idx="61" formatCode="#,##0">
                  <c:v>151884</c:v>
                </c:pt>
                <c:pt idx="62" formatCode="#,##0">
                  <c:v>151079</c:v>
                </c:pt>
                <c:pt idx="63" formatCode="#,##0">
                  <c:v>150255</c:v>
                </c:pt>
                <c:pt idx="64" formatCode="#,##0">
                  <c:v>149409</c:v>
                </c:pt>
                <c:pt idx="65" formatCode="#,##0">
                  <c:v>148558</c:v>
                </c:pt>
              </c:numCache>
            </c:numRef>
          </c:val>
          <c:smooth val="0"/>
          <c:extLst>
            <c:ext xmlns:c16="http://schemas.microsoft.com/office/drawing/2014/chart" uri="{C3380CC4-5D6E-409C-BE32-E72D297353CC}">
              <c16:uniqueId val="{00000003-598C-4B21-B230-54559FADC0BC}"/>
            </c:ext>
          </c:extLst>
        </c:ser>
        <c:ser>
          <c:idx val="3"/>
          <c:order val="2"/>
          <c:tx>
            <c:strRef>
              <c:f>'Diat 6–34 tiedot'!$A$50</c:f>
              <c:strCache>
                <c:ptCount val="1"/>
                <c:pt idx="0">
                  <c:v>Pohjois-Karjala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7.3562002619119576E-2"/>
                  <c:y val="2.9454791978876717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598C-4B21-B230-54559FADC0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tiedot'!$B$50:$BO$50</c:f>
              <c:numCache>
                <c:formatCode>General</c:formatCode>
                <c:ptCount val="66"/>
                <c:pt idx="46" formatCode="#,##0">
                  <c:v>162729</c:v>
                </c:pt>
                <c:pt idx="47" formatCode="#,##0">
                  <c:v>161827</c:v>
                </c:pt>
                <c:pt idx="48" formatCode="#,##0">
                  <c:v>160951</c:v>
                </c:pt>
                <c:pt idx="49" formatCode="#,##0">
                  <c:v>160107</c:v>
                </c:pt>
                <c:pt idx="50" formatCode="#,##0">
                  <c:v>159283</c:v>
                </c:pt>
                <c:pt idx="51" formatCode="#,##0">
                  <c:v>158473</c:v>
                </c:pt>
                <c:pt idx="52" formatCode="#,##0">
                  <c:v>157686</c:v>
                </c:pt>
                <c:pt idx="53" formatCode="#,##0">
                  <c:v>156903</c:v>
                </c:pt>
                <c:pt idx="54" formatCode="#,##0">
                  <c:v>156139</c:v>
                </c:pt>
                <c:pt idx="55" formatCode="#,##0">
                  <c:v>155368</c:v>
                </c:pt>
                <c:pt idx="56" formatCode="#,##0">
                  <c:v>154597</c:v>
                </c:pt>
                <c:pt idx="57" formatCode="#,##0">
                  <c:v>153817</c:v>
                </c:pt>
                <c:pt idx="58" formatCode="#,##0">
                  <c:v>153028</c:v>
                </c:pt>
                <c:pt idx="59" formatCode="#,##0">
                  <c:v>152234</c:v>
                </c:pt>
                <c:pt idx="60" formatCode="#,##0">
                  <c:v>151428</c:v>
                </c:pt>
                <c:pt idx="61" formatCode="#,##0">
                  <c:v>150618</c:v>
                </c:pt>
                <c:pt idx="62" formatCode="#,##0">
                  <c:v>149800</c:v>
                </c:pt>
                <c:pt idx="63" formatCode="#,##0">
                  <c:v>148978</c:v>
                </c:pt>
                <c:pt idx="64" formatCode="#,##0">
                  <c:v>148153</c:v>
                </c:pt>
                <c:pt idx="65" formatCode="#,##0">
                  <c:v>147328</c:v>
                </c:pt>
              </c:numCache>
            </c:numRef>
          </c:val>
          <c:smooth val="0"/>
          <c:extLst>
            <c:ext xmlns:c16="http://schemas.microsoft.com/office/drawing/2014/chart" uri="{C3380CC4-5D6E-409C-BE32-E72D297353CC}">
              <c16:uniqueId val="{00000005-598C-4B21-B230-54559FADC0BC}"/>
            </c:ext>
          </c:extLst>
        </c:ser>
        <c:ser>
          <c:idx val="1"/>
          <c:order val="3"/>
          <c:tx>
            <c:strRef>
              <c:f>'Diat 6–34 tiedot'!$A$51</c:f>
              <c:strCache>
                <c:ptCount val="1"/>
                <c:pt idx="0">
                  <c:v>Pohjois-Karjala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3582653369598182E-2"/>
                  <c:y val="-4.7580817812031682E-2"/>
                </c:manualLayout>
              </c:layout>
              <c:tx>
                <c:rich>
                  <a:bodyPr/>
                  <a:lstStyle/>
                  <a:p>
                    <a:fld id="{87DF6C22-DC41-49DD-8272-364F44EFB9C0}" type="VALUE">
                      <a:rPr lang="en-US" baseline="0"/>
                      <a:pPr/>
                      <a:t>[ARVO]</a:t>
                    </a:fld>
                    <a:endParaRPr lang="fi-FI"/>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598C-4B21-B230-54559FADC0BC}"/>
                </c:ext>
              </c:extLst>
            </c:dLbl>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tiedot'!$B$51:$BT$51</c:f>
              <c:numCache>
                <c:formatCode>General</c:formatCode>
                <c:ptCount val="71"/>
                <c:pt idx="49" formatCode="#,##0">
                  <c:v>162015</c:v>
                </c:pt>
                <c:pt idx="50" formatCode="#,##0">
                  <c:v>161591</c:v>
                </c:pt>
                <c:pt idx="51" formatCode="#,##0">
                  <c:v>161094</c:v>
                </c:pt>
                <c:pt idx="52" formatCode="#,##0">
                  <c:v>160611</c:v>
                </c:pt>
                <c:pt idx="53" formatCode="#,##0">
                  <c:v>160139</c:v>
                </c:pt>
                <c:pt idx="54" formatCode="#,##0">
                  <c:v>159686</c:v>
                </c:pt>
                <c:pt idx="55" formatCode="#,##0">
                  <c:v>159241</c:v>
                </c:pt>
                <c:pt idx="56" formatCode="#,##0">
                  <c:v>158793</c:v>
                </c:pt>
                <c:pt idx="57" formatCode="#,##0">
                  <c:v>158353</c:v>
                </c:pt>
                <c:pt idx="58" formatCode="#,##0">
                  <c:v>157909</c:v>
                </c:pt>
                <c:pt idx="59" formatCode="#,##0">
                  <c:v>157471</c:v>
                </c:pt>
                <c:pt idx="60" formatCode="#,##0">
                  <c:v>157023</c:v>
                </c:pt>
                <c:pt idx="61" formatCode="#,##0">
                  <c:v>156588</c:v>
                </c:pt>
                <c:pt idx="62" formatCode="#,##0">
                  <c:v>156145</c:v>
                </c:pt>
                <c:pt idx="63" formatCode="#,##0">
                  <c:v>155710</c:v>
                </c:pt>
                <c:pt idx="64" formatCode="#,##0">
                  <c:v>155279</c:v>
                </c:pt>
                <c:pt idx="65" formatCode="#,##0">
                  <c:v>154867</c:v>
                </c:pt>
                <c:pt idx="66" formatCode="#,##0">
                  <c:v>154480</c:v>
                </c:pt>
                <c:pt idx="67" formatCode="#,##0">
                  <c:v>154118</c:v>
                </c:pt>
                <c:pt idx="68" formatCode="#,##0">
                  <c:v>153775</c:v>
                </c:pt>
                <c:pt idx="69" formatCode="#,##0">
                  <c:v>153442</c:v>
                </c:pt>
                <c:pt idx="70" formatCode="#,##0">
                  <c:v>153149</c:v>
                </c:pt>
              </c:numCache>
            </c:numRef>
          </c:val>
          <c:smooth val="0"/>
          <c:extLst>
            <c:ext xmlns:c16="http://schemas.microsoft.com/office/drawing/2014/chart" uri="{C3380CC4-5D6E-409C-BE32-E72D297353CC}">
              <c16:uniqueId val="{00000007-598C-4B21-B230-54559FADC0BC}"/>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0634874759152215"/>
          <c:w val="0.31487911755817466"/>
          <c:h val="0.3876507528723328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Keski-Suomen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tiedot'!$A$52</c:f>
              <c:strCache>
                <c:ptCount val="1"/>
                <c:pt idx="0">
                  <c:v>Keski-Suomi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D3A7-45F8-918B-0CDCA58BDD53}"/>
                </c:ext>
              </c:extLst>
            </c:dLbl>
            <c:dLbl>
              <c:idx val="1"/>
              <c:delete val="1"/>
              <c:extLst>
                <c:ext xmlns:c15="http://schemas.microsoft.com/office/drawing/2012/chart" uri="{CE6537A1-D6FC-4f65-9D91-7224C49458BB}"/>
                <c:ext xmlns:c16="http://schemas.microsoft.com/office/drawing/2014/chart" uri="{C3380CC4-5D6E-409C-BE32-E72D297353CC}">
                  <c16:uniqueId val="{00000001-D3A7-45F8-918B-0CDCA58BDD53}"/>
                </c:ext>
              </c:extLst>
            </c:dLbl>
            <c:dLbl>
              <c:idx val="2"/>
              <c:delete val="1"/>
              <c:extLst>
                <c:ext xmlns:c15="http://schemas.microsoft.com/office/drawing/2012/chart" uri="{CE6537A1-D6FC-4f65-9D91-7224C49458BB}"/>
                <c:ext xmlns:c16="http://schemas.microsoft.com/office/drawing/2014/chart" uri="{C3380CC4-5D6E-409C-BE32-E72D297353CC}">
                  <c16:uniqueId val="{00000002-D3A7-45F8-918B-0CDCA58BDD53}"/>
                </c:ext>
              </c:extLst>
            </c:dLbl>
            <c:dLbl>
              <c:idx val="3"/>
              <c:delete val="1"/>
              <c:extLst>
                <c:ext xmlns:c15="http://schemas.microsoft.com/office/drawing/2012/chart" uri="{CE6537A1-D6FC-4f65-9D91-7224C49458BB}"/>
                <c:ext xmlns:c16="http://schemas.microsoft.com/office/drawing/2014/chart" uri="{C3380CC4-5D6E-409C-BE32-E72D297353CC}">
                  <c16:uniqueId val="{00000003-D3A7-45F8-918B-0CDCA58BDD53}"/>
                </c:ext>
              </c:extLst>
            </c:dLbl>
            <c:dLbl>
              <c:idx val="4"/>
              <c:delete val="1"/>
              <c:extLst>
                <c:ext xmlns:c15="http://schemas.microsoft.com/office/drawing/2012/chart" uri="{CE6537A1-D6FC-4f65-9D91-7224C49458BB}"/>
                <c:ext xmlns:c16="http://schemas.microsoft.com/office/drawing/2014/chart" uri="{C3380CC4-5D6E-409C-BE32-E72D297353CC}">
                  <c16:uniqueId val="{00000004-D3A7-45F8-918B-0CDCA58BDD53}"/>
                </c:ext>
              </c:extLst>
            </c:dLbl>
            <c:dLbl>
              <c:idx val="5"/>
              <c:delete val="1"/>
              <c:extLst>
                <c:ext xmlns:c15="http://schemas.microsoft.com/office/drawing/2012/chart" uri="{CE6537A1-D6FC-4f65-9D91-7224C49458BB}"/>
                <c:ext xmlns:c16="http://schemas.microsoft.com/office/drawing/2014/chart" uri="{C3380CC4-5D6E-409C-BE32-E72D297353CC}">
                  <c16:uniqueId val="{00000005-D3A7-45F8-918B-0CDCA58BDD53}"/>
                </c:ext>
              </c:extLst>
            </c:dLbl>
            <c:dLbl>
              <c:idx val="6"/>
              <c:delete val="1"/>
              <c:extLst>
                <c:ext xmlns:c15="http://schemas.microsoft.com/office/drawing/2012/chart" uri="{CE6537A1-D6FC-4f65-9D91-7224C49458BB}"/>
                <c:ext xmlns:c16="http://schemas.microsoft.com/office/drawing/2014/chart" uri="{C3380CC4-5D6E-409C-BE32-E72D297353CC}">
                  <c16:uniqueId val="{00000006-D3A7-45F8-918B-0CDCA58BDD53}"/>
                </c:ext>
              </c:extLst>
            </c:dLbl>
            <c:dLbl>
              <c:idx val="7"/>
              <c:delete val="1"/>
              <c:extLst>
                <c:ext xmlns:c15="http://schemas.microsoft.com/office/drawing/2012/chart" uri="{CE6537A1-D6FC-4f65-9D91-7224C49458BB}"/>
                <c:ext xmlns:c16="http://schemas.microsoft.com/office/drawing/2014/chart" uri="{C3380CC4-5D6E-409C-BE32-E72D297353CC}">
                  <c16:uniqueId val="{00000007-D3A7-45F8-918B-0CDCA58BDD53}"/>
                </c:ext>
              </c:extLst>
            </c:dLbl>
            <c:dLbl>
              <c:idx val="8"/>
              <c:delete val="1"/>
              <c:extLst>
                <c:ext xmlns:c15="http://schemas.microsoft.com/office/drawing/2012/chart" uri="{CE6537A1-D6FC-4f65-9D91-7224C49458BB}"/>
                <c:ext xmlns:c16="http://schemas.microsoft.com/office/drawing/2014/chart" uri="{C3380CC4-5D6E-409C-BE32-E72D297353CC}">
                  <c16:uniqueId val="{00000008-D3A7-45F8-918B-0CDCA58BDD53}"/>
                </c:ext>
              </c:extLst>
            </c:dLbl>
            <c:dLbl>
              <c:idx val="9"/>
              <c:delete val="1"/>
              <c:extLst>
                <c:ext xmlns:c15="http://schemas.microsoft.com/office/drawing/2012/chart" uri="{CE6537A1-D6FC-4f65-9D91-7224C49458BB}"/>
                <c:ext xmlns:c16="http://schemas.microsoft.com/office/drawing/2014/chart" uri="{C3380CC4-5D6E-409C-BE32-E72D297353CC}">
                  <c16:uniqueId val="{00000009-D3A7-45F8-918B-0CDCA58BDD53}"/>
                </c:ext>
              </c:extLst>
            </c:dLbl>
            <c:dLbl>
              <c:idx val="10"/>
              <c:delete val="1"/>
              <c:extLst>
                <c:ext xmlns:c15="http://schemas.microsoft.com/office/drawing/2012/chart" uri="{CE6537A1-D6FC-4f65-9D91-7224C49458BB}"/>
                <c:ext xmlns:c16="http://schemas.microsoft.com/office/drawing/2014/chart" uri="{C3380CC4-5D6E-409C-BE32-E72D297353CC}">
                  <c16:uniqueId val="{0000000A-D3A7-45F8-918B-0CDCA58BDD53}"/>
                </c:ext>
              </c:extLst>
            </c:dLbl>
            <c:dLbl>
              <c:idx val="11"/>
              <c:delete val="1"/>
              <c:extLst>
                <c:ext xmlns:c15="http://schemas.microsoft.com/office/drawing/2012/chart" uri="{CE6537A1-D6FC-4f65-9D91-7224C49458BB}"/>
                <c:ext xmlns:c16="http://schemas.microsoft.com/office/drawing/2014/chart" uri="{C3380CC4-5D6E-409C-BE32-E72D297353CC}">
                  <c16:uniqueId val="{0000000B-D3A7-45F8-918B-0CDCA58BDD53}"/>
                </c:ext>
              </c:extLst>
            </c:dLbl>
            <c:dLbl>
              <c:idx val="12"/>
              <c:delete val="1"/>
              <c:extLst>
                <c:ext xmlns:c15="http://schemas.microsoft.com/office/drawing/2012/chart" uri="{CE6537A1-D6FC-4f65-9D91-7224C49458BB}"/>
                <c:ext xmlns:c16="http://schemas.microsoft.com/office/drawing/2014/chart" uri="{C3380CC4-5D6E-409C-BE32-E72D297353CC}">
                  <c16:uniqueId val="{0000000C-D3A7-45F8-918B-0CDCA58BDD53}"/>
                </c:ext>
              </c:extLst>
            </c:dLbl>
            <c:dLbl>
              <c:idx val="13"/>
              <c:delete val="1"/>
              <c:extLst>
                <c:ext xmlns:c15="http://schemas.microsoft.com/office/drawing/2012/chart" uri="{CE6537A1-D6FC-4f65-9D91-7224C49458BB}"/>
                <c:ext xmlns:c16="http://schemas.microsoft.com/office/drawing/2014/chart" uri="{C3380CC4-5D6E-409C-BE32-E72D297353CC}">
                  <c16:uniqueId val="{0000000D-D3A7-45F8-918B-0CDCA58BDD53}"/>
                </c:ext>
              </c:extLst>
            </c:dLbl>
            <c:dLbl>
              <c:idx val="14"/>
              <c:delete val="1"/>
              <c:extLst>
                <c:ext xmlns:c15="http://schemas.microsoft.com/office/drawing/2012/chart" uri="{CE6537A1-D6FC-4f65-9D91-7224C49458BB}"/>
                <c:ext xmlns:c16="http://schemas.microsoft.com/office/drawing/2014/chart" uri="{C3380CC4-5D6E-409C-BE32-E72D297353CC}">
                  <c16:uniqueId val="{0000000E-D3A7-45F8-918B-0CDCA58BDD53}"/>
                </c:ext>
              </c:extLst>
            </c:dLbl>
            <c:dLbl>
              <c:idx val="15"/>
              <c:delete val="1"/>
              <c:extLst>
                <c:ext xmlns:c15="http://schemas.microsoft.com/office/drawing/2012/chart" uri="{CE6537A1-D6FC-4f65-9D91-7224C49458BB}"/>
                <c:ext xmlns:c16="http://schemas.microsoft.com/office/drawing/2014/chart" uri="{C3380CC4-5D6E-409C-BE32-E72D297353CC}">
                  <c16:uniqueId val="{0000000F-D3A7-45F8-918B-0CDCA58BDD53}"/>
                </c:ext>
              </c:extLst>
            </c:dLbl>
            <c:dLbl>
              <c:idx val="16"/>
              <c:delete val="1"/>
              <c:extLst>
                <c:ext xmlns:c15="http://schemas.microsoft.com/office/drawing/2012/chart" uri="{CE6537A1-D6FC-4f65-9D91-7224C49458BB}"/>
                <c:ext xmlns:c16="http://schemas.microsoft.com/office/drawing/2014/chart" uri="{C3380CC4-5D6E-409C-BE32-E72D297353CC}">
                  <c16:uniqueId val="{00000010-D3A7-45F8-918B-0CDCA58BDD53}"/>
                </c:ext>
              </c:extLst>
            </c:dLbl>
            <c:dLbl>
              <c:idx val="17"/>
              <c:delete val="1"/>
              <c:extLst>
                <c:ext xmlns:c15="http://schemas.microsoft.com/office/drawing/2012/chart" uri="{CE6537A1-D6FC-4f65-9D91-7224C49458BB}"/>
                <c:ext xmlns:c16="http://schemas.microsoft.com/office/drawing/2014/chart" uri="{C3380CC4-5D6E-409C-BE32-E72D297353CC}">
                  <c16:uniqueId val="{00000011-D3A7-45F8-918B-0CDCA58BDD53}"/>
                </c:ext>
              </c:extLst>
            </c:dLbl>
            <c:dLbl>
              <c:idx val="18"/>
              <c:delete val="1"/>
              <c:extLst>
                <c:ext xmlns:c15="http://schemas.microsoft.com/office/drawing/2012/chart" uri="{CE6537A1-D6FC-4f65-9D91-7224C49458BB}"/>
                <c:ext xmlns:c16="http://schemas.microsoft.com/office/drawing/2014/chart" uri="{C3380CC4-5D6E-409C-BE32-E72D297353CC}">
                  <c16:uniqueId val="{00000012-D3A7-45F8-918B-0CDCA58BDD53}"/>
                </c:ext>
              </c:extLst>
            </c:dLbl>
            <c:dLbl>
              <c:idx val="19"/>
              <c:delete val="1"/>
              <c:extLst>
                <c:ext xmlns:c15="http://schemas.microsoft.com/office/drawing/2012/chart" uri="{CE6537A1-D6FC-4f65-9D91-7224C49458BB}"/>
                <c:ext xmlns:c16="http://schemas.microsoft.com/office/drawing/2014/chart" uri="{C3380CC4-5D6E-409C-BE32-E72D297353CC}">
                  <c16:uniqueId val="{00000013-D3A7-45F8-918B-0CDCA58BDD53}"/>
                </c:ext>
              </c:extLst>
            </c:dLbl>
            <c:dLbl>
              <c:idx val="20"/>
              <c:delete val="1"/>
              <c:extLst>
                <c:ext xmlns:c15="http://schemas.microsoft.com/office/drawing/2012/chart" uri="{CE6537A1-D6FC-4f65-9D91-7224C49458BB}"/>
                <c:ext xmlns:c16="http://schemas.microsoft.com/office/drawing/2014/chart" uri="{C3380CC4-5D6E-409C-BE32-E72D297353CC}">
                  <c16:uniqueId val="{00000014-D3A7-45F8-918B-0CDCA58BDD53}"/>
                </c:ext>
              </c:extLst>
            </c:dLbl>
            <c:dLbl>
              <c:idx val="21"/>
              <c:delete val="1"/>
              <c:extLst>
                <c:ext xmlns:c15="http://schemas.microsoft.com/office/drawing/2012/chart" uri="{CE6537A1-D6FC-4f65-9D91-7224C49458BB}"/>
                <c:ext xmlns:c16="http://schemas.microsoft.com/office/drawing/2014/chart" uri="{C3380CC4-5D6E-409C-BE32-E72D297353CC}">
                  <c16:uniqueId val="{00000015-D3A7-45F8-918B-0CDCA58BDD53}"/>
                </c:ext>
              </c:extLst>
            </c:dLbl>
            <c:dLbl>
              <c:idx val="22"/>
              <c:delete val="1"/>
              <c:extLst>
                <c:ext xmlns:c15="http://schemas.microsoft.com/office/drawing/2012/chart" uri="{CE6537A1-D6FC-4f65-9D91-7224C49458BB}"/>
                <c:ext xmlns:c16="http://schemas.microsoft.com/office/drawing/2014/chart" uri="{C3380CC4-5D6E-409C-BE32-E72D297353CC}">
                  <c16:uniqueId val="{00000016-D3A7-45F8-918B-0CDCA58BDD53}"/>
                </c:ext>
              </c:extLst>
            </c:dLbl>
            <c:dLbl>
              <c:idx val="23"/>
              <c:delete val="1"/>
              <c:extLst>
                <c:ext xmlns:c15="http://schemas.microsoft.com/office/drawing/2012/chart" uri="{CE6537A1-D6FC-4f65-9D91-7224C49458BB}"/>
                <c:ext xmlns:c16="http://schemas.microsoft.com/office/drawing/2014/chart" uri="{C3380CC4-5D6E-409C-BE32-E72D297353CC}">
                  <c16:uniqueId val="{00000017-D3A7-45F8-918B-0CDCA58BDD53}"/>
                </c:ext>
              </c:extLst>
            </c:dLbl>
            <c:dLbl>
              <c:idx val="24"/>
              <c:delete val="1"/>
              <c:extLst>
                <c:ext xmlns:c15="http://schemas.microsoft.com/office/drawing/2012/chart" uri="{CE6537A1-D6FC-4f65-9D91-7224C49458BB}"/>
                <c:ext xmlns:c16="http://schemas.microsoft.com/office/drawing/2014/chart" uri="{C3380CC4-5D6E-409C-BE32-E72D297353CC}">
                  <c16:uniqueId val="{00000018-D3A7-45F8-918B-0CDCA58BDD53}"/>
                </c:ext>
              </c:extLst>
            </c:dLbl>
            <c:dLbl>
              <c:idx val="25"/>
              <c:delete val="1"/>
              <c:extLst>
                <c:ext xmlns:c15="http://schemas.microsoft.com/office/drawing/2012/chart" uri="{CE6537A1-D6FC-4f65-9D91-7224C49458BB}"/>
                <c:ext xmlns:c16="http://schemas.microsoft.com/office/drawing/2014/chart" uri="{C3380CC4-5D6E-409C-BE32-E72D297353CC}">
                  <c16:uniqueId val="{00000019-D3A7-45F8-918B-0CDCA58BDD53}"/>
                </c:ext>
              </c:extLst>
            </c:dLbl>
            <c:dLbl>
              <c:idx val="26"/>
              <c:delete val="1"/>
              <c:extLst>
                <c:ext xmlns:c15="http://schemas.microsoft.com/office/drawing/2012/chart" uri="{CE6537A1-D6FC-4f65-9D91-7224C49458BB}"/>
                <c:ext xmlns:c16="http://schemas.microsoft.com/office/drawing/2014/chart" uri="{C3380CC4-5D6E-409C-BE32-E72D297353CC}">
                  <c16:uniqueId val="{0000001A-D3A7-45F8-918B-0CDCA58BDD53}"/>
                </c:ext>
              </c:extLst>
            </c:dLbl>
            <c:dLbl>
              <c:idx val="27"/>
              <c:delete val="1"/>
              <c:extLst>
                <c:ext xmlns:c15="http://schemas.microsoft.com/office/drawing/2012/chart" uri="{CE6537A1-D6FC-4f65-9D91-7224C49458BB}"/>
                <c:ext xmlns:c16="http://schemas.microsoft.com/office/drawing/2014/chart" uri="{C3380CC4-5D6E-409C-BE32-E72D297353CC}">
                  <c16:uniqueId val="{0000001B-D3A7-45F8-918B-0CDCA58BDD53}"/>
                </c:ext>
              </c:extLst>
            </c:dLbl>
            <c:dLbl>
              <c:idx val="28"/>
              <c:delete val="1"/>
              <c:extLst>
                <c:ext xmlns:c15="http://schemas.microsoft.com/office/drawing/2012/chart" uri="{CE6537A1-D6FC-4f65-9D91-7224C49458BB}"/>
                <c:ext xmlns:c16="http://schemas.microsoft.com/office/drawing/2014/chart" uri="{C3380CC4-5D6E-409C-BE32-E72D297353CC}">
                  <c16:uniqueId val="{0000001C-D3A7-45F8-918B-0CDCA58BDD53}"/>
                </c:ext>
              </c:extLst>
            </c:dLbl>
            <c:dLbl>
              <c:idx val="29"/>
              <c:delete val="1"/>
              <c:extLst>
                <c:ext xmlns:c15="http://schemas.microsoft.com/office/drawing/2012/chart" uri="{CE6537A1-D6FC-4f65-9D91-7224C49458BB}"/>
                <c:ext xmlns:c16="http://schemas.microsoft.com/office/drawing/2014/chart" uri="{C3380CC4-5D6E-409C-BE32-E72D297353CC}">
                  <c16:uniqueId val="{0000001D-D3A7-45F8-918B-0CDCA58BDD53}"/>
                </c:ext>
              </c:extLst>
            </c:dLbl>
            <c:dLbl>
              <c:idx val="30"/>
              <c:delete val="1"/>
              <c:extLst>
                <c:ext xmlns:c15="http://schemas.microsoft.com/office/drawing/2012/chart" uri="{CE6537A1-D6FC-4f65-9D91-7224C49458BB}"/>
                <c:ext xmlns:c16="http://schemas.microsoft.com/office/drawing/2014/chart" uri="{C3380CC4-5D6E-409C-BE32-E72D297353CC}">
                  <c16:uniqueId val="{0000001E-D3A7-45F8-918B-0CDCA58BDD53}"/>
                </c:ext>
              </c:extLst>
            </c:dLbl>
            <c:dLbl>
              <c:idx val="31"/>
              <c:delete val="1"/>
              <c:extLst>
                <c:ext xmlns:c15="http://schemas.microsoft.com/office/drawing/2012/chart" uri="{CE6537A1-D6FC-4f65-9D91-7224C49458BB}"/>
                <c:ext xmlns:c16="http://schemas.microsoft.com/office/drawing/2014/chart" uri="{C3380CC4-5D6E-409C-BE32-E72D297353CC}">
                  <c16:uniqueId val="{0000001F-D3A7-45F8-918B-0CDCA58BDD53}"/>
                </c:ext>
              </c:extLst>
            </c:dLbl>
            <c:dLbl>
              <c:idx val="32"/>
              <c:delete val="1"/>
              <c:extLst>
                <c:ext xmlns:c15="http://schemas.microsoft.com/office/drawing/2012/chart" uri="{CE6537A1-D6FC-4f65-9D91-7224C49458BB}"/>
                <c:ext xmlns:c16="http://schemas.microsoft.com/office/drawing/2014/chart" uri="{C3380CC4-5D6E-409C-BE32-E72D297353CC}">
                  <c16:uniqueId val="{00000020-D3A7-45F8-918B-0CDCA58BDD53}"/>
                </c:ext>
              </c:extLst>
            </c:dLbl>
            <c:dLbl>
              <c:idx val="33"/>
              <c:delete val="1"/>
              <c:extLst>
                <c:ext xmlns:c15="http://schemas.microsoft.com/office/drawing/2012/chart" uri="{CE6537A1-D6FC-4f65-9D91-7224C49458BB}"/>
                <c:ext xmlns:c16="http://schemas.microsoft.com/office/drawing/2014/chart" uri="{C3380CC4-5D6E-409C-BE32-E72D297353CC}">
                  <c16:uniqueId val="{00000021-D3A7-45F8-918B-0CDCA58BDD53}"/>
                </c:ext>
              </c:extLst>
            </c:dLbl>
            <c:dLbl>
              <c:idx val="34"/>
              <c:delete val="1"/>
              <c:extLst>
                <c:ext xmlns:c15="http://schemas.microsoft.com/office/drawing/2012/chart" uri="{CE6537A1-D6FC-4f65-9D91-7224C49458BB}"/>
                <c:ext xmlns:c16="http://schemas.microsoft.com/office/drawing/2014/chart" uri="{C3380CC4-5D6E-409C-BE32-E72D297353CC}">
                  <c16:uniqueId val="{00000022-D3A7-45F8-918B-0CDCA58BDD53}"/>
                </c:ext>
              </c:extLst>
            </c:dLbl>
            <c:dLbl>
              <c:idx val="35"/>
              <c:delete val="1"/>
              <c:extLst>
                <c:ext xmlns:c15="http://schemas.microsoft.com/office/drawing/2012/chart" uri="{CE6537A1-D6FC-4f65-9D91-7224C49458BB}"/>
                <c:ext xmlns:c16="http://schemas.microsoft.com/office/drawing/2014/chart" uri="{C3380CC4-5D6E-409C-BE32-E72D297353CC}">
                  <c16:uniqueId val="{00000023-D3A7-45F8-918B-0CDCA58BDD53}"/>
                </c:ext>
              </c:extLst>
            </c:dLbl>
            <c:dLbl>
              <c:idx val="36"/>
              <c:delete val="1"/>
              <c:extLst>
                <c:ext xmlns:c15="http://schemas.microsoft.com/office/drawing/2012/chart" uri="{CE6537A1-D6FC-4f65-9D91-7224C49458BB}"/>
                <c:ext xmlns:c16="http://schemas.microsoft.com/office/drawing/2014/chart" uri="{C3380CC4-5D6E-409C-BE32-E72D297353CC}">
                  <c16:uniqueId val="{00000024-D3A7-45F8-918B-0CDCA58BDD53}"/>
                </c:ext>
              </c:extLst>
            </c:dLbl>
            <c:dLbl>
              <c:idx val="37"/>
              <c:delete val="1"/>
              <c:extLst>
                <c:ext xmlns:c15="http://schemas.microsoft.com/office/drawing/2012/chart" uri="{CE6537A1-D6FC-4f65-9D91-7224C49458BB}"/>
                <c:ext xmlns:c16="http://schemas.microsoft.com/office/drawing/2014/chart" uri="{C3380CC4-5D6E-409C-BE32-E72D297353CC}">
                  <c16:uniqueId val="{00000025-D3A7-45F8-918B-0CDCA58BDD53}"/>
                </c:ext>
              </c:extLst>
            </c:dLbl>
            <c:dLbl>
              <c:idx val="38"/>
              <c:delete val="1"/>
              <c:extLst>
                <c:ext xmlns:c15="http://schemas.microsoft.com/office/drawing/2012/chart" uri="{CE6537A1-D6FC-4f65-9D91-7224C49458BB}"/>
                <c:ext xmlns:c16="http://schemas.microsoft.com/office/drawing/2014/chart" uri="{C3380CC4-5D6E-409C-BE32-E72D297353CC}">
                  <c16:uniqueId val="{00000026-D3A7-45F8-918B-0CDCA58BDD53}"/>
                </c:ext>
              </c:extLst>
            </c:dLbl>
            <c:dLbl>
              <c:idx val="39"/>
              <c:delete val="1"/>
              <c:extLst>
                <c:ext xmlns:c15="http://schemas.microsoft.com/office/drawing/2012/chart" uri="{CE6537A1-D6FC-4f65-9D91-7224C49458BB}"/>
                <c:ext xmlns:c16="http://schemas.microsoft.com/office/drawing/2014/chart" uri="{C3380CC4-5D6E-409C-BE32-E72D297353CC}">
                  <c16:uniqueId val="{00000027-D3A7-45F8-918B-0CDCA58BDD53}"/>
                </c:ext>
              </c:extLst>
            </c:dLbl>
            <c:dLbl>
              <c:idx val="40"/>
              <c:delete val="1"/>
              <c:extLst>
                <c:ext xmlns:c15="http://schemas.microsoft.com/office/drawing/2012/chart" uri="{CE6537A1-D6FC-4f65-9D91-7224C49458BB}"/>
                <c:ext xmlns:c16="http://schemas.microsoft.com/office/drawing/2014/chart" uri="{C3380CC4-5D6E-409C-BE32-E72D297353CC}">
                  <c16:uniqueId val="{00000028-D3A7-45F8-918B-0CDCA58BDD53}"/>
                </c:ext>
              </c:extLst>
            </c:dLbl>
            <c:dLbl>
              <c:idx val="41"/>
              <c:delete val="1"/>
              <c:extLst>
                <c:ext xmlns:c15="http://schemas.microsoft.com/office/drawing/2012/chart" uri="{CE6537A1-D6FC-4f65-9D91-7224C49458BB}"/>
                <c:ext xmlns:c16="http://schemas.microsoft.com/office/drawing/2014/chart" uri="{C3380CC4-5D6E-409C-BE32-E72D297353CC}">
                  <c16:uniqueId val="{00000029-D3A7-45F8-918B-0CDCA58BDD53}"/>
                </c:ext>
              </c:extLst>
            </c:dLbl>
            <c:dLbl>
              <c:idx val="42"/>
              <c:delete val="1"/>
              <c:extLst>
                <c:ext xmlns:c15="http://schemas.microsoft.com/office/drawing/2012/chart" uri="{CE6537A1-D6FC-4f65-9D91-7224C49458BB}"/>
                <c:ext xmlns:c16="http://schemas.microsoft.com/office/drawing/2014/chart" uri="{C3380CC4-5D6E-409C-BE32-E72D297353CC}">
                  <c16:uniqueId val="{0000002A-D3A7-45F8-918B-0CDCA58BDD53}"/>
                </c:ext>
              </c:extLst>
            </c:dLbl>
            <c:dLbl>
              <c:idx val="43"/>
              <c:delete val="1"/>
              <c:extLst>
                <c:ext xmlns:c15="http://schemas.microsoft.com/office/drawing/2012/chart" uri="{CE6537A1-D6FC-4f65-9D91-7224C49458BB}"/>
                <c:ext xmlns:c16="http://schemas.microsoft.com/office/drawing/2014/chart" uri="{C3380CC4-5D6E-409C-BE32-E72D297353CC}">
                  <c16:uniqueId val="{0000002B-D3A7-45F8-918B-0CDCA58BDD53}"/>
                </c:ext>
              </c:extLst>
            </c:dLbl>
            <c:dLbl>
              <c:idx val="44"/>
              <c:delete val="1"/>
              <c:extLst>
                <c:ext xmlns:c15="http://schemas.microsoft.com/office/drawing/2012/chart" uri="{CE6537A1-D6FC-4f65-9D91-7224C49458BB}"/>
                <c:ext xmlns:c16="http://schemas.microsoft.com/office/drawing/2014/chart" uri="{C3380CC4-5D6E-409C-BE32-E72D297353CC}">
                  <c16:uniqueId val="{0000002C-D3A7-45F8-918B-0CDCA58BDD53}"/>
                </c:ext>
              </c:extLst>
            </c:dLbl>
            <c:dLbl>
              <c:idx val="45"/>
              <c:delete val="1"/>
              <c:extLst>
                <c:ext xmlns:c15="http://schemas.microsoft.com/office/drawing/2012/chart" uri="{CE6537A1-D6FC-4f65-9D91-7224C49458BB}"/>
                <c:ext xmlns:c16="http://schemas.microsoft.com/office/drawing/2014/chart" uri="{C3380CC4-5D6E-409C-BE32-E72D297353CC}">
                  <c16:uniqueId val="{0000002D-D3A7-45F8-918B-0CDCA58BDD53}"/>
                </c:ext>
              </c:extLst>
            </c:dLbl>
            <c:dLbl>
              <c:idx val="46"/>
              <c:delete val="1"/>
              <c:extLst>
                <c:ext xmlns:c15="http://schemas.microsoft.com/office/drawing/2012/chart" uri="{CE6537A1-D6FC-4f65-9D91-7224C49458BB}"/>
                <c:ext xmlns:c16="http://schemas.microsoft.com/office/drawing/2014/chart" uri="{C3380CC4-5D6E-409C-BE32-E72D297353CC}">
                  <c16:uniqueId val="{0000002E-D3A7-45F8-918B-0CDCA58BDD53}"/>
                </c:ext>
              </c:extLst>
            </c:dLbl>
            <c:dLbl>
              <c:idx val="47"/>
              <c:delete val="1"/>
              <c:extLst>
                <c:ext xmlns:c15="http://schemas.microsoft.com/office/drawing/2012/chart" uri="{CE6537A1-D6FC-4f65-9D91-7224C49458BB}"/>
                <c:ext xmlns:c16="http://schemas.microsoft.com/office/drawing/2014/chart" uri="{C3380CC4-5D6E-409C-BE32-E72D297353CC}">
                  <c16:uniqueId val="{0000002F-D3A7-45F8-918B-0CDCA58BDD53}"/>
                </c:ext>
              </c:extLst>
            </c:dLbl>
            <c:dLbl>
              <c:idx val="48"/>
              <c:layout>
                <c:manualLayout>
                  <c:x val="-1.1773031053040417E-16"/>
                  <c:y val="-4.0783558124598607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22B92828-ACC5-4453-8490-1AAE461C1631}"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0-D3A7-45F8-918B-0CDCA58BDD53}"/>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tiedot'!$B$52:$BO$52</c:f>
              <c:numCache>
                <c:formatCode>#,##0</c:formatCode>
                <c:ptCount val="66"/>
                <c:pt idx="0">
                  <c:v>243061</c:v>
                </c:pt>
                <c:pt idx="1">
                  <c:v>242624</c:v>
                </c:pt>
                <c:pt idx="2">
                  <c:v>243055</c:v>
                </c:pt>
                <c:pt idx="3">
                  <c:v>243745</c:v>
                </c:pt>
                <c:pt idx="4">
                  <c:v>244401</c:v>
                </c:pt>
                <c:pt idx="5">
                  <c:v>244936</c:v>
                </c:pt>
                <c:pt idx="6">
                  <c:v>245655</c:v>
                </c:pt>
                <c:pt idx="7">
                  <c:v>246891</c:v>
                </c:pt>
                <c:pt idx="8">
                  <c:v>248164</c:v>
                </c:pt>
                <c:pt idx="9">
                  <c:v>249205</c:v>
                </c:pt>
                <c:pt idx="10">
                  <c:v>249502</c:v>
                </c:pt>
                <c:pt idx="11">
                  <c:v>249819</c:v>
                </c:pt>
                <c:pt idx="12">
                  <c:v>250239</c:v>
                </c:pt>
                <c:pt idx="13">
                  <c:v>251252</c:v>
                </c:pt>
                <c:pt idx="14">
                  <c:v>252917</c:v>
                </c:pt>
                <c:pt idx="15">
                  <c:v>254539</c:v>
                </c:pt>
                <c:pt idx="16">
                  <c:v>256480</c:v>
                </c:pt>
                <c:pt idx="17">
                  <c:v>257719</c:v>
                </c:pt>
                <c:pt idx="18">
                  <c:v>258485</c:v>
                </c:pt>
                <c:pt idx="19">
                  <c:v>259392</c:v>
                </c:pt>
                <c:pt idx="20">
                  <c:v>259778</c:v>
                </c:pt>
                <c:pt idx="21">
                  <c:v>260835</c:v>
                </c:pt>
                <c:pt idx="22">
                  <c:v>261559</c:v>
                </c:pt>
                <c:pt idx="23">
                  <c:v>261754</c:v>
                </c:pt>
                <c:pt idx="24">
                  <c:v>262106</c:v>
                </c:pt>
                <c:pt idx="25">
                  <c:v>262710</c:v>
                </c:pt>
                <c:pt idx="26">
                  <c:v>263574</c:v>
                </c:pt>
                <c:pt idx="27">
                  <c:v>263889</c:v>
                </c:pt>
                <c:pt idx="28">
                  <c:v>264936</c:v>
                </c:pt>
                <c:pt idx="29">
                  <c:v>266047</c:v>
                </c:pt>
                <c:pt idx="30">
                  <c:v>266770</c:v>
                </c:pt>
                <c:pt idx="31">
                  <c:v>266905</c:v>
                </c:pt>
                <c:pt idx="32">
                  <c:v>267998</c:v>
                </c:pt>
                <c:pt idx="33">
                  <c:v>269108</c:v>
                </c:pt>
                <c:pt idx="34">
                  <c:v>270195</c:v>
                </c:pt>
                <c:pt idx="35">
                  <c:v>271083</c:v>
                </c:pt>
                <c:pt idx="36">
                  <c:v>271874</c:v>
                </c:pt>
                <c:pt idx="37">
                  <c:v>272723</c:v>
                </c:pt>
                <c:pt idx="38">
                  <c:v>272911</c:v>
                </c:pt>
                <c:pt idx="39">
                  <c:v>272986</c:v>
                </c:pt>
                <c:pt idx="40">
                  <c:v>273446</c:v>
                </c:pt>
                <c:pt idx="41">
                  <c:v>273910</c:v>
                </c:pt>
                <c:pt idx="42">
                  <c:v>273779</c:v>
                </c:pt>
                <c:pt idx="43">
                  <c:v>273283</c:v>
                </c:pt>
                <c:pt idx="44">
                  <c:v>272898</c:v>
                </c:pt>
                <c:pt idx="45">
                  <c:v>272617</c:v>
                </c:pt>
                <c:pt idx="46">
                  <c:v>272683</c:v>
                </c:pt>
                <c:pt idx="47">
                  <c:v>272437</c:v>
                </c:pt>
                <c:pt idx="48">
                  <c:v>273271</c:v>
                </c:pt>
              </c:numCache>
            </c:numRef>
          </c:val>
          <c:smooth val="0"/>
          <c:extLst>
            <c:ext xmlns:c16="http://schemas.microsoft.com/office/drawing/2014/chart" uri="{C3380CC4-5D6E-409C-BE32-E72D297353CC}">
              <c16:uniqueId val="{00000031-D3A7-45F8-918B-0CDCA58BDD53}"/>
            </c:ext>
          </c:extLst>
        </c:ser>
        <c:ser>
          <c:idx val="2"/>
          <c:order val="1"/>
          <c:tx>
            <c:strRef>
              <c:f>'Diat 6–34 tiedot'!$A$53</c:f>
              <c:strCache>
                <c:ptCount val="1"/>
                <c:pt idx="0">
                  <c:v>Keski-Suomi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1.1727140306934101E-16"/>
                  <c:y val="3.8517804895454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2-D3A7-45F8-918B-0CDCA58BDD53}"/>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tiedot'!$B$53:$BO$53</c:f>
              <c:numCache>
                <c:formatCode>General</c:formatCode>
                <c:ptCount val="66"/>
                <c:pt idx="44" formatCode="#,##0">
                  <c:v>272990</c:v>
                </c:pt>
                <c:pt idx="45" formatCode="#,##0">
                  <c:v>272666</c:v>
                </c:pt>
                <c:pt idx="46" formatCode="#,##0">
                  <c:v>272325</c:v>
                </c:pt>
                <c:pt idx="47" formatCode="#,##0">
                  <c:v>271965</c:v>
                </c:pt>
                <c:pt idx="48" formatCode="#,##0">
                  <c:v>271589</c:v>
                </c:pt>
                <c:pt idx="49" formatCode="#,##0">
                  <c:v>271218</c:v>
                </c:pt>
                <c:pt idx="50" formatCode="#,##0">
                  <c:v>270831</c:v>
                </c:pt>
                <c:pt idx="51" formatCode="#,##0">
                  <c:v>270411</c:v>
                </c:pt>
                <c:pt idx="52" formatCode="#,##0">
                  <c:v>269983</c:v>
                </c:pt>
                <c:pt idx="53" formatCode="#,##0">
                  <c:v>269522</c:v>
                </c:pt>
                <c:pt idx="54" formatCode="#,##0">
                  <c:v>269038</c:v>
                </c:pt>
                <c:pt idx="55" formatCode="#,##0">
                  <c:v>268509</c:v>
                </c:pt>
                <c:pt idx="56" formatCode="#,##0">
                  <c:v>267951</c:v>
                </c:pt>
                <c:pt idx="57" formatCode="#,##0">
                  <c:v>267350</c:v>
                </c:pt>
                <c:pt idx="58" formatCode="#,##0">
                  <c:v>266696</c:v>
                </c:pt>
                <c:pt idx="59" formatCode="#,##0">
                  <c:v>266017</c:v>
                </c:pt>
                <c:pt idx="60" formatCode="#,##0">
                  <c:v>265284</c:v>
                </c:pt>
                <c:pt idx="61" formatCode="#,##0">
                  <c:v>264516</c:v>
                </c:pt>
                <c:pt idx="62" formatCode="#,##0">
                  <c:v>263706</c:v>
                </c:pt>
                <c:pt idx="63" formatCode="#,##0">
                  <c:v>262861</c:v>
                </c:pt>
                <c:pt idx="64" formatCode="#,##0">
                  <c:v>261991</c:v>
                </c:pt>
                <c:pt idx="65" formatCode="#,##0">
                  <c:v>261106</c:v>
                </c:pt>
              </c:numCache>
            </c:numRef>
          </c:val>
          <c:smooth val="0"/>
          <c:extLst>
            <c:ext xmlns:c16="http://schemas.microsoft.com/office/drawing/2014/chart" uri="{C3380CC4-5D6E-409C-BE32-E72D297353CC}">
              <c16:uniqueId val="{00000033-D3A7-45F8-918B-0CDCA58BDD53}"/>
            </c:ext>
          </c:extLst>
        </c:ser>
        <c:ser>
          <c:idx val="3"/>
          <c:order val="2"/>
          <c:tx>
            <c:strRef>
              <c:f>'Diat 6–34 tiedot'!$A$54</c:f>
              <c:strCache>
                <c:ptCount val="1"/>
                <c:pt idx="0">
                  <c:v>Keski-Suomi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7.1962828649138832E-2"/>
                  <c:y val="4.3049311353742951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34-D3A7-45F8-918B-0CDCA58BDD5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tiedot'!$B$54:$BO$54</c:f>
              <c:numCache>
                <c:formatCode>General</c:formatCode>
                <c:ptCount val="66"/>
                <c:pt idx="46" formatCode="#,##0">
                  <c:v>272553</c:v>
                </c:pt>
                <c:pt idx="47" formatCode="#,##0">
                  <c:v>272300</c:v>
                </c:pt>
                <c:pt idx="48" formatCode="#,##0">
                  <c:v>272014</c:v>
                </c:pt>
                <c:pt idx="49" formatCode="#,##0">
                  <c:v>271713</c:v>
                </c:pt>
                <c:pt idx="50" formatCode="#,##0">
                  <c:v>271396</c:v>
                </c:pt>
                <c:pt idx="51" formatCode="#,##0">
                  <c:v>271032</c:v>
                </c:pt>
                <c:pt idx="52" formatCode="#,##0">
                  <c:v>270644</c:v>
                </c:pt>
                <c:pt idx="53" formatCode="#,##0">
                  <c:v>270226</c:v>
                </c:pt>
                <c:pt idx="54" formatCode="#,##0">
                  <c:v>269775</c:v>
                </c:pt>
                <c:pt idx="55" formatCode="#,##0">
                  <c:v>269281</c:v>
                </c:pt>
                <c:pt idx="56" formatCode="#,##0">
                  <c:v>268752</c:v>
                </c:pt>
                <c:pt idx="57" formatCode="#,##0">
                  <c:v>268188</c:v>
                </c:pt>
                <c:pt idx="58" formatCode="#,##0">
                  <c:v>267572</c:v>
                </c:pt>
                <c:pt idx="59" formatCode="#,##0">
                  <c:v>266917</c:v>
                </c:pt>
                <c:pt idx="60" formatCode="#,##0">
                  <c:v>266228</c:v>
                </c:pt>
                <c:pt idx="61" formatCode="#,##0">
                  <c:v>265497</c:v>
                </c:pt>
                <c:pt idx="62" formatCode="#,##0">
                  <c:v>264744</c:v>
                </c:pt>
                <c:pt idx="63" formatCode="#,##0">
                  <c:v>263954</c:v>
                </c:pt>
                <c:pt idx="64" formatCode="#,##0">
                  <c:v>263150</c:v>
                </c:pt>
                <c:pt idx="65" formatCode="#,##0">
                  <c:v>262332</c:v>
                </c:pt>
              </c:numCache>
            </c:numRef>
          </c:val>
          <c:smooth val="0"/>
          <c:extLst>
            <c:ext xmlns:c16="http://schemas.microsoft.com/office/drawing/2014/chart" uri="{C3380CC4-5D6E-409C-BE32-E72D297353CC}">
              <c16:uniqueId val="{00000035-D3A7-45F8-918B-0CDCA58BDD53}"/>
            </c:ext>
          </c:extLst>
        </c:ser>
        <c:ser>
          <c:idx val="1"/>
          <c:order val="3"/>
          <c:tx>
            <c:strRef>
              <c:f>'Diat 6–34 tiedot'!$A$55</c:f>
              <c:strCache>
                <c:ptCount val="1"/>
                <c:pt idx="0">
                  <c:v>Keski-Suomi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3582653369598182E-2"/>
                  <c:y val="-4.0783558124598586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B65505CD-EC8C-42E3-A58E-AEFFC34A0AC2}"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6-D3A7-45F8-918B-0CDCA58BDD53}"/>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tiedot'!$B$55:$BT$55</c:f>
              <c:numCache>
                <c:formatCode>General</c:formatCode>
                <c:ptCount val="71"/>
                <c:pt idx="49" formatCode="#,##0">
                  <c:v>273726</c:v>
                </c:pt>
                <c:pt idx="50" formatCode="#,##0">
                  <c:v>274002</c:v>
                </c:pt>
                <c:pt idx="51" formatCode="#,##0">
                  <c:v>274129</c:v>
                </c:pt>
                <c:pt idx="52" formatCode="#,##0">
                  <c:v>274261</c:v>
                </c:pt>
                <c:pt idx="53" formatCode="#,##0">
                  <c:v>274383</c:v>
                </c:pt>
                <c:pt idx="54" formatCode="#,##0">
                  <c:v>274488</c:v>
                </c:pt>
                <c:pt idx="55" formatCode="#,##0">
                  <c:v>274570</c:v>
                </c:pt>
                <c:pt idx="56" formatCode="#,##0">
                  <c:v>274638</c:v>
                </c:pt>
                <c:pt idx="57" formatCode="#,##0">
                  <c:v>274686</c:v>
                </c:pt>
                <c:pt idx="58" formatCode="#,##0">
                  <c:v>274726</c:v>
                </c:pt>
                <c:pt idx="59" formatCode="#,##0">
                  <c:v>274745</c:v>
                </c:pt>
                <c:pt idx="60" formatCode="#,##0">
                  <c:v>274757</c:v>
                </c:pt>
                <c:pt idx="61" formatCode="#,##0">
                  <c:v>274761</c:v>
                </c:pt>
                <c:pt idx="62" formatCode="#,##0">
                  <c:v>274756</c:v>
                </c:pt>
                <c:pt idx="63" formatCode="#,##0">
                  <c:v>274739</c:v>
                </c:pt>
                <c:pt idx="64" formatCode="#,##0">
                  <c:v>274721</c:v>
                </c:pt>
                <c:pt idx="65" formatCode="#,##0">
                  <c:v>274724</c:v>
                </c:pt>
                <c:pt idx="66" formatCode="#,##0">
                  <c:v>274741</c:v>
                </c:pt>
                <c:pt idx="67" formatCode="#,##0">
                  <c:v>274776</c:v>
                </c:pt>
                <c:pt idx="68" formatCode="#,##0">
                  <c:v>274826</c:v>
                </c:pt>
                <c:pt idx="69" formatCode="#,##0">
                  <c:v>274895</c:v>
                </c:pt>
                <c:pt idx="70" formatCode="#,##0">
                  <c:v>274981</c:v>
                </c:pt>
              </c:numCache>
            </c:numRef>
          </c:val>
          <c:smooth val="0"/>
          <c:extLst>
            <c:ext xmlns:c16="http://schemas.microsoft.com/office/drawing/2014/chart" uri="{C3380CC4-5D6E-409C-BE32-E72D297353CC}">
              <c16:uniqueId val="{00000037-D3A7-45F8-918B-0CDCA58BDD53}"/>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1767751373724391"/>
          <c:w val="0.26666414828246199"/>
          <c:h val="0.3853849996431884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Etelä-Pohjanmaan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tiedot'!$A$56</c:f>
              <c:strCache>
                <c:ptCount val="1"/>
                <c:pt idx="0">
                  <c:v>Etelä-Pohjanmaa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8.0271603711607256E-3"/>
                  <c:y val="-4.7580817812031682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FD251066-7479-4C1A-9760-75D654286812}"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7D90-4BD7-9006-9948A3E81B86}"/>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tiedot'!$B$56:$BO$56</c:f>
              <c:numCache>
                <c:formatCode>#,##0</c:formatCode>
                <c:ptCount val="66"/>
                <c:pt idx="0">
                  <c:v>196746</c:v>
                </c:pt>
                <c:pt idx="1">
                  <c:v>196963</c:v>
                </c:pt>
                <c:pt idx="2">
                  <c:v>197965</c:v>
                </c:pt>
                <c:pt idx="3">
                  <c:v>198990</c:v>
                </c:pt>
                <c:pt idx="4">
                  <c:v>199945</c:v>
                </c:pt>
                <c:pt idx="5">
                  <c:v>201152</c:v>
                </c:pt>
                <c:pt idx="6">
                  <c:v>202534</c:v>
                </c:pt>
                <c:pt idx="7">
                  <c:v>204026</c:v>
                </c:pt>
                <c:pt idx="8">
                  <c:v>205477</c:v>
                </c:pt>
                <c:pt idx="9">
                  <c:v>206037</c:v>
                </c:pt>
                <c:pt idx="10">
                  <c:v>206209</c:v>
                </c:pt>
                <c:pt idx="11">
                  <c:v>206316</c:v>
                </c:pt>
                <c:pt idx="12">
                  <c:v>206148</c:v>
                </c:pt>
                <c:pt idx="13">
                  <c:v>206237</c:v>
                </c:pt>
                <c:pt idx="14">
                  <c:v>206454</c:v>
                </c:pt>
                <c:pt idx="15">
                  <c:v>207010</c:v>
                </c:pt>
                <c:pt idx="16">
                  <c:v>207348</c:v>
                </c:pt>
                <c:pt idx="17">
                  <c:v>207742</c:v>
                </c:pt>
                <c:pt idx="18">
                  <c:v>207862</c:v>
                </c:pt>
                <c:pt idx="19">
                  <c:v>207514</c:v>
                </c:pt>
                <c:pt idx="20">
                  <c:v>206136</c:v>
                </c:pt>
                <c:pt idx="21">
                  <c:v>205108</c:v>
                </c:pt>
                <c:pt idx="22">
                  <c:v>203907</c:v>
                </c:pt>
                <c:pt idx="23">
                  <c:v>202935</c:v>
                </c:pt>
                <c:pt idx="24">
                  <c:v>202002</c:v>
                </c:pt>
                <c:pt idx="25">
                  <c:v>200766</c:v>
                </c:pt>
                <c:pt idx="26">
                  <c:v>199639</c:v>
                </c:pt>
                <c:pt idx="27">
                  <c:v>199190</c:v>
                </c:pt>
                <c:pt idx="28">
                  <c:v>199019</c:v>
                </c:pt>
                <c:pt idx="29">
                  <c:v>199150</c:v>
                </c:pt>
                <c:pt idx="30">
                  <c:v>198856</c:v>
                </c:pt>
                <c:pt idx="31">
                  <c:v>198626</c:v>
                </c:pt>
                <c:pt idx="32">
                  <c:v>198831</c:v>
                </c:pt>
                <c:pt idx="33">
                  <c:v>198502</c:v>
                </c:pt>
                <c:pt idx="34">
                  <c:v>198477</c:v>
                </c:pt>
                <c:pt idx="35">
                  <c:v>198469</c:v>
                </c:pt>
                <c:pt idx="36">
                  <c:v>198671</c:v>
                </c:pt>
                <c:pt idx="37">
                  <c:v>198944</c:v>
                </c:pt>
                <c:pt idx="38">
                  <c:v>198831</c:v>
                </c:pt>
                <c:pt idx="39">
                  <c:v>198242</c:v>
                </c:pt>
                <c:pt idx="40">
                  <c:v>197371</c:v>
                </c:pt>
                <c:pt idx="41">
                  <c:v>196572</c:v>
                </c:pt>
                <c:pt idx="42">
                  <c:v>195583</c:v>
                </c:pt>
                <c:pt idx="43">
                  <c:v>194316</c:v>
                </c:pt>
                <c:pt idx="44">
                  <c:v>193207</c:v>
                </c:pt>
                <c:pt idx="45">
                  <c:v>192150</c:v>
                </c:pt>
                <c:pt idx="46">
                  <c:v>191762</c:v>
                </c:pt>
                <c:pt idx="47">
                  <c:v>190774</c:v>
                </c:pt>
                <c:pt idx="48">
                  <c:v>190539</c:v>
                </c:pt>
              </c:numCache>
            </c:numRef>
          </c:val>
          <c:smooth val="0"/>
          <c:extLst>
            <c:ext xmlns:c16="http://schemas.microsoft.com/office/drawing/2014/chart" uri="{C3380CC4-5D6E-409C-BE32-E72D297353CC}">
              <c16:uniqueId val="{00000001-7D90-4BD7-9006-9948A3E81B86}"/>
            </c:ext>
          </c:extLst>
        </c:ser>
        <c:ser>
          <c:idx val="2"/>
          <c:order val="1"/>
          <c:tx>
            <c:strRef>
              <c:f>'Diat 6–34 tiedot'!$A$57</c:f>
              <c:strCache>
                <c:ptCount val="1"/>
                <c:pt idx="0">
                  <c:v>Etelä-Pohjanmaa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1.5991739699808603E-3"/>
                  <c:y val="4.3049311353742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D90-4BD7-9006-9948A3E81B86}"/>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tiedot'!$B$57:$BO$57</c:f>
              <c:numCache>
                <c:formatCode>General</c:formatCode>
                <c:ptCount val="66"/>
                <c:pt idx="44" formatCode="#,##0">
                  <c:v>193243</c:v>
                </c:pt>
                <c:pt idx="45" formatCode="#,##0">
                  <c:v>192200</c:v>
                </c:pt>
                <c:pt idx="46" formatCode="#,##0">
                  <c:v>191169</c:v>
                </c:pt>
                <c:pt idx="47" formatCode="#,##0">
                  <c:v>190169</c:v>
                </c:pt>
                <c:pt idx="48" formatCode="#,##0">
                  <c:v>189183</c:v>
                </c:pt>
                <c:pt idx="49" formatCode="#,##0">
                  <c:v>188213</c:v>
                </c:pt>
                <c:pt idx="50" formatCode="#,##0">
                  <c:v>187263</c:v>
                </c:pt>
                <c:pt idx="51" formatCode="#,##0">
                  <c:v>186335</c:v>
                </c:pt>
                <c:pt idx="52" formatCode="#,##0">
                  <c:v>185406</c:v>
                </c:pt>
                <c:pt idx="53" formatCode="#,##0">
                  <c:v>184480</c:v>
                </c:pt>
                <c:pt idx="54" formatCode="#,##0">
                  <c:v>183553</c:v>
                </c:pt>
                <c:pt idx="55" formatCode="#,##0">
                  <c:v>182632</c:v>
                </c:pt>
                <c:pt idx="56" formatCode="#,##0">
                  <c:v>181702</c:v>
                </c:pt>
                <c:pt idx="57" formatCode="#,##0">
                  <c:v>180786</c:v>
                </c:pt>
                <c:pt idx="58" formatCode="#,##0">
                  <c:v>179873</c:v>
                </c:pt>
                <c:pt idx="59" formatCode="#,##0">
                  <c:v>178958</c:v>
                </c:pt>
                <c:pt idx="60" formatCode="#,##0">
                  <c:v>178035</c:v>
                </c:pt>
                <c:pt idx="61" formatCode="#,##0">
                  <c:v>177124</c:v>
                </c:pt>
                <c:pt idx="62" formatCode="#,##0">
                  <c:v>176227</c:v>
                </c:pt>
                <c:pt idx="63" formatCode="#,##0">
                  <c:v>175337</c:v>
                </c:pt>
                <c:pt idx="64" formatCode="#,##0">
                  <c:v>174460</c:v>
                </c:pt>
                <c:pt idx="65" formatCode="#,##0">
                  <c:v>173556</c:v>
                </c:pt>
              </c:numCache>
            </c:numRef>
          </c:val>
          <c:smooth val="0"/>
          <c:extLst>
            <c:ext xmlns:c16="http://schemas.microsoft.com/office/drawing/2014/chart" uri="{C3380CC4-5D6E-409C-BE32-E72D297353CC}">
              <c16:uniqueId val="{00000003-7D90-4BD7-9006-9948A3E81B86}"/>
            </c:ext>
          </c:extLst>
        </c:ser>
        <c:ser>
          <c:idx val="3"/>
          <c:order val="2"/>
          <c:tx>
            <c:strRef>
              <c:f>'Diat 6–34 tiedot'!$A$58</c:f>
              <c:strCache>
                <c:ptCount val="1"/>
                <c:pt idx="0">
                  <c:v>Etelä-Pohjanmaa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6.7165306739196129E-2"/>
                  <c:y val="3.6252051666309772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7D90-4BD7-9006-9948A3E81B8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tiedot'!$B$58:$BO$58</c:f>
              <c:numCache>
                <c:formatCode>General</c:formatCode>
                <c:ptCount val="66"/>
                <c:pt idx="46" formatCode="#,##0">
                  <c:v>191250</c:v>
                </c:pt>
                <c:pt idx="47" formatCode="#,##0">
                  <c:v>190296</c:v>
                </c:pt>
                <c:pt idx="48" formatCode="#,##0">
                  <c:v>189370</c:v>
                </c:pt>
                <c:pt idx="49" formatCode="#,##0">
                  <c:v>188439</c:v>
                </c:pt>
                <c:pt idx="50" formatCode="#,##0">
                  <c:v>187523</c:v>
                </c:pt>
                <c:pt idx="51" formatCode="#,##0">
                  <c:v>186609</c:v>
                </c:pt>
                <c:pt idx="52" formatCode="#,##0">
                  <c:v>185701</c:v>
                </c:pt>
                <c:pt idx="53" formatCode="#,##0">
                  <c:v>184780</c:v>
                </c:pt>
                <c:pt idx="54" formatCode="#,##0">
                  <c:v>183854</c:v>
                </c:pt>
                <c:pt idx="55" formatCode="#,##0">
                  <c:v>182921</c:v>
                </c:pt>
                <c:pt idx="56" formatCode="#,##0">
                  <c:v>181977</c:v>
                </c:pt>
                <c:pt idx="57" formatCode="#,##0">
                  <c:v>181045</c:v>
                </c:pt>
                <c:pt idx="58" formatCode="#,##0">
                  <c:v>180106</c:v>
                </c:pt>
                <c:pt idx="59" formatCode="#,##0">
                  <c:v>179179</c:v>
                </c:pt>
                <c:pt idx="60" formatCode="#,##0">
                  <c:v>178249</c:v>
                </c:pt>
                <c:pt idx="61" formatCode="#,##0">
                  <c:v>177315</c:v>
                </c:pt>
                <c:pt idx="62" formatCode="#,##0">
                  <c:v>176414</c:v>
                </c:pt>
                <c:pt idx="63" formatCode="#,##0">
                  <c:v>175517</c:v>
                </c:pt>
                <c:pt idx="64" formatCode="#,##0">
                  <c:v>174632</c:v>
                </c:pt>
                <c:pt idx="65" formatCode="#,##0">
                  <c:v>173749</c:v>
                </c:pt>
              </c:numCache>
            </c:numRef>
          </c:val>
          <c:smooth val="0"/>
          <c:extLst>
            <c:ext xmlns:c16="http://schemas.microsoft.com/office/drawing/2014/chart" uri="{C3380CC4-5D6E-409C-BE32-E72D297353CC}">
              <c16:uniqueId val="{00000005-7D90-4BD7-9006-9948A3E81B86}"/>
            </c:ext>
          </c:extLst>
        </c:ser>
        <c:ser>
          <c:idx val="1"/>
          <c:order val="3"/>
          <c:tx>
            <c:strRef>
              <c:f>'Diat 6–34 tiedot'!$A$59</c:f>
              <c:strCache>
                <c:ptCount val="1"/>
                <c:pt idx="0">
                  <c:v>Etelä-Pohjanmaa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2.8785131459655604E-2"/>
                  <c:y val="-4.0783558124598628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62AB66C8-A3B1-4727-800C-E387E9F6F63A}"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6-7D90-4BD7-9006-9948A3E81B86}"/>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tiedot'!$B$59:$BT$59</c:f>
              <c:numCache>
                <c:formatCode>General</c:formatCode>
                <c:ptCount val="71"/>
                <c:pt idx="49" formatCode="#,##0">
                  <c:v>189920</c:v>
                </c:pt>
                <c:pt idx="50" formatCode="#,##0">
                  <c:v>189225</c:v>
                </c:pt>
                <c:pt idx="51" formatCode="#,##0">
                  <c:v>188497</c:v>
                </c:pt>
                <c:pt idx="52" formatCode="#,##0">
                  <c:v>187770</c:v>
                </c:pt>
                <c:pt idx="53" formatCode="#,##0">
                  <c:v>187066</c:v>
                </c:pt>
                <c:pt idx="54" formatCode="#,##0">
                  <c:v>186379</c:v>
                </c:pt>
                <c:pt idx="55" formatCode="#,##0">
                  <c:v>185703</c:v>
                </c:pt>
                <c:pt idx="56" formatCode="#,##0">
                  <c:v>185036</c:v>
                </c:pt>
                <c:pt idx="57" formatCode="#,##0">
                  <c:v>184394</c:v>
                </c:pt>
                <c:pt idx="58" formatCode="#,##0">
                  <c:v>183789</c:v>
                </c:pt>
                <c:pt idx="59" formatCode="#,##0">
                  <c:v>183208</c:v>
                </c:pt>
                <c:pt idx="60" formatCode="#,##0">
                  <c:v>182637</c:v>
                </c:pt>
                <c:pt idx="61" formatCode="#,##0">
                  <c:v>182089</c:v>
                </c:pt>
                <c:pt idx="62" formatCode="#,##0">
                  <c:v>181584</c:v>
                </c:pt>
                <c:pt idx="63" formatCode="#,##0">
                  <c:v>181118</c:v>
                </c:pt>
                <c:pt idx="64" formatCode="#,##0">
                  <c:v>180668</c:v>
                </c:pt>
                <c:pt idx="65" formatCode="#,##0">
                  <c:v>180244</c:v>
                </c:pt>
                <c:pt idx="66" formatCode="#,##0">
                  <c:v>179848</c:v>
                </c:pt>
                <c:pt idx="67" formatCode="#,##0">
                  <c:v>179469</c:v>
                </c:pt>
                <c:pt idx="68" formatCode="#,##0">
                  <c:v>179114</c:v>
                </c:pt>
                <c:pt idx="69" formatCode="#,##0">
                  <c:v>178789</c:v>
                </c:pt>
                <c:pt idx="70" formatCode="#,##0">
                  <c:v>178473</c:v>
                </c:pt>
              </c:numCache>
            </c:numRef>
          </c:val>
          <c:smooth val="0"/>
          <c:extLst>
            <c:ext xmlns:c16="http://schemas.microsoft.com/office/drawing/2014/chart" uri="{C3380CC4-5D6E-409C-BE32-E72D297353CC}">
              <c16:uniqueId val="{00000007-7D90-4BD7-9006-9948A3E81B86}"/>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1767751373724391"/>
          <c:w val="0.34705449783418957"/>
          <c:h val="0.3808534931848997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Pohjanmaan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tiedot'!$A$60</c:f>
              <c:strCache>
                <c:ptCount val="1"/>
                <c:pt idx="0">
                  <c:v>Pohjanmaa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4.4952092396017315E-2"/>
                  <c:y val="-3.6252051666309855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DFC74125-14D2-477C-BE30-4FC7FBAC0BBB}"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3001-494B-9751-D67FAF63F687}"/>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tiedot'!$B$60:$BO$60</c:f>
              <c:numCache>
                <c:formatCode>#,##0</c:formatCode>
                <c:ptCount val="66"/>
                <c:pt idx="0">
                  <c:v>161392</c:v>
                </c:pt>
                <c:pt idx="1">
                  <c:v>161581</c:v>
                </c:pt>
                <c:pt idx="2">
                  <c:v>161781</c:v>
                </c:pt>
                <c:pt idx="3">
                  <c:v>162155</c:v>
                </c:pt>
                <c:pt idx="4">
                  <c:v>162714</c:v>
                </c:pt>
                <c:pt idx="5">
                  <c:v>163556</c:v>
                </c:pt>
                <c:pt idx="6">
                  <c:v>164561</c:v>
                </c:pt>
                <c:pt idx="7">
                  <c:v>165771</c:v>
                </c:pt>
                <c:pt idx="8">
                  <c:v>166599</c:v>
                </c:pt>
                <c:pt idx="9">
                  <c:v>167268</c:v>
                </c:pt>
                <c:pt idx="10">
                  <c:v>167411</c:v>
                </c:pt>
                <c:pt idx="11">
                  <c:v>167439</c:v>
                </c:pt>
                <c:pt idx="12">
                  <c:v>166999</c:v>
                </c:pt>
                <c:pt idx="13">
                  <c:v>166639</c:v>
                </c:pt>
                <c:pt idx="14">
                  <c:v>166821</c:v>
                </c:pt>
                <c:pt idx="15">
                  <c:v>167108</c:v>
                </c:pt>
                <c:pt idx="16">
                  <c:v>167807</c:v>
                </c:pt>
                <c:pt idx="17">
                  <c:v>168379</c:v>
                </c:pt>
                <c:pt idx="18">
                  <c:v>168698</c:v>
                </c:pt>
                <c:pt idx="19">
                  <c:v>168833</c:v>
                </c:pt>
                <c:pt idx="20">
                  <c:v>168888</c:v>
                </c:pt>
                <c:pt idx="21">
                  <c:v>169019</c:v>
                </c:pt>
                <c:pt idx="22">
                  <c:v>168964</c:v>
                </c:pt>
                <c:pt idx="23">
                  <c:v>168867</c:v>
                </c:pt>
                <c:pt idx="24">
                  <c:v>168326</c:v>
                </c:pt>
                <c:pt idx="25">
                  <c:v>168077</c:v>
                </c:pt>
                <c:pt idx="26">
                  <c:v>167986</c:v>
                </c:pt>
                <c:pt idx="27">
                  <c:v>167921</c:v>
                </c:pt>
                <c:pt idx="28">
                  <c:v>168046</c:v>
                </c:pt>
                <c:pt idx="29">
                  <c:v>168361</c:v>
                </c:pt>
                <c:pt idx="30">
                  <c:v>168583</c:v>
                </c:pt>
                <c:pt idx="31">
                  <c:v>169170</c:v>
                </c:pt>
                <c:pt idx="32">
                  <c:v>169971</c:v>
                </c:pt>
                <c:pt idx="33">
                  <c:v>170994</c:v>
                </c:pt>
                <c:pt idx="34">
                  <c:v>172085</c:v>
                </c:pt>
                <c:pt idx="35">
                  <c:v>172981</c:v>
                </c:pt>
                <c:pt idx="36">
                  <c:v>174170</c:v>
                </c:pt>
                <c:pt idx="37">
                  <c:v>174777</c:v>
                </c:pt>
                <c:pt idx="38">
                  <c:v>175530</c:v>
                </c:pt>
                <c:pt idx="39">
                  <c:v>176314</c:v>
                </c:pt>
                <c:pt idx="40">
                  <c:v>176894</c:v>
                </c:pt>
                <c:pt idx="41">
                  <c:v>176729</c:v>
                </c:pt>
                <c:pt idx="42">
                  <c:v>176272</c:v>
                </c:pt>
                <c:pt idx="43">
                  <c:v>176193</c:v>
                </c:pt>
                <c:pt idx="44">
                  <c:v>175923</c:v>
                </c:pt>
                <c:pt idx="45">
                  <c:v>175816</c:v>
                </c:pt>
                <c:pt idx="46">
                  <c:v>176041</c:v>
                </c:pt>
                <c:pt idx="47">
                  <c:v>176323</c:v>
                </c:pt>
                <c:pt idx="48">
                  <c:v>177602</c:v>
                </c:pt>
              </c:numCache>
            </c:numRef>
          </c:val>
          <c:smooth val="0"/>
          <c:extLst>
            <c:ext xmlns:c16="http://schemas.microsoft.com/office/drawing/2014/chart" uri="{C3380CC4-5D6E-409C-BE32-E72D297353CC}">
              <c16:uniqueId val="{00000001-3001-494B-9751-D67FAF63F687}"/>
            </c:ext>
          </c:extLst>
        </c:ser>
        <c:ser>
          <c:idx val="2"/>
          <c:order val="1"/>
          <c:tx>
            <c:strRef>
              <c:f>'Diat 6–34 tiedot'!$A$61</c:f>
              <c:strCache>
                <c:ptCount val="1"/>
                <c:pt idx="0">
                  <c:v>Pohjanmaa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1.5991739699808603E-3"/>
                  <c:y val="2.49232855205880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001-494B-9751-D67FAF63F687}"/>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tiedot'!$B$61:$BO$61</c:f>
              <c:numCache>
                <c:formatCode>General</c:formatCode>
                <c:ptCount val="66"/>
                <c:pt idx="44" formatCode="#,##0">
                  <c:v>176124</c:v>
                </c:pt>
                <c:pt idx="45" formatCode="#,##0">
                  <c:v>176049</c:v>
                </c:pt>
                <c:pt idx="46" formatCode="#,##0">
                  <c:v>175979</c:v>
                </c:pt>
                <c:pt idx="47" formatCode="#,##0">
                  <c:v>175893</c:v>
                </c:pt>
                <c:pt idx="48" formatCode="#,##0">
                  <c:v>175796</c:v>
                </c:pt>
                <c:pt idx="49" formatCode="#,##0">
                  <c:v>175686</c:v>
                </c:pt>
                <c:pt idx="50" formatCode="#,##0">
                  <c:v>175551</c:v>
                </c:pt>
                <c:pt idx="51" formatCode="#,##0">
                  <c:v>175385</c:v>
                </c:pt>
                <c:pt idx="52" formatCode="#,##0">
                  <c:v>175192</c:v>
                </c:pt>
                <c:pt idx="53" formatCode="#,##0">
                  <c:v>174966</c:v>
                </c:pt>
                <c:pt idx="54" formatCode="#,##0">
                  <c:v>174711</c:v>
                </c:pt>
                <c:pt idx="55" formatCode="#,##0">
                  <c:v>174432</c:v>
                </c:pt>
                <c:pt idx="56" formatCode="#,##0">
                  <c:v>174137</c:v>
                </c:pt>
                <c:pt idx="57" formatCode="#,##0">
                  <c:v>173811</c:v>
                </c:pt>
                <c:pt idx="58" formatCode="#,##0">
                  <c:v>173450</c:v>
                </c:pt>
                <c:pt idx="59" formatCode="#,##0">
                  <c:v>173061</c:v>
                </c:pt>
                <c:pt idx="60" formatCode="#,##0">
                  <c:v>172636</c:v>
                </c:pt>
                <c:pt idx="61" formatCode="#,##0">
                  <c:v>172175</c:v>
                </c:pt>
                <c:pt idx="62" formatCode="#,##0">
                  <c:v>171694</c:v>
                </c:pt>
                <c:pt idx="63" formatCode="#,##0">
                  <c:v>171176</c:v>
                </c:pt>
                <c:pt idx="64" formatCode="#,##0">
                  <c:v>170631</c:v>
                </c:pt>
                <c:pt idx="65" formatCode="#,##0">
                  <c:v>170072</c:v>
                </c:pt>
              </c:numCache>
            </c:numRef>
          </c:val>
          <c:smooth val="0"/>
          <c:extLst>
            <c:ext xmlns:c16="http://schemas.microsoft.com/office/drawing/2014/chart" uri="{C3380CC4-5D6E-409C-BE32-E72D297353CC}">
              <c16:uniqueId val="{00000003-3001-494B-9751-D67FAF63F687}"/>
            </c:ext>
          </c:extLst>
        </c:ser>
        <c:ser>
          <c:idx val="3"/>
          <c:order val="2"/>
          <c:tx>
            <c:strRef>
              <c:f>'Diat 6–34 tiedot'!$A$62</c:f>
              <c:strCache>
                <c:ptCount val="1"/>
                <c:pt idx="0">
                  <c:v>Pohjanmaa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6.2367784829253668E-2"/>
                  <c:y val="4.0783558124598586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3001-494B-9751-D67FAF63F68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tiedot'!$B$62:$BO$62</c:f>
              <c:numCache>
                <c:formatCode>General</c:formatCode>
                <c:ptCount val="66"/>
                <c:pt idx="46" formatCode="#,##0">
                  <c:v>175863</c:v>
                </c:pt>
                <c:pt idx="47" formatCode="#,##0">
                  <c:v>175659</c:v>
                </c:pt>
                <c:pt idx="48" formatCode="#,##0">
                  <c:v>175453</c:v>
                </c:pt>
                <c:pt idx="49" formatCode="#,##0">
                  <c:v>175246</c:v>
                </c:pt>
                <c:pt idx="50" formatCode="#,##0">
                  <c:v>175030</c:v>
                </c:pt>
                <c:pt idx="51" formatCode="#,##0">
                  <c:v>174803</c:v>
                </c:pt>
                <c:pt idx="52" formatCode="#,##0">
                  <c:v>174561</c:v>
                </c:pt>
                <c:pt idx="53" formatCode="#,##0">
                  <c:v>174289</c:v>
                </c:pt>
                <c:pt idx="54" formatCode="#,##0">
                  <c:v>173998</c:v>
                </c:pt>
                <c:pt idx="55" formatCode="#,##0">
                  <c:v>173694</c:v>
                </c:pt>
                <c:pt idx="56" formatCode="#,##0">
                  <c:v>173375</c:v>
                </c:pt>
                <c:pt idx="57" formatCode="#,##0">
                  <c:v>173034</c:v>
                </c:pt>
                <c:pt idx="58" formatCode="#,##0">
                  <c:v>172673</c:v>
                </c:pt>
                <c:pt idx="59" formatCode="#,##0">
                  <c:v>172291</c:v>
                </c:pt>
                <c:pt idx="60" formatCode="#,##0">
                  <c:v>171882</c:v>
                </c:pt>
                <c:pt idx="61" formatCode="#,##0">
                  <c:v>171450</c:v>
                </c:pt>
                <c:pt idx="62" formatCode="#,##0">
                  <c:v>171001</c:v>
                </c:pt>
                <c:pt idx="63" formatCode="#,##0">
                  <c:v>170524</c:v>
                </c:pt>
                <c:pt idx="64" formatCode="#,##0">
                  <c:v>170029</c:v>
                </c:pt>
                <c:pt idx="65" formatCode="#,##0">
                  <c:v>169533</c:v>
                </c:pt>
              </c:numCache>
            </c:numRef>
          </c:val>
          <c:smooth val="0"/>
          <c:extLst>
            <c:ext xmlns:c16="http://schemas.microsoft.com/office/drawing/2014/chart" uri="{C3380CC4-5D6E-409C-BE32-E72D297353CC}">
              <c16:uniqueId val="{00000005-3001-494B-9751-D67FAF63F687}"/>
            </c:ext>
          </c:extLst>
        </c:ser>
        <c:ser>
          <c:idx val="1"/>
          <c:order val="3"/>
          <c:tx>
            <c:strRef>
              <c:f>'Diat 6–34 tiedot'!$A$63</c:f>
              <c:strCache>
                <c:ptCount val="1"/>
                <c:pt idx="0">
                  <c:v>Pohjanmaa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3582653369598182E-2"/>
                  <c:y val="-3.3986298437165489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0BAFC108-F8FF-4263-84C2-28B591BE5716}"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6-3001-494B-9751-D67FAF63F687}"/>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tiedot'!$B$63:$BT$63</c:f>
              <c:numCache>
                <c:formatCode>General</c:formatCode>
                <c:ptCount val="71"/>
                <c:pt idx="49" formatCode="#,##0">
                  <c:v>178664</c:v>
                </c:pt>
                <c:pt idx="50" formatCode="#,##0">
                  <c:v>179396</c:v>
                </c:pt>
                <c:pt idx="51" formatCode="#,##0">
                  <c:v>179878</c:v>
                </c:pt>
                <c:pt idx="52" formatCode="#,##0">
                  <c:v>180366</c:v>
                </c:pt>
                <c:pt idx="53" formatCode="#,##0">
                  <c:v>180829</c:v>
                </c:pt>
                <c:pt idx="54" formatCode="#,##0">
                  <c:v>181276</c:v>
                </c:pt>
                <c:pt idx="55" formatCode="#,##0">
                  <c:v>181715</c:v>
                </c:pt>
                <c:pt idx="56" formatCode="#,##0">
                  <c:v>182151</c:v>
                </c:pt>
                <c:pt idx="57" formatCode="#,##0">
                  <c:v>182577</c:v>
                </c:pt>
                <c:pt idx="58" formatCode="#,##0">
                  <c:v>182980</c:v>
                </c:pt>
                <c:pt idx="59" formatCode="#,##0">
                  <c:v>183368</c:v>
                </c:pt>
                <c:pt idx="60" formatCode="#,##0">
                  <c:v>183739</c:v>
                </c:pt>
                <c:pt idx="61" formatCode="#,##0">
                  <c:v>184083</c:v>
                </c:pt>
                <c:pt idx="62" formatCode="#,##0">
                  <c:v>184409</c:v>
                </c:pt>
                <c:pt idx="63" formatCode="#,##0">
                  <c:v>184717</c:v>
                </c:pt>
                <c:pt idx="64" formatCode="#,##0">
                  <c:v>185007</c:v>
                </c:pt>
                <c:pt idx="65" formatCode="#,##0">
                  <c:v>185296</c:v>
                </c:pt>
                <c:pt idx="66" formatCode="#,##0">
                  <c:v>185605</c:v>
                </c:pt>
                <c:pt idx="67" formatCode="#,##0">
                  <c:v>185921</c:v>
                </c:pt>
                <c:pt idx="68" formatCode="#,##0">
                  <c:v>186231</c:v>
                </c:pt>
                <c:pt idx="69" formatCode="#,##0">
                  <c:v>186544</c:v>
                </c:pt>
                <c:pt idx="70" formatCode="#,##0">
                  <c:v>186862</c:v>
                </c:pt>
              </c:numCache>
            </c:numRef>
          </c:val>
          <c:smooth val="0"/>
          <c:extLst>
            <c:ext xmlns:c16="http://schemas.microsoft.com/office/drawing/2014/chart" uri="{C3380CC4-5D6E-409C-BE32-E72D297353CC}">
              <c16:uniqueId val="{00000007-3001-494B-9751-D67FAF63F687}"/>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5846107186184246"/>
          <c:w val="0.31284778885866826"/>
          <c:h val="0.3378041818311568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Keski-Pohjanmaan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tiedot'!$A$64</c:f>
              <c:strCache>
                <c:ptCount val="1"/>
                <c:pt idx="0">
                  <c:v>Keski-Pohjanmaa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86DE-457A-8395-84D52775F75A}"/>
                </c:ext>
              </c:extLst>
            </c:dLbl>
            <c:dLbl>
              <c:idx val="1"/>
              <c:delete val="1"/>
              <c:extLst>
                <c:ext xmlns:c15="http://schemas.microsoft.com/office/drawing/2012/chart" uri="{CE6537A1-D6FC-4f65-9D91-7224C49458BB}"/>
                <c:ext xmlns:c16="http://schemas.microsoft.com/office/drawing/2014/chart" uri="{C3380CC4-5D6E-409C-BE32-E72D297353CC}">
                  <c16:uniqueId val="{00000001-86DE-457A-8395-84D52775F75A}"/>
                </c:ext>
              </c:extLst>
            </c:dLbl>
            <c:dLbl>
              <c:idx val="2"/>
              <c:delete val="1"/>
              <c:extLst>
                <c:ext xmlns:c15="http://schemas.microsoft.com/office/drawing/2012/chart" uri="{CE6537A1-D6FC-4f65-9D91-7224C49458BB}"/>
                <c:ext xmlns:c16="http://schemas.microsoft.com/office/drawing/2014/chart" uri="{C3380CC4-5D6E-409C-BE32-E72D297353CC}">
                  <c16:uniqueId val="{00000002-86DE-457A-8395-84D52775F75A}"/>
                </c:ext>
              </c:extLst>
            </c:dLbl>
            <c:dLbl>
              <c:idx val="3"/>
              <c:delete val="1"/>
              <c:extLst>
                <c:ext xmlns:c15="http://schemas.microsoft.com/office/drawing/2012/chart" uri="{CE6537A1-D6FC-4f65-9D91-7224C49458BB}"/>
                <c:ext xmlns:c16="http://schemas.microsoft.com/office/drawing/2014/chart" uri="{C3380CC4-5D6E-409C-BE32-E72D297353CC}">
                  <c16:uniqueId val="{00000003-86DE-457A-8395-84D52775F75A}"/>
                </c:ext>
              </c:extLst>
            </c:dLbl>
            <c:dLbl>
              <c:idx val="4"/>
              <c:delete val="1"/>
              <c:extLst>
                <c:ext xmlns:c15="http://schemas.microsoft.com/office/drawing/2012/chart" uri="{CE6537A1-D6FC-4f65-9D91-7224C49458BB}"/>
                <c:ext xmlns:c16="http://schemas.microsoft.com/office/drawing/2014/chart" uri="{C3380CC4-5D6E-409C-BE32-E72D297353CC}">
                  <c16:uniqueId val="{00000004-86DE-457A-8395-84D52775F75A}"/>
                </c:ext>
              </c:extLst>
            </c:dLbl>
            <c:dLbl>
              <c:idx val="5"/>
              <c:delete val="1"/>
              <c:extLst>
                <c:ext xmlns:c15="http://schemas.microsoft.com/office/drawing/2012/chart" uri="{CE6537A1-D6FC-4f65-9D91-7224C49458BB}"/>
                <c:ext xmlns:c16="http://schemas.microsoft.com/office/drawing/2014/chart" uri="{C3380CC4-5D6E-409C-BE32-E72D297353CC}">
                  <c16:uniqueId val="{00000005-86DE-457A-8395-84D52775F75A}"/>
                </c:ext>
              </c:extLst>
            </c:dLbl>
            <c:dLbl>
              <c:idx val="6"/>
              <c:delete val="1"/>
              <c:extLst>
                <c:ext xmlns:c15="http://schemas.microsoft.com/office/drawing/2012/chart" uri="{CE6537A1-D6FC-4f65-9D91-7224C49458BB}"/>
                <c:ext xmlns:c16="http://schemas.microsoft.com/office/drawing/2014/chart" uri="{C3380CC4-5D6E-409C-BE32-E72D297353CC}">
                  <c16:uniqueId val="{00000006-86DE-457A-8395-84D52775F75A}"/>
                </c:ext>
              </c:extLst>
            </c:dLbl>
            <c:dLbl>
              <c:idx val="7"/>
              <c:delete val="1"/>
              <c:extLst>
                <c:ext xmlns:c15="http://schemas.microsoft.com/office/drawing/2012/chart" uri="{CE6537A1-D6FC-4f65-9D91-7224C49458BB}"/>
                <c:ext xmlns:c16="http://schemas.microsoft.com/office/drawing/2014/chart" uri="{C3380CC4-5D6E-409C-BE32-E72D297353CC}">
                  <c16:uniqueId val="{00000007-86DE-457A-8395-84D52775F75A}"/>
                </c:ext>
              </c:extLst>
            </c:dLbl>
            <c:dLbl>
              <c:idx val="8"/>
              <c:delete val="1"/>
              <c:extLst>
                <c:ext xmlns:c15="http://schemas.microsoft.com/office/drawing/2012/chart" uri="{CE6537A1-D6FC-4f65-9D91-7224C49458BB}"/>
                <c:ext xmlns:c16="http://schemas.microsoft.com/office/drawing/2014/chart" uri="{C3380CC4-5D6E-409C-BE32-E72D297353CC}">
                  <c16:uniqueId val="{00000008-86DE-457A-8395-84D52775F75A}"/>
                </c:ext>
              </c:extLst>
            </c:dLbl>
            <c:dLbl>
              <c:idx val="9"/>
              <c:delete val="1"/>
              <c:extLst>
                <c:ext xmlns:c15="http://schemas.microsoft.com/office/drawing/2012/chart" uri="{CE6537A1-D6FC-4f65-9D91-7224C49458BB}"/>
                <c:ext xmlns:c16="http://schemas.microsoft.com/office/drawing/2014/chart" uri="{C3380CC4-5D6E-409C-BE32-E72D297353CC}">
                  <c16:uniqueId val="{00000009-86DE-457A-8395-84D52775F75A}"/>
                </c:ext>
              </c:extLst>
            </c:dLbl>
            <c:dLbl>
              <c:idx val="10"/>
              <c:delete val="1"/>
              <c:extLst>
                <c:ext xmlns:c15="http://schemas.microsoft.com/office/drawing/2012/chart" uri="{CE6537A1-D6FC-4f65-9D91-7224C49458BB}"/>
                <c:ext xmlns:c16="http://schemas.microsoft.com/office/drawing/2014/chart" uri="{C3380CC4-5D6E-409C-BE32-E72D297353CC}">
                  <c16:uniqueId val="{0000000A-86DE-457A-8395-84D52775F75A}"/>
                </c:ext>
              </c:extLst>
            </c:dLbl>
            <c:dLbl>
              <c:idx val="11"/>
              <c:delete val="1"/>
              <c:extLst>
                <c:ext xmlns:c15="http://schemas.microsoft.com/office/drawing/2012/chart" uri="{CE6537A1-D6FC-4f65-9D91-7224C49458BB}"/>
                <c:ext xmlns:c16="http://schemas.microsoft.com/office/drawing/2014/chart" uri="{C3380CC4-5D6E-409C-BE32-E72D297353CC}">
                  <c16:uniqueId val="{0000000B-86DE-457A-8395-84D52775F75A}"/>
                </c:ext>
              </c:extLst>
            </c:dLbl>
            <c:dLbl>
              <c:idx val="12"/>
              <c:delete val="1"/>
              <c:extLst>
                <c:ext xmlns:c15="http://schemas.microsoft.com/office/drawing/2012/chart" uri="{CE6537A1-D6FC-4f65-9D91-7224C49458BB}"/>
                <c:ext xmlns:c16="http://schemas.microsoft.com/office/drawing/2014/chart" uri="{C3380CC4-5D6E-409C-BE32-E72D297353CC}">
                  <c16:uniqueId val="{0000000C-86DE-457A-8395-84D52775F75A}"/>
                </c:ext>
              </c:extLst>
            </c:dLbl>
            <c:dLbl>
              <c:idx val="13"/>
              <c:delete val="1"/>
              <c:extLst>
                <c:ext xmlns:c15="http://schemas.microsoft.com/office/drawing/2012/chart" uri="{CE6537A1-D6FC-4f65-9D91-7224C49458BB}"/>
                <c:ext xmlns:c16="http://schemas.microsoft.com/office/drawing/2014/chart" uri="{C3380CC4-5D6E-409C-BE32-E72D297353CC}">
                  <c16:uniqueId val="{0000000D-86DE-457A-8395-84D52775F75A}"/>
                </c:ext>
              </c:extLst>
            </c:dLbl>
            <c:dLbl>
              <c:idx val="14"/>
              <c:delete val="1"/>
              <c:extLst>
                <c:ext xmlns:c15="http://schemas.microsoft.com/office/drawing/2012/chart" uri="{CE6537A1-D6FC-4f65-9D91-7224C49458BB}"/>
                <c:ext xmlns:c16="http://schemas.microsoft.com/office/drawing/2014/chart" uri="{C3380CC4-5D6E-409C-BE32-E72D297353CC}">
                  <c16:uniqueId val="{0000000E-86DE-457A-8395-84D52775F75A}"/>
                </c:ext>
              </c:extLst>
            </c:dLbl>
            <c:dLbl>
              <c:idx val="15"/>
              <c:delete val="1"/>
              <c:extLst>
                <c:ext xmlns:c15="http://schemas.microsoft.com/office/drawing/2012/chart" uri="{CE6537A1-D6FC-4f65-9D91-7224C49458BB}"/>
                <c:ext xmlns:c16="http://schemas.microsoft.com/office/drawing/2014/chart" uri="{C3380CC4-5D6E-409C-BE32-E72D297353CC}">
                  <c16:uniqueId val="{0000000F-86DE-457A-8395-84D52775F75A}"/>
                </c:ext>
              </c:extLst>
            </c:dLbl>
            <c:dLbl>
              <c:idx val="16"/>
              <c:delete val="1"/>
              <c:extLst>
                <c:ext xmlns:c15="http://schemas.microsoft.com/office/drawing/2012/chart" uri="{CE6537A1-D6FC-4f65-9D91-7224C49458BB}"/>
                <c:ext xmlns:c16="http://schemas.microsoft.com/office/drawing/2014/chart" uri="{C3380CC4-5D6E-409C-BE32-E72D297353CC}">
                  <c16:uniqueId val="{00000010-86DE-457A-8395-84D52775F75A}"/>
                </c:ext>
              </c:extLst>
            </c:dLbl>
            <c:dLbl>
              <c:idx val="17"/>
              <c:delete val="1"/>
              <c:extLst>
                <c:ext xmlns:c15="http://schemas.microsoft.com/office/drawing/2012/chart" uri="{CE6537A1-D6FC-4f65-9D91-7224C49458BB}"/>
                <c:ext xmlns:c16="http://schemas.microsoft.com/office/drawing/2014/chart" uri="{C3380CC4-5D6E-409C-BE32-E72D297353CC}">
                  <c16:uniqueId val="{00000011-86DE-457A-8395-84D52775F75A}"/>
                </c:ext>
              </c:extLst>
            </c:dLbl>
            <c:dLbl>
              <c:idx val="18"/>
              <c:delete val="1"/>
              <c:extLst>
                <c:ext xmlns:c15="http://schemas.microsoft.com/office/drawing/2012/chart" uri="{CE6537A1-D6FC-4f65-9D91-7224C49458BB}"/>
                <c:ext xmlns:c16="http://schemas.microsoft.com/office/drawing/2014/chart" uri="{C3380CC4-5D6E-409C-BE32-E72D297353CC}">
                  <c16:uniqueId val="{00000012-86DE-457A-8395-84D52775F75A}"/>
                </c:ext>
              </c:extLst>
            </c:dLbl>
            <c:dLbl>
              <c:idx val="19"/>
              <c:delete val="1"/>
              <c:extLst>
                <c:ext xmlns:c15="http://schemas.microsoft.com/office/drawing/2012/chart" uri="{CE6537A1-D6FC-4f65-9D91-7224C49458BB}"/>
                <c:ext xmlns:c16="http://schemas.microsoft.com/office/drawing/2014/chart" uri="{C3380CC4-5D6E-409C-BE32-E72D297353CC}">
                  <c16:uniqueId val="{00000013-86DE-457A-8395-84D52775F75A}"/>
                </c:ext>
              </c:extLst>
            </c:dLbl>
            <c:dLbl>
              <c:idx val="20"/>
              <c:delete val="1"/>
              <c:extLst>
                <c:ext xmlns:c15="http://schemas.microsoft.com/office/drawing/2012/chart" uri="{CE6537A1-D6FC-4f65-9D91-7224C49458BB}"/>
                <c:ext xmlns:c16="http://schemas.microsoft.com/office/drawing/2014/chart" uri="{C3380CC4-5D6E-409C-BE32-E72D297353CC}">
                  <c16:uniqueId val="{00000014-86DE-457A-8395-84D52775F75A}"/>
                </c:ext>
              </c:extLst>
            </c:dLbl>
            <c:dLbl>
              <c:idx val="21"/>
              <c:delete val="1"/>
              <c:extLst>
                <c:ext xmlns:c15="http://schemas.microsoft.com/office/drawing/2012/chart" uri="{CE6537A1-D6FC-4f65-9D91-7224C49458BB}"/>
                <c:ext xmlns:c16="http://schemas.microsoft.com/office/drawing/2014/chart" uri="{C3380CC4-5D6E-409C-BE32-E72D297353CC}">
                  <c16:uniqueId val="{00000015-86DE-457A-8395-84D52775F75A}"/>
                </c:ext>
              </c:extLst>
            </c:dLbl>
            <c:dLbl>
              <c:idx val="22"/>
              <c:delete val="1"/>
              <c:extLst>
                <c:ext xmlns:c15="http://schemas.microsoft.com/office/drawing/2012/chart" uri="{CE6537A1-D6FC-4f65-9D91-7224C49458BB}"/>
                <c:ext xmlns:c16="http://schemas.microsoft.com/office/drawing/2014/chart" uri="{C3380CC4-5D6E-409C-BE32-E72D297353CC}">
                  <c16:uniqueId val="{00000016-86DE-457A-8395-84D52775F75A}"/>
                </c:ext>
              </c:extLst>
            </c:dLbl>
            <c:dLbl>
              <c:idx val="23"/>
              <c:delete val="1"/>
              <c:extLst>
                <c:ext xmlns:c15="http://schemas.microsoft.com/office/drawing/2012/chart" uri="{CE6537A1-D6FC-4f65-9D91-7224C49458BB}"/>
                <c:ext xmlns:c16="http://schemas.microsoft.com/office/drawing/2014/chart" uri="{C3380CC4-5D6E-409C-BE32-E72D297353CC}">
                  <c16:uniqueId val="{00000017-86DE-457A-8395-84D52775F75A}"/>
                </c:ext>
              </c:extLst>
            </c:dLbl>
            <c:dLbl>
              <c:idx val="24"/>
              <c:delete val="1"/>
              <c:extLst>
                <c:ext xmlns:c15="http://schemas.microsoft.com/office/drawing/2012/chart" uri="{CE6537A1-D6FC-4f65-9D91-7224C49458BB}"/>
                <c:ext xmlns:c16="http://schemas.microsoft.com/office/drawing/2014/chart" uri="{C3380CC4-5D6E-409C-BE32-E72D297353CC}">
                  <c16:uniqueId val="{00000018-86DE-457A-8395-84D52775F75A}"/>
                </c:ext>
              </c:extLst>
            </c:dLbl>
            <c:dLbl>
              <c:idx val="25"/>
              <c:delete val="1"/>
              <c:extLst>
                <c:ext xmlns:c15="http://schemas.microsoft.com/office/drawing/2012/chart" uri="{CE6537A1-D6FC-4f65-9D91-7224C49458BB}"/>
                <c:ext xmlns:c16="http://schemas.microsoft.com/office/drawing/2014/chart" uri="{C3380CC4-5D6E-409C-BE32-E72D297353CC}">
                  <c16:uniqueId val="{00000019-86DE-457A-8395-84D52775F75A}"/>
                </c:ext>
              </c:extLst>
            </c:dLbl>
            <c:dLbl>
              <c:idx val="26"/>
              <c:delete val="1"/>
              <c:extLst>
                <c:ext xmlns:c15="http://schemas.microsoft.com/office/drawing/2012/chart" uri="{CE6537A1-D6FC-4f65-9D91-7224C49458BB}"/>
                <c:ext xmlns:c16="http://schemas.microsoft.com/office/drawing/2014/chart" uri="{C3380CC4-5D6E-409C-BE32-E72D297353CC}">
                  <c16:uniqueId val="{0000001A-86DE-457A-8395-84D52775F75A}"/>
                </c:ext>
              </c:extLst>
            </c:dLbl>
            <c:dLbl>
              <c:idx val="27"/>
              <c:delete val="1"/>
              <c:extLst>
                <c:ext xmlns:c15="http://schemas.microsoft.com/office/drawing/2012/chart" uri="{CE6537A1-D6FC-4f65-9D91-7224C49458BB}"/>
                <c:ext xmlns:c16="http://schemas.microsoft.com/office/drawing/2014/chart" uri="{C3380CC4-5D6E-409C-BE32-E72D297353CC}">
                  <c16:uniqueId val="{0000001B-86DE-457A-8395-84D52775F75A}"/>
                </c:ext>
              </c:extLst>
            </c:dLbl>
            <c:dLbl>
              <c:idx val="28"/>
              <c:delete val="1"/>
              <c:extLst>
                <c:ext xmlns:c15="http://schemas.microsoft.com/office/drawing/2012/chart" uri="{CE6537A1-D6FC-4f65-9D91-7224C49458BB}"/>
                <c:ext xmlns:c16="http://schemas.microsoft.com/office/drawing/2014/chart" uri="{C3380CC4-5D6E-409C-BE32-E72D297353CC}">
                  <c16:uniqueId val="{0000001C-86DE-457A-8395-84D52775F75A}"/>
                </c:ext>
              </c:extLst>
            </c:dLbl>
            <c:dLbl>
              <c:idx val="29"/>
              <c:delete val="1"/>
              <c:extLst>
                <c:ext xmlns:c15="http://schemas.microsoft.com/office/drawing/2012/chart" uri="{CE6537A1-D6FC-4f65-9D91-7224C49458BB}"/>
                <c:ext xmlns:c16="http://schemas.microsoft.com/office/drawing/2014/chart" uri="{C3380CC4-5D6E-409C-BE32-E72D297353CC}">
                  <c16:uniqueId val="{0000001D-86DE-457A-8395-84D52775F75A}"/>
                </c:ext>
              </c:extLst>
            </c:dLbl>
            <c:dLbl>
              <c:idx val="30"/>
              <c:delete val="1"/>
              <c:extLst>
                <c:ext xmlns:c15="http://schemas.microsoft.com/office/drawing/2012/chart" uri="{CE6537A1-D6FC-4f65-9D91-7224C49458BB}"/>
                <c:ext xmlns:c16="http://schemas.microsoft.com/office/drawing/2014/chart" uri="{C3380CC4-5D6E-409C-BE32-E72D297353CC}">
                  <c16:uniqueId val="{0000001E-86DE-457A-8395-84D52775F75A}"/>
                </c:ext>
              </c:extLst>
            </c:dLbl>
            <c:dLbl>
              <c:idx val="31"/>
              <c:delete val="1"/>
              <c:extLst>
                <c:ext xmlns:c15="http://schemas.microsoft.com/office/drawing/2012/chart" uri="{CE6537A1-D6FC-4f65-9D91-7224C49458BB}"/>
                <c:ext xmlns:c16="http://schemas.microsoft.com/office/drawing/2014/chart" uri="{C3380CC4-5D6E-409C-BE32-E72D297353CC}">
                  <c16:uniqueId val="{0000001F-86DE-457A-8395-84D52775F75A}"/>
                </c:ext>
              </c:extLst>
            </c:dLbl>
            <c:dLbl>
              <c:idx val="32"/>
              <c:delete val="1"/>
              <c:extLst>
                <c:ext xmlns:c15="http://schemas.microsoft.com/office/drawing/2012/chart" uri="{CE6537A1-D6FC-4f65-9D91-7224C49458BB}"/>
                <c:ext xmlns:c16="http://schemas.microsoft.com/office/drawing/2014/chart" uri="{C3380CC4-5D6E-409C-BE32-E72D297353CC}">
                  <c16:uniqueId val="{00000020-86DE-457A-8395-84D52775F75A}"/>
                </c:ext>
              </c:extLst>
            </c:dLbl>
            <c:dLbl>
              <c:idx val="33"/>
              <c:delete val="1"/>
              <c:extLst>
                <c:ext xmlns:c15="http://schemas.microsoft.com/office/drawing/2012/chart" uri="{CE6537A1-D6FC-4f65-9D91-7224C49458BB}"/>
                <c:ext xmlns:c16="http://schemas.microsoft.com/office/drawing/2014/chart" uri="{C3380CC4-5D6E-409C-BE32-E72D297353CC}">
                  <c16:uniqueId val="{00000021-86DE-457A-8395-84D52775F75A}"/>
                </c:ext>
              </c:extLst>
            </c:dLbl>
            <c:dLbl>
              <c:idx val="34"/>
              <c:delete val="1"/>
              <c:extLst>
                <c:ext xmlns:c15="http://schemas.microsoft.com/office/drawing/2012/chart" uri="{CE6537A1-D6FC-4f65-9D91-7224C49458BB}"/>
                <c:ext xmlns:c16="http://schemas.microsoft.com/office/drawing/2014/chart" uri="{C3380CC4-5D6E-409C-BE32-E72D297353CC}">
                  <c16:uniqueId val="{00000022-86DE-457A-8395-84D52775F75A}"/>
                </c:ext>
              </c:extLst>
            </c:dLbl>
            <c:dLbl>
              <c:idx val="35"/>
              <c:delete val="1"/>
              <c:extLst>
                <c:ext xmlns:c15="http://schemas.microsoft.com/office/drawing/2012/chart" uri="{CE6537A1-D6FC-4f65-9D91-7224C49458BB}"/>
                <c:ext xmlns:c16="http://schemas.microsoft.com/office/drawing/2014/chart" uri="{C3380CC4-5D6E-409C-BE32-E72D297353CC}">
                  <c16:uniqueId val="{00000023-86DE-457A-8395-84D52775F75A}"/>
                </c:ext>
              </c:extLst>
            </c:dLbl>
            <c:dLbl>
              <c:idx val="36"/>
              <c:delete val="1"/>
              <c:extLst>
                <c:ext xmlns:c15="http://schemas.microsoft.com/office/drawing/2012/chart" uri="{CE6537A1-D6FC-4f65-9D91-7224C49458BB}"/>
                <c:ext xmlns:c16="http://schemas.microsoft.com/office/drawing/2014/chart" uri="{C3380CC4-5D6E-409C-BE32-E72D297353CC}">
                  <c16:uniqueId val="{00000024-86DE-457A-8395-84D52775F75A}"/>
                </c:ext>
              </c:extLst>
            </c:dLbl>
            <c:dLbl>
              <c:idx val="37"/>
              <c:delete val="1"/>
              <c:extLst>
                <c:ext xmlns:c15="http://schemas.microsoft.com/office/drawing/2012/chart" uri="{CE6537A1-D6FC-4f65-9D91-7224C49458BB}"/>
                <c:ext xmlns:c16="http://schemas.microsoft.com/office/drawing/2014/chart" uri="{C3380CC4-5D6E-409C-BE32-E72D297353CC}">
                  <c16:uniqueId val="{00000025-86DE-457A-8395-84D52775F75A}"/>
                </c:ext>
              </c:extLst>
            </c:dLbl>
            <c:dLbl>
              <c:idx val="38"/>
              <c:delete val="1"/>
              <c:extLst>
                <c:ext xmlns:c15="http://schemas.microsoft.com/office/drawing/2012/chart" uri="{CE6537A1-D6FC-4f65-9D91-7224C49458BB}"/>
                <c:ext xmlns:c16="http://schemas.microsoft.com/office/drawing/2014/chart" uri="{C3380CC4-5D6E-409C-BE32-E72D297353CC}">
                  <c16:uniqueId val="{00000026-86DE-457A-8395-84D52775F75A}"/>
                </c:ext>
              </c:extLst>
            </c:dLbl>
            <c:dLbl>
              <c:idx val="39"/>
              <c:delete val="1"/>
              <c:extLst>
                <c:ext xmlns:c15="http://schemas.microsoft.com/office/drawing/2012/chart" uri="{CE6537A1-D6FC-4f65-9D91-7224C49458BB}"/>
                <c:ext xmlns:c16="http://schemas.microsoft.com/office/drawing/2014/chart" uri="{C3380CC4-5D6E-409C-BE32-E72D297353CC}">
                  <c16:uniqueId val="{00000027-86DE-457A-8395-84D52775F75A}"/>
                </c:ext>
              </c:extLst>
            </c:dLbl>
            <c:dLbl>
              <c:idx val="40"/>
              <c:delete val="1"/>
              <c:extLst>
                <c:ext xmlns:c15="http://schemas.microsoft.com/office/drawing/2012/chart" uri="{CE6537A1-D6FC-4f65-9D91-7224C49458BB}"/>
                <c:ext xmlns:c16="http://schemas.microsoft.com/office/drawing/2014/chart" uri="{C3380CC4-5D6E-409C-BE32-E72D297353CC}">
                  <c16:uniqueId val="{00000028-86DE-457A-8395-84D52775F75A}"/>
                </c:ext>
              </c:extLst>
            </c:dLbl>
            <c:dLbl>
              <c:idx val="41"/>
              <c:delete val="1"/>
              <c:extLst>
                <c:ext xmlns:c15="http://schemas.microsoft.com/office/drawing/2012/chart" uri="{CE6537A1-D6FC-4f65-9D91-7224C49458BB}"/>
                <c:ext xmlns:c16="http://schemas.microsoft.com/office/drawing/2014/chart" uri="{C3380CC4-5D6E-409C-BE32-E72D297353CC}">
                  <c16:uniqueId val="{00000029-86DE-457A-8395-84D52775F75A}"/>
                </c:ext>
              </c:extLst>
            </c:dLbl>
            <c:dLbl>
              <c:idx val="42"/>
              <c:delete val="1"/>
              <c:extLst>
                <c:ext xmlns:c15="http://schemas.microsoft.com/office/drawing/2012/chart" uri="{CE6537A1-D6FC-4f65-9D91-7224C49458BB}"/>
                <c:ext xmlns:c16="http://schemas.microsoft.com/office/drawing/2014/chart" uri="{C3380CC4-5D6E-409C-BE32-E72D297353CC}">
                  <c16:uniqueId val="{0000002A-86DE-457A-8395-84D52775F75A}"/>
                </c:ext>
              </c:extLst>
            </c:dLbl>
            <c:dLbl>
              <c:idx val="43"/>
              <c:delete val="1"/>
              <c:extLst>
                <c:ext xmlns:c15="http://schemas.microsoft.com/office/drawing/2012/chart" uri="{CE6537A1-D6FC-4f65-9D91-7224C49458BB}"/>
                <c:ext xmlns:c16="http://schemas.microsoft.com/office/drawing/2014/chart" uri="{C3380CC4-5D6E-409C-BE32-E72D297353CC}">
                  <c16:uniqueId val="{0000002B-86DE-457A-8395-84D52775F75A}"/>
                </c:ext>
              </c:extLst>
            </c:dLbl>
            <c:dLbl>
              <c:idx val="44"/>
              <c:delete val="1"/>
              <c:extLst>
                <c:ext xmlns:c15="http://schemas.microsoft.com/office/drawing/2012/chart" uri="{CE6537A1-D6FC-4f65-9D91-7224C49458BB}"/>
                <c:ext xmlns:c16="http://schemas.microsoft.com/office/drawing/2014/chart" uri="{C3380CC4-5D6E-409C-BE32-E72D297353CC}">
                  <c16:uniqueId val="{0000002C-86DE-457A-8395-84D52775F75A}"/>
                </c:ext>
              </c:extLst>
            </c:dLbl>
            <c:dLbl>
              <c:idx val="45"/>
              <c:delete val="1"/>
              <c:extLst>
                <c:ext xmlns:c15="http://schemas.microsoft.com/office/drawing/2012/chart" uri="{CE6537A1-D6FC-4f65-9D91-7224C49458BB}"/>
                <c:ext xmlns:c16="http://schemas.microsoft.com/office/drawing/2014/chart" uri="{C3380CC4-5D6E-409C-BE32-E72D297353CC}">
                  <c16:uniqueId val="{0000002D-86DE-457A-8395-84D52775F75A}"/>
                </c:ext>
              </c:extLst>
            </c:dLbl>
            <c:dLbl>
              <c:idx val="46"/>
              <c:delete val="1"/>
              <c:extLst>
                <c:ext xmlns:c15="http://schemas.microsoft.com/office/drawing/2012/chart" uri="{CE6537A1-D6FC-4f65-9D91-7224C49458BB}"/>
                <c:ext xmlns:c16="http://schemas.microsoft.com/office/drawing/2014/chart" uri="{C3380CC4-5D6E-409C-BE32-E72D297353CC}">
                  <c16:uniqueId val="{0000002E-86DE-457A-8395-84D52775F75A}"/>
                </c:ext>
              </c:extLst>
            </c:dLbl>
            <c:dLbl>
              <c:idx val="47"/>
              <c:delete val="1"/>
              <c:extLst>
                <c:ext xmlns:c15="http://schemas.microsoft.com/office/drawing/2012/chart" uri="{CE6537A1-D6FC-4f65-9D91-7224C49458BB}"/>
                <c:ext xmlns:c16="http://schemas.microsoft.com/office/drawing/2014/chart" uri="{C3380CC4-5D6E-409C-BE32-E72D297353CC}">
                  <c16:uniqueId val="{0000002F-86DE-457A-8395-84D52775F75A}"/>
                </c:ext>
              </c:extLst>
            </c:dLbl>
            <c:dLbl>
              <c:idx val="48"/>
              <c:layout>
                <c:manualLayout>
                  <c:x val="-1.4448888668089308E-2"/>
                  <c:y val="-4.5315064582887317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43650A63-3D14-4903-AD1D-FA94EA70A0C8}"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0-86DE-457A-8395-84D52775F75A}"/>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tiedot'!$B$64:$BO$64</c:f>
              <c:numCache>
                <c:formatCode>#,##0</c:formatCode>
                <c:ptCount val="66"/>
                <c:pt idx="0">
                  <c:v>62521</c:v>
                </c:pt>
                <c:pt idx="1">
                  <c:v>62878</c:v>
                </c:pt>
                <c:pt idx="2">
                  <c:v>63419</c:v>
                </c:pt>
                <c:pt idx="3">
                  <c:v>63829</c:v>
                </c:pt>
                <c:pt idx="4">
                  <c:v>64320</c:v>
                </c:pt>
                <c:pt idx="5">
                  <c:v>64848</c:v>
                </c:pt>
                <c:pt idx="6">
                  <c:v>65496</c:v>
                </c:pt>
                <c:pt idx="7">
                  <c:v>66115</c:v>
                </c:pt>
                <c:pt idx="8">
                  <c:v>66652</c:v>
                </c:pt>
                <c:pt idx="9">
                  <c:v>67079</c:v>
                </c:pt>
                <c:pt idx="10">
                  <c:v>67385</c:v>
                </c:pt>
                <c:pt idx="11">
                  <c:v>67672</c:v>
                </c:pt>
                <c:pt idx="12">
                  <c:v>67922</c:v>
                </c:pt>
                <c:pt idx="13">
                  <c:v>67849</c:v>
                </c:pt>
                <c:pt idx="14">
                  <c:v>68013</c:v>
                </c:pt>
                <c:pt idx="15">
                  <c:v>68214</c:v>
                </c:pt>
                <c:pt idx="16">
                  <c:v>68503</c:v>
                </c:pt>
                <c:pt idx="17">
                  <c:v>68887</c:v>
                </c:pt>
                <c:pt idx="18">
                  <c:v>69315</c:v>
                </c:pt>
                <c:pt idx="19">
                  <c:v>69627</c:v>
                </c:pt>
                <c:pt idx="20">
                  <c:v>69539</c:v>
                </c:pt>
                <c:pt idx="21">
                  <c:v>69213</c:v>
                </c:pt>
                <c:pt idx="22">
                  <c:v>69021</c:v>
                </c:pt>
                <c:pt idx="23">
                  <c:v>68773</c:v>
                </c:pt>
                <c:pt idx="24">
                  <c:v>68345</c:v>
                </c:pt>
                <c:pt idx="25">
                  <c:v>68052</c:v>
                </c:pt>
                <c:pt idx="26">
                  <c:v>67671</c:v>
                </c:pt>
                <c:pt idx="27">
                  <c:v>67497</c:v>
                </c:pt>
                <c:pt idx="28">
                  <c:v>67441</c:v>
                </c:pt>
                <c:pt idx="29">
                  <c:v>67369</c:v>
                </c:pt>
                <c:pt idx="30">
                  <c:v>67612</c:v>
                </c:pt>
                <c:pt idx="31">
                  <c:v>67632</c:v>
                </c:pt>
                <c:pt idx="32">
                  <c:v>67898</c:v>
                </c:pt>
                <c:pt idx="33">
                  <c:v>67991</c:v>
                </c:pt>
                <c:pt idx="34">
                  <c:v>68131</c:v>
                </c:pt>
                <c:pt idx="35">
                  <c:v>68321</c:v>
                </c:pt>
                <c:pt idx="36">
                  <c:v>68484</c:v>
                </c:pt>
                <c:pt idx="37">
                  <c:v>68610</c:v>
                </c:pt>
                <c:pt idx="38">
                  <c:v>68677</c:v>
                </c:pt>
                <c:pt idx="39">
                  <c:v>68832</c:v>
                </c:pt>
                <c:pt idx="40">
                  <c:v>69032</c:v>
                </c:pt>
                <c:pt idx="41">
                  <c:v>69027</c:v>
                </c:pt>
                <c:pt idx="42">
                  <c:v>68780</c:v>
                </c:pt>
                <c:pt idx="43">
                  <c:v>68437</c:v>
                </c:pt>
                <c:pt idx="44">
                  <c:v>68158</c:v>
                </c:pt>
                <c:pt idx="45">
                  <c:v>67988</c:v>
                </c:pt>
                <c:pt idx="46">
                  <c:v>67915</c:v>
                </c:pt>
                <c:pt idx="47">
                  <c:v>67805</c:v>
                </c:pt>
                <c:pt idx="48">
                  <c:v>67736</c:v>
                </c:pt>
              </c:numCache>
            </c:numRef>
          </c:val>
          <c:smooth val="0"/>
          <c:extLst>
            <c:ext xmlns:c16="http://schemas.microsoft.com/office/drawing/2014/chart" uri="{C3380CC4-5D6E-409C-BE32-E72D297353CC}">
              <c16:uniqueId val="{00000031-86DE-457A-8395-84D52775F75A}"/>
            </c:ext>
          </c:extLst>
        </c:ser>
        <c:ser>
          <c:idx val="2"/>
          <c:order val="1"/>
          <c:tx>
            <c:strRef>
              <c:f>'Diat 6–34 tiedot'!$A$65</c:f>
              <c:strCache>
                <c:ptCount val="1"/>
                <c:pt idx="0">
                  <c:v>Keski-Pohjanmaa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3.1983479399616032E-3"/>
                  <c:y val="4.3049311353742951E-2"/>
                </c:manualLayout>
              </c:layout>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32-86DE-457A-8395-84D52775F75A}"/>
                </c:ext>
              </c:extLst>
            </c:dLbl>
            <c:spPr>
              <a:solidFill>
                <a:srgbClr val="FFFFFF"/>
              </a:solidFill>
              <a:ln>
                <a:solidFill>
                  <a:srgbClr val="1F497D"/>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tiedot'!$B$65:$BO$65</c:f>
              <c:numCache>
                <c:formatCode>General</c:formatCode>
                <c:ptCount val="66"/>
                <c:pt idx="44" formatCode="#,##0">
                  <c:v>68262</c:v>
                </c:pt>
                <c:pt idx="45" formatCode="#,##0">
                  <c:v>68082</c:v>
                </c:pt>
                <c:pt idx="46" formatCode="#,##0">
                  <c:v>67906</c:v>
                </c:pt>
                <c:pt idx="47" formatCode="#,##0">
                  <c:v>67721</c:v>
                </c:pt>
                <c:pt idx="48" formatCode="#,##0">
                  <c:v>67536</c:v>
                </c:pt>
                <c:pt idx="49" formatCode="#,##0">
                  <c:v>67345</c:v>
                </c:pt>
                <c:pt idx="50" formatCode="#,##0">
                  <c:v>67147</c:v>
                </c:pt>
                <c:pt idx="51" formatCode="#,##0">
                  <c:v>66935</c:v>
                </c:pt>
                <c:pt idx="52" formatCode="#,##0">
                  <c:v>66720</c:v>
                </c:pt>
                <c:pt idx="53" formatCode="#,##0">
                  <c:v>66491</c:v>
                </c:pt>
                <c:pt idx="54" formatCode="#,##0">
                  <c:v>66256</c:v>
                </c:pt>
                <c:pt idx="55" formatCode="#,##0">
                  <c:v>66002</c:v>
                </c:pt>
                <c:pt idx="56" formatCode="#,##0">
                  <c:v>65739</c:v>
                </c:pt>
                <c:pt idx="57" formatCode="#,##0">
                  <c:v>65467</c:v>
                </c:pt>
                <c:pt idx="58" formatCode="#,##0">
                  <c:v>65191</c:v>
                </c:pt>
                <c:pt idx="59" formatCode="#,##0">
                  <c:v>64904</c:v>
                </c:pt>
                <c:pt idx="60" formatCode="#,##0">
                  <c:v>64627</c:v>
                </c:pt>
                <c:pt idx="61" formatCode="#,##0">
                  <c:v>64344</c:v>
                </c:pt>
                <c:pt idx="62" formatCode="#,##0">
                  <c:v>64060</c:v>
                </c:pt>
                <c:pt idx="63" formatCode="#,##0">
                  <c:v>63780</c:v>
                </c:pt>
                <c:pt idx="64" formatCode="#,##0">
                  <c:v>63509</c:v>
                </c:pt>
                <c:pt idx="65" formatCode="#,##0">
                  <c:v>63230</c:v>
                </c:pt>
              </c:numCache>
            </c:numRef>
          </c:val>
          <c:smooth val="0"/>
          <c:extLst>
            <c:ext xmlns:c16="http://schemas.microsoft.com/office/drawing/2014/chart" uri="{C3380CC4-5D6E-409C-BE32-E72D297353CC}">
              <c16:uniqueId val="{00000033-86DE-457A-8395-84D52775F75A}"/>
            </c:ext>
          </c:extLst>
        </c:ser>
        <c:ser>
          <c:idx val="3"/>
          <c:order val="2"/>
          <c:tx>
            <c:strRef>
              <c:f>'Diat 6–34 tiedot'!$A$66</c:f>
              <c:strCache>
                <c:ptCount val="1"/>
                <c:pt idx="0">
                  <c:v>Keski-Pohjanmaa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5.9169436889291833E-2"/>
                  <c:y val="4.0783558124598586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34-86DE-457A-8395-84D52775F75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tiedot'!$B$66:$BO$66</c:f>
              <c:numCache>
                <c:formatCode>General</c:formatCode>
                <c:ptCount val="66"/>
                <c:pt idx="46" formatCode="#,##0">
                  <c:v>67788</c:v>
                </c:pt>
                <c:pt idx="47" formatCode="#,##0">
                  <c:v>67545</c:v>
                </c:pt>
                <c:pt idx="48" formatCode="#,##0">
                  <c:v>67301</c:v>
                </c:pt>
                <c:pt idx="49" formatCode="#,##0">
                  <c:v>67052</c:v>
                </c:pt>
                <c:pt idx="50" formatCode="#,##0">
                  <c:v>66783</c:v>
                </c:pt>
                <c:pt idx="51" formatCode="#,##0">
                  <c:v>66512</c:v>
                </c:pt>
                <c:pt idx="52" formatCode="#,##0">
                  <c:v>66240</c:v>
                </c:pt>
                <c:pt idx="53" formatCode="#,##0">
                  <c:v>65957</c:v>
                </c:pt>
                <c:pt idx="54" formatCode="#,##0">
                  <c:v>65660</c:v>
                </c:pt>
                <c:pt idx="55" formatCode="#,##0">
                  <c:v>65348</c:v>
                </c:pt>
                <c:pt idx="56" formatCode="#,##0">
                  <c:v>65031</c:v>
                </c:pt>
                <c:pt idx="57" formatCode="#,##0">
                  <c:v>64704</c:v>
                </c:pt>
                <c:pt idx="58" formatCode="#,##0">
                  <c:v>64369</c:v>
                </c:pt>
                <c:pt idx="59" formatCode="#,##0">
                  <c:v>64037</c:v>
                </c:pt>
                <c:pt idx="60" formatCode="#,##0">
                  <c:v>63703</c:v>
                </c:pt>
                <c:pt idx="61" formatCode="#,##0">
                  <c:v>63377</c:v>
                </c:pt>
                <c:pt idx="62" formatCode="#,##0">
                  <c:v>63051</c:v>
                </c:pt>
                <c:pt idx="63" formatCode="#,##0">
                  <c:v>62730</c:v>
                </c:pt>
                <c:pt idx="64" formatCode="#,##0">
                  <c:v>62416</c:v>
                </c:pt>
                <c:pt idx="65" formatCode="#,##0">
                  <c:v>62104</c:v>
                </c:pt>
              </c:numCache>
            </c:numRef>
          </c:val>
          <c:smooth val="0"/>
          <c:extLst>
            <c:ext xmlns:c16="http://schemas.microsoft.com/office/drawing/2014/chart" uri="{C3380CC4-5D6E-409C-BE32-E72D297353CC}">
              <c16:uniqueId val="{00000035-86DE-457A-8395-84D52775F75A}"/>
            </c:ext>
          </c:extLst>
        </c:ser>
        <c:ser>
          <c:idx val="1"/>
          <c:order val="3"/>
          <c:tx>
            <c:strRef>
              <c:f>'Diat 6–34 tiedot'!$A$67</c:f>
              <c:strCache>
                <c:ptCount val="1"/>
                <c:pt idx="0">
                  <c:v>Keski-Pohjanmaa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1983479399617321E-2"/>
                  <c:y val="-3.6252051666309855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6CBF2877-142C-4837-8BEF-7CA17DDB5857}"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6-86DE-457A-8395-84D52775F75A}"/>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tiedot'!$B$67:$BT$67</c:f>
              <c:numCache>
                <c:formatCode>General</c:formatCode>
                <c:ptCount val="71"/>
                <c:pt idx="49" formatCode="#,##0">
                  <c:v>67690</c:v>
                </c:pt>
                <c:pt idx="50" formatCode="#,##0">
                  <c:v>67590</c:v>
                </c:pt>
                <c:pt idx="51" formatCode="#,##0">
                  <c:v>67445</c:v>
                </c:pt>
                <c:pt idx="52" formatCode="#,##0">
                  <c:v>67304</c:v>
                </c:pt>
                <c:pt idx="53" formatCode="#,##0">
                  <c:v>67157</c:v>
                </c:pt>
                <c:pt idx="54" formatCode="#,##0">
                  <c:v>67001</c:v>
                </c:pt>
                <c:pt idx="55" formatCode="#,##0">
                  <c:v>66832</c:v>
                </c:pt>
                <c:pt idx="56" formatCode="#,##0">
                  <c:v>66667</c:v>
                </c:pt>
                <c:pt idx="57" formatCode="#,##0">
                  <c:v>66487</c:v>
                </c:pt>
                <c:pt idx="58" formatCode="#,##0">
                  <c:v>66311</c:v>
                </c:pt>
                <c:pt idx="59" formatCode="#,##0">
                  <c:v>66138</c:v>
                </c:pt>
                <c:pt idx="60" formatCode="#,##0">
                  <c:v>65982</c:v>
                </c:pt>
                <c:pt idx="61" formatCode="#,##0">
                  <c:v>65831</c:v>
                </c:pt>
                <c:pt idx="62" formatCode="#,##0">
                  <c:v>65691</c:v>
                </c:pt>
                <c:pt idx="63" formatCode="#,##0">
                  <c:v>65559</c:v>
                </c:pt>
                <c:pt idx="64" formatCode="#,##0">
                  <c:v>65448</c:v>
                </c:pt>
                <c:pt idx="65" formatCode="#,##0">
                  <c:v>65343</c:v>
                </c:pt>
                <c:pt idx="66" formatCode="#,##0">
                  <c:v>65240</c:v>
                </c:pt>
                <c:pt idx="67" formatCode="#,##0">
                  <c:v>65155</c:v>
                </c:pt>
                <c:pt idx="68" formatCode="#,##0">
                  <c:v>65076</c:v>
                </c:pt>
                <c:pt idx="69" formatCode="#,##0">
                  <c:v>65005</c:v>
                </c:pt>
                <c:pt idx="70" formatCode="#,##0">
                  <c:v>64944</c:v>
                </c:pt>
              </c:numCache>
            </c:numRef>
          </c:val>
          <c:smooth val="0"/>
          <c:extLst>
            <c:ext xmlns:c16="http://schemas.microsoft.com/office/drawing/2014/chart" uri="{C3380CC4-5D6E-409C-BE32-E72D297353CC}">
              <c16:uniqueId val="{00000037-86DE-457A-8395-84D52775F75A}"/>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49728573467494464"/>
          <c:w val="0.33326961821295459"/>
          <c:h val="0.4057767787054877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Pohjois-Pohjanmaan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tiedot'!$A$68</c:f>
              <c:strCache>
                <c:ptCount val="1"/>
                <c:pt idx="0">
                  <c:v>Pohjois-Pohjanmaa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F03B-40BF-B74C-C10F01783E44}"/>
                </c:ext>
              </c:extLst>
            </c:dLbl>
            <c:dLbl>
              <c:idx val="1"/>
              <c:delete val="1"/>
              <c:extLst>
                <c:ext xmlns:c15="http://schemas.microsoft.com/office/drawing/2012/chart" uri="{CE6537A1-D6FC-4f65-9D91-7224C49458BB}"/>
                <c:ext xmlns:c16="http://schemas.microsoft.com/office/drawing/2014/chart" uri="{C3380CC4-5D6E-409C-BE32-E72D297353CC}">
                  <c16:uniqueId val="{00000001-F03B-40BF-B74C-C10F01783E44}"/>
                </c:ext>
              </c:extLst>
            </c:dLbl>
            <c:dLbl>
              <c:idx val="2"/>
              <c:delete val="1"/>
              <c:extLst>
                <c:ext xmlns:c15="http://schemas.microsoft.com/office/drawing/2012/chart" uri="{CE6537A1-D6FC-4f65-9D91-7224C49458BB}"/>
                <c:ext xmlns:c16="http://schemas.microsoft.com/office/drawing/2014/chart" uri="{C3380CC4-5D6E-409C-BE32-E72D297353CC}">
                  <c16:uniqueId val="{00000002-F03B-40BF-B74C-C10F01783E44}"/>
                </c:ext>
              </c:extLst>
            </c:dLbl>
            <c:dLbl>
              <c:idx val="3"/>
              <c:delete val="1"/>
              <c:extLst>
                <c:ext xmlns:c15="http://schemas.microsoft.com/office/drawing/2012/chart" uri="{CE6537A1-D6FC-4f65-9D91-7224C49458BB}"/>
                <c:ext xmlns:c16="http://schemas.microsoft.com/office/drawing/2014/chart" uri="{C3380CC4-5D6E-409C-BE32-E72D297353CC}">
                  <c16:uniqueId val="{00000003-F03B-40BF-B74C-C10F01783E44}"/>
                </c:ext>
              </c:extLst>
            </c:dLbl>
            <c:dLbl>
              <c:idx val="4"/>
              <c:delete val="1"/>
              <c:extLst>
                <c:ext xmlns:c15="http://schemas.microsoft.com/office/drawing/2012/chart" uri="{CE6537A1-D6FC-4f65-9D91-7224C49458BB}"/>
                <c:ext xmlns:c16="http://schemas.microsoft.com/office/drawing/2014/chart" uri="{C3380CC4-5D6E-409C-BE32-E72D297353CC}">
                  <c16:uniqueId val="{00000004-F03B-40BF-B74C-C10F01783E44}"/>
                </c:ext>
              </c:extLst>
            </c:dLbl>
            <c:dLbl>
              <c:idx val="5"/>
              <c:delete val="1"/>
              <c:extLst>
                <c:ext xmlns:c15="http://schemas.microsoft.com/office/drawing/2012/chart" uri="{CE6537A1-D6FC-4f65-9D91-7224C49458BB}"/>
                <c:ext xmlns:c16="http://schemas.microsoft.com/office/drawing/2014/chart" uri="{C3380CC4-5D6E-409C-BE32-E72D297353CC}">
                  <c16:uniqueId val="{00000005-F03B-40BF-B74C-C10F01783E44}"/>
                </c:ext>
              </c:extLst>
            </c:dLbl>
            <c:dLbl>
              <c:idx val="6"/>
              <c:delete val="1"/>
              <c:extLst>
                <c:ext xmlns:c15="http://schemas.microsoft.com/office/drawing/2012/chart" uri="{CE6537A1-D6FC-4f65-9D91-7224C49458BB}"/>
                <c:ext xmlns:c16="http://schemas.microsoft.com/office/drawing/2014/chart" uri="{C3380CC4-5D6E-409C-BE32-E72D297353CC}">
                  <c16:uniqueId val="{00000006-F03B-40BF-B74C-C10F01783E44}"/>
                </c:ext>
              </c:extLst>
            </c:dLbl>
            <c:dLbl>
              <c:idx val="7"/>
              <c:delete val="1"/>
              <c:extLst>
                <c:ext xmlns:c15="http://schemas.microsoft.com/office/drawing/2012/chart" uri="{CE6537A1-D6FC-4f65-9D91-7224C49458BB}"/>
                <c:ext xmlns:c16="http://schemas.microsoft.com/office/drawing/2014/chart" uri="{C3380CC4-5D6E-409C-BE32-E72D297353CC}">
                  <c16:uniqueId val="{00000007-F03B-40BF-B74C-C10F01783E44}"/>
                </c:ext>
              </c:extLst>
            </c:dLbl>
            <c:dLbl>
              <c:idx val="8"/>
              <c:delete val="1"/>
              <c:extLst>
                <c:ext xmlns:c15="http://schemas.microsoft.com/office/drawing/2012/chart" uri="{CE6537A1-D6FC-4f65-9D91-7224C49458BB}"/>
                <c:ext xmlns:c16="http://schemas.microsoft.com/office/drawing/2014/chart" uri="{C3380CC4-5D6E-409C-BE32-E72D297353CC}">
                  <c16:uniqueId val="{00000008-F03B-40BF-B74C-C10F01783E44}"/>
                </c:ext>
              </c:extLst>
            </c:dLbl>
            <c:dLbl>
              <c:idx val="9"/>
              <c:delete val="1"/>
              <c:extLst>
                <c:ext xmlns:c15="http://schemas.microsoft.com/office/drawing/2012/chart" uri="{CE6537A1-D6FC-4f65-9D91-7224C49458BB}"/>
                <c:ext xmlns:c16="http://schemas.microsoft.com/office/drawing/2014/chart" uri="{C3380CC4-5D6E-409C-BE32-E72D297353CC}">
                  <c16:uniqueId val="{00000009-F03B-40BF-B74C-C10F01783E44}"/>
                </c:ext>
              </c:extLst>
            </c:dLbl>
            <c:dLbl>
              <c:idx val="10"/>
              <c:delete val="1"/>
              <c:extLst>
                <c:ext xmlns:c15="http://schemas.microsoft.com/office/drawing/2012/chart" uri="{CE6537A1-D6FC-4f65-9D91-7224C49458BB}"/>
                <c:ext xmlns:c16="http://schemas.microsoft.com/office/drawing/2014/chart" uri="{C3380CC4-5D6E-409C-BE32-E72D297353CC}">
                  <c16:uniqueId val="{0000000A-F03B-40BF-B74C-C10F01783E44}"/>
                </c:ext>
              </c:extLst>
            </c:dLbl>
            <c:dLbl>
              <c:idx val="11"/>
              <c:delete val="1"/>
              <c:extLst>
                <c:ext xmlns:c15="http://schemas.microsoft.com/office/drawing/2012/chart" uri="{CE6537A1-D6FC-4f65-9D91-7224C49458BB}"/>
                <c:ext xmlns:c16="http://schemas.microsoft.com/office/drawing/2014/chart" uri="{C3380CC4-5D6E-409C-BE32-E72D297353CC}">
                  <c16:uniqueId val="{0000000B-F03B-40BF-B74C-C10F01783E44}"/>
                </c:ext>
              </c:extLst>
            </c:dLbl>
            <c:dLbl>
              <c:idx val="12"/>
              <c:delete val="1"/>
              <c:extLst>
                <c:ext xmlns:c15="http://schemas.microsoft.com/office/drawing/2012/chart" uri="{CE6537A1-D6FC-4f65-9D91-7224C49458BB}"/>
                <c:ext xmlns:c16="http://schemas.microsoft.com/office/drawing/2014/chart" uri="{C3380CC4-5D6E-409C-BE32-E72D297353CC}">
                  <c16:uniqueId val="{0000000C-F03B-40BF-B74C-C10F01783E44}"/>
                </c:ext>
              </c:extLst>
            </c:dLbl>
            <c:dLbl>
              <c:idx val="13"/>
              <c:delete val="1"/>
              <c:extLst>
                <c:ext xmlns:c15="http://schemas.microsoft.com/office/drawing/2012/chart" uri="{CE6537A1-D6FC-4f65-9D91-7224C49458BB}"/>
                <c:ext xmlns:c16="http://schemas.microsoft.com/office/drawing/2014/chart" uri="{C3380CC4-5D6E-409C-BE32-E72D297353CC}">
                  <c16:uniqueId val="{0000000D-F03B-40BF-B74C-C10F01783E44}"/>
                </c:ext>
              </c:extLst>
            </c:dLbl>
            <c:dLbl>
              <c:idx val="14"/>
              <c:delete val="1"/>
              <c:extLst>
                <c:ext xmlns:c15="http://schemas.microsoft.com/office/drawing/2012/chart" uri="{CE6537A1-D6FC-4f65-9D91-7224C49458BB}"/>
                <c:ext xmlns:c16="http://schemas.microsoft.com/office/drawing/2014/chart" uri="{C3380CC4-5D6E-409C-BE32-E72D297353CC}">
                  <c16:uniqueId val="{0000000E-F03B-40BF-B74C-C10F01783E44}"/>
                </c:ext>
              </c:extLst>
            </c:dLbl>
            <c:dLbl>
              <c:idx val="15"/>
              <c:delete val="1"/>
              <c:extLst>
                <c:ext xmlns:c15="http://schemas.microsoft.com/office/drawing/2012/chart" uri="{CE6537A1-D6FC-4f65-9D91-7224C49458BB}"/>
                <c:ext xmlns:c16="http://schemas.microsoft.com/office/drawing/2014/chart" uri="{C3380CC4-5D6E-409C-BE32-E72D297353CC}">
                  <c16:uniqueId val="{0000000F-F03B-40BF-B74C-C10F01783E44}"/>
                </c:ext>
              </c:extLst>
            </c:dLbl>
            <c:dLbl>
              <c:idx val="16"/>
              <c:delete val="1"/>
              <c:extLst>
                <c:ext xmlns:c15="http://schemas.microsoft.com/office/drawing/2012/chart" uri="{CE6537A1-D6FC-4f65-9D91-7224C49458BB}"/>
                <c:ext xmlns:c16="http://schemas.microsoft.com/office/drawing/2014/chart" uri="{C3380CC4-5D6E-409C-BE32-E72D297353CC}">
                  <c16:uniqueId val="{00000010-F03B-40BF-B74C-C10F01783E44}"/>
                </c:ext>
              </c:extLst>
            </c:dLbl>
            <c:dLbl>
              <c:idx val="17"/>
              <c:delete val="1"/>
              <c:extLst>
                <c:ext xmlns:c15="http://schemas.microsoft.com/office/drawing/2012/chart" uri="{CE6537A1-D6FC-4f65-9D91-7224C49458BB}"/>
                <c:ext xmlns:c16="http://schemas.microsoft.com/office/drawing/2014/chart" uri="{C3380CC4-5D6E-409C-BE32-E72D297353CC}">
                  <c16:uniqueId val="{00000011-F03B-40BF-B74C-C10F01783E44}"/>
                </c:ext>
              </c:extLst>
            </c:dLbl>
            <c:dLbl>
              <c:idx val="18"/>
              <c:delete val="1"/>
              <c:extLst>
                <c:ext xmlns:c15="http://schemas.microsoft.com/office/drawing/2012/chart" uri="{CE6537A1-D6FC-4f65-9D91-7224C49458BB}"/>
                <c:ext xmlns:c16="http://schemas.microsoft.com/office/drawing/2014/chart" uri="{C3380CC4-5D6E-409C-BE32-E72D297353CC}">
                  <c16:uniqueId val="{00000012-F03B-40BF-B74C-C10F01783E44}"/>
                </c:ext>
              </c:extLst>
            </c:dLbl>
            <c:dLbl>
              <c:idx val="19"/>
              <c:delete val="1"/>
              <c:extLst>
                <c:ext xmlns:c15="http://schemas.microsoft.com/office/drawing/2012/chart" uri="{CE6537A1-D6FC-4f65-9D91-7224C49458BB}"/>
                <c:ext xmlns:c16="http://schemas.microsoft.com/office/drawing/2014/chart" uri="{C3380CC4-5D6E-409C-BE32-E72D297353CC}">
                  <c16:uniqueId val="{00000013-F03B-40BF-B74C-C10F01783E44}"/>
                </c:ext>
              </c:extLst>
            </c:dLbl>
            <c:dLbl>
              <c:idx val="20"/>
              <c:delete val="1"/>
              <c:extLst>
                <c:ext xmlns:c15="http://schemas.microsoft.com/office/drawing/2012/chart" uri="{CE6537A1-D6FC-4f65-9D91-7224C49458BB}"/>
                <c:ext xmlns:c16="http://schemas.microsoft.com/office/drawing/2014/chart" uri="{C3380CC4-5D6E-409C-BE32-E72D297353CC}">
                  <c16:uniqueId val="{00000014-F03B-40BF-B74C-C10F01783E44}"/>
                </c:ext>
              </c:extLst>
            </c:dLbl>
            <c:dLbl>
              <c:idx val="21"/>
              <c:delete val="1"/>
              <c:extLst>
                <c:ext xmlns:c15="http://schemas.microsoft.com/office/drawing/2012/chart" uri="{CE6537A1-D6FC-4f65-9D91-7224C49458BB}"/>
                <c:ext xmlns:c16="http://schemas.microsoft.com/office/drawing/2014/chart" uri="{C3380CC4-5D6E-409C-BE32-E72D297353CC}">
                  <c16:uniqueId val="{00000015-F03B-40BF-B74C-C10F01783E44}"/>
                </c:ext>
              </c:extLst>
            </c:dLbl>
            <c:dLbl>
              <c:idx val="22"/>
              <c:delete val="1"/>
              <c:extLst>
                <c:ext xmlns:c15="http://schemas.microsoft.com/office/drawing/2012/chart" uri="{CE6537A1-D6FC-4f65-9D91-7224C49458BB}"/>
                <c:ext xmlns:c16="http://schemas.microsoft.com/office/drawing/2014/chart" uri="{C3380CC4-5D6E-409C-BE32-E72D297353CC}">
                  <c16:uniqueId val="{00000016-F03B-40BF-B74C-C10F01783E44}"/>
                </c:ext>
              </c:extLst>
            </c:dLbl>
            <c:dLbl>
              <c:idx val="23"/>
              <c:delete val="1"/>
              <c:extLst>
                <c:ext xmlns:c15="http://schemas.microsoft.com/office/drawing/2012/chart" uri="{CE6537A1-D6FC-4f65-9D91-7224C49458BB}"/>
                <c:ext xmlns:c16="http://schemas.microsoft.com/office/drawing/2014/chart" uri="{C3380CC4-5D6E-409C-BE32-E72D297353CC}">
                  <c16:uniqueId val="{00000017-F03B-40BF-B74C-C10F01783E44}"/>
                </c:ext>
              </c:extLst>
            </c:dLbl>
            <c:dLbl>
              <c:idx val="24"/>
              <c:delete val="1"/>
              <c:extLst>
                <c:ext xmlns:c15="http://schemas.microsoft.com/office/drawing/2012/chart" uri="{CE6537A1-D6FC-4f65-9D91-7224C49458BB}"/>
                <c:ext xmlns:c16="http://schemas.microsoft.com/office/drawing/2014/chart" uri="{C3380CC4-5D6E-409C-BE32-E72D297353CC}">
                  <c16:uniqueId val="{00000018-F03B-40BF-B74C-C10F01783E44}"/>
                </c:ext>
              </c:extLst>
            </c:dLbl>
            <c:dLbl>
              <c:idx val="25"/>
              <c:delete val="1"/>
              <c:extLst>
                <c:ext xmlns:c15="http://schemas.microsoft.com/office/drawing/2012/chart" uri="{CE6537A1-D6FC-4f65-9D91-7224C49458BB}"/>
                <c:ext xmlns:c16="http://schemas.microsoft.com/office/drawing/2014/chart" uri="{C3380CC4-5D6E-409C-BE32-E72D297353CC}">
                  <c16:uniqueId val="{00000019-F03B-40BF-B74C-C10F01783E44}"/>
                </c:ext>
              </c:extLst>
            </c:dLbl>
            <c:dLbl>
              <c:idx val="26"/>
              <c:delete val="1"/>
              <c:extLst>
                <c:ext xmlns:c15="http://schemas.microsoft.com/office/drawing/2012/chart" uri="{CE6537A1-D6FC-4f65-9D91-7224C49458BB}"/>
                <c:ext xmlns:c16="http://schemas.microsoft.com/office/drawing/2014/chart" uri="{C3380CC4-5D6E-409C-BE32-E72D297353CC}">
                  <c16:uniqueId val="{0000001A-F03B-40BF-B74C-C10F01783E44}"/>
                </c:ext>
              </c:extLst>
            </c:dLbl>
            <c:dLbl>
              <c:idx val="27"/>
              <c:delete val="1"/>
              <c:extLst>
                <c:ext xmlns:c15="http://schemas.microsoft.com/office/drawing/2012/chart" uri="{CE6537A1-D6FC-4f65-9D91-7224C49458BB}"/>
                <c:ext xmlns:c16="http://schemas.microsoft.com/office/drawing/2014/chart" uri="{C3380CC4-5D6E-409C-BE32-E72D297353CC}">
                  <c16:uniqueId val="{0000001B-F03B-40BF-B74C-C10F01783E44}"/>
                </c:ext>
              </c:extLst>
            </c:dLbl>
            <c:dLbl>
              <c:idx val="28"/>
              <c:delete val="1"/>
              <c:extLst>
                <c:ext xmlns:c15="http://schemas.microsoft.com/office/drawing/2012/chart" uri="{CE6537A1-D6FC-4f65-9D91-7224C49458BB}"/>
                <c:ext xmlns:c16="http://schemas.microsoft.com/office/drawing/2014/chart" uri="{C3380CC4-5D6E-409C-BE32-E72D297353CC}">
                  <c16:uniqueId val="{0000001C-F03B-40BF-B74C-C10F01783E44}"/>
                </c:ext>
              </c:extLst>
            </c:dLbl>
            <c:dLbl>
              <c:idx val="29"/>
              <c:delete val="1"/>
              <c:extLst>
                <c:ext xmlns:c15="http://schemas.microsoft.com/office/drawing/2012/chart" uri="{CE6537A1-D6FC-4f65-9D91-7224C49458BB}"/>
                <c:ext xmlns:c16="http://schemas.microsoft.com/office/drawing/2014/chart" uri="{C3380CC4-5D6E-409C-BE32-E72D297353CC}">
                  <c16:uniqueId val="{0000001D-F03B-40BF-B74C-C10F01783E44}"/>
                </c:ext>
              </c:extLst>
            </c:dLbl>
            <c:dLbl>
              <c:idx val="30"/>
              <c:delete val="1"/>
              <c:extLst>
                <c:ext xmlns:c15="http://schemas.microsoft.com/office/drawing/2012/chart" uri="{CE6537A1-D6FC-4f65-9D91-7224C49458BB}"/>
                <c:ext xmlns:c16="http://schemas.microsoft.com/office/drawing/2014/chart" uri="{C3380CC4-5D6E-409C-BE32-E72D297353CC}">
                  <c16:uniqueId val="{0000001E-F03B-40BF-B74C-C10F01783E44}"/>
                </c:ext>
              </c:extLst>
            </c:dLbl>
            <c:dLbl>
              <c:idx val="31"/>
              <c:delete val="1"/>
              <c:extLst>
                <c:ext xmlns:c15="http://schemas.microsoft.com/office/drawing/2012/chart" uri="{CE6537A1-D6FC-4f65-9D91-7224C49458BB}"/>
                <c:ext xmlns:c16="http://schemas.microsoft.com/office/drawing/2014/chart" uri="{C3380CC4-5D6E-409C-BE32-E72D297353CC}">
                  <c16:uniqueId val="{0000001F-F03B-40BF-B74C-C10F01783E44}"/>
                </c:ext>
              </c:extLst>
            </c:dLbl>
            <c:dLbl>
              <c:idx val="32"/>
              <c:delete val="1"/>
              <c:extLst>
                <c:ext xmlns:c15="http://schemas.microsoft.com/office/drawing/2012/chart" uri="{CE6537A1-D6FC-4f65-9D91-7224C49458BB}"/>
                <c:ext xmlns:c16="http://schemas.microsoft.com/office/drawing/2014/chart" uri="{C3380CC4-5D6E-409C-BE32-E72D297353CC}">
                  <c16:uniqueId val="{00000020-F03B-40BF-B74C-C10F01783E44}"/>
                </c:ext>
              </c:extLst>
            </c:dLbl>
            <c:dLbl>
              <c:idx val="33"/>
              <c:delete val="1"/>
              <c:extLst>
                <c:ext xmlns:c15="http://schemas.microsoft.com/office/drawing/2012/chart" uri="{CE6537A1-D6FC-4f65-9D91-7224C49458BB}"/>
                <c:ext xmlns:c16="http://schemas.microsoft.com/office/drawing/2014/chart" uri="{C3380CC4-5D6E-409C-BE32-E72D297353CC}">
                  <c16:uniqueId val="{00000021-F03B-40BF-B74C-C10F01783E44}"/>
                </c:ext>
              </c:extLst>
            </c:dLbl>
            <c:dLbl>
              <c:idx val="34"/>
              <c:delete val="1"/>
              <c:extLst>
                <c:ext xmlns:c15="http://schemas.microsoft.com/office/drawing/2012/chart" uri="{CE6537A1-D6FC-4f65-9D91-7224C49458BB}"/>
                <c:ext xmlns:c16="http://schemas.microsoft.com/office/drawing/2014/chart" uri="{C3380CC4-5D6E-409C-BE32-E72D297353CC}">
                  <c16:uniqueId val="{00000022-F03B-40BF-B74C-C10F01783E44}"/>
                </c:ext>
              </c:extLst>
            </c:dLbl>
            <c:dLbl>
              <c:idx val="35"/>
              <c:delete val="1"/>
              <c:extLst>
                <c:ext xmlns:c15="http://schemas.microsoft.com/office/drawing/2012/chart" uri="{CE6537A1-D6FC-4f65-9D91-7224C49458BB}"/>
                <c:ext xmlns:c16="http://schemas.microsoft.com/office/drawing/2014/chart" uri="{C3380CC4-5D6E-409C-BE32-E72D297353CC}">
                  <c16:uniqueId val="{00000023-F03B-40BF-B74C-C10F01783E44}"/>
                </c:ext>
              </c:extLst>
            </c:dLbl>
            <c:dLbl>
              <c:idx val="36"/>
              <c:delete val="1"/>
              <c:extLst>
                <c:ext xmlns:c15="http://schemas.microsoft.com/office/drawing/2012/chart" uri="{CE6537A1-D6FC-4f65-9D91-7224C49458BB}"/>
                <c:ext xmlns:c16="http://schemas.microsoft.com/office/drawing/2014/chart" uri="{C3380CC4-5D6E-409C-BE32-E72D297353CC}">
                  <c16:uniqueId val="{00000024-F03B-40BF-B74C-C10F01783E44}"/>
                </c:ext>
              </c:extLst>
            </c:dLbl>
            <c:dLbl>
              <c:idx val="37"/>
              <c:delete val="1"/>
              <c:extLst>
                <c:ext xmlns:c15="http://schemas.microsoft.com/office/drawing/2012/chart" uri="{CE6537A1-D6FC-4f65-9D91-7224C49458BB}"/>
                <c:ext xmlns:c16="http://schemas.microsoft.com/office/drawing/2014/chart" uri="{C3380CC4-5D6E-409C-BE32-E72D297353CC}">
                  <c16:uniqueId val="{00000025-F03B-40BF-B74C-C10F01783E44}"/>
                </c:ext>
              </c:extLst>
            </c:dLbl>
            <c:dLbl>
              <c:idx val="38"/>
              <c:delete val="1"/>
              <c:extLst>
                <c:ext xmlns:c15="http://schemas.microsoft.com/office/drawing/2012/chart" uri="{CE6537A1-D6FC-4f65-9D91-7224C49458BB}"/>
                <c:ext xmlns:c16="http://schemas.microsoft.com/office/drawing/2014/chart" uri="{C3380CC4-5D6E-409C-BE32-E72D297353CC}">
                  <c16:uniqueId val="{00000026-F03B-40BF-B74C-C10F01783E44}"/>
                </c:ext>
              </c:extLst>
            </c:dLbl>
            <c:dLbl>
              <c:idx val="39"/>
              <c:delete val="1"/>
              <c:extLst>
                <c:ext xmlns:c15="http://schemas.microsoft.com/office/drawing/2012/chart" uri="{CE6537A1-D6FC-4f65-9D91-7224C49458BB}"/>
                <c:ext xmlns:c16="http://schemas.microsoft.com/office/drawing/2014/chart" uri="{C3380CC4-5D6E-409C-BE32-E72D297353CC}">
                  <c16:uniqueId val="{00000027-F03B-40BF-B74C-C10F01783E44}"/>
                </c:ext>
              </c:extLst>
            </c:dLbl>
            <c:dLbl>
              <c:idx val="40"/>
              <c:delete val="1"/>
              <c:extLst>
                <c:ext xmlns:c15="http://schemas.microsoft.com/office/drawing/2012/chart" uri="{CE6537A1-D6FC-4f65-9D91-7224C49458BB}"/>
                <c:ext xmlns:c16="http://schemas.microsoft.com/office/drawing/2014/chart" uri="{C3380CC4-5D6E-409C-BE32-E72D297353CC}">
                  <c16:uniqueId val="{00000028-F03B-40BF-B74C-C10F01783E44}"/>
                </c:ext>
              </c:extLst>
            </c:dLbl>
            <c:dLbl>
              <c:idx val="41"/>
              <c:delete val="1"/>
              <c:extLst>
                <c:ext xmlns:c15="http://schemas.microsoft.com/office/drawing/2012/chart" uri="{CE6537A1-D6FC-4f65-9D91-7224C49458BB}"/>
                <c:ext xmlns:c16="http://schemas.microsoft.com/office/drawing/2014/chart" uri="{C3380CC4-5D6E-409C-BE32-E72D297353CC}">
                  <c16:uniqueId val="{00000029-F03B-40BF-B74C-C10F01783E44}"/>
                </c:ext>
              </c:extLst>
            </c:dLbl>
            <c:dLbl>
              <c:idx val="42"/>
              <c:delete val="1"/>
              <c:extLst>
                <c:ext xmlns:c15="http://schemas.microsoft.com/office/drawing/2012/chart" uri="{CE6537A1-D6FC-4f65-9D91-7224C49458BB}"/>
                <c:ext xmlns:c16="http://schemas.microsoft.com/office/drawing/2014/chart" uri="{C3380CC4-5D6E-409C-BE32-E72D297353CC}">
                  <c16:uniqueId val="{0000002A-F03B-40BF-B74C-C10F01783E44}"/>
                </c:ext>
              </c:extLst>
            </c:dLbl>
            <c:dLbl>
              <c:idx val="43"/>
              <c:delete val="1"/>
              <c:extLst>
                <c:ext xmlns:c15="http://schemas.microsoft.com/office/drawing/2012/chart" uri="{CE6537A1-D6FC-4f65-9D91-7224C49458BB}"/>
                <c:ext xmlns:c16="http://schemas.microsoft.com/office/drawing/2014/chart" uri="{C3380CC4-5D6E-409C-BE32-E72D297353CC}">
                  <c16:uniqueId val="{0000002B-F03B-40BF-B74C-C10F01783E44}"/>
                </c:ext>
              </c:extLst>
            </c:dLbl>
            <c:dLbl>
              <c:idx val="44"/>
              <c:delete val="1"/>
              <c:extLst>
                <c:ext xmlns:c15="http://schemas.microsoft.com/office/drawing/2012/chart" uri="{CE6537A1-D6FC-4f65-9D91-7224C49458BB}"/>
                <c:ext xmlns:c16="http://schemas.microsoft.com/office/drawing/2014/chart" uri="{C3380CC4-5D6E-409C-BE32-E72D297353CC}">
                  <c16:uniqueId val="{0000002C-F03B-40BF-B74C-C10F01783E44}"/>
                </c:ext>
              </c:extLst>
            </c:dLbl>
            <c:dLbl>
              <c:idx val="45"/>
              <c:delete val="1"/>
              <c:extLst>
                <c:ext xmlns:c15="http://schemas.microsoft.com/office/drawing/2012/chart" uri="{CE6537A1-D6FC-4f65-9D91-7224C49458BB}"/>
                <c:ext xmlns:c16="http://schemas.microsoft.com/office/drawing/2014/chart" uri="{C3380CC4-5D6E-409C-BE32-E72D297353CC}">
                  <c16:uniqueId val="{0000002D-F03B-40BF-B74C-C10F01783E44}"/>
                </c:ext>
              </c:extLst>
            </c:dLbl>
            <c:dLbl>
              <c:idx val="46"/>
              <c:delete val="1"/>
              <c:extLst>
                <c:ext xmlns:c15="http://schemas.microsoft.com/office/drawing/2012/chart" uri="{CE6537A1-D6FC-4f65-9D91-7224C49458BB}"/>
                <c:ext xmlns:c16="http://schemas.microsoft.com/office/drawing/2014/chart" uri="{C3380CC4-5D6E-409C-BE32-E72D297353CC}">
                  <c16:uniqueId val="{0000002E-F03B-40BF-B74C-C10F01783E44}"/>
                </c:ext>
              </c:extLst>
            </c:dLbl>
            <c:dLbl>
              <c:idx val="47"/>
              <c:delete val="1"/>
              <c:extLst>
                <c:ext xmlns:c15="http://schemas.microsoft.com/office/drawing/2012/chart" uri="{CE6537A1-D6FC-4f65-9D91-7224C49458BB}"/>
                <c:ext xmlns:c16="http://schemas.microsoft.com/office/drawing/2014/chart" uri="{C3380CC4-5D6E-409C-BE32-E72D297353CC}">
                  <c16:uniqueId val="{0000002F-F03B-40BF-B74C-C10F01783E44}"/>
                </c:ext>
              </c:extLst>
            </c:dLbl>
            <c:dLbl>
              <c:idx val="48"/>
              <c:layout>
                <c:manualLayout>
                  <c:x val="-1.6054318712863325E-2"/>
                  <c:y val="-3.1720545208021124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73BB2C28-D4B0-4BF4-AACC-95E07A284A01}"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0-F03B-40BF-B74C-C10F01783E44}"/>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tiedot'!$B$68:$BO$68</c:f>
              <c:numCache>
                <c:formatCode>#,##0</c:formatCode>
                <c:ptCount val="66"/>
                <c:pt idx="0">
                  <c:v>315205</c:v>
                </c:pt>
                <c:pt idx="1">
                  <c:v>317242</c:v>
                </c:pt>
                <c:pt idx="2">
                  <c:v>320050</c:v>
                </c:pt>
                <c:pt idx="3">
                  <c:v>321983</c:v>
                </c:pt>
                <c:pt idx="4">
                  <c:v>323183</c:v>
                </c:pt>
                <c:pt idx="5">
                  <c:v>325735</c:v>
                </c:pt>
                <c:pt idx="6">
                  <c:v>330073</c:v>
                </c:pt>
                <c:pt idx="7">
                  <c:v>334466</c:v>
                </c:pt>
                <c:pt idx="8">
                  <c:v>337500</c:v>
                </c:pt>
                <c:pt idx="9">
                  <c:v>339286</c:v>
                </c:pt>
                <c:pt idx="10">
                  <c:v>340863</c:v>
                </c:pt>
                <c:pt idx="11">
                  <c:v>342137</c:v>
                </c:pt>
                <c:pt idx="12">
                  <c:v>343600</c:v>
                </c:pt>
                <c:pt idx="13">
                  <c:v>345407</c:v>
                </c:pt>
                <c:pt idx="14">
                  <c:v>348292</c:v>
                </c:pt>
                <c:pt idx="15">
                  <c:v>350799</c:v>
                </c:pt>
                <c:pt idx="16">
                  <c:v>354088</c:v>
                </c:pt>
                <c:pt idx="17">
                  <c:v>357072</c:v>
                </c:pt>
                <c:pt idx="18">
                  <c:v>359433</c:v>
                </c:pt>
                <c:pt idx="19">
                  <c:v>361751</c:v>
                </c:pt>
                <c:pt idx="20">
                  <c:v>364443</c:v>
                </c:pt>
                <c:pt idx="21">
                  <c:v>366218</c:v>
                </c:pt>
                <c:pt idx="22">
                  <c:v>367361</c:v>
                </c:pt>
                <c:pt idx="23">
                  <c:v>368302</c:v>
                </c:pt>
                <c:pt idx="24">
                  <c:v>369827</c:v>
                </c:pt>
                <c:pt idx="25">
                  <c:v>372639</c:v>
                </c:pt>
                <c:pt idx="26">
                  <c:v>375182</c:v>
                </c:pt>
                <c:pt idx="27">
                  <c:v>377045</c:v>
                </c:pt>
                <c:pt idx="28">
                  <c:v>378903</c:v>
                </c:pt>
                <c:pt idx="29">
                  <c:v>381792</c:v>
                </c:pt>
                <c:pt idx="30">
                  <c:v>384808</c:v>
                </c:pt>
                <c:pt idx="31">
                  <c:v>387320</c:v>
                </c:pt>
                <c:pt idx="32">
                  <c:v>390038</c:v>
                </c:pt>
                <c:pt idx="33">
                  <c:v>392652</c:v>
                </c:pt>
                <c:pt idx="34">
                  <c:v>395510</c:v>
                </c:pt>
                <c:pt idx="35">
                  <c:v>398335</c:v>
                </c:pt>
                <c:pt idx="36">
                  <c:v>401201</c:v>
                </c:pt>
                <c:pt idx="37">
                  <c:v>403920</c:v>
                </c:pt>
                <c:pt idx="38">
                  <c:v>406480</c:v>
                </c:pt>
                <c:pt idx="39">
                  <c:v>408536</c:v>
                </c:pt>
                <c:pt idx="40">
                  <c:v>410054</c:v>
                </c:pt>
                <c:pt idx="41">
                  <c:v>411150</c:v>
                </c:pt>
                <c:pt idx="42">
                  <c:v>411856</c:v>
                </c:pt>
                <c:pt idx="43">
                  <c:v>412161</c:v>
                </c:pt>
                <c:pt idx="44">
                  <c:v>412830</c:v>
                </c:pt>
                <c:pt idx="45">
                  <c:v>413830</c:v>
                </c:pt>
                <c:pt idx="46">
                  <c:v>415603</c:v>
                </c:pt>
                <c:pt idx="47">
                  <c:v>416543</c:v>
                </c:pt>
                <c:pt idx="48">
                  <c:v>418205</c:v>
                </c:pt>
              </c:numCache>
            </c:numRef>
          </c:val>
          <c:smooth val="0"/>
          <c:extLst>
            <c:ext xmlns:c16="http://schemas.microsoft.com/office/drawing/2014/chart" uri="{C3380CC4-5D6E-409C-BE32-E72D297353CC}">
              <c16:uniqueId val="{00000031-F03B-40BF-B74C-C10F01783E44}"/>
            </c:ext>
          </c:extLst>
        </c:ser>
        <c:ser>
          <c:idx val="2"/>
          <c:order val="1"/>
          <c:tx>
            <c:strRef>
              <c:f>'Diat 6–34 tiedot'!$A$69</c:f>
              <c:strCache>
                <c:ptCount val="1"/>
                <c:pt idx="0">
                  <c:v>Pohjois-Pohjanmaa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6.2367784829253668E-2"/>
                  <c:y val="4.07835581245985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2-F03B-40BF-B74C-C10F01783E44}"/>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tiedot'!$B$69:$BO$69</c:f>
              <c:numCache>
                <c:formatCode>General</c:formatCode>
                <c:ptCount val="66"/>
                <c:pt idx="44" formatCode="#,##0">
                  <c:v>412600</c:v>
                </c:pt>
                <c:pt idx="45" formatCode="#,##0">
                  <c:v>412879</c:v>
                </c:pt>
                <c:pt idx="46" formatCode="#,##0">
                  <c:v>413022</c:v>
                </c:pt>
                <c:pt idx="47" formatCode="#,##0">
                  <c:v>413044</c:v>
                </c:pt>
                <c:pt idx="48" formatCode="#,##0">
                  <c:v>412959</c:v>
                </c:pt>
                <c:pt idx="49" formatCode="#,##0">
                  <c:v>412767</c:v>
                </c:pt>
                <c:pt idx="50" formatCode="#,##0">
                  <c:v>412492</c:v>
                </c:pt>
                <c:pt idx="51" formatCode="#,##0">
                  <c:v>412135</c:v>
                </c:pt>
                <c:pt idx="52" formatCode="#,##0">
                  <c:v>411711</c:v>
                </c:pt>
                <c:pt idx="53" formatCode="#,##0">
                  <c:v>411214</c:v>
                </c:pt>
                <c:pt idx="54" formatCode="#,##0">
                  <c:v>410645</c:v>
                </c:pt>
                <c:pt idx="55" formatCode="#,##0">
                  <c:v>410025</c:v>
                </c:pt>
                <c:pt idx="56" formatCode="#,##0">
                  <c:v>409331</c:v>
                </c:pt>
                <c:pt idx="57" formatCode="#,##0">
                  <c:v>408580</c:v>
                </c:pt>
                <c:pt idx="58" formatCode="#,##0">
                  <c:v>407763</c:v>
                </c:pt>
                <c:pt idx="59" formatCode="#,##0">
                  <c:v>406932</c:v>
                </c:pt>
                <c:pt idx="60" formatCode="#,##0">
                  <c:v>406023</c:v>
                </c:pt>
                <c:pt idx="61" formatCode="#,##0">
                  <c:v>405069</c:v>
                </c:pt>
                <c:pt idx="62" formatCode="#,##0">
                  <c:v>404083</c:v>
                </c:pt>
                <c:pt idx="63" formatCode="#,##0">
                  <c:v>403036</c:v>
                </c:pt>
                <c:pt idx="64" formatCode="#,##0">
                  <c:v>401942</c:v>
                </c:pt>
                <c:pt idx="65" formatCode="#,##0">
                  <c:v>400792</c:v>
                </c:pt>
              </c:numCache>
            </c:numRef>
          </c:val>
          <c:smooth val="0"/>
          <c:extLst>
            <c:ext xmlns:c16="http://schemas.microsoft.com/office/drawing/2014/chart" uri="{C3380CC4-5D6E-409C-BE32-E72D297353CC}">
              <c16:uniqueId val="{00000033-F03B-40BF-B74C-C10F01783E44}"/>
            </c:ext>
          </c:extLst>
        </c:ser>
        <c:ser>
          <c:idx val="3"/>
          <c:order val="2"/>
          <c:tx>
            <c:strRef>
              <c:f>'Diat 6–34 tiedot'!$A$70</c:f>
              <c:strCache>
                <c:ptCount val="1"/>
                <c:pt idx="0">
                  <c:v>Pohjois-Pohjanmaa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4.7975219099426984E-3"/>
                  <c:y val="2.26575322914437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34-F03B-40BF-B74C-C10F01783E4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tiedot'!$B$70:$BO$70</c:f>
              <c:numCache>
                <c:formatCode>General</c:formatCode>
                <c:ptCount val="66"/>
                <c:pt idx="46" formatCode="#,##0">
                  <c:v>414929</c:v>
                </c:pt>
                <c:pt idx="47" formatCode="#,##0">
                  <c:v>415685</c:v>
                </c:pt>
                <c:pt idx="48" formatCode="#,##0">
                  <c:v>416325</c:v>
                </c:pt>
                <c:pt idx="49" formatCode="#,##0">
                  <c:v>416845</c:v>
                </c:pt>
                <c:pt idx="50" formatCode="#,##0">
                  <c:v>417281</c:v>
                </c:pt>
                <c:pt idx="51" formatCode="#,##0">
                  <c:v>417618</c:v>
                </c:pt>
                <c:pt idx="52" formatCode="#,##0">
                  <c:v>417890</c:v>
                </c:pt>
                <c:pt idx="53" formatCode="#,##0">
                  <c:v>418091</c:v>
                </c:pt>
                <c:pt idx="54" formatCode="#,##0">
                  <c:v>418235</c:v>
                </c:pt>
                <c:pt idx="55" formatCode="#,##0">
                  <c:v>418307</c:v>
                </c:pt>
                <c:pt idx="56" formatCode="#,##0">
                  <c:v>418328</c:v>
                </c:pt>
                <c:pt idx="57" formatCode="#,##0">
                  <c:v>418284</c:v>
                </c:pt>
                <c:pt idx="58" formatCode="#,##0">
                  <c:v>418202</c:v>
                </c:pt>
                <c:pt idx="59" formatCode="#,##0">
                  <c:v>418074</c:v>
                </c:pt>
                <c:pt idx="60" formatCode="#,##0">
                  <c:v>417897</c:v>
                </c:pt>
                <c:pt idx="61" formatCode="#,##0">
                  <c:v>417654</c:v>
                </c:pt>
                <c:pt idx="62" formatCode="#,##0">
                  <c:v>417380</c:v>
                </c:pt>
                <c:pt idx="63" formatCode="#,##0">
                  <c:v>417053</c:v>
                </c:pt>
                <c:pt idx="64" formatCode="#,##0">
                  <c:v>416666</c:v>
                </c:pt>
                <c:pt idx="65" formatCode="#,##0">
                  <c:v>416214</c:v>
                </c:pt>
              </c:numCache>
            </c:numRef>
          </c:val>
          <c:smooth val="0"/>
          <c:extLst>
            <c:ext xmlns:c16="http://schemas.microsoft.com/office/drawing/2014/chart" uri="{C3380CC4-5D6E-409C-BE32-E72D297353CC}">
              <c16:uniqueId val="{00000035-F03B-40BF-B74C-C10F01783E44}"/>
            </c:ext>
          </c:extLst>
        </c:ser>
        <c:ser>
          <c:idx val="1"/>
          <c:order val="3"/>
          <c:tx>
            <c:strRef>
              <c:f>'Diat 6–34 tiedot'!$A$71</c:f>
              <c:strCache>
                <c:ptCount val="1"/>
                <c:pt idx="0">
                  <c:v>Pohjois-Pohjanmaa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0384305429636344E-2"/>
                  <c:y val="-4.0783558124598607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B5D6506F-FAE3-4A06-8B6B-826861E239F6}"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6-F03B-40BF-B74C-C10F01783E44}"/>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tiedot'!$B$71:$BT$71</c:f>
              <c:numCache>
                <c:formatCode>General</c:formatCode>
                <c:ptCount val="71"/>
                <c:pt idx="49" formatCode="#,##0">
                  <c:v>420210</c:v>
                </c:pt>
                <c:pt idx="50" formatCode="#,##0">
                  <c:v>421820</c:v>
                </c:pt>
                <c:pt idx="51" formatCode="#,##0">
                  <c:v>423135</c:v>
                </c:pt>
                <c:pt idx="52" formatCode="#,##0">
                  <c:v>424385</c:v>
                </c:pt>
                <c:pt idx="53" formatCode="#,##0">
                  <c:v>425590</c:v>
                </c:pt>
                <c:pt idx="54" formatCode="#,##0">
                  <c:v>426764</c:v>
                </c:pt>
                <c:pt idx="55" formatCode="#,##0">
                  <c:v>427914</c:v>
                </c:pt>
                <c:pt idx="56" formatCode="#,##0">
                  <c:v>429030</c:v>
                </c:pt>
                <c:pt idx="57" formatCode="#,##0">
                  <c:v>430119</c:v>
                </c:pt>
                <c:pt idx="58" formatCode="#,##0">
                  <c:v>431179</c:v>
                </c:pt>
                <c:pt idx="59" formatCode="#,##0">
                  <c:v>432233</c:v>
                </c:pt>
                <c:pt idx="60" formatCode="#,##0">
                  <c:v>433265</c:v>
                </c:pt>
                <c:pt idx="61" formatCode="#,##0">
                  <c:v>434276</c:v>
                </c:pt>
                <c:pt idx="62" formatCode="#,##0">
                  <c:v>435271</c:v>
                </c:pt>
                <c:pt idx="63" formatCode="#,##0">
                  <c:v>436240</c:v>
                </c:pt>
                <c:pt idx="64" formatCode="#,##0">
                  <c:v>437170</c:v>
                </c:pt>
                <c:pt idx="65" formatCode="#,##0">
                  <c:v>438082</c:v>
                </c:pt>
                <c:pt idx="66" formatCode="#,##0">
                  <c:v>438976</c:v>
                </c:pt>
                <c:pt idx="67" formatCode="#,##0">
                  <c:v>439847</c:v>
                </c:pt>
                <c:pt idx="68" formatCode="#,##0">
                  <c:v>440705</c:v>
                </c:pt>
                <c:pt idx="69" formatCode="#,##0">
                  <c:v>441519</c:v>
                </c:pt>
                <c:pt idx="70" formatCode="#,##0">
                  <c:v>442301</c:v>
                </c:pt>
              </c:numCache>
            </c:numRef>
          </c:val>
          <c:smooth val="0"/>
          <c:extLst>
            <c:ext xmlns:c16="http://schemas.microsoft.com/office/drawing/2014/chart" uri="{C3380CC4-5D6E-409C-BE32-E72D297353CC}">
              <c16:uniqueId val="{00000037-F03B-40BF-B74C-C10F01783E44}"/>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3806929279954319"/>
          <c:w val="0.3620706154930996"/>
          <c:h val="0.3649932205808891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Kainuun väestönkehitys 1975–2023 ja Tilastokeskuksen väestöennusteet</a:t>
            </a:r>
          </a:p>
        </c:rich>
      </c:tx>
      <c:layout>
        <c:manualLayout>
          <c:xMode val="edge"/>
          <c:yMode val="edge"/>
          <c:x val="0.17475193915583762"/>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tiedot'!$A$72</c:f>
              <c:strCache>
                <c:ptCount val="1"/>
                <c:pt idx="0">
                  <c:v>Kainuu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D0BE-4613-9DF6-E274D256439F}"/>
                </c:ext>
              </c:extLst>
            </c:dLbl>
            <c:dLbl>
              <c:idx val="1"/>
              <c:delete val="1"/>
              <c:extLst>
                <c:ext xmlns:c15="http://schemas.microsoft.com/office/drawing/2012/chart" uri="{CE6537A1-D6FC-4f65-9D91-7224C49458BB}"/>
                <c:ext xmlns:c16="http://schemas.microsoft.com/office/drawing/2014/chart" uri="{C3380CC4-5D6E-409C-BE32-E72D297353CC}">
                  <c16:uniqueId val="{00000001-D0BE-4613-9DF6-E274D256439F}"/>
                </c:ext>
              </c:extLst>
            </c:dLbl>
            <c:dLbl>
              <c:idx val="2"/>
              <c:delete val="1"/>
              <c:extLst>
                <c:ext xmlns:c15="http://schemas.microsoft.com/office/drawing/2012/chart" uri="{CE6537A1-D6FC-4f65-9D91-7224C49458BB}"/>
                <c:ext xmlns:c16="http://schemas.microsoft.com/office/drawing/2014/chart" uri="{C3380CC4-5D6E-409C-BE32-E72D297353CC}">
                  <c16:uniqueId val="{00000002-D0BE-4613-9DF6-E274D256439F}"/>
                </c:ext>
              </c:extLst>
            </c:dLbl>
            <c:dLbl>
              <c:idx val="3"/>
              <c:delete val="1"/>
              <c:extLst>
                <c:ext xmlns:c15="http://schemas.microsoft.com/office/drawing/2012/chart" uri="{CE6537A1-D6FC-4f65-9D91-7224C49458BB}"/>
                <c:ext xmlns:c16="http://schemas.microsoft.com/office/drawing/2014/chart" uri="{C3380CC4-5D6E-409C-BE32-E72D297353CC}">
                  <c16:uniqueId val="{00000003-D0BE-4613-9DF6-E274D256439F}"/>
                </c:ext>
              </c:extLst>
            </c:dLbl>
            <c:dLbl>
              <c:idx val="4"/>
              <c:delete val="1"/>
              <c:extLst>
                <c:ext xmlns:c15="http://schemas.microsoft.com/office/drawing/2012/chart" uri="{CE6537A1-D6FC-4f65-9D91-7224C49458BB}"/>
                <c:ext xmlns:c16="http://schemas.microsoft.com/office/drawing/2014/chart" uri="{C3380CC4-5D6E-409C-BE32-E72D297353CC}">
                  <c16:uniqueId val="{00000004-D0BE-4613-9DF6-E274D256439F}"/>
                </c:ext>
              </c:extLst>
            </c:dLbl>
            <c:dLbl>
              <c:idx val="5"/>
              <c:delete val="1"/>
              <c:extLst>
                <c:ext xmlns:c15="http://schemas.microsoft.com/office/drawing/2012/chart" uri="{CE6537A1-D6FC-4f65-9D91-7224C49458BB}"/>
                <c:ext xmlns:c16="http://schemas.microsoft.com/office/drawing/2014/chart" uri="{C3380CC4-5D6E-409C-BE32-E72D297353CC}">
                  <c16:uniqueId val="{00000005-D0BE-4613-9DF6-E274D256439F}"/>
                </c:ext>
              </c:extLst>
            </c:dLbl>
            <c:dLbl>
              <c:idx val="6"/>
              <c:delete val="1"/>
              <c:extLst>
                <c:ext xmlns:c15="http://schemas.microsoft.com/office/drawing/2012/chart" uri="{CE6537A1-D6FC-4f65-9D91-7224C49458BB}"/>
                <c:ext xmlns:c16="http://schemas.microsoft.com/office/drawing/2014/chart" uri="{C3380CC4-5D6E-409C-BE32-E72D297353CC}">
                  <c16:uniqueId val="{00000006-D0BE-4613-9DF6-E274D256439F}"/>
                </c:ext>
              </c:extLst>
            </c:dLbl>
            <c:dLbl>
              <c:idx val="7"/>
              <c:delete val="1"/>
              <c:extLst>
                <c:ext xmlns:c15="http://schemas.microsoft.com/office/drawing/2012/chart" uri="{CE6537A1-D6FC-4f65-9D91-7224C49458BB}"/>
                <c:ext xmlns:c16="http://schemas.microsoft.com/office/drawing/2014/chart" uri="{C3380CC4-5D6E-409C-BE32-E72D297353CC}">
                  <c16:uniqueId val="{00000007-D0BE-4613-9DF6-E274D256439F}"/>
                </c:ext>
              </c:extLst>
            </c:dLbl>
            <c:dLbl>
              <c:idx val="8"/>
              <c:delete val="1"/>
              <c:extLst>
                <c:ext xmlns:c15="http://schemas.microsoft.com/office/drawing/2012/chart" uri="{CE6537A1-D6FC-4f65-9D91-7224C49458BB}"/>
                <c:ext xmlns:c16="http://schemas.microsoft.com/office/drawing/2014/chart" uri="{C3380CC4-5D6E-409C-BE32-E72D297353CC}">
                  <c16:uniqueId val="{00000008-D0BE-4613-9DF6-E274D256439F}"/>
                </c:ext>
              </c:extLst>
            </c:dLbl>
            <c:dLbl>
              <c:idx val="9"/>
              <c:delete val="1"/>
              <c:extLst>
                <c:ext xmlns:c15="http://schemas.microsoft.com/office/drawing/2012/chart" uri="{CE6537A1-D6FC-4f65-9D91-7224C49458BB}"/>
                <c:ext xmlns:c16="http://schemas.microsoft.com/office/drawing/2014/chart" uri="{C3380CC4-5D6E-409C-BE32-E72D297353CC}">
                  <c16:uniqueId val="{00000009-D0BE-4613-9DF6-E274D256439F}"/>
                </c:ext>
              </c:extLst>
            </c:dLbl>
            <c:dLbl>
              <c:idx val="10"/>
              <c:delete val="1"/>
              <c:extLst>
                <c:ext xmlns:c15="http://schemas.microsoft.com/office/drawing/2012/chart" uri="{CE6537A1-D6FC-4f65-9D91-7224C49458BB}"/>
                <c:ext xmlns:c16="http://schemas.microsoft.com/office/drawing/2014/chart" uri="{C3380CC4-5D6E-409C-BE32-E72D297353CC}">
                  <c16:uniqueId val="{0000000A-D0BE-4613-9DF6-E274D256439F}"/>
                </c:ext>
              </c:extLst>
            </c:dLbl>
            <c:dLbl>
              <c:idx val="11"/>
              <c:delete val="1"/>
              <c:extLst>
                <c:ext xmlns:c15="http://schemas.microsoft.com/office/drawing/2012/chart" uri="{CE6537A1-D6FC-4f65-9D91-7224C49458BB}"/>
                <c:ext xmlns:c16="http://schemas.microsoft.com/office/drawing/2014/chart" uri="{C3380CC4-5D6E-409C-BE32-E72D297353CC}">
                  <c16:uniqueId val="{0000000B-D0BE-4613-9DF6-E274D256439F}"/>
                </c:ext>
              </c:extLst>
            </c:dLbl>
            <c:dLbl>
              <c:idx val="12"/>
              <c:delete val="1"/>
              <c:extLst>
                <c:ext xmlns:c15="http://schemas.microsoft.com/office/drawing/2012/chart" uri="{CE6537A1-D6FC-4f65-9D91-7224C49458BB}"/>
                <c:ext xmlns:c16="http://schemas.microsoft.com/office/drawing/2014/chart" uri="{C3380CC4-5D6E-409C-BE32-E72D297353CC}">
                  <c16:uniqueId val="{0000000C-D0BE-4613-9DF6-E274D256439F}"/>
                </c:ext>
              </c:extLst>
            </c:dLbl>
            <c:dLbl>
              <c:idx val="13"/>
              <c:delete val="1"/>
              <c:extLst>
                <c:ext xmlns:c15="http://schemas.microsoft.com/office/drawing/2012/chart" uri="{CE6537A1-D6FC-4f65-9D91-7224C49458BB}"/>
                <c:ext xmlns:c16="http://schemas.microsoft.com/office/drawing/2014/chart" uri="{C3380CC4-5D6E-409C-BE32-E72D297353CC}">
                  <c16:uniqueId val="{0000000D-D0BE-4613-9DF6-E274D256439F}"/>
                </c:ext>
              </c:extLst>
            </c:dLbl>
            <c:dLbl>
              <c:idx val="14"/>
              <c:delete val="1"/>
              <c:extLst>
                <c:ext xmlns:c15="http://schemas.microsoft.com/office/drawing/2012/chart" uri="{CE6537A1-D6FC-4f65-9D91-7224C49458BB}"/>
                <c:ext xmlns:c16="http://schemas.microsoft.com/office/drawing/2014/chart" uri="{C3380CC4-5D6E-409C-BE32-E72D297353CC}">
                  <c16:uniqueId val="{0000000E-D0BE-4613-9DF6-E274D256439F}"/>
                </c:ext>
              </c:extLst>
            </c:dLbl>
            <c:dLbl>
              <c:idx val="15"/>
              <c:delete val="1"/>
              <c:extLst>
                <c:ext xmlns:c15="http://schemas.microsoft.com/office/drawing/2012/chart" uri="{CE6537A1-D6FC-4f65-9D91-7224C49458BB}"/>
                <c:ext xmlns:c16="http://schemas.microsoft.com/office/drawing/2014/chart" uri="{C3380CC4-5D6E-409C-BE32-E72D297353CC}">
                  <c16:uniqueId val="{0000000F-D0BE-4613-9DF6-E274D256439F}"/>
                </c:ext>
              </c:extLst>
            </c:dLbl>
            <c:dLbl>
              <c:idx val="16"/>
              <c:delete val="1"/>
              <c:extLst>
                <c:ext xmlns:c15="http://schemas.microsoft.com/office/drawing/2012/chart" uri="{CE6537A1-D6FC-4f65-9D91-7224C49458BB}"/>
                <c:ext xmlns:c16="http://schemas.microsoft.com/office/drawing/2014/chart" uri="{C3380CC4-5D6E-409C-BE32-E72D297353CC}">
                  <c16:uniqueId val="{00000010-D0BE-4613-9DF6-E274D256439F}"/>
                </c:ext>
              </c:extLst>
            </c:dLbl>
            <c:dLbl>
              <c:idx val="17"/>
              <c:delete val="1"/>
              <c:extLst>
                <c:ext xmlns:c15="http://schemas.microsoft.com/office/drawing/2012/chart" uri="{CE6537A1-D6FC-4f65-9D91-7224C49458BB}"/>
                <c:ext xmlns:c16="http://schemas.microsoft.com/office/drawing/2014/chart" uri="{C3380CC4-5D6E-409C-BE32-E72D297353CC}">
                  <c16:uniqueId val="{00000011-D0BE-4613-9DF6-E274D256439F}"/>
                </c:ext>
              </c:extLst>
            </c:dLbl>
            <c:dLbl>
              <c:idx val="18"/>
              <c:delete val="1"/>
              <c:extLst>
                <c:ext xmlns:c15="http://schemas.microsoft.com/office/drawing/2012/chart" uri="{CE6537A1-D6FC-4f65-9D91-7224C49458BB}"/>
                <c:ext xmlns:c16="http://schemas.microsoft.com/office/drawing/2014/chart" uri="{C3380CC4-5D6E-409C-BE32-E72D297353CC}">
                  <c16:uniqueId val="{00000012-D0BE-4613-9DF6-E274D256439F}"/>
                </c:ext>
              </c:extLst>
            </c:dLbl>
            <c:dLbl>
              <c:idx val="19"/>
              <c:delete val="1"/>
              <c:extLst>
                <c:ext xmlns:c15="http://schemas.microsoft.com/office/drawing/2012/chart" uri="{CE6537A1-D6FC-4f65-9D91-7224C49458BB}"/>
                <c:ext xmlns:c16="http://schemas.microsoft.com/office/drawing/2014/chart" uri="{C3380CC4-5D6E-409C-BE32-E72D297353CC}">
                  <c16:uniqueId val="{00000013-D0BE-4613-9DF6-E274D256439F}"/>
                </c:ext>
              </c:extLst>
            </c:dLbl>
            <c:dLbl>
              <c:idx val="20"/>
              <c:delete val="1"/>
              <c:extLst>
                <c:ext xmlns:c15="http://schemas.microsoft.com/office/drawing/2012/chart" uri="{CE6537A1-D6FC-4f65-9D91-7224C49458BB}"/>
                <c:ext xmlns:c16="http://schemas.microsoft.com/office/drawing/2014/chart" uri="{C3380CC4-5D6E-409C-BE32-E72D297353CC}">
                  <c16:uniqueId val="{00000014-D0BE-4613-9DF6-E274D256439F}"/>
                </c:ext>
              </c:extLst>
            </c:dLbl>
            <c:dLbl>
              <c:idx val="21"/>
              <c:delete val="1"/>
              <c:extLst>
                <c:ext xmlns:c15="http://schemas.microsoft.com/office/drawing/2012/chart" uri="{CE6537A1-D6FC-4f65-9D91-7224C49458BB}"/>
                <c:ext xmlns:c16="http://schemas.microsoft.com/office/drawing/2014/chart" uri="{C3380CC4-5D6E-409C-BE32-E72D297353CC}">
                  <c16:uniqueId val="{00000015-D0BE-4613-9DF6-E274D256439F}"/>
                </c:ext>
              </c:extLst>
            </c:dLbl>
            <c:dLbl>
              <c:idx val="22"/>
              <c:delete val="1"/>
              <c:extLst>
                <c:ext xmlns:c15="http://schemas.microsoft.com/office/drawing/2012/chart" uri="{CE6537A1-D6FC-4f65-9D91-7224C49458BB}"/>
                <c:ext xmlns:c16="http://schemas.microsoft.com/office/drawing/2014/chart" uri="{C3380CC4-5D6E-409C-BE32-E72D297353CC}">
                  <c16:uniqueId val="{00000016-D0BE-4613-9DF6-E274D256439F}"/>
                </c:ext>
              </c:extLst>
            </c:dLbl>
            <c:dLbl>
              <c:idx val="23"/>
              <c:delete val="1"/>
              <c:extLst>
                <c:ext xmlns:c15="http://schemas.microsoft.com/office/drawing/2012/chart" uri="{CE6537A1-D6FC-4f65-9D91-7224C49458BB}"/>
                <c:ext xmlns:c16="http://schemas.microsoft.com/office/drawing/2014/chart" uri="{C3380CC4-5D6E-409C-BE32-E72D297353CC}">
                  <c16:uniqueId val="{00000017-D0BE-4613-9DF6-E274D256439F}"/>
                </c:ext>
              </c:extLst>
            </c:dLbl>
            <c:dLbl>
              <c:idx val="24"/>
              <c:delete val="1"/>
              <c:extLst>
                <c:ext xmlns:c15="http://schemas.microsoft.com/office/drawing/2012/chart" uri="{CE6537A1-D6FC-4f65-9D91-7224C49458BB}"/>
                <c:ext xmlns:c16="http://schemas.microsoft.com/office/drawing/2014/chart" uri="{C3380CC4-5D6E-409C-BE32-E72D297353CC}">
                  <c16:uniqueId val="{00000018-D0BE-4613-9DF6-E274D256439F}"/>
                </c:ext>
              </c:extLst>
            </c:dLbl>
            <c:dLbl>
              <c:idx val="25"/>
              <c:delete val="1"/>
              <c:extLst>
                <c:ext xmlns:c15="http://schemas.microsoft.com/office/drawing/2012/chart" uri="{CE6537A1-D6FC-4f65-9D91-7224C49458BB}"/>
                <c:ext xmlns:c16="http://schemas.microsoft.com/office/drawing/2014/chart" uri="{C3380CC4-5D6E-409C-BE32-E72D297353CC}">
                  <c16:uniqueId val="{00000019-D0BE-4613-9DF6-E274D256439F}"/>
                </c:ext>
              </c:extLst>
            </c:dLbl>
            <c:dLbl>
              <c:idx val="26"/>
              <c:delete val="1"/>
              <c:extLst>
                <c:ext xmlns:c15="http://schemas.microsoft.com/office/drawing/2012/chart" uri="{CE6537A1-D6FC-4f65-9D91-7224C49458BB}"/>
                <c:ext xmlns:c16="http://schemas.microsoft.com/office/drawing/2014/chart" uri="{C3380CC4-5D6E-409C-BE32-E72D297353CC}">
                  <c16:uniqueId val="{0000001A-D0BE-4613-9DF6-E274D256439F}"/>
                </c:ext>
              </c:extLst>
            </c:dLbl>
            <c:dLbl>
              <c:idx val="27"/>
              <c:delete val="1"/>
              <c:extLst>
                <c:ext xmlns:c15="http://schemas.microsoft.com/office/drawing/2012/chart" uri="{CE6537A1-D6FC-4f65-9D91-7224C49458BB}"/>
                <c:ext xmlns:c16="http://schemas.microsoft.com/office/drawing/2014/chart" uri="{C3380CC4-5D6E-409C-BE32-E72D297353CC}">
                  <c16:uniqueId val="{0000001B-D0BE-4613-9DF6-E274D256439F}"/>
                </c:ext>
              </c:extLst>
            </c:dLbl>
            <c:dLbl>
              <c:idx val="28"/>
              <c:delete val="1"/>
              <c:extLst>
                <c:ext xmlns:c15="http://schemas.microsoft.com/office/drawing/2012/chart" uri="{CE6537A1-D6FC-4f65-9D91-7224C49458BB}"/>
                <c:ext xmlns:c16="http://schemas.microsoft.com/office/drawing/2014/chart" uri="{C3380CC4-5D6E-409C-BE32-E72D297353CC}">
                  <c16:uniqueId val="{0000001C-D0BE-4613-9DF6-E274D256439F}"/>
                </c:ext>
              </c:extLst>
            </c:dLbl>
            <c:dLbl>
              <c:idx val="29"/>
              <c:delete val="1"/>
              <c:extLst>
                <c:ext xmlns:c15="http://schemas.microsoft.com/office/drawing/2012/chart" uri="{CE6537A1-D6FC-4f65-9D91-7224C49458BB}"/>
                <c:ext xmlns:c16="http://schemas.microsoft.com/office/drawing/2014/chart" uri="{C3380CC4-5D6E-409C-BE32-E72D297353CC}">
                  <c16:uniqueId val="{0000001D-D0BE-4613-9DF6-E274D256439F}"/>
                </c:ext>
              </c:extLst>
            </c:dLbl>
            <c:dLbl>
              <c:idx val="30"/>
              <c:delete val="1"/>
              <c:extLst>
                <c:ext xmlns:c15="http://schemas.microsoft.com/office/drawing/2012/chart" uri="{CE6537A1-D6FC-4f65-9D91-7224C49458BB}"/>
                <c:ext xmlns:c16="http://schemas.microsoft.com/office/drawing/2014/chart" uri="{C3380CC4-5D6E-409C-BE32-E72D297353CC}">
                  <c16:uniqueId val="{0000001E-D0BE-4613-9DF6-E274D256439F}"/>
                </c:ext>
              </c:extLst>
            </c:dLbl>
            <c:dLbl>
              <c:idx val="31"/>
              <c:delete val="1"/>
              <c:extLst>
                <c:ext xmlns:c15="http://schemas.microsoft.com/office/drawing/2012/chart" uri="{CE6537A1-D6FC-4f65-9D91-7224C49458BB}"/>
                <c:ext xmlns:c16="http://schemas.microsoft.com/office/drawing/2014/chart" uri="{C3380CC4-5D6E-409C-BE32-E72D297353CC}">
                  <c16:uniqueId val="{0000001F-D0BE-4613-9DF6-E274D256439F}"/>
                </c:ext>
              </c:extLst>
            </c:dLbl>
            <c:dLbl>
              <c:idx val="32"/>
              <c:delete val="1"/>
              <c:extLst>
                <c:ext xmlns:c15="http://schemas.microsoft.com/office/drawing/2012/chart" uri="{CE6537A1-D6FC-4f65-9D91-7224C49458BB}"/>
                <c:ext xmlns:c16="http://schemas.microsoft.com/office/drawing/2014/chart" uri="{C3380CC4-5D6E-409C-BE32-E72D297353CC}">
                  <c16:uniqueId val="{00000020-D0BE-4613-9DF6-E274D256439F}"/>
                </c:ext>
              </c:extLst>
            </c:dLbl>
            <c:dLbl>
              <c:idx val="33"/>
              <c:delete val="1"/>
              <c:extLst>
                <c:ext xmlns:c15="http://schemas.microsoft.com/office/drawing/2012/chart" uri="{CE6537A1-D6FC-4f65-9D91-7224C49458BB}"/>
                <c:ext xmlns:c16="http://schemas.microsoft.com/office/drawing/2014/chart" uri="{C3380CC4-5D6E-409C-BE32-E72D297353CC}">
                  <c16:uniqueId val="{00000021-D0BE-4613-9DF6-E274D256439F}"/>
                </c:ext>
              </c:extLst>
            </c:dLbl>
            <c:dLbl>
              <c:idx val="34"/>
              <c:delete val="1"/>
              <c:extLst>
                <c:ext xmlns:c15="http://schemas.microsoft.com/office/drawing/2012/chart" uri="{CE6537A1-D6FC-4f65-9D91-7224C49458BB}"/>
                <c:ext xmlns:c16="http://schemas.microsoft.com/office/drawing/2014/chart" uri="{C3380CC4-5D6E-409C-BE32-E72D297353CC}">
                  <c16:uniqueId val="{00000022-D0BE-4613-9DF6-E274D256439F}"/>
                </c:ext>
              </c:extLst>
            </c:dLbl>
            <c:dLbl>
              <c:idx val="35"/>
              <c:delete val="1"/>
              <c:extLst>
                <c:ext xmlns:c15="http://schemas.microsoft.com/office/drawing/2012/chart" uri="{CE6537A1-D6FC-4f65-9D91-7224C49458BB}"/>
                <c:ext xmlns:c16="http://schemas.microsoft.com/office/drawing/2014/chart" uri="{C3380CC4-5D6E-409C-BE32-E72D297353CC}">
                  <c16:uniqueId val="{00000023-D0BE-4613-9DF6-E274D256439F}"/>
                </c:ext>
              </c:extLst>
            </c:dLbl>
            <c:dLbl>
              <c:idx val="36"/>
              <c:delete val="1"/>
              <c:extLst>
                <c:ext xmlns:c15="http://schemas.microsoft.com/office/drawing/2012/chart" uri="{CE6537A1-D6FC-4f65-9D91-7224C49458BB}"/>
                <c:ext xmlns:c16="http://schemas.microsoft.com/office/drawing/2014/chart" uri="{C3380CC4-5D6E-409C-BE32-E72D297353CC}">
                  <c16:uniqueId val="{00000024-D0BE-4613-9DF6-E274D256439F}"/>
                </c:ext>
              </c:extLst>
            </c:dLbl>
            <c:dLbl>
              <c:idx val="37"/>
              <c:delete val="1"/>
              <c:extLst>
                <c:ext xmlns:c15="http://schemas.microsoft.com/office/drawing/2012/chart" uri="{CE6537A1-D6FC-4f65-9D91-7224C49458BB}"/>
                <c:ext xmlns:c16="http://schemas.microsoft.com/office/drawing/2014/chart" uri="{C3380CC4-5D6E-409C-BE32-E72D297353CC}">
                  <c16:uniqueId val="{00000025-D0BE-4613-9DF6-E274D256439F}"/>
                </c:ext>
              </c:extLst>
            </c:dLbl>
            <c:dLbl>
              <c:idx val="38"/>
              <c:delete val="1"/>
              <c:extLst>
                <c:ext xmlns:c15="http://schemas.microsoft.com/office/drawing/2012/chart" uri="{CE6537A1-D6FC-4f65-9D91-7224C49458BB}"/>
                <c:ext xmlns:c16="http://schemas.microsoft.com/office/drawing/2014/chart" uri="{C3380CC4-5D6E-409C-BE32-E72D297353CC}">
                  <c16:uniqueId val="{00000026-D0BE-4613-9DF6-E274D256439F}"/>
                </c:ext>
              </c:extLst>
            </c:dLbl>
            <c:dLbl>
              <c:idx val="39"/>
              <c:delete val="1"/>
              <c:extLst>
                <c:ext xmlns:c15="http://schemas.microsoft.com/office/drawing/2012/chart" uri="{CE6537A1-D6FC-4f65-9D91-7224C49458BB}"/>
                <c:ext xmlns:c16="http://schemas.microsoft.com/office/drawing/2014/chart" uri="{C3380CC4-5D6E-409C-BE32-E72D297353CC}">
                  <c16:uniqueId val="{00000027-D0BE-4613-9DF6-E274D256439F}"/>
                </c:ext>
              </c:extLst>
            </c:dLbl>
            <c:dLbl>
              <c:idx val="40"/>
              <c:delete val="1"/>
              <c:extLst>
                <c:ext xmlns:c15="http://schemas.microsoft.com/office/drawing/2012/chart" uri="{CE6537A1-D6FC-4f65-9D91-7224C49458BB}"/>
                <c:ext xmlns:c16="http://schemas.microsoft.com/office/drawing/2014/chart" uri="{C3380CC4-5D6E-409C-BE32-E72D297353CC}">
                  <c16:uniqueId val="{00000028-D0BE-4613-9DF6-E274D256439F}"/>
                </c:ext>
              </c:extLst>
            </c:dLbl>
            <c:dLbl>
              <c:idx val="41"/>
              <c:delete val="1"/>
              <c:extLst>
                <c:ext xmlns:c15="http://schemas.microsoft.com/office/drawing/2012/chart" uri="{CE6537A1-D6FC-4f65-9D91-7224C49458BB}"/>
                <c:ext xmlns:c16="http://schemas.microsoft.com/office/drawing/2014/chart" uri="{C3380CC4-5D6E-409C-BE32-E72D297353CC}">
                  <c16:uniqueId val="{00000029-D0BE-4613-9DF6-E274D256439F}"/>
                </c:ext>
              </c:extLst>
            </c:dLbl>
            <c:dLbl>
              <c:idx val="42"/>
              <c:delete val="1"/>
              <c:extLst>
                <c:ext xmlns:c15="http://schemas.microsoft.com/office/drawing/2012/chart" uri="{CE6537A1-D6FC-4f65-9D91-7224C49458BB}"/>
                <c:ext xmlns:c16="http://schemas.microsoft.com/office/drawing/2014/chart" uri="{C3380CC4-5D6E-409C-BE32-E72D297353CC}">
                  <c16:uniqueId val="{0000002A-D0BE-4613-9DF6-E274D256439F}"/>
                </c:ext>
              </c:extLst>
            </c:dLbl>
            <c:dLbl>
              <c:idx val="43"/>
              <c:delete val="1"/>
              <c:extLst>
                <c:ext xmlns:c15="http://schemas.microsoft.com/office/drawing/2012/chart" uri="{CE6537A1-D6FC-4f65-9D91-7224C49458BB}"/>
                <c:ext xmlns:c16="http://schemas.microsoft.com/office/drawing/2014/chart" uri="{C3380CC4-5D6E-409C-BE32-E72D297353CC}">
                  <c16:uniqueId val="{0000002B-D0BE-4613-9DF6-E274D256439F}"/>
                </c:ext>
              </c:extLst>
            </c:dLbl>
            <c:dLbl>
              <c:idx val="44"/>
              <c:delete val="1"/>
              <c:extLst>
                <c:ext xmlns:c15="http://schemas.microsoft.com/office/drawing/2012/chart" uri="{CE6537A1-D6FC-4f65-9D91-7224C49458BB}"/>
                <c:ext xmlns:c16="http://schemas.microsoft.com/office/drawing/2014/chart" uri="{C3380CC4-5D6E-409C-BE32-E72D297353CC}">
                  <c16:uniqueId val="{0000002C-D0BE-4613-9DF6-E274D256439F}"/>
                </c:ext>
              </c:extLst>
            </c:dLbl>
            <c:dLbl>
              <c:idx val="45"/>
              <c:delete val="1"/>
              <c:extLst>
                <c:ext xmlns:c15="http://schemas.microsoft.com/office/drawing/2012/chart" uri="{CE6537A1-D6FC-4f65-9D91-7224C49458BB}"/>
                <c:ext xmlns:c16="http://schemas.microsoft.com/office/drawing/2014/chart" uri="{C3380CC4-5D6E-409C-BE32-E72D297353CC}">
                  <c16:uniqueId val="{0000002D-D0BE-4613-9DF6-E274D256439F}"/>
                </c:ext>
              </c:extLst>
            </c:dLbl>
            <c:dLbl>
              <c:idx val="46"/>
              <c:delete val="1"/>
              <c:extLst>
                <c:ext xmlns:c15="http://schemas.microsoft.com/office/drawing/2012/chart" uri="{CE6537A1-D6FC-4f65-9D91-7224C49458BB}"/>
                <c:ext xmlns:c16="http://schemas.microsoft.com/office/drawing/2014/chart" uri="{C3380CC4-5D6E-409C-BE32-E72D297353CC}">
                  <c16:uniqueId val="{0000002E-D0BE-4613-9DF6-E274D256439F}"/>
                </c:ext>
              </c:extLst>
            </c:dLbl>
            <c:dLbl>
              <c:idx val="47"/>
              <c:delete val="1"/>
              <c:extLst>
                <c:ext xmlns:c15="http://schemas.microsoft.com/office/drawing/2012/chart" uri="{CE6537A1-D6FC-4f65-9D91-7224C49458BB}"/>
                <c:ext xmlns:c16="http://schemas.microsoft.com/office/drawing/2014/chart" uri="{C3380CC4-5D6E-409C-BE32-E72D297353CC}">
                  <c16:uniqueId val="{0000002F-D0BE-4613-9DF6-E274D256439F}"/>
                </c:ext>
              </c:extLst>
            </c:dLbl>
            <c:dLbl>
              <c:idx val="48"/>
              <c:layout>
                <c:manualLayout>
                  <c:x val="-8.0271603711607256E-3"/>
                  <c:y val="-3.8517804895454262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8EA08FE9-053F-4469-AFB3-97769633FAEF}"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0-D0BE-4613-9DF6-E274D256439F}"/>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tiedot'!$B$72:$BO$72</c:f>
              <c:numCache>
                <c:formatCode>#,##0</c:formatCode>
                <c:ptCount val="66"/>
                <c:pt idx="0">
                  <c:v>92747</c:v>
                </c:pt>
                <c:pt idx="1">
                  <c:v>92907</c:v>
                </c:pt>
                <c:pt idx="2">
                  <c:v>93994</c:v>
                </c:pt>
                <c:pt idx="3">
                  <c:v>94409</c:v>
                </c:pt>
                <c:pt idx="4">
                  <c:v>94451</c:v>
                </c:pt>
                <c:pt idx="5">
                  <c:v>94401</c:v>
                </c:pt>
                <c:pt idx="6">
                  <c:v>94691</c:v>
                </c:pt>
                <c:pt idx="7">
                  <c:v>95134</c:v>
                </c:pt>
                <c:pt idx="8">
                  <c:v>95295</c:v>
                </c:pt>
                <c:pt idx="9">
                  <c:v>94976</c:v>
                </c:pt>
                <c:pt idx="10">
                  <c:v>94621</c:v>
                </c:pt>
                <c:pt idx="11">
                  <c:v>94192</c:v>
                </c:pt>
                <c:pt idx="12">
                  <c:v>93451</c:v>
                </c:pt>
                <c:pt idx="13">
                  <c:v>92775</c:v>
                </c:pt>
                <c:pt idx="14">
                  <c:v>92458</c:v>
                </c:pt>
                <c:pt idx="15">
                  <c:v>92459</c:v>
                </c:pt>
                <c:pt idx="16">
                  <c:v>92190</c:v>
                </c:pt>
                <c:pt idx="17">
                  <c:v>92010</c:v>
                </c:pt>
                <c:pt idx="18">
                  <c:v>91794</c:v>
                </c:pt>
                <c:pt idx="19">
                  <c:v>91350</c:v>
                </c:pt>
                <c:pt idx="20">
                  <c:v>90781</c:v>
                </c:pt>
                <c:pt idx="21">
                  <c:v>90035</c:v>
                </c:pt>
                <c:pt idx="22">
                  <c:v>88896</c:v>
                </c:pt>
                <c:pt idx="23">
                  <c:v>87843</c:v>
                </c:pt>
                <c:pt idx="24">
                  <c:v>86943</c:v>
                </c:pt>
                <c:pt idx="25">
                  <c:v>85736</c:v>
                </c:pt>
                <c:pt idx="26">
                  <c:v>84497</c:v>
                </c:pt>
                <c:pt idx="27">
                  <c:v>83477</c:v>
                </c:pt>
                <c:pt idx="28">
                  <c:v>82744</c:v>
                </c:pt>
                <c:pt idx="29">
                  <c:v>82214</c:v>
                </c:pt>
                <c:pt idx="30">
                  <c:v>81585</c:v>
                </c:pt>
                <c:pt idx="31">
                  <c:v>80738</c:v>
                </c:pt>
                <c:pt idx="32">
                  <c:v>80218</c:v>
                </c:pt>
                <c:pt idx="33">
                  <c:v>79690</c:v>
                </c:pt>
                <c:pt idx="34">
                  <c:v>79234</c:v>
                </c:pt>
                <c:pt idx="35">
                  <c:v>78703</c:v>
                </c:pt>
                <c:pt idx="36">
                  <c:v>77984</c:v>
                </c:pt>
                <c:pt idx="37">
                  <c:v>77435</c:v>
                </c:pt>
                <c:pt idx="38">
                  <c:v>76782</c:v>
                </c:pt>
                <c:pt idx="39">
                  <c:v>76119</c:v>
                </c:pt>
                <c:pt idx="40">
                  <c:v>75324</c:v>
                </c:pt>
                <c:pt idx="41">
                  <c:v>74803</c:v>
                </c:pt>
                <c:pt idx="42">
                  <c:v>73959</c:v>
                </c:pt>
                <c:pt idx="43">
                  <c:v>73061</c:v>
                </c:pt>
                <c:pt idx="44">
                  <c:v>72306</c:v>
                </c:pt>
                <c:pt idx="45">
                  <c:v>71664</c:v>
                </c:pt>
                <c:pt idx="46">
                  <c:v>71255</c:v>
                </c:pt>
                <c:pt idx="47">
                  <c:v>70521</c:v>
                </c:pt>
                <c:pt idx="48">
                  <c:v>70164</c:v>
                </c:pt>
              </c:numCache>
            </c:numRef>
          </c:val>
          <c:smooth val="0"/>
          <c:extLst>
            <c:ext xmlns:c16="http://schemas.microsoft.com/office/drawing/2014/chart" uri="{C3380CC4-5D6E-409C-BE32-E72D297353CC}">
              <c16:uniqueId val="{00000031-D0BE-4613-9DF6-E274D256439F}"/>
            </c:ext>
          </c:extLst>
        </c:ser>
        <c:ser>
          <c:idx val="2"/>
          <c:order val="1"/>
          <c:tx>
            <c:strRef>
              <c:f>'Diat 6–34 tiedot'!$A$73</c:f>
              <c:strCache>
                <c:ptCount val="1"/>
                <c:pt idx="0">
                  <c:v>Kainuu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6.3966958799234405E-2"/>
                  <c:y val="3.85178048954541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2-D0BE-4613-9DF6-E274D256439F}"/>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tiedot'!$B$73:$BO$73</c:f>
              <c:numCache>
                <c:formatCode>General</c:formatCode>
                <c:ptCount val="66"/>
                <c:pt idx="44" formatCode="#,##0">
                  <c:v>72206</c:v>
                </c:pt>
                <c:pt idx="45" formatCode="#,##0">
                  <c:v>71385</c:v>
                </c:pt>
                <c:pt idx="46" formatCode="#,##0">
                  <c:v>70608</c:v>
                </c:pt>
                <c:pt idx="47" formatCode="#,##0">
                  <c:v>69865</c:v>
                </c:pt>
                <c:pt idx="48" formatCode="#,##0">
                  <c:v>69150</c:v>
                </c:pt>
                <c:pt idx="49" formatCode="#,##0">
                  <c:v>68460</c:v>
                </c:pt>
                <c:pt idx="50" formatCode="#,##0">
                  <c:v>67784</c:v>
                </c:pt>
                <c:pt idx="51" formatCode="#,##0">
                  <c:v>67128</c:v>
                </c:pt>
                <c:pt idx="52" formatCode="#,##0">
                  <c:v>66483</c:v>
                </c:pt>
                <c:pt idx="53" formatCode="#,##0">
                  <c:v>65856</c:v>
                </c:pt>
                <c:pt idx="54" formatCode="#,##0">
                  <c:v>65247</c:v>
                </c:pt>
                <c:pt idx="55" formatCode="#,##0">
                  <c:v>64651</c:v>
                </c:pt>
                <c:pt idx="56" formatCode="#,##0">
                  <c:v>64075</c:v>
                </c:pt>
                <c:pt idx="57" formatCode="#,##0">
                  <c:v>63497</c:v>
                </c:pt>
                <c:pt idx="58" formatCode="#,##0">
                  <c:v>62925</c:v>
                </c:pt>
                <c:pt idx="59" formatCode="#,##0">
                  <c:v>62365</c:v>
                </c:pt>
                <c:pt idx="60" formatCode="#,##0">
                  <c:v>61814</c:v>
                </c:pt>
                <c:pt idx="61" formatCode="#,##0">
                  <c:v>61272</c:v>
                </c:pt>
                <c:pt idx="62" formatCode="#,##0">
                  <c:v>60742</c:v>
                </c:pt>
                <c:pt idx="63" formatCode="#,##0">
                  <c:v>60222</c:v>
                </c:pt>
                <c:pt idx="64" formatCode="#,##0">
                  <c:v>59706</c:v>
                </c:pt>
                <c:pt idx="65" formatCode="#,##0">
                  <c:v>59196</c:v>
                </c:pt>
              </c:numCache>
            </c:numRef>
          </c:val>
          <c:smooth val="0"/>
          <c:extLst>
            <c:ext xmlns:c16="http://schemas.microsoft.com/office/drawing/2014/chart" uri="{C3380CC4-5D6E-409C-BE32-E72D297353CC}">
              <c16:uniqueId val="{00000033-D0BE-4613-9DF6-E274D256439F}"/>
            </c:ext>
          </c:extLst>
        </c:ser>
        <c:ser>
          <c:idx val="3"/>
          <c:order val="2"/>
          <c:tx>
            <c:strRef>
              <c:f>'Diat 6–34 tiedot'!$A$74</c:f>
              <c:strCache>
                <c:ptCount val="1"/>
                <c:pt idx="0">
                  <c:v>Kainuu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1.5991739699808603E-3"/>
                  <c:y val="3.17205452080210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4-D0BE-4613-9DF6-E274D256439F}"/>
                </c:ext>
              </c:extLst>
            </c:dLbl>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tiedot'!$B$74:$BO$74</c:f>
              <c:numCache>
                <c:formatCode>General</c:formatCode>
                <c:ptCount val="66"/>
                <c:pt idx="46" formatCode="#,##0">
                  <c:v>71002</c:v>
                </c:pt>
                <c:pt idx="47" formatCode="#,##0">
                  <c:v>70332</c:v>
                </c:pt>
                <c:pt idx="48" formatCode="#,##0">
                  <c:v>69684</c:v>
                </c:pt>
                <c:pt idx="49" formatCode="#,##0">
                  <c:v>69046</c:v>
                </c:pt>
                <c:pt idx="50" formatCode="#,##0">
                  <c:v>68430</c:v>
                </c:pt>
                <c:pt idx="51" formatCode="#,##0">
                  <c:v>67819</c:v>
                </c:pt>
                <c:pt idx="52" formatCode="#,##0">
                  <c:v>67223</c:v>
                </c:pt>
                <c:pt idx="53" formatCode="#,##0">
                  <c:v>66638</c:v>
                </c:pt>
                <c:pt idx="54" formatCode="#,##0">
                  <c:v>66059</c:v>
                </c:pt>
                <c:pt idx="55" formatCode="#,##0">
                  <c:v>65494</c:v>
                </c:pt>
                <c:pt idx="56" formatCode="#,##0">
                  <c:v>64942</c:v>
                </c:pt>
                <c:pt idx="57" formatCode="#,##0">
                  <c:v>64392</c:v>
                </c:pt>
                <c:pt idx="58" formatCode="#,##0">
                  <c:v>63845</c:v>
                </c:pt>
                <c:pt idx="59" formatCode="#,##0">
                  <c:v>63307</c:v>
                </c:pt>
                <c:pt idx="60" formatCode="#,##0">
                  <c:v>62786</c:v>
                </c:pt>
                <c:pt idx="61" formatCode="#,##0">
                  <c:v>62268</c:v>
                </c:pt>
                <c:pt idx="62" formatCode="#,##0">
                  <c:v>61762</c:v>
                </c:pt>
                <c:pt idx="63" formatCode="#,##0">
                  <c:v>61268</c:v>
                </c:pt>
                <c:pt idx="64" formatCode="#,##0">
                  <c:v>60787</c:v>
                </c:pt>
                <c:pt idx="65" formatCode="#,##0">
                  <c:v>60312</c:v>
                </c:pt>
              </c:numCache>
            </c:numRef>
          </c:val>
          <c:smooth val="0"/>
          <c:extLst>
            <c:ext xmlns:c16="http://schemas.microsoft.com/office/drawing/2014/chart" uri="{C3380CC4-5D6E-409C-BE32-E72D297353CC}">
              <c16:uniqueId val="{00000035-D0BE-4613-9DF6-E274D256439F}"/>
            </c:ext>
          </c:extLst>
        </c:ser>
        <c:ser>
          <c:idx val="1"/>
          <c:order val="3"/>
          <c:tx>
            <c:strRef>
              <c:f>'Diat 6–34 tiedot'!$A$75</c:f>
              <c:strCache>
                <c:ptCount val="1"/>
                <c:pt idx="0">
                  <c:v>Kainuu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2.558678351969388E-2"/>
                  <c:y val="-4.0783558124598586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C83FF269-DAC2-4772-9623-3173F1C280B0}"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6-D0BE-4613-9DF6-E274D256439F}"/>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tiedot'!$B$75:$BT$75</c:f>
              <c:numCache>
                <c:formatCode>General</c:formatCode>
                <c:ptCount val="71"/>
                <c:pt idx="49" formatCode="#,##0">
                  <c:v>69714</c:v>
                </c:pt>
                <c:pt idx="50" formatCode="#,##0">
                  <c:v>69197</c:v>
                </c:pt>
                <c:pt idx="51" formatCode="#,##0">
                  <c:v>68642</c:v>
                </c:pt>
                <c:pt idx="52" formatCode="#,##0">
                  <c:v>68091</c:v>
                </c:pt>
                <c:pt idx="53" formatCode="#,##0">
                  <c:v>67563</c:v>
                </c:pt>
                <c:pt idx="54" formatCode="#,##0">
                  <c:v>67050</c:v>
                </c:pt>
                <c:pt idx="55" formatCode="#,##0">
                  <c:v>66558</c:v>
                </c:pt>
                <c:pt idx="56" formatCode="#,##0">
                  <c:v>66079</c:v>
                </c:pt>
                <c:pt idx="57" formatCode="#,##0">
                  <c:v>65608</c:v>
                </c:pt>
                <c:pt idx="58" formatCode="#,##0">
                  <c:v>65154</c:v>
                </c:pt>
                <c:pt idx="59" formatCode="#,##0">
                  <c:v>64721</c:v>
                </c:pt>
                <c:pt idx="60" formatCode="#,##0">
                  <c:v>64306</c:v>
                </c:pt>
                <c:pt idx="61" formatCode="#,##0">
                  <c:v>63915</c:v>
                </c:pt>
                <c:pt idx="62" formatCode="#,##0">
                  <c:v>63538</c:v>
                </c:pt>
                <c:pt idx="63" formatCode="#,##0">
                  <c:v>63186</c:v>
                </c:pt>
                <c:pt idx="64" formatCode="#,##0">
                  <c:v>62860</c:v>
                </c:pt>
                <c:pt idx="65" formatCode="#,##0">
                  <c:v>62552</c:v>
                </c:pt>
                <c:pt idx="66" formatCode="#,##0">
                  <c:v>62245</c:v>
                </c:pt>
                <c:pt idx="67" formatCode="#,##0">
                  <c:v>61965</c:v>
                </c:pt>
                <c:pt idx="68" formatCode="#,##0">
                  <c:v>61696</c:v>
                </c:pt>
                <c:pt idx="69" formatCode="#,##0">
                  <c:v>61448</c:v>
                </c:pt>
                <c:pt idx="70" formatCode="#,##0">
                  <c:v>61219</c:v>
                </c:pt>
              </c:numCache>
            </c:numRef>
          </c:val>
          <c:smooth val="0"/>
          <c:extLst>
            <c:ext xmlns:c16="http://schemas.microsoft.com/office/drawing/2014/chart" uri="{C3380CC4-5D6E-409C-BE32-E72D297353CC}">
              <c16:uniqueId val="{00000037-D0BE-4613-9DF6-E274D256439F}"/>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4486655248697635"/>
          <c:w val="0.33229324065679461"/>
          <c:h val="0.3450644044815528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Lapin väestönkehitys 1975–2023 ja Tilastokeskuksen väestöennusteet</a:t>
            </a:r>
          </a:p>
        </c:rich>
      </c:tx>
      <c:layout>
        <c:manualLayout>
          <c:xMode val="edge"/>
          <c:yMode val="edge"/>
          <c:x val="0.17475193915583762"/>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tiedot'!$A$76</c:f>
              <c:strCache>
                <c:ptCount val="1"/>
                <c:pt idx="0">
                  <c:v>Lappi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1.6054318712863326E-3"/>
                  <c:y val="-2.9454791978876758E-2"/>
                </c:manualLayout>
              </c:layout>
              <c:tx>
                <c:rich>
                  <a:bodyPr/>
                  <a:lstStyle/>
                  <a:p>
                    <a:fld id="{725A2DD9-9673-4C6A-9D98-247DDDE63ADF}" type="VALUE">
                      <a:rPr lang="en-US" baseline="0"/>
                      <a:pPr/>
                      <a:t>[ARVO]</a:t>
                    </a:fld>
                    <a:endParaRPr lang="fi-FI"/>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551F-4BF5-8288-1649E6B6C6C2}"/>
                </c:ext>
              </c:extLst>
            </c:dLbl>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tiedot'!$B$76:$BO$76</c:f>
              <c:numCache>
                <c:formatCode>#,##0</c:formatCode>
                <c:ptCount val="66"/>
                <c:pt idx="0">
                  <c:v>195757</c:v>
                </c:pt>
                <c:pt idx="1">
                  <c:v>195127</c:v>
                </c:pt>
                <c:pt idx="2">
                  <c:v>195232</c:v>
                </c:pt>
                <c:pt idx="3">
                  <c:v>195365</c:v>
                </c:pt>
                <c:pt idx="4">
                  <c:v>195060</c:v>
                </c:pt>
                <c:pt idx="5">
                  <c:v>194890</c:v>
                </c:pt>
                <c:pt idx="6">
                  <c:v>196288</c:v>
                </c:pt>
                <c:pt idx="7">
                  <c:v>198133</c:v>
                </c:pt>
                <c:pt idx="8">
                  <c:v>199876</c:v>
                </c:pt>
                <c:pt idx="9">
                  <c:v>200879</c:v>
                </c:pt>
                <c:pt idx="10">
                  <c:v>200943</c:v>
                </c:pt>
                <c:pt idx="11">
                  <c:v>200571</c:v>
                </c:pt>
                <c:pt idx="12">
                  <c:v>200174</c:v>
                </c:pt>
                <c:pt idx="13">
                  <c:v>199841</c:v>
                </c:pt>
                <c:pt idx="14">
                  <c:v>199973</c:v>
                </c:pt>
                <c:pt idx="15">
                  <c:v>200674</c:v>
                </c:pt>
                <c:pt idx="16">
                  <c:v>201652</c:v>
                </c:pt>
                <c:pt idx="17">
                  <c:v>202433</c:v>
                </c:pt>
                <c:pt idx="18">
                  <c:v>202895</c:v>
                </c:pt>
                <c:pt idx="19">
                  <c:v>202325</c:v>
                </c:pt>
                <c:pt idx="20">
                  <c:v>201411</c:v>
                </c:pt>
                <c:pt idx="21">
                  <c:v>200579</c:v>
                </c:pt>
                <c:pt idx="22">
                  <c:v>199051</c:v>
                </c:pt>
                <c:pt idx="23">
                  <c:v>196647</c:v>
                </c:pt>
                <c:pt idx="24">
                  <c:v>194352</c:v>
                </c:pt>
                <c:pt idx="25">
                  <c:v>191768</c:v>
                </c:pt>
                <c:pt idx="26">
                  <c:v>189288</c:v>
                </c:pt>
                <c:pt idx="27">
                  <c:v>187777</c:v>
                </c:pt>
                <c:pt idx="28">
                  <c:v>186917</c:v>
                </c:pt>
                <c:pt idx="29">
                  <c:v>186443</c:v>
                </c:pt>
                <c:pt idx="30">
                  <c:v>185800</c:v>
                </c:pt>
                <c:pt idx="31">
                  <c:v>184935</c:v>
                </c:pt>
                <c:pt idx="32">
                  <c:v>184390</c:v>
                </c:pt>
                <c:pt idx="33">
                  <c:v>183963</c:v>
                </c:pt>
                <c:pt idx="34">
                  <c:v>183748</c:v>
                </c:pt>
                <c:pt idx="35">
                  <c:v>183488</c:v>
                </c:pt>
                <c:pt idx="36">
                  <c:v>183330</c:v>
                </c:pt>
                <c:pt idx="37">
                  <c:v>182844</c:v>
                </c:pt>
                <c:pt idx="38">
                  <c:v>182514</c:v>
                </c:pt>
                <c:pt idx="39">
                  <c:v>181748</c:v>
                </c:pt>
                <c:pt idx="40">
                  <c:v>180858</c:v>
                </c:pt>
                <c:pt idx="41">
                  <c:v>180207</c:v>
                </c:pt>
                <c:pt idx="42">
                  <c:v>179223</c:v>
                </c:pt>
                <c:pt idx="43">
                  <c:v>178522</c:v>
                </c:pt>
                <c:pt idx="44">
                  <c:v>177161</c:v>
                </c:pt>
                <c:pt idx="45">
                  <c:v>176665</c:v>
                </c:pt>
                <c:pt idx="46">
                  <c:v>176494</c:v>
                </c:pt>
                <c:pt idx="47">
                  <c:v>175795</c:v>
                </c:pt>
                <c:pt idx="48">
                  <c:v>176150</c:v>
                </c:pt>
              </c:numCache>
            </c:numRef>
          </c:val>
          <c:smooth val="0"/>
          <c:extLst>
            <c:ext xmlns:c16="http://schemas.microsoft.com/office/drawing/2014/chart" uri="{C3380CC4-5D6E-409C-BE32-E72D297353CC}">
              <c16:uniqueId val="{00000001-551F-4BF5-8288-1649E6B6C6C2}"/>
            </c:ext>
          </c:extLst>
        </c:ser>
        <c:ser>
          <c:idx val="2"/>
          <c:order val="1"/>
          <c:tx>
            <c:strRef>
              <c:f>'Diat 6–34 tiedot'!$A$77</c:f>
              <c:strCache>
                <c:ptCount val="1"/>
                <c:pt idx="0">
                  <c:v>Lappi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6.7165306739196129E-2"/>
                  <c:y val="3.62520516663098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1F-4BF5-8288-1649E6B6C6C2}"/>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tiedot'!$B$77:$BO$77</c:f>
              <c:numCache>
                <c:formatCode>General</c:formatCode>
                <c:ptCount val="66"/>
                <c:pt idx="44" formatCode="#,##0">
                  <c:v>177457</c:v>
                </c:pt>
                <c:pt idx="45" formatCode="#,##0">
                  <c:v>176502</c:v>
                </c:pt>
                <c:pt idx="46" formatCode="#,##0">
                  <c:v>175617</c:v>
                </c:pt>
                <c:pt idx="47" formatCode="#,##0">
                  <c:v>174785</c:v>
                </c:pt>
                <c:pt idx="48" formatCode="#,##0">
                  <c:v>174000</c:v>
                </c:pt>
                <c:pt idx="49" formatCode="#,##0">
                  <c:v>173240</c:v>
                </c:pt>
                <c:pt idx="50" formatCode="#,##0">
                  <c:v>172505</c:v>
                </c:pt>
                <c:pt idx="51" formatCode="#,##0">
                  <c:v>171788</c:v>
                </c:pt>
                <c:pt idx="52" formatCode="#,##0">
                  <c:v>171078</c:v>
                </c:pt>
                <c:pt idx="53" formatCode="#,##0">
                  <c:v>170359</c:v>
                </c:pt>
                <c:pt idx="54" formatCode="#,##0">
                  <c:v>169639</c:v>
                </c:pt>
                <c:pt idx="55" formatCode="#,##0">
                  <c:v>168911</c:v>
                </c:pt>
                <c:pt idx="56" formatCode="#,##0">
                  <c:v>168182</c:v>
                </c:pt>
                <c:pt idx="57" formatCode="#,##0">
                  <c:v>167466</c:v>
                </c:pt>
                <c:pt idx="58" formatCode="#,##0">
                  <c:v>166747</c:v>
                </c:pt>
                <c:pt idx="59" formatCode="#,##0">
                  <c:v>166033</c:v>
                </c:pt>
                <c:pt idx="60" formatCode="#,##0">
                  <c:v>165313</c:v>
                </c:pt>
                <c:pt idx="61" formatCode="#,##0">
                  <c:v>164613</c:v>
                </c:pt>
                <c:pt idx="62" formatCode="#,##0">
                  <c:v>163896</c:v>
                </c:pt>
                <c:pt idx="63" formatCode="#,##0">
                  <c:v>163177</c:v>
                </c:pt>
                <c:pt idx="64" formatCode="#,##0">
                  <c:v>162444</c:v>
                </c:pt>
                <c:pt idx="65" formatCode="#,##0">
                  <c:v>161697</c:v>
                </c:pt>
              </c:numCache>
            </c:numRef>
          </c:val>
          <c:smooth val="0"/>
          <c:extLst>
            <c:ext xmlns:c16="http://schemas.microsoft.com/office/drawing/2014/chart" uri="{C3380CC4-5D6E-409C-BE32-E72D297353CC}">
              <c16:uniqueId val="{00000003-551F-4BF5-8288-1649E6B6C6C2}"/>
            </c:ext>
          </c:extLst>
        </c:ser>
        <c:ser>
          <c:idx val="3"/>
          <c:order val="2"/>
          <c:tx>
            <c:strRef>
              <c:f>'Diat 6–34 tiedot'!$A$78</c:f>
              <c:strCache>
                <c:ptCount val="1"/>
                <c:pt idx="0">
                  <c:v>Lappi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3.1983479399618378E-3"/>
                  <c:y val="3.1720545208021124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551F-4BF5-8288-1649E6B6C6C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tiedot'!$B$78:$BO$78</c:f>
              <c:numCache>
                <c:formatCode>General</c:formatCode>
                <c:ptCount val="66"/>
                <c:pt idx="46" formatCode="#,##0">
                  <c:v>175901</c:v>
                </c:pt>
                <c:pt idx="47" formatCode="#,##0">
                  <c:v>175066</c:v>
                </c:pt>
                <c:pt idx="48" formatCode="#,##0">
                  <c:v>174277</c:v>
                </c:pt>
                <c:pt idx="49" formatCode="#,##0">
                  <c:v>173527</c:v>
                </c:pt>
                <c:pt idx="50" formatCode="#,##0">
                  <c:v>172821</c:v>
                </c:pt>
                <c:pt idx="51" formatCode="#,##0">
                  <c:v>172130</c:v>
                </c:pt>
                <c:pt idx="52" formatCode="#,##0">
                  <c:v>171440</c:v>
                </c:pt>
                <c:pt idx="53" formatCode="#,##0">
                  <c:v>170758</c:v>
                </c:pt>
                <c:pt idx="54" formatCode="#,##0">
                  <c:v>170070</c:v>
                </c:pt>
                <c:pt idx="55" formatCode="#,##0">
                  <c:v>169391</c:v>
                </c:pt>
                <c:pt idx="56" formatCode="#,##0">
                  <c:v>168719</c:v>
                </c:pt>
                <c:pt idx="57" formatCode="#,##0">
                  <c:v>168049</c:v>
                </c:pt>
                <c:pt idx="58" formatCode="#,##0">
                  <c:v>167392</c:v>
                </c:pt>
                <c:pt idx="59" formatCode="#,##0">
                  <c:v>166745</c:v>
                </c:pt>
                <c:pt idx="60" formatCode="#,##0">
                  <c:v>166100</c:v>
                </c:pt>
                <c:pt idx="61" formatCode="#,##0">
                  <c:v>165470</c:v>
                </c:pt>
                <c:pt idx="62" formatCode="#,##0">
                  <c:v>164837</c:v>
                </c:pt>
                <c:pt idx="63" formatCode="#,##0">
                  <c:v>164206</c:v>
                </c:pt>
                <c:pt idx="64" formatCode="#,##0">
                  <c:v>163572</c:v>
                </c:pt>
                <c:pt idx="65" formatCode="#,##0">
                  <c:v>162937</c:v>
                </c:pt>
              </c:numCache>
            </c:numRef>
          </c:val>
          <c:smooth val="0"/>
          <c:extLst>
            <c:ext xmlns:c16="http://schemas.microsoft.com/office/drawing/2014/chart" uri="{C3380CC4-5D6E-409C-BE32-E72D297353CC}">
              <c16:uniqueId val="{00000005-551F-4BF5-8288-1649E6B6C6C2}"/>
            </c:ext>
          </c:extLst>
        </c:ser>
        <c:ser>
          <c:idx val="1"/>
          <c:order val="3"/>
          <c:tx>
            <c:strRef>
              <c:f>'Diat 6–34 tiedot'!$A$79</c:f>
              <c:strCache>
                <c:ptCount val="1"/>
                <c:pt idx="0">
                  <c:v>Lappi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3582653369598182E-2"/>
                  <c:y val="-4.304931135374291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564EE2E2-9AB4-4B15-A20E-31E5F4483714}"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6-551F-4BF5-8288-1649E6B6C6C2}"/>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tiedot'!$B$79:$BT$79</c:f>
              <c:numCache>
                <c:formatCode>General</c:formatCode>
                <c:ptCount val="71"/>
                <c:pt idx="49" formatCode="#,##0">
                  <c:v>175941</c:v>
                </c:pt>
                <c:pt idx="50" formatCode="#,##0">
                  <c:v>175645</c:v>
                </c:pt>
                <c:pt idx="51" formatCode="#,##0">
                  <c:v>175296</c:v>
                </c:pt>
                <c:pt idx="52" formatCode="#,##0">
                  <c:v>174971</c:v>
                </c:pt>
                <c:pt idx="53" formatCode="#,##0">
                  <c:v>174679</c:v>
                </c:pt>
                <c:pt idx="54" formatCode="#,##0">
                  <c:v>174410</c:v>
                </c:pt>
                <c:pt idx="55" formatCode="#,##0">
                  <c:v>174156</c:v>
                </c:pt>
                <c:pt idx="56" formatCode="#,##0">
                  <c:v>173921</c:v>
                </c:pt>
                <c:pt idx="57" formatCode="#,##0">
                  <c:v>173715</c:v>
                </c:pt>
                <c:pt idx="58" formatCode="#,##0">
                  <c:v>173537</c:v>
                </c:pt>
                <c:pt idx="59" formatCode="#,##0">
                  <c:v>173379</c:v>
                </c:pt>
                <c:pt idx="60" formatCode="#,##0">
                  <c:v>173248</c:v>
                </c:pt>
                <c:pt idx="61" formatCode="#,##0">
                  <c:v>173154</c:v>
                </c:pt>
                <c:pt idx="62" formatCode="#,##0">
                  <c:v>173063</c:v>
                </c:pt>
                <c:pt idx="63" formatCode="#,##0">
                  <c:v>172998</c:v>
                </c:pt>
                <c:pt idx="64" formatCode="#,##0">
                  <c:v>172945</c:v>
                </c:pt>
                <c:pt idx="65" formatCode="#,##0">
                  <c:v>172892</c:v>
                </c:pt>
                <c:pt idx="66" formatCode="#,##0">
                  <c:v>172859</c:v>
                </c:pt>
                <c:pt idx="67" formatCode="#,##0">
                  <c:v>172833</c:v>
                </c:pt>
                <c:pt idx="68" formatCode="#,##0">
                  <c:v>172812</c:v>
                </c:pt>
                <c:pt idx="69" formatCode="#,##0">
                  <c:v>172803</c:v>
                </c:pt>
                <c:pt idx="70" formatCode="#,##0">
                  <c:v>172800</c:v>
                </c:pt>
              </c:numCache>
            </c:numRef>
          </c:val>
          <c:smooth val="0"/>
          <c:extLst>
            <c:ext xmlns:c16="http://schemas.microsoft.com/office/drawing/2014/chart" uri="{C3380CC4-5D6E-409C-BE32-E72D297353CC}">
              <c16:uniqueId val="{00000007-551F-4BF5-8288-1649E6B6C6C2}"/>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49728573467494464"/>
          <c:w val="0.2795204996474262"/>
          <c:h val="0.4085054948975950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Uudenmaan väestönkehitys 1975–2023 ja Tilastokeskuksen väestöennusteet</a:t>
            </a:r>
          </a:p>
        </c:rich>
      </c:tx>
      <c:layout>
        <c:manualLayout>
          <c:xMode val="edge"/>
          <c:yMode val="edge"/>
          <c:x val="0.17795028709579935"/>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tiedot'!$A$8</c:f>
              <c:strCache>
                <c:ptCount val="1"/>
                <c:pt idx="0">
                  <c:v>Uusimaa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1.761052749013426E-2"/>
                  <c:y val="-4.3049311353742951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D6C00EA2-6C35-41AA-9480-50E930CE12C8}"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5B77-4117-AF45-D77A60831237}"/>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tiedot'!$B$8:$BO$8</c:f>
              <c:numCache>
                <c:formatCode>#,##0</c:formatCode>
                <c:ptCount val="66"/>
                <c:pt idx="0">
                  <c:v>1076886</c:v>
                </c:pt>
                <c:pt idx="1">
                  <c:v>1083628</c:v>
                </c:pt>
                <c:pt idx="2">
                  <c:v>1089421</c:v>
                </c:pt>
                <c:pt idx="3">
                  <c:v>1095752</c:v>
                </c:pt>
                <c:pt idx="4">
                  <c:v>1104531</c:v>
                </c:pt>
                <c:pt idx="5">
                  <c:v>1113307</c:v>
                </c:pt>
                <c:pt idx="6">
                  <c:v>1123484</c:v>
                </c:pt>
                <c:pt idx="7">
                  <c:v>1135687</c:v>
                </c:pt>
                <c:pt idx="8">
                  <c:v>1147674</c:v>
                </c:pt>
                <c:pt idx="9">
                  <c:v>1160087</c:v>
                </c:pt>
                <c:pt idx="10">
                  <c:v>1172605</c:v>
                </c:pt>
                <c:pt idx="11">
                  <c:v>1185253</c:v>
                </c:pt>
                <c:pt idx="12">
                  <c:v>1199530</c:v>
                </c:pt>
                <c:pt idx="13">
                  <c:v>1210941</c:v>
                </c:pt>
                <c:pt idx="14">
                  <c:v>1219864</c:v>
                </c:pt>
                <c:pt idx="15">
                  <c:v>1232236</c:v>
                </c:pt>
                <c:pt idx="16">
                  <c:v>1248072</c:v>
                </c:pt>
                <c:pt idx="17">
                  <c:v>1261807</c:v>
                </c:pt>
                <c:pt idx="18">
                  <c:v>1277609</c:v>
                </c:pt>
                <c:pt idx="19">
                  <c:v>1293573</c:v>
                </c:pt>
                <c:pt idx="20">
                  <c:v>1310680</c:v>
                </c:pt>
                <c:pt idx="21">
                  <c:v>1327243</c:v>
                </c:pt>
                <c:pt idx="22">
                  <c:v>1344989</c:v>
                </c:pt>
                <c:pt idx="23">
                  <c:v>1362634</c:v>
                </c:pt>
                <c:pt idx="24">
                  <c:v>1379712</c:v>
                </c:pt>
                <c:pt idx="25">
                  <c:v>1394199</c:v>
                </c:pt>
                <c:pt idx="26">
                  <c:v>1408525</c:v>
                </c:pt>
                <c:pt idx="27">
                  <c:v>1419938</c:v>
                </c:pt>
                <c:pt idx="28">
                  <c:v>1429869</c:v>
                </c:pt>
                <c:pt idx="29">
                  <c:v>1439400</c:v>
                </c:pt>
                <c:pt idx="30">
                  <c:v>1452083</c:v>
                </c:pt>
                <c:pt idx="31">
                  <c:v>1467453</c:v>
                </c:pt>
                <c:pt idx="32">
                  <c:v>1483719</c:v>
                </c:pt>
                <c:pt idx="33">
                  <c:v>1501511</c:v>
                </c:pt>
                <c:pt idx="34">
                  <c:v>1517542</c:v>
                </c:pt>
                <c:pt idx="35">
                  <c:v>1532309</c:v>
                </c:pt>
                <c:pt idx="36">
                  <c:v>1549058</c:v>
                </c:pt>
                <c:pt idx="37">
                  <c:v>1566835</c:v>
                </c:pt>
                <c:pt idx="38">
                  <c:v>1585473</c:v>
                </c:pt>
                <c:pt idx="39">
                  <c:v>1603388</c:v>
                </c:pt>
                <c:pt idx="40">
                  <c:v>1620261</c:v>
                </c:pt>
                <c:pt idx="41">
                  <c:v>1638293</c:v>
                </c:pt>
                <c:pt idx="42">
                  <c:v>1655624</c:v>
                </c:pt>
                <c:pt idx="43">
                  <c:v>1671024</c:v>
                </c:pt>
                <c:pt idx="44">
                  <c:v>1689725</c:v>
                </c:pt>
                <c:pt idx="45">
                  <c:v>1702678</c:v>
                </c:pt>
                <c:pt idx="46">
                  <c:v>1714741</c:v>
                </c:pt>
                <c:pt idx="47">
                  <c:v>1733033</c:v>
                </c:pt>
                <c:pt idx="48">
                  <c:v>1759537</c:v>
                </c:pt>
              </c:numCache>
            </c:numRef>
          </c:val>
          <c:smooth val="0"/>
          <c:extLst>
            <c:ext xmlns:c16="http://schemas.microsoft.com/office/drawing/2014/chart" uri="{C3380CC4-5D6E-409C-BE32-E72D297353CC}">
              <c16:uniqueId val="{00000001-5B77-4117-AF45-D77A60831237}"/>
            </c:ext>
          </c:extLst>
        </c:ser>
        <c:ser>
          <c:idx val="2"/>
          <c:order val="1"/>
          <c:tx>
            <c:strRef>
              <c:f>'Diat 6–34 tiedot'!$A$9</c:f>
              <c:strCache>
                <c:ptCount val="1"/>
                <c:pt idx="0">
                  <c:v>Uusimaa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2.8785131459655604E-2"/>
                  <c:y val="4.53150645828873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B77-4117-AF45-D77A60831237}"/>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tiedot'!$B$9:$BO$9</c:f>
              <c:numCache>
                <c:formatCode>General</c:formatCode>
                <c:ptCount val="66"/>
                <c:pt idx="44" formatCode="#,##0">
                  <c:v>1686320</c:v>
                </c:pt>
                <c:pt idx="45" formatCode="#,##0">
                  <c:v>1701280</c:v>
                </c:pt>
                <c:pt idx="46" formatCode="#,##0">
                  <c:v>1715868</c:v>
                </c:pt>
                <c:pt idx="47" formatCode="#,##0">
                  <c:v>1730052</c:v>
                </c:pt>
                <c:pt idx="48" formatCode="#,##0">
                  <c:v>1743813</c:v>
                </c:pt>
                <c:pt idx="49" formatCode="#,##0">
                  <c:v>1757101</c:v>
                </c:pt>
                <c:pt idx="50" formatCode="#,##0">
                  <c:v>1769914</c:v>
                </c:pt>
                <c:pt idx="51" formatCode="#,##0">
                  <c:v>1782231</c:v>
                </c:pt>
                <c:pt idx="52" formatCode="#,##0">
                  <c:v>1794018</c:v>
                </c:pt>
                <c:pt idx="53" formatCode="#,##0">
                  <c:v>1805291</c:v>
                </c:pt>
                <c:pt idx="54" formatCode="#,##0">
                  <c:v>1816071</c:v>
                </c:pt>
                <c:pt idx="55" formatCode="#,##0">
                  <c:v>1826362</c:v>
                </c:pt>
                <c:pt idx="56" formatCode="#,##0">
                  <c:v>1836142</c:v>
                </c:pt>
                <c:pt idx="57" formatCode="#,##0">
                  <c:v>1845431</c:v>
                </c:pt>
                <c:pt idx="58" formatCode="#,##0">
                  <c:v>1854222</c:v>
                </c:pt>
                <c:pt idx="59" formatCode="#,##0">
                  <c:v>1862517</c:v>
                </c:pt>
                <c:pt idx="60" formatCode="#,##0">
                  <c:v>1870317</c:v>
                </c:pt>
                <c:pt idx="61" formatCode="#,##0">
                  <c:v>1877608</c:v>
                </c:pt>
                <c:pt idx="62" formatCode="#,##0">
                  <c:v>1884398</c:v>
                </c:pt>
                <c:pt idx="63" formatCode="#,##0">
                  <c:v>1890686</c:v>
                </c:pt>
                <c:pt idx="64" formatCode="#,##0">
                  <c:v>1896521</c:v>
                </c:pt>
                <c:pt idx="65" formatCode="#,##0">
                  <c:v>1901907</c:v>
                </c:pt>
              </c:numCache>
            </c:numRef>
          </c:val>
          <c:smooth val="0"/>
          <c:extLst>
            <c:ext xmlns:c16="http://schemas.microsoft.com/office/drawing/2014/chart" uri="{C3380CC4-5D6E-409C-BE32-E72D297353CC}">
              <c16:uniqueId val="{00000003-5B77-4117-AF45-D77A60831237}"/>
            </c:ext>
          </c:extLst>
        </c:ser>
        <c:ser>
          <c:idx val="3"/>
          <c:order val="2"/>
          <c:tx>
            <c:strRef>
              <c:f>'Diat 6–34 tiedot'!$A$10</c:f>
              <c:strCache>
                <c:ptCount val="1"/>
                <c:pt idx="0">
                  <c:v>Uusimaa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3.0384305429636462E-2"/>
                  <c:y val="-3.6252051666309855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5B77-4117-AF45-D77A6083123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tiedot'!$B$10:$BO$10</c:f>
              <c:numCache>
                <c:formatCode>General</c:formatCode>
                <c:ptCount val="66"/>
                <c:pt idx="46" formatCode="#,##0">
                  <c:v>1720405</c:v>
                </c:pt>
                <c:pt idx="47" formatCode="#,##0">
                  <c:v>1735310</c:v>
                </c:pt>
                <c:pt idx="48" formatCode="#,##0">
                  <c:v>1749771</c:v>
                </c:pt>
                <c:pt idx="49" formatCode="#,##0">
                  <c:v>1763768</c:v>
                </c:pt>
                <c:pt idx="50" formatCode="#,##0">
                  <c:v>1777239</c:v>
                </c:pt>
                <c:pt idx="51" formatCode="#,##0">
                  <c:v>1790192</c:v>
                </c:pt>
                <c:pt idx="52" formatCode="#,##0">
                  <c:v>1802610</c:v>
                </c:pt>
                <c:pt idx="53" formatCode="#,##0">
                  <c:v>1814494</c:v>
                </c:pt>
                <c:pt idx="54" formatCode="#,##0">
                  <c:v>1825902</c:v>
                </c:pt>
                <c:pt idx="55" formatCode="#,##0">
                  <c:v>1836816</c:v>
                </c:pt>
                <c:pt idx="56" formatCode="#,##0">
                  <c:v>1847243</c:v>
                </c:pt>
                <c:pt idx="57" formatCode="#,##0">
                  <c:v>1857186</c:v>
                </c:pt>
                <c:pt idx="58" formatCode="#,##0">
                  <c:v>1866662</c:v>
                </c:pt>
                <c:pt idx="59" formatCode="#,##0">
                  <c:v>1875667</c:v>
                </c:pt>
                <c:pt idx="60" formatCode="#,##0">
                  <c:v>1884180</c:v>
                </c:pt>
                <c:pt idx="61" formatCode="#,##0">
                  <c:v>1892214</c:v>
                </c:pt>
                <c:pt idx="62" formatCode="#,##0">
                  <c:v>1899730</c:v>
                </c:pt>
                <c:pt idx="63" formatCode="#,##0">
                  <c:v>1906765</c:v>
                </c:pt>
                <c:pt idx="64" formatCode="#,##0">
                  <c:v>1913313</c:v>
                </c:pt>
                <c:pt idx="65" formatCode="#,##0">
                  <c:v>1919393</c:v>
                </c:pt>
              </c:numCache>
            </c:numRef>
          </c:val>
          <c:smooth val="0"/>
          <c:extLst>
            <c:ext xmlns:c16="http://schemas.microsoft.com/office/drawing/2014/chart" uri="{C3380CC4-5D6E-409C-BE32-E72D297353CC}">
              <c16:uniqueId val="{00000005-5B77-4117-AF45-D77A60831237}"/>
            </c:ext>
          </c:extLst>
        </c:ser>
        <c:ser>
          <c:idx val="1"/>
          <c:order val="3"/>
          <c:tx>
            <c:strRef>
              <c:f>'Diat 6–34 tiedot'!$A$11</c:f>
              <c:strCache>
                <c:ptCount val="1"/>
                <c:pt idx="0">
                  <c:v>Uusimaa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1983479399617321E-2"/>
                  <c:y val="-3.851780489545422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4A1B8887-AFEB-46ED-B838-CF8F45F2E2A3}"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6-5B77-4117-AF45-D77A60831237}"/>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tiedot'!$B$11:$BT$11</c:f>
              <c:numCache>
                <c:formatCode>General</c:formatCode>
                <c:ptCount val="71"/>
                <c:pt idx="49" formatCode="#,##0">
                  <c:v>1788660</c:v>
                </c:pt>
                <c:pt idx="50" formatCode="#,##0">
                  <c:v>1813965</c:v>
                </c:pt>
                <c:pt idx="51" formatCode="#,##0">
                  <c:v>1836394</c:v>
                </c:pt>
                <c:pt idx="52" formatCode="#,##0">
                  <c:v>1858377</c:v>
                </c:pt>
                <c:pt idx="53" formatCode="#,##0">
                  <c:v>1879908</c:v>
                </c:pt>
                <c:pt idx="54" formatCode="#,##0">
                  <c:v>1900998</c:v>
                </c:pt>
                <c:pt idx="55" formatCode="#,##0">
                  <c:v>1921647</c:v>
                </c:pt>
                <c:pt idx="56" formatCode="#,##0">
                  <c:v>1941864</c:v>
                </c:pt>
                <c:pt idx="57" formatCode="#,##0">
                  <c:v>1961635</c:v>
                </c:pt>
                <c:pt idx="58" formatCode="#,##0">
                  <c:v>1980983</c:v>
                </c:pt>
                <c:pt idx="59" formatCode="#,##0">
                  <c:v>1999885</c:v>
                </c:pt>
                <c:pt idx="60" formatCode="#,##0">
                  <c:v>2018352</c:v>
                </c:pt>
                <c:pt idx="61" formatCode="#,##0">
                  <c:v>2036357</c:v>
                </c:pt>
                <c:pt idx="62" formatCode="#,##0">
                  <c:v>2053911</c:v>
                </c:pt>
                <c:pt idx="63" formatCode="#,##0">
                  <c:v>2070974</c:v>
                </c:pt>
                <c:pt idx="64" formatCode="#,##0">
                  <c:v>2087583</c:v>
                </c:pt>
                <c:pt idx="65" formatCode="#,##0">
                  <c:v>2103712</c:v>
                </c:pt>
                <c:pt idx="66" formatCode="#,##0">
                  <c:v>2119351</c:v>
                </c:pt>
                <c:pt idx="67" formatCode="#,##0">
                  <c:v>2134512</c:v>
                </c:pt>
                <c:pt idx="68" formatCode="#,##0">
                  <c:v>2149244</c:v>
                </c:pt>
                <c:pt idx="69" formatCode="#,##0">
                  <c:v>2163554</c:v>
                </c:pt>
                <c:pt idx="70" formatCode="#,##0">
                  <c:v>2177470</c:v>
                </c:pt>
              </c:numCache>
            </c:numRef>
          </c:val>
          <c:smooth val="0"/>
          <c:extLst>
            <c:ext xmlns:c16="http://schemas.microsoft.com/office/drawing/2014/chart" uri="{C3380CC4-5D6E-409C-BE32-E72D297353CC}">
              <c16:uniqueId val="{00000007-5B77-4117-AF45-D77A60831237}"/>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7432134446585315"/>
          <c:w val="0.23154528054800042"/>
          <c:h val="0.3314698851066866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Ahvenanmaan väestönkehitys 1975–2023 ja Tilastokeskuksen väestöennusteet</a:t>
            </a:r>
          </a:p>
        </c:rich>
      </c:tx>
      <c:layout>
        <c:manualLayout>
          <c:xMode val="edge"/>
          <c:yMode val="edge"/>
          <c:x val="0.17475193915583762"/>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tiedot'!$A$80</c:f>
              <c:strCache>
                <c:ptCount val="1"/>
                <c:pt idx="0">
                  <c:v>Ahvenanmaa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3.2108641484642902E-3"/>
                  <c:y val="4.5315064582887317E-2"/>
                </c:manualLayout>
              </c:layout>
              <c:tx>
                <c:rich>
                  <a:bodyPr/>
                  <a:lstStyle/>
                  <a:p>
                    <a:fld id="{98D3CA18-DE50-454E-99A2-D6D956ABC7EC}" type="VALUE">
                      <a:rPr lang="en-US" baseline="0"/>
                      <a:pPr/>
                      <a:t>[ARVO]</a:t>
                    </a:fld>
                    <a:endParaRPr lang="fi-FI"/>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285B-4F40-999F-5F0453C802D6}"/>
                </c:ext>
              </c:extLst>
            </c:dLbl>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tiedot'!$B$80:$BO$80</c:f>
              <c:numCache>
                <c:formatCode>#,##0</c:formatCode>
                <c:ptCount val="66"/>
                <c:pt idx="0">
                  <c:v>22288</c:v>
                </c:pt>
                <c:pt idx="1">
                  <c:v>22412</c:v>
                </c:pt>
                <c:pt idx="2">
                  <c:v>22452</c:v>
                </c:pt>
                <c:pt idx="3">
                  <c:v>22542</c:v>
                </c:pt>
                <c:pt idx="4">
                  <c:v>22608</c:v>
                </c:pt>
                <c:pt idx="5">
                  <c:v>22783</c:v>
                </c:pt>
                <c:pt idx="6">
                  <c:v>22984</c:v>
                </c:pt>
                <c:pt idx="7">
                  <c:v>23251</c:v>
                </c:pt>
                <c:pt idx="8">
                  <c:v>23435</c:v>
                </c:pt>
                <c:pt idx="9">
                  <c:v>23595</c:v>
                </c:pt>
                <c:pt idx="10">
                  <c:v>23591</c:v>
                </c:pt>
                <c:pt idx="11">
                  <c:v>23640</c:v>
                </c:pt>
                <c:pt idx="12">
                  <c:v>23761</c:v>
                </c:pt>
                <c:pt idx="13">
                  <c:v>24045</c:v>
                </c:pt>
                <c:pt idx="14">
                  <c:v>24231</c:v>
                </c:pt>
                <c:pt idx="15">
                  <c:v>24604</c:v>
                </c:pt>
                <c:pt idx="16">
                  <c:v>24847</c:v>
                </c:pt>
                <c:pt idx="17">
                  <c:v>24993</c:v>
                </c:pt>
                <c:pt idx="18">
                  <c:v>25102</c:v>
                </c:pt>
                <c:pt idx="19">
                  <c:v>25158</c:v>
                </c:pt>
                <c:pt idx="20">
                  <c:v>25202</c:v>
                </c:pt>
                <c:pt idx="21">
                  <c:v>25257</c:v>
                </c:pt>
                <c:pt idx="22">
                  <c:v>25392</c:v>
                </c:pt>
                <c:pt idx="23">
                  <c:v>25625</c:v>
                </c:pt>
                <c:pt idx="24">
                  <c:v>25706</c:v>
                </c:pt>
                <c:pt idx="25">
                  <c:v>25776</c:v>
                </c:pt>
                <c:pt idx="26">
                  <c:v>26008</c:v>
                </c:pt>
                <c:pt idx="27">
                  <c:v>26257</c:v>
                </c:pt>
                <c:pt idx="28">
                  <c:v>26347</c:v>
                </c:pt>
                <c:pt idx="29">
                  <c:v>26530</c:v>
                </c:pt>
                <c:pt idx="30">
                  <c:v>26766</c:v>
                </c:pt>
                <c:pt idx="31">
                  <c:v>26923</c:v>
                </c:pt>
                <c:pt idx="32">
                  <c:v>27153</c:v>
                </c:pt>
                <c:pt idx="33">
                  <c:v>27456</c:v>
                </c:pt>
                <c:pt idx="34">
                  <c:v>27734</c:v>
                </c:pt>
                <c:pt idx="35">
                  <c:v>28007</c:v>
                </c:pt>
                <c:pt idx="36">
                  <c:v>28354</c:v>
                </c:pt>
                <c:pt idx="37">
                  <c:v>28501</c:v>
                </c:pt>
                <c:pt idx="38">
                  <c:v>28666</c:v>
                </c:pt>
                <c:pt idx="39">
                  <c:v>28916</c:v>
                </c:pt>
                <c:pt idx="40">
                  <c:v>28983</c:v>
                </c:pt>
                <c:pt idx="41">
                  <c:v>29214</c:v>
                </c:pt>
                <c:pt idx="42">
                  <c:v>29489</c:v>
                </c:pt>
                <c:pt idx="43">
                  <c:v>29789</c:v>
                </c:pt>
                <c:pt idx="44">
                  <c:v>29884</c:v>
                </c:pt>
                <c:pt idx="45">
                  <c:v>30129</c:v>
                </c:pt>
                <c:pt idx="46">
                  <c:v>30344</c:v>
                </c:pt>
                <c:pt idx="47">
                  <c:v>30359</c:v>
                </c:pt>
                <c:pt idx="48">
                  <c:v>30541</c:v>
                </c:pt>
              </c:numCache>
            </c:numRef>
          </c:val>
          <c:smooth val="0"/>
          <c:extLst>
            <c:ext xmlns:c16="http://schemas.microsoft.com/office/drawing/2014/chart" uri="{C3380CC4-5D6E-409C-BE32-E72D297353CC}">
              <c16:uniqueId val="{00000001-285B-4F40-999F-5F0453C802D6}"/>
            </c:ext>
          </c:extLst>
        </c:ser>
        <c:ser>
          <c:idx val="2"/>
          <c:order val="1"/>
          <c:tx>
            <c:strRef>
              <c:f>'Diat 6–34 tiedot'!$A$81</c:f>
              <c:strCache>
                <c:ptCount val="1"/>
                <c:pt idx="0">
                  <c:v>Ahvenanmaa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2.8785131459655486E-2"/>
                  <c:y val="-3.6252051666309876E-2"/>
                </c:manualLayout>
              </c:layout>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2-285B-4F40-999F-5F0453C802D6}"/>
                </c:ext>
              </c:extLst>
            </c:dLbl>
            <c:spPr>
              <a:solidFill>
                <a:srgbClr val="FFFFFF"/>
              </a:solidFill>
              <a:ln>
                <a:solidFill>
                  <a:srgbClr val="1F497D"/>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tiedot'!$B$81:$BO$81</c:f>
              <c:numCache>
                <c:formatCode>General</c:formatCode>
                <c:ptCount val="66"/>
                <c:pt idx="44" formatCode="#,##0">
                  <c:v>30042</c:v>
                </c:pt>
                <c:pt idx="45" formatCode="#,##0">
                  <c:v>30303</c:v>
                </c:pt>
                <c:pt idx="46" formatCode="#,##0">
                  <c:v>30557</c:v>
                </c:pt>
                <c:pt idx="47" formatCode="#,##0">
                  <c:v>30800</c:v>
                </c:pt>
                <c:pt idx="48" formatCode="#,##0">
                  <c:v>31044</c:v>
                </c:pt>
                <c:pt idx="49" formatCode="#,##0">
                  <c:v>31279</c:v>
                </c:pt>
                <c:pt idx="50" formatCode="#,##0">
                  <c:v>31511</c:v>
                </c:pt>
                <c:pt idx="51" formatCode="#,##0">
                  <c:v>31733</c:v>
                </c:pt>
                <c:pt idx="52" formatCode="#,##0">
                  <c:v>31957</c:v>
                </c:pt>
                <c:pt idx="53" formatCode="#,##0">
                  <c:v>32159</c:v>
                </c:pt>
                <c:pt idx="54" formatCode="#,##0">
                  <c:v>32356</c:v>
                </c:pt>
                <c:pt idx="55" formatCode="#,##0">
                  <c:v>32558</c:v>
                </c:pt>
                <c:pt idx="56" formatCode="#,##0">
                  <c:v>32739</c:v>
                </c:pt>
                <c:pt idx="57" formatCode="#,##0">
                  <c:v>32921</c:v>
                </c:pt>
                <c:pt idx="58" formatCode="#,##0">
                  <c:v>33100</c:v>
                </c:pt>
                <c:pt idx="59" formatCode="#,##0">
                  <c:v>33268</c:v>
                </c:pt>
                <c:pt idx="60" formatCode="#,##0">
                  <c:v>33428</c:v>
                </c:pt>
                <c:pt idx="61" formatCode="#,##0">
                  <c:v>33583</c:v>
                </c:pt>
                <c:pt idx="62" formatCode="#,##0">
                  <c:v>33738</c:v>
                </c:pt>
                <c:pt idx="63" formatCode="#,##0">
                  <c:v>33886</c:v>
                </c:pt>
                <c:pt idx="64" formatCode="#,##0">
                  <c:v>34040</c:v>
                </c:pt>
                <c:pt idx="65" formatCode="#,##0">
                  <c:v>34176</c:v>
                </c:pt>
              </c:numCache>
            </c:numRef>
          </c:val>
          <c:smooth val="0"/>
          <c:extLst>
            <c:ext xmlns:c16="http://schemas.microsoft.com/office/drawing/2014/chart" uri="{C3380CC4-5D6E-409C-BE32-E72D297353CC}">
              <c16:uniqueId val="{00000003-285B-4F40-999F-5F0453C802D6}"/>
            </c:ext>
          </c:extLst>
        </c:ser>
        <c:ser>
          <c:idx val="3"/>
          <c:order val="2"/>
          <c:tx>
            <c:strRef>
              <c:f>'Diat 6–34 tiedot'!$A$82</c:f>
              <c:strCache>
                <c:ptCount val="1"/>
                <c:pt idx="0">
                  <c:v>Ahvenanmaa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2.8785131459655368E-2"/>
                  <c:y val="3.8517804895454179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285B-4F40-999F-5F0453C802D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tiedot'!$B$82:$BO$82</c:f>
              <c:numCache>
                <c:formatCode>General</c:formatCode>
                <c:ptCount val="66"/>
                <c:pt idx="46" formatCode="#,##0">
                  <c:v>30449</c:v>
                </c:pt>
                <c:pt idx="47" formatCode="#,##0">
                  <c:v>30664</c:v>
                </c:pt>
                <c:pt idx="48" formatCode="#,##0">
                  <c:v>30877</c:v>
                </c:pt>
                <c:pt idx="49" formatCode="#,##0">
                  <c:v>31091</c:v>
                </c:pt>
                <c:pt idx="50" formatCode="#,##0">
                  <c:v>31293</c:v>
                </c:pt>
                <c:pt idx="51" formatCode="#,##0">
                  <c:v>31488</c:v>
                </c:pt>
                <c:pt idx="52" formatCode="#,##0">
                  <c:v>31675</c:v>
                </c:pt>
                <c:pt idx="53" formatCode="#,##0">
                  <c:v>31855</c:v>
                </c:pt>
                <c:pt idx="54" formatCode="#,##0">
                  <c:v>32028</c:v>
                </c:pt>
                <c:pt idx="55" formatCode="#,##0">
                  <c:v>32197</c:v>
                </c:pt>
                <c:pt idx="56" formatCode="#,##0">
                  <c:v>32352</c:v>
                </c:pt>
                <c:pt idx="57" formatCode="#,##0">
                  <c:v>32505</c:v>
                </c:pt>
                <c:pt idx="58" formatCode="#,##0">
                  <c:v>32653</c:v>
                </c:pt>
                <c:pt idx="59" formatCode="#,##0">
                  <c:v>32792</c:v>
                </c:pt>
                <c:pt idx="60" formatCode="#,##0">
                  <c:v>32929</c:v>
                </c:pt>
                <c:pt idx="61" formatCode="#,##0">
                  <c:v>33057</c:v>
                </c:pt>
                <c:pt idx="62" formatCode="#,##0">
                  <c:v>33182</c:v>
                </c:pt>
                <c:pt idx="63" formatCode="#,##0">
                  <c:v>33310</c:v>
                </c:pt>
                <c:pt idx="64" formatCode="#,##0">
                  <c:v>33438</c:v>
                </c:pt>
                <c:pt idx="65" formatCode="#,##0">
                  <c:v>33555</c:v>
                </c:pt>
              </c:numCache>
            </c:numRef>
          </c:val>
          <c:smooth val="0"/>
          <c:extLst>
            <c:ext xmlns:c16="http://schemas.microsoft.com/office/drawing/2014/chart" uri="{C3380CC4-5D6E-409C-BE32-E72D297353CC}">
              <c16:uniqueId val="{00000005-285B-4F40-999F-5F0453C802D6}"/>
            </c:ext>
          </c:extLst>
        </c:ser>
        <c:ser>
          <c:idx val="1"/>
          <c:order val="3"/>
          <c:tx>
            <c:strRef>
              <c:f>'Diat 6–34 tiedot'!$A$83</c:f>
              <c:strCache>
                <c:ptCount val="1"/>
                <c:pt idx="0">
                  <c:v>Ahvenanmaa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5181827339579044E-2"/>
                  <c:y val="2.94547919788768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7FBE94B6-7FA0-4C8A-95EE-A494D93BCFDA}"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6-285B-4F40-999F-5F0453C802D6}"/>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tiedot'!$B$83:$BT$83</c:f>
              <c:numCache>
                <c:formatCode>General</c:formatCode>
                <c:ptCount val="71"/>
                <c:pt idx="49" formatCode="#,##0">
                  <c:v>30698</c:v>
                </c:pt>
                <c:pt idx="50" formatCode="#,##0">
                  <c:v>30785</c:v>
                </c:pt>
                <c:pt idx="51" formatCode="#,##0">
                  <c:v>30819</c:v>
                </c:pt>
                <c:pt idx="52" formatCode="#,##0">
                  <c:v>30850</c:v>
                </c:pt>
                <c:pt idx="53" formatCode="#,##0">
                  <c:v>30864</c:v>
                </c:pt>
                <c:pt idx="54" formatCode="#,##0">
                  <c:v>30889</c:v>
                </c:pt>
                <c:pt idx="55" formatCode="#,##0">
                  <c:v>30900</c:v>
                </c:pt>
                <c:pt idx="56" formatCode="#,##0">
                  <c:v>30902</c:v>
                </c:pt>
                <c:pt idx="57" formatCode="#,##0">
                  <c:v>30896</c:v>
                </c:pt>
                <c:pt idx="58" formatCode="#,##0">
                  <c:v>30896</c:v>
                </c:pt>
                <c:pt idx="59" formatCode="#,##0">
                  <c:v>30888</c:v>
                </c:pt>
                <c:pt idx="60" formatCode="#,##0">
                  <c:v>30871</c:v>
                </c:pt>
                <c:pt idx="61" formatCode="#,##0">
                  <c:v>30853</c:v>
                </c:pt>
                <c:pt idx="62" formatCode="#,##0">
                  <c:v>30829</c:v>
                </c:pt>
                <c:pt idx="63" formatCode="#,##0">
                  <c:v>30804</c:v>
                </c:pt>
                <c:pt idx="64" formatCode="#,##0">
                  <c:v>30784</c:v>
                </c:pt>
                <c:pt idx="65" formatCode="#,##0">
                  <c:v>30760</c:v>
                </c:pt>
                <c:pt idx="66" formatCode="#,##0">
                  <c:v>30735</c:v>
                </c:pt>
                <c:pt idx="67" formatCode="#,##0">
                  <c:v>30712</c:v>
                </c:pt>
                <c:pt idx="68" formatCode="#,##0">
                  <c:v>30684</c:v>
                </c:pt>
                <c:pt idx="69" formatCode="#,##0">
                  <c:v>30668</c:v>
                </c:pt>
                <c:pt idx="70" formatCode="#,##0">
                  <c:v>30649</c:v>
                </c:pt>
              </c:numCache>
            </c:numRef>
          </c:val>
          <c:smooth val="0"/>
          <c:extLst>
            <c:ext xmlns:c16="http://schemas.microsoft.com/office/drawing/2014/chart" uri="{C3380CC4-5D6E-409C-BE32-E72D297353CC}">
              <c16:uniqueId val="{00000007-285B-4F40-999F-5F0453C802D6}"/>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3353778634125459"/>
          <c:w val="0.2795204996474262"/>
          <c:h val="0.3677219367729964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Varsinais-Suomen väestönkehitys 1975–2023 ja Tilastokeskuksen väestöennusteet</a:t>
            </a:r>
          </a:p>
        </c:rich>
      </c:tx>
      <c:layout>
        <c:manualLayout>
          <c:xMode val="edge"/>
          <c:yMode val="edge"/>
          <c:x val="0.14916515563614388"/>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tiedot'!$A$12</c:f>
              <c:strCache>
                <c:ptCount val="1"/>
                <c:pt idx="0">
                  <c:v>Varsinais-Suomi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9.5950438198851625E-3"/>
                  <c:y val="-4.5315064582887317E-2"/>
                </c:manualLayout>
              </c:layout>
              <c:tx>
                <c:rich>
                  <a:bodyPr/>
                  <a:lstStyle/>
                  <a:p>
                    <a:fld id="{C5E2043E-5691-452A-B637-86EE0DEA048C}" type="VALUE">
                      <a:rPr lang="en-US" baseline="0"/>
                      <a:pPr/>
                      <a:t>[ARVO]</a:t>
                    </a:fld>
                    <a:endParaRPr lang="fi-FI"/>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10B-417D-9303-ADF4518C7D0A}"/>
                </c:ext>
              </c:extLst>
            </c:dLbl>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tiedot'!$B$12:$BO$12</c:f>
              <c:numCache>
                <c:formatCode>#,##0</c:formatCode>
                <c:ptCount val="66"/>
                <c:pt idx="0">
                  <c:v>402199</c:v>
                </c:pt>
                <c:pt idx="1">
                  <c:v>403339</c:v>
                </c:pt>
                <c:pt idx="2">
                  <c:v>404991</c:v>
                </c:pt>
                <c:pt idx="3">
                  <c:v>405003</c:v>
                </c:pt>
                <c:pt idx="4">
                  <c:v>405431</c:v>
                </c:pt>
                <c:pt idx="5">
                  <c:v>406360</c:v>
                </c:pt>
                <c:pt idx="6">
                  <c:v>407778</c:v>
                </c:pt>
                <c:pt idx="7">
                  <c:v>409701</c:v>
                </c:pt>
                <c:pt idx="8">
                  <c:v>411842</c:v>
                </c:pt>
                <c:pt idx="9">
                  <c:v>414127</c:v>
                </c:pt>
                <c:pt idx="10">
                  <c:v>415899</c:v>
                </c:pt>
                <c:pt idx="11">
                  <c:v>417540</c:v>
                </c:pt>
                <c:pt idx="12">
                  <c:v>419059</c:v>
                </c:pt>
                <c:pt idx="13">
                  <c:v>421591</c:v>
                </c:pt>
                <c:pt idx="14">
                  <c:v>423659</c:v>
                </c:pt>
                <c:pt idx="15">
                  <c:v>425282</c:v>
                </c:pt>
                <c:pt idx="16">
                  <c:v>427158</c:v>
                </c:pt>
                <c:pt idx="17">
                  <c:v>428864</c:v>
                </c:pt>
                <c:pt idx="18">
                  <c:v>430409</c:v>
                </c:pt>
                <c:pt idx="19">
                  <c:v>432603</c:v>
                </c:pt>
                <c:pt idx="20">
                  <c:v>435119</c:v>
                </c:pt>
                <c:pt idx="21">
                  <c:v>437491</c:v>
                </c:pt>
                <c:pt idx="22">
                  <c:v>439973</c:v>
                </c:pt>
                <c:pt idx="23">
                  <c:v>443050</c:v>
                </c:pt>
                <c:pt idx="24">
                  <c:v>445542</c:v>
                </c:pt>
                <c:pt idx="25">
                  <c:v>447103</c:v>
                </c:pt>
                <c:pt idx="26">
                  <c:v>449293</c:v>
                </c:pt>
                <c:pt idx="27">
                  <c:v>450968</c:v>
                </c:pt>
                <c:pt idx="28">
                  <c:v>452444</c:v>
                </c:pt>
                <c:pt idx="29">
                  <c:v>453745</c:v>
                </c:pt>
                <c:pt idx="30">
                  <c:v>455584</c:v>
                </c:pt>
                <c:pt idx="31">
                  <c:v>457789</c:v>
                </c:pt>
                <c:pt idx="32">
                  <c:v>459235</c:v>
                </c:pt>
                <c:pt idx="33">
                  <c:v>461177</c:v>
                </c:pt>
                <c:pt idx="34">
                  <c:v>462914</c:v>
                </c:pt>
                <c:pt idx="35">
                  <c:v>465183</c:v>
                </c:pt>
                <c:pt idx="36">
                  <c:v>467217</c:v>
                </c:pt>
                <c:pt idx="37">
                  <c:v>468936</c:v>
                </c:pt>
                <c:pt idx="38">
                  <c:v>470880</c:v>
                </c:pt>
                <c:pt idx="39">
                  <c:v>472725</c:v>
                </c:pt>
                <c:pt idx="40">
                  <c:v>474323</c:v>
                </c:pt>
                <c:pt idx="41">
                  <c:v>475543</c:v>
                </c:pt>
                <c:pt idx="42">
                  <c:v>477677</c:v>
                </c:pt>
                <c:pt idx="43">
                  <c:v>478582</c:v>
                </c:pt>
                <c:pt idx="44">
                  <c:v>479341</c:v>
                </c:pt>
                <c:pt idx="45">
                  <c:v>481403</c:v>
                </c:pt>
                <c:pt idx="46">
                  <c:v>483477</c:v>
                </c:pt>
                <c:pt idx="47">
                  <c:v>485567</c:v>
                </c:pt>
                <c:pt idx="48">
                  <c:v>490786</c:v>
                </c:pt>
              </c:numCache>
            </c:numRef>
          </c:val>
          <c:smooth val="0"/>
          <c:extLst>
            <c:ext xmlns:c16="http://schemas.microsoft.com/office/drawing/2014/chart" uri="{C3380CC4-5D6E-409C-BE32-E72D297353CC}">
              <c16:uniqueId val="{00000001-D10B-417D-9303-ADF4518C7D0A}"/>
            </c:ext>
          </c:extLst>
        </c:ser>
        <c:ser>
          <c:idx val="2"/>
          <c:order val="1"/>
          <c:tx>
            <c:strRef>
              <c:f>'Diat 6–34 tiedot'!$A$13</c:f>
              <c:strCache>
                <c:ptCount val="1"/>
                <c:pt idx="0">
                  <c:v>Varsinais-Suomi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2.8785131459655604E-2"/>
                  <c:y val="4.53150645828873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10B-417D-9303-ADF4518C7D0A}"/>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tiedot'!$B$13:$BO$13</c:f>
              <c:numCache>
                <c:formatCode>General</c:formatCode>
                <c:ptCount val="66"/>
                <c:pt idx="44" formatCode="#,##0">
                  <c:v>479371</c:v>
                </c:pt>
                <c:pt idx="45" formatCode="#,##0">
                  <c:v>480126</c:v>
                </c:pt>
                <c:pt idx="46" formatCode="#,##0">
                  <c:v>480847</c:v>
                </c:pt>
                <c:pt idx="47" formatCode="#,##0">
                  <c:v>481545</c:v>
                </c:pt>
                <c:pt idx="48" formatCode="#,##0">
                  <c:v>482215</c:v>
                </c:pt>
                <c:pt idx="49" formatCode="#,##0">
                  <c:v>482874</c:v>
                </c:pt>
                <c:pt idx="50" formatCode="#,##0">
                  <c:v>483518</c:v>
                </c:pt>
                <c:pt idx="51" formatCode="#,##0">
                  <c:v>484115</c:v>
                </c:pt>
                <c:pt idx="52" formatCode="#,##0">
                  <c:v>484678</c:v>
                </c:pt>
                <c:pt idx="53" formatCode="#,##0">
                  <c:v>485195</c:v>
                </c:pt>
                <c:pt idx="54" formatCode="#,##0">
                  <c:v>485639</c:v>
                </c:pt>
                <c:pt idx="55" formatCode="#,##0">
                  <c:v>486015</c:v>
                </c:pt>
                <c:pt idx="56" formatCode="#,##0">
                  <c:v>486300</c:v>
                </c:pt>
                <c:pt idx="57" formatCode="#,##0">
                  <c:v>486511</c:v>
                </c:pt>
                <c:pt idx="58" formatCode="#,##0">
                  <c:v>486612</c:v>
                </c:pt>
                <c:pt idx="59" formatCode="#,##0">
                  <c:v>486621</c:v>
                </c:pt>
                <c:pt idx="60" formatCode="#,##0">
                  <c:v>486533</c:v>
                </c:pt>
                <c:pt idx="61" formatCode="#,##0">
                  <c:v>486336</c:v>
                </c:pt>
                <c:pt idx="62" formatCode="#,##0">
                  <c:v>486035</c:v>
                </c:pt>
                <c:pt idx="63" formatCode="#,##0">
                  <c:v>485634</c:v>
                </c:pt>
                <c:pt idx="64" formatCode="#,##0">
                  <c:v>485138</c:v>
                </c:pt>
                <c:pt idx="65" formatCode="#,##0">
                  <c:v>484568</c:v>
                </c:pt>
              </c:numCache>
            </c:numRef>
          </c:val>
          <c:smooth val="0"/>
          <c:extLst>
            <c:ext xmlns:c16="http://schemas.microsoft.com/office/drawing/2014/chart" uri="{C3380CC4-5D6E-409C-BE32-E72D297353CC}">
              <c16:uniqueId val="{00000003-D10B-417D-9303-ADF4518C7D0A}"/>
            </c:ext>
          </c:extLst>
        </c:ser>
        <c:ser>
          <c:idx val="3"/>
          <c:order val="2"/>
          <c:tx>
            <c:strRef>
              <c:f>'Diat 6–34 tiedot'!$A$14</c:f>
              <c:strCache>
                <c:ptCount val="1"/>
                <c:pt idx="0">
                  <c:v>Varsinais-Suomi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2.8785131459655604E-2"/>
                  <c:y val="-4.0783558124598586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D10B-417D-9303-ADF4518C7D0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tiedot'!$B$14:$BO$14</c:f>
              <c:numCache>
                <c:formatCode>General</c:formatCode>
                <c:ptCount val="66"/>
                <c:pt idx="46" formatCode="#,##0">
                  <c:v>482880</c:v>
                </c:pt>
                <c:pt idx="47" formatCode="#,##0">
                  <c:v>483954</c:v>
                </c:pt>
                <c:pt idx="48" formatCode="#,##0">
                  <c:v>485013</c:v>
                </c:pt>
                <c:pt idx="49" formatCode="#,##0">
                  <c:v>486055</c:v>
                </c:pt>
                <c:pt idx="50" formatCode="#,##0">
                  <c:v>487089</c:v>
                </c:pt>
                <c:pt idx="51" formatCode="#,##0">
                  <c:v>488097</c:v>
                </c:pt>
                <c:pt idx="52" formatCode="#,##0">
                  <c:v>489074</c:v>
                </c:pt>
                <c:pt idx="53" formatCode="#,##0">
                  <c:v>489995</c:v>
                </c:pt>
                <c:pt idx="54" formatCode="#,##0">
                  <c:v>490852</c:v>
                </c:pt>
                <c:pt idx="55" formatCode="#,##0">
                  <c:v>491637</c:v>
                </c:pt>
                <c:pt idx="56" formatCode="#,##0">
                  <c:v>492330</c:v>
                </c:pt>
                <c:pt idx="57" formatCode="#,##0">
                  <c:v>492945</c:v>
                </c:pt>
                <c:pt idx="58" formatCode="#,##0">
                  <c:v>493467</c:v>
                </c:pt>
                <c:pt idx="59" formatCode="#,##0">
                  <c:v>493882</c:v>
                </c:pt>
                <c:pt idx="60" formatCode="#,##0">
                  <c:v>494193</c:v>
                </c:pt>
                <c:pt idx="61" formatCode="#,##0">
                  <c:v>494399</c:v>
                </c:pt>
                <c:pt idx="62" formatCode="#,##0">
                  <c:v>494509</c:v>
                </c:pt>
                <c:pt idx="63" formatCode="#,##0">
                  <c:v>494523</c:v>
                </c:pt>
                <c:pt idx="64" formatCode="#,##0">
                  <c:v>494458</c:v>
                </c:pt>
                <c:pt idx="65" formatCode="#,##0">
                  <c:v>494333</c:v>
                </c:pt>
              </c:numCache>
            </c:numRef>
          </c:val>
          <c:smooth val="0"/>
          <c:extLst>
            <c:ext xmlns:c16="http://schemas.microsoft.com/office/drawing/2014/chart" uri="{C3380CC4-5D6E-409C-BE32-E72D297353CC}">
              <c16:uniqueId val="{00000005-D10B-417D-9303-ADF4518C7D0A}"/>
            </c:ext>
          </c:extLst>
        </c:ser>
        <c:ser>
          <c:idx val="1"/>
          <c:order val="3"/>
          <c:tx>
            <c:strRef>
              <c:f>'Diat 6–34 tiedot'!$A$15</c:f>
              <c:strCache>
                <c:ptCount val="1"/>
                <c:pt idx="0">
                  <c:v>Varsinais-Suomi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0384305429636344E-2"/>
                  <c:y val="-4.0783558124598586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5153CB18-1B84-45D0-BAED-C76646DD1D86}"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6-D10B-417D-9303-ADF4518C7D0A}"/>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tiedot'!$B$15:$BT$15</c:f>
              <c:numCache>
                <c:formatCode>General</c:formatCode>
                <c:ptCount val="71"/>
                <c:pt idx="49" formatCode="#,##0">
                  <c:v>494614</c:v>
                </c:pt>
                <c:pt idx="50" formatCode="#,##0">
                  <c:v>497911</c:v>
                </c:pt>
                <c:pt idx="51" formatCode="#,##0">
                  <c:v>500807</c:v>
                </c:pt>
                <c:pt idx="52" formatCode="#,##0">
                  <c:v>503684</c:v>
                </c:pt>
                <c:pt idx="53" formatCode="#,##0">
                  <c:v>506532</c:v>
                </c:pt>
                <c:pt idx="54" formatCode="#,##0">
                  <c:v>509349</c:v>
                </c:pt>
                <c:pt idx="55" formatCode="#,##0">
                  <c:v>512124</c:v>
                </c:pt>
                <c:pt idx="56" formatCode="#,##0">
                  <c:v>514848</c:v>
                </c:pt>
                <c:pt idx="57" formatCode="#,##0">
                  <c:v>517532</c:v>
                </c:pt>
                <c:pt idx="58" formatCode="#,##0">
                  <c:v>520143</c:v>
                </c:pt>
                <c:pt idx="59" formatCode="#,##0">
                  <c:v>522691</c:v>
                </c:pt>
                <c:pt idx="60" formatCode="#,##0">
                  <c:v>525174</c:v>
                </c:pt>
                <c:pt idx="61" formatCode="#,##0">
                  <c:v>527573</c:v>
                </c:pt>
                <c:pt idx="62" formatCode="#,##0">
                  <c:v>529891</c:v>
                </c:pt>
                <c:pt idx="63" formatCode="#,##0">
                  <c:v>532138</c:v>
                </c:pt>
                <c:pt idx="64" formatCode="#,##0">
                  <c:v>534322</c:v>
                </c:pt>
                <c:pt idx="65" formatCode="#,##0">
                  <c:v>536478</c:v>
                </c:pt>
                <c:pt idx="66" formatCode="#,##0">
                  <c:v>538610</c:v>
                </c:pt>
                <c:pt idx="67" formatCode="#,##0">
                  <c:v>540713</c:v>
                </c:pt>
                <c:pt idx="68" formatCode="#,##0">
                  <c:v>542801</c:v>
                </c:pt>
                <c:pt idx="69" formatCode="#,##0">
                  <c:v>544872</c:v>
                </c:pt>
                <c:pt idx="70" formatCode="#,##0">
                  <c:v>546937</c:v>
                </c:pt>
              </c:numCache>
            </c:numRef>
          </c:val>
          <c:smooth val="0"/>
          <c:extLst>
            <c:ext xmlns:c16="http://schemas.microsoft.com/office/drawing/2014/chart" uri="{C3380CC4-5D6E-409C-BE32-E72D297353CC}">
              <c16:uniqueId val="{00000007-D10B-417D-9303-ADF4518C7D0A}"/>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1994326696638837"/>
          <c:w val="0.27315679460058429"/>
          <c:h val="0.3695247270391778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Satakunnan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tiedot'!$A$16</c:f>
              <c:strCache>
                <c:ptCount val="1"/>
                <c:pt idx="0">
                  <c:v>Satakunta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8656-42F9-B528-177089135BA1}"/>
                </c:ext>
              </c:extLst>
            </c:dLbl>
            <c:dLbl>
              <c:idx val="1"/>
              <c:delete val="1"/>
              <c:extLst>
                <c:ext xmlns:c15="http://schemas.microsoft.com/office/drawing/2012/chart" uri="{CE6537A1-D6FC-4f65-9D91-7224C49458BB}"/>
                <c:ext xmlns:c16="http://schemas.microsoft.com/office/drawing/2014/chart" uri="{C3380CC4-5D6E-409C-BE32-E72D297353CC}">
                  <c16:uniqueId val="{00000001-8656-42F9-B528-177089135BA1}"/>
                </c:ext>
              </c:extLst>
            </c:dLbl>
            <c:dLbl>
              <c:idx val="2"/>
              <c:delete val="1"/>
              <c:extLst>
                <c:ext xmlns:c15="http://schemas.microsoft.com/office/drawing/2012/chart" uri="{CE6537A1-D6FC-4f65-9D91-7224C49458BB}"/>
                <c:ext xmlns:c16="http://schemas.microsoft.com/office/drawing/2014/chart" uri="{C3380CC4-5D6E-409C-BE32-E72D297353CC}">
                  <c16:uniqueId val="{00000002-8656-42F9-B528-177089135BA1}"/>
                </c:ext>
              </c:extLst>
            </c:dLbl>
            <c:dLbl>
              <c:idx val="3"/>
              <c:delete val="1"/>
              <c:extLst>
                <c:ext xmlns:c15="http://schemas.microsoft.com/office/drawing/2012/chart" uri="{CE6537A1-D6FC-4f65-9D91-7224C49458BB}"/>
                <c:ext xmlns:c16="http://schemas.microsoft.com/office/drawing/2014/chart" uri="{C3380CC4-5D6E-409C-BE32-E72D297353CC}">
                  <c16:uniqueId val="{00000003-8656-42F9-B528-177089135BA1}"/>
                </c:ext>
              </c:extLst>
            </c:dLbl>
            <c:dLbl>
              <c:idx val="4"/>
              <c:delete val="1"/>
              <c:extLst>
                <c:ext xmlns:c15="http://schemas.microsoft.com/office/drawing/2012/chart" uri="{CE6537A1-D6FC-4f65-9D91-7224C49458BB}"/>
                <c:ext xmlns:c16="http://schemas.microsoft.com/office/drawing/2014/chart" uri="{C3380CC4-5D6E-409C-BE32-E72D297353CC}">
                  <c16:uniqueId val="{00000004-8656-42F9-B528-177089135BA1}"/>
                </c:ext>
              </c:extLst>
            </c:dLbl>
            <c:dLbl>
              <c:idx val="5"/>
              <c:delete val="1"/>
              <c:extLst>
                <c:ext xmlns:c15="http://schemas.microsoft.com/office/drawing/2012/chart" uri="{CE6537A1-D6FC-4f65-9D91-7224C49458BB}"/>
                <c:ext xmlns:c16="http://schemas.microsoft.com/office/drawing/2014/chart" uri="{C3380CC4-5D6E-409C-BE32-E72D297353CC}">
                  <c16:uniqueId val="{00000005-8656-42F9-B528-177089135BA1}"/>
                </c:ext>
              </c:extLst>
            </c:dLbl>
            <c:dLbl>
              <c:idx val="6"/>
              <c:delete val="1"/>
              <c:extLst>
                <c:ext xmlns:c15="http://schemas.microsoft.com/office/drawing/2012/chart" uri="{CE6537A1-D6FC-4f65-9D91-7224C49458BB}"/>
                <c:ext xmlns:c16="http://schemas.microsoft.com/office/drawing/2014/chart" uri="{C3380CC4-5D6E-409C-BE32-E72D297353CC}">
                  <c16:uniqueId val="{00000006-8656-42F9-B528-177089135BA1}"/>
                </c:ext>
              </c:extLst>
            </c:dLbl>
            <c:dLbl>
              <c:idx val="7"/>
              <c:delete val="1"/>
              <c:extLst>
                <c:ext xmlns:c15="http://schemas.microsoft.com/office/drawing/2012/chart" uri="{CE6537A1-D6FC-4f65-9D91-7224C49458BB}"/>
                <c:ext xmlns:c16="http://schemas.microsoft.com/office/drawing/2014/chart" uri="{C3380CC4-5D6E-409C-BE32-E72D297353CC}">
                  <c16:uniqueId val="{00000007-8656-42F9-B528-177089135BA1}"/>
                </c:ext>
              </c:extLst>
            </c:dLbl>
            <c:dLbl>
              <c:idx val="8"/>
              <c:delete val="1"/>
              <c:extLst>
                <c:ext xmlns:c15="http://schemas.microsoft.com/office/drawing/2012/chart" uri="{CE6537A1-D6FC-4f65-9D91-7224C49458BB}"/>
                <c:ext xmlns:c16="http://schemas.microsoft.com/office/drawing/2014/chart" uri="{C3380CC4-5D6E-409C-BE32-E72D297353CC}">
                  <c16:uniqueId val="{00000008-8656-42F9-B528-177089135BA1}"/>
                </c:ext>
              </c:extLst>
            </c:dLbl>
            <c:dLbl>
              <c:idx val="9"/>
              <c:delete val="1"/>
              <c:extLst>
                <c:ext xmlns:c15="http://schemas.microsoft.com/office/drawing/2012/chart" uri="{CE6537A1-D6FC-4f65-9D91-7224C49458BB}"/>
                <c:ext xmlns:c16="http://schemas.microsoft.com/office/drawing/2014/chart" uri="{C3380CC4-5D6E-409C-BE32-E72D297353CC}">
                  <c16:uniqueId val="{00000009-8656-42F9-B528-177089135BA1}"/>
                </c:ext>
              </c:extLst>
            </c:dLbl>
            <c:dLbl>
              <c:idx val="10"/>
              <c:delete val="1"/>
              <c:extLst>
                <c:ext xmlns:c15="http://schemas.microsoft.com/office/drawing/2012/chart" uri="{CE6537A1-D6FC-4f65-9D91-7224C49458BB}"/>
                <c:ext xmlns:c16="http://schemas.microsoft.com/office/drawing/2014/chart" uri="{C3380CC4-5D6E-409C-BE32-E72D297353CC}">
                  <c16:uniqueId val="{0000000A-8656-42F9-B528-177089135BA1}"/>
                </c:ext>
              </c:extLst>
            </c:dLbl>
            <c:dLbl>
              <c:idx val="11"/>
              <c:delete val="1"/>
              <c:extLst>
                <c:ext xmlns:c15="http://schemas.microsoft.com/office/drawing/2012/chart" uri="{CE6537A1-D6FC-4f65-9D91-7224C49458BB}"/>
                <c:ext xmlns:c16="http://schemas.microsoft.com/office/drawing/2014/chart" uri="{C3380CC4-5D6E-409C-BE32-E72D297353CC}">
                  <c16:uniqueId val="{0000000B-8656-42F9-B528-177089135BA1}"/>
                </c:ext>
              </c:extLst>
            </c:dLbl>
            <c:dLbl>
              <c:idx val="12"/>
              <c:delete val="1"/>
              <c:extLst>
                <c:ext xmlns:c15="http://schemas.microsoft.com/office/drawing/2012/chart" uri="{CE6537A1-D6FC-4f65-9D91-7224C49458BB}"/>
                <c:ext xmlns:c16="http://schemas.microsoft.com/office/drawing/2014/chart" uri="{C3380CC4-5D6E-409C-BE32-E72D297353CC}">
                  <c16:uniqueId val="{0000000C-8656-42F9-B528-177089135BA1}"/>
                </c:ext>
              </c:extLst>
            </c:dLbl>
            <c:dLbl>
              <c:idx val="13"/>
              <c:delete val="1"/>
              <c:extLst>
                <c:ext xmlns:c15="http://schemas.microsoft.com/office/drawing/2012/chart" uri="{CE6537A1-D6FC-4f65-9D91-7224C49458BB}"/>
                <c:ext xmlns:c16="http://schemas.microsoft.com/office/drawing/2014/chart" uri="{C3380CC4-5D6E-409C-BE32-E72D297353CC}">
                  <c16:uniqueId val="{0000000D-8656-42F9-B528-177089135BA1}"/>
                </c:ext>
              </c:extLst>
            </c:dLbl>
            <c:dLbl>
              <c:idx val="14"/>
              <c:delete val="1"/>
              <c:extLst>
                <c:ext xmlns:c15="http://schemas.microsoft.com/office/drawing/2012/chart" uri="{CE6537A1-D6FC-4f65-9D91-7224C49458BB}"/>
                <c:ext xmlns:c16="http://schemas.microsoft.com/office/drawing/2014/chart" uri="{C3380CC4-5D6E-409C-BE32-E72D297353CC}">
                  <c16:uniqueId val="{0000000E-8656-42F9-B528-177089135BA1}"/>
                </c:ext>
              </c:extLst>
            </c:dLbl>
            <c:dLbl>
              <c:idx val="15"/>
              <c:delete val="1"/>
              <c:extLst>
                <c:ext xmlns:c15="http://schemas.microsoft.com/office/drawing/2012/chart" uri="{CE6537A1-D6FC-4f65-9D91-7224C49458BB}"/>
                <c:ext xmlns:c16="http://schemas.microsoft.com/office/drawing/2014/chart" uri="{C3380CC4-5D6E-409C-BE32-E72D297353CC}">
                  <c16:uniqueId val="{0000000F-8656-42F9-B528-177089135BA1}"/>
                </c:ext>
              </c:extLst>
            </c:dLbl>
            <c:dLbl>
              <c:idx val="16"/>
              <c:delete val="1"/>
              <c:extLst>
                <c:ext xmlns:c15="http://schemas.microsoft.com/office/drawing/2012/chart" uri="{CE6537A1-D6FC-4f65-9D91-7224C49458BB}"/>
                <c:ext xmlns:c16="http://schemas.microsoft.com/office/drawing/2014/chart" uri="{C3380CC4-5D6E-409C-BE32-E72D297353CC}">
                  <c16:uniqueId val="{00000010-8656-42F9-B528-177089135BA1}"/>
                </c:ext>
              </c:extLst>
            </c:dLbl>
            <c:dLbl>
              <c:idx val="17"/>
              <c:delete val="1"/>
              <c:extLst>
                <c:ext xmlns:c15="http://schemas.microsoft.com/office/drawing/2012/chart" uri="{CE6537A1-D6FC-4f65-9D91-7224C49458BB}"/>
                <c:ext xmlns:c16="http://schemas.microsoft.com/office/drawing/2014/chart" uri="{C3380CC4-5D6E-409C-BE32-E72D297353CC}">
                  <c16:uniqueId val="{00000011-8656-42F9-B528-177089135BA1}"/>
                </c:ext>
              </c:extLst>
            </c:dLbl>
            <c:dLbl>
              <c:idx val="18"/>
              <c:delete val="1"/>
              <c:extLst>
                <c:ext xmlns:c15="http://schemas.microsoft.com/office/drawing/2012/chart" uri="{CE6537A1-D6FC-4f65-9D91-7224C49458BB}"/>
                <c:ext xmlns:c16="http://schemas.microsoft.com/office/drawing/2014/chart" uri="{C3380CC4-5D6E-409C-BE32-E72D297353CC}">
                  <c16:uniqueId val="{00000012-8656-42F9-B528-177089135BA1}"/>
                </c:ext>
              </c:extLst>
            </c:dLbl>
            <c:dLbl>
              <c:idx val="19"/>
              <c:delete val="1"/>
              <c:extLst>
                <c:ext xmlns:c15="http://schemas.microsoft.com/office/drawing/2012/chart" uri="{CE6537A1-D6FC-4f65-9D91-7224C49458BB}"/>
                <c:ext xmlns:c16="http://schemas.microsoft.com/office/drawing/2014/chart" uri="{C3380CC4-5D6E-409C-BE32-E72D297353CC}">
                  <c16:uniqueId val="{00000013-8656-42F9-B528-177089135BA1}"/>
                </c:ext>
              </c:extLst>
            </c:dLbl>
            <c:dLbl>
              <c:idx val="20"/>
              <c:delete val="1"/>
              <c:extLst>
                <c:ext xmlns:c15="http://schemas.microsoft.com/office/drawing/2012/chart" uri="{CE6537A1-D6FC-4f65-9D91-7224C49458BB}"/>
                <c:ext xmlns:c16="http://schemas.microsoft.com/office/drawing/2014/chart" uri="{C3380CC4-5D6E-409C-BE32-E72D297353CC}">
                  <c16:uniqueId val="{00000014-8656-42F9-B528-177089135BA1}"/>
                </c:ext>
              </c:extLst>
            </c:dLbl>
            <c:dLbl>
              <c:idx val="21"/>
              <c:delete val="1"/>
              <c:extLst>
                <c:ext xmlns:c15="http://schemas.microsoft.com/office/drawing/2012/chart" uri="{CE6537A1-D6FC-4f65-9D91-7224C49458BB}"/>
                <c:ext xmlns:c16="http://schemas.microsoft.com/office/drawing/2014/chart" uri="{C3380CC4-5D6E-409C-BE32-E72D297353CC}">
                  <c16:uniqueId val="{00000015-8656-42F9-B528-177089135BA1}"/>
                </c:ext>
              </c:extLst>
            </c:dLbl>
            <c:dLbl>
              <c:idx val="22"/>
              <c:delete val="1"/>
              <c:extLst>
                <c:ext xmlns:c15="http://schemas.microsoft.com/office/drawing/2012/chart" uri="{CE6537A1-D6FC-4f65-9D91-7224C49458BB}"/>
                <c:ext xmlns:c16="http://schemas.microsoft.com/office/drawing/2014/chart" uri="{C3380CC4-5D6E-409C-BE32-E72D297353CC}">
                  <c16:uniqueId val="{00000016-8656-42F9-B528-177089135BA1}"/>
                </c:ext>
              </c:extLst>
            </c:dLbl>
            <c:dLbl>
              <c:idx val="23"/>
              <c:delete val="1"/>
              <c:extLst>
                <c:ext xmlns:c15="http://schemas.microsoft.com/office/drawing/2012/chart" uri="{CE6537A1-D6FC-4f65-9D91-7224C49458BB}"/>
                <c:ext xmlns:c16="http://schemas.microsoft.com/office/drawing/2014/chart" uri="{C3380CC4-5D6E-409C-BE32-E72D297353CC}">
                  <c16:uniqueId val="{00000017-8656-42F9-B528-177089135BA1}"/>
                </c:ext>
              </c:extLst>
            </c:dLbl>
            <c:dLbl>
              <c:idx val="24"/>
              <c:delete val="1"/>
              <c:extLst>
                <c:ext xmlns:c15="http://schemas.microsoft.com/office/drawing/2012/chart" uri="{CE6537A1-D6FC-4f65-9D91-7224C49458BB}"/>
                <c:ext xmlns:c16="http://schemas.microsoft.com/office/drawing/2014/chart" uri="{C3380CC4-5D6E-409C-BE32-E72D297353CC}">
                  <c16:uniqueId val="{00000018-8656-42F9-B528-177089135BA1}"/>
                </c:ext>
              </c:extLst>
            </c:dLbl>
            <c:dLbl>
              <c:idx val="25"/>
              <c:delete val="1"/>
              <c:extLst>
                <c:ext xmlns:c15="http://schemas.microsoft.com/office/drawing/2012/chart" uri="{CE6537A1-D6FC-4f65-9D91-7224C49458BB}"/>
                <c:ext xmlns:c16="http://schemas.microsoft.com/office/drawing/2014/chart" uri="{C3380CC4-5D6E-409C-BE32-E72D297353CC}">
                  <c16:uniqueId val="{00000019-8656-42F9-B528-177089135BA1}"/>
                </c:ext>
              </c:extLst>
            </c:dLbl>
            <c:dLbl>
              <c:idx val="26"/>
              <c:delete val="1"/>
              <c:extLst>
                <c:ext xmlns:c15="http://schemas.microsoft.com/office/drawing/2012/chart" uri="{CE6537A1-D6FC-4f65-9D91-7224C49458BB}"/>
                <c:ext xmlns:c16="http://schemas.microsoft.com/office/drawing/2014/chart" uri="{C3380CC4-5D6E-409C-BE32-E72D297353CC}">
                  <c16:uniqueId val="{0000001A-8656-42F9-B528-177089135BA1}"/>
                </c:ext>
              </c:extLst>
            </c:dLbl>
            <c:dLbl>
              <c:idx val="27"/>
              <c:delete val="1"/>
              <c:extLst>
                <c:ext xmlns:c15="http://schemas.microsoft.com/office/drawing/2012/chart" uri="{CE6537A1-D6FC-4f65-9D91-7224C49458BB}"/>
                <c:ext xmlns:c16="http://schemas.microsoft.com/office/drawing/2014/chart" uri="{C3380CC4-5D6E-409C-BE32-E72D297353CC}">
                  <c16:uniqueId val="{0000001B-8656-42F9-B528-177089135BA1}"/>
                </c:ext>
              </c:extLst>
            </c:dLbl>
            <c:dLbl>
              <c:idx val="28"/>
              <c:delete val="1"/>
              <c:extLst>
                <c:ext xmlns:c15="http://schemas.microsoft.com/office/drawing/2012/chart" uri="{CE6537A1-D6FC-4f65-9D91-7224C49458BB}"/>
                <c:ext xmlns:c16="http://schemas.microsoft.com/office/drawing/2014/chart" uri="{C3380CC4-5D6E-409C-BE32-E72D297353CC}">
                  <c16:uniqueId val="{0000001C-8656-42F9-B528-177089135BA1}"/>
                </c:ext>
              </c:extLst>
            </c:dLbl>
            <c:dLbl>
              <c:idx val="29"/>
              <c:delete val="1"/>
              <c:extLst>
                <c:ext xmlns:c15="http://schemas.microsoft.com/office/drawing/2012/chart" uri="{CE6537A1-D6FC-4f65-9D91-7224C49458BB}"/>
                <c:ext xmlns:c16="http://schemas.microsoft.com/office/drawing/2014/chart" uri="{C3380CC4-5D6E-409C-BE32-E72D297353CC}">
                  <c16:uniqueId val="{0000001D-8656-42F9-B528-177089135BA1}"/>
                </c:ext>
              </c:extLst>
            </c:dLbl>
            <c:dLbl>
              <c:idx val="30"/>
              <c:delete val="1"/>
              <c:extLst>
                <c:ext xmlns:c15="http://schemas.microsoft.com/office/drawing/2012/chart" uri="{CE6537A1-D6FC-4f65-9D91-7224C49458BB}"/>
                <c:ext xmlns:c16="http://schemas.microsoft.com/office/drawing/2014/chart" uri="{C3380CC4-5D6E-409C-BE32-E72D297353CC}">
                  <c16:uniqueId val="{0000001E-8656-42F9-B528-177089135BA1}"/>
                </c:ext>
              </c:extLst>
            </c:dLbl>
            <c:dLbl>
              <c:idx val="31"/>
              <c:delete val="1"/>
              <c:extLst>
                <c:ext xmlns:c15="http://schemas.microsoft.com/office/drawing/2012/chart" uri="{CE6537A1-D6FC-4f65-9D91-7224C49458BB}"/>
                <c:ext xmlns:c16="http://schemas.microsoft.com/office/drawing/2014/chart" uri="{C3380CC4-5D6E-409C-BE32-E72D297353CC}">
                  <c16:uniqueId val="{0000001F-8656-42F9-B528-177089135BA1}"/>
                </c:ext>
              </c:extLst>
            </c:dLbl>
            <c:dLbl>
              <c:idx val="32"/>
              <c:delete val="1"/>
              <c:extLst>
                <c:ext xmlns:c15="http://schemas.microsoft.com/office/drawing/2012/chart" uri="{CE6537A1-D6FC-4f65-9D91-7224C49458BB}"/>
                <c:ext xmlns:c16="http://schemas.microsoft.com/office/drawing/2014/chart" uri="{C3380CC4-5D6E-409C-BE32-E72D297353CC}">
                  <c16:uniqueId val="{00000020-8656-42F9-B528-177089135BA1}"/>
                </c:ext>
              </c:extLst>
            </c:dLbl>
            <c:dLbl>
              <c:idx val="33"/>
              <c:delete val="1"/>
              <c:extLst>
                <c:ext xmlns:c15="http://schemas.microsoft.com/office/drawing/2012/chart" uri="{CE6537A1-D6FC-4f65-9D91-7224C49458BB}"/>
                <c:ext xmlns:c16="http://schemas.microsoft.com/office/drawing/2014/chart" uri="{C3380CC4-5D6E-409C-BE32-E72D297353CC}">
                  <c16:uniqueId val="{00000021-8656-42F9-B528-177089135BA1}"/>
                </c:ext>
              </c:extLst>
            </c:dLbl>
            <c:dLbl>
              <c:idx val="34"/>
              <c:delete val="1"/>
              <c:extLst>
                <c:ext xmlns:c15="http://schemas.microsoft.com/office/drawing/2012/chart" uri="{CE6537A1-D6FC-4f65-9D91-7224C49458BB}"/>
                <c:ext xmlns:c16="http://schemas.microsoft.com/office/drawing/2014/chart" uri="{C3380CC4-5D6E-409C-BE32-E72D297353CC}">
                  <c16:uniqueId val="{00000022-8656-42F9-B528-177089135BA1}"/>
                </c:ext>
              </c:extLst>
            </c:dLbl>
            <c:dLbl>
              <c:idx val="35"/>
              <c:delete val="1"/>
              <c:extLst>
                <c:ext xmlns:c15="http://schemas.microsoft.com/office/drawing/2012/chart" uri="{CE6537A1-D6FC-4f65-9D91-7224C49458BB}"/>
                <c:ext xmlns:c16="http://schemas.microsoft.com/office/drawing/2014/chart" uri="{C3380CC4-5D6E-409C-BE32-E72D297353CC}">
                  <c16:uniqueId val="{00000023-8656-42F9-B528-177089135BA1}"/>
                </c:ext>
              </c:extLst>
            </c:dLbl>
            <c:dLbl>
              <c:idx val="36"/>
              <c:delete val="1"/>
              <c:extLst>
                <c:ext xmlns:c15="http://schemas.microsoft.com/office/drawing/2012/chart" uri="{CE6537A1-D6FC-4f65-9D91-7224C49458BB}"/>
                <c:ext xmlns:c16="http://schemas.microsoft.com/office/drawing/2014/chart" uri="{C3380CC4-5D6E-409C-BE32-E72D297353CC}">
                  <c16:uniqueId val="{00000024-8656-42F9-B528-177089135BA1}"/>
                </c:ext>
              </c:extLst>
            </c:dLbl>
            <c:dLbl>
              <c:idx val="37"/>
              <c:delete val="1"/>
              <c:extLst>
                <c:ext xmlns:c15="http://schemas.microsoft.com/office/drawing/2012/chart" uri="{CE6537A1-D6FC-4f65-9D91-7224C49458BB}"/>
                <c:ext xmlns:c16="http://schemas.microsoft.com/office/drawing/2014/chart" uri="{C3380CC4-5D6E-409C-BE32-E72D297353CC}">
                  <c16:uniqueId val="{00000025-8656-42F9-B528-177089135BA1}"/>
                </c:ext>
              </c:extLst>
            </c:dLbl>
            <c:dLbl>
              <c:idx val="38"/>
              <c:delete val="1"/>
              <c:extLst>
                <c:ext xmlns:c15="http://schemas.microsoft.com/office/drawing/2012/chart" uri="{CE6537A1-D6FC-4f65-9D91-7224C49458BB}"/>
                <c:ext xmlns:c16="http://schemas.microsoft.com/office/drawing/2014/chart" uri="{C3380CC4-5D6E-409C-BE32-E72D297353CC}">
                  <c16:uniqueId val="{00000026-8656-42F9-B528-177089135BA1}"/>
                </c:ext>
              </c:extLst>
            </c:dLbl>
            <c:dLbl>
              <c:idx val="39"/>
              <c:delete val="1"/>
              <c:extLst>
                <c:ext xmlns:c15="http://schemas.microsoft.com/office/drawing/2012/chart" uri="{CE6537A1-D6FC-4f65-9D91-7224C49458BB}"/>
                <c:ext xmlns:c16="http://schemas.microsoft.com/office/drawing/2014/chart" uri="{C3380CC4-5D6E-409C-BE32-E72D297353CC}">
                  <c16:uniqueId val="{00000027-8656-42F9-B528-177089135BA1}"/>
                </c:ext>
              </c:extLst>
            </c:dLbl>
            <c:dLbl>
              <c:idx val="40"/>
              <c:delete val="1"/>
              <c:extLst>
                <c:ext xmlns:c15="http://schemas.microsoft.com/office/drawing/2012/chart" uri="{CE6537A1-D6FC-4f65-9D91-7224C49458BB}"/>
                <c:ext xmlns:c16="http://schemas.microsoft.com/office/drawing/2014/chart" uri="{C3380CC4-5D6E-409C-BE32-E72D297353CC}">
                  <c16:uniqueId val="{00000028-8656-42F9-B528-177089135BA1}"/>
                </c:ext>
              </c:extLst>
            </c:dLbl>
            <c:dLbl>
              <c:idx val="41"/>
              <c:delete val="1"/>
              <c:extLst>
                <c:ext xmlns:c15="http://schemas.microsoft.com/office/drawing/2012/chart" uri="{CE6537A1-D6FC-4f65-9D91-7224C49458BB}"/>
                <c:ext xmlns:c16="http://schemas.microsoft.com/office/drawing/2014/chart" uri="{C3380CC4-5D6E-409C-BE32-E72D297353CC}">
                  <c16:uniqueId val="{00000029-8656-42F9-B528-177089135BA1}"/>
                </c:ext>
              </c:extLst>
            </c:dLbl>
            <c:dLbl>
              <c:idx val="42"/>
              <c:delete val="1"/>
              <c:extLst>
                <c:ext xmlns:c15="http://schemas.microsoft.com/office/drawing/2012/chart" uri="{CE6537A1-D6FC-4f65-9D91-7224C49458BB}"/>
                <c:ext xmlns:c16="http://schemas.microsoft.com/office/drawing/2014/chart" uri="{C3380CC4-5D6E-409C-BE32-E72D297353CC}">
                  <c16:uniqueId val="{0000002A-8656-42F9-B528-177089135BA1}"/>
                </c:ext>
              </c:extLst>
            </c:dLbl>
            <c:dLbl>
              <c:idx val="43"/>
              <c:delete val="1"/>
              <c:extLst>
                <c:ext xmlns:c15="http://schemas.microsoft.com/office/drawing/2012/chart" uri="{CE6537A1-D6FC-4f65-9D91-7224C49458BB}"/>
                <c:ext xmlns:c16="http://schemas.microsoft.com/office/drawing/2014/chart" uri="{C3380CC4-5D6E-409C-BE32-E72D297353CC}">
                  <c16:uniqueId val="{0000002B-8656-42F9-B528-177089135BA1}"/>
                </c:ext>
              </c:extLst>
            </c:dLbl>
            <c:dLbl>
              <c:idx val="44"/>
              <c:delete val="1"/>
              <c:extLst>
                <c:ext xmlns:c15="http://schemas.microsoft.com/office/drawing/2012/chart" uri="{CE6537A1-D6FC-4f65-9D91-7224C49458BB}"/>
                <c:ext xmlns:c16="http://schemas.microsoft.com/office/drawing/2014/chart" uri="{C3380CC4-5D6E-409C-BE32-E72D297353CC}">
                  <c16:uniqueId val="{0000002C-8656-42F9-B528-177089135BA1}"/>
                </c:ext>
              </c:extLst>
            </c:dLbl>
            <c:dLbl>
              <c:idx val="45"/>
              <c:delete val="1"/>
              <c:extLst>
                <c:ext xmlns:c15="http://schemas.microsoft.com/office/drawing/2012/chart" uri="{CE6537A1-D6FC-4f65-9D91-7224C49458BB}"/>
                <c:ext xmlns:c16="http://schemas.microsoft.com/office/drawing/2014/chart" uri="{C3380CC4-5D6E-409C-BE32-E72D297353CC}">
                  <c16:uniqueId val="{0000002D-8656-42F9-B528-177089135BA1}"/>
                </c:ext>
              </c:extLst>
            </c:dLbl>
            <c:dLbl>
              <c:idx val="46"/>
              <c:delete val="1"/>
              <c:extLst>
                <c:ext xmlns:c15="http://schemas.microsoft.com/office/drawing/2012/chart" uri="{CE6537A1-D6FC-4f65-9D91-7224C49458BB}"/>
                <c:ext xmlns:c16="http://schemas.microsoft.com/office/drawing/2014/chart" uri="{C3380CC4-5D6E-409C-BE32-E72D297353CC}">
                  <c16:uniqueId val="{0000002E-8656-42F9-B528-177089135BA1}"/>
                </c:ext>
              </c:extLst>
            </c:dLbl>
            <c:dLbl>
              <c:idx val="47"/>
              <c:delete val="1"/>
              <c:extLst>
                <c:ext xmlns:c15="http://schemas.microsoft.com/office/drawing/2012/chart" uri="{CE6537A1-D6FC-4f65-9D91-7224C49458BB}"/>
                <c:ext xmlns:c16="http://schemas.microsoft.com/office/drawing/2014/chart" uri="{C3380CC4-5D6E-409C-BE32-E72D297353CC}">
                  <c16:uniqueId val="{0000002F-8656-42F9-B528-177089135BA1}"/>
                </c:ext>
              </c:extLst>
            </c:dLbl>
            <c:dLbl>
              <c:idx val="48"/>
              <c:layout>
                <c:manualLayout>
                  <c:x val="-4.7975219099426984E-3"/>
                  <c:y val="-3.1720545208021166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DF7164F5-3D54-4D41-9AB0-58837899F1C3}"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0-8656-42F9-B528-177089135BA1}"/>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tiedot'!$B$16:$BO$16</c:f>
              <c:numCache>
                <c:formatCode>#,##0</c:formatCode>
                <c:ptCount val="66"/>
                <c:pt idx="0">
                  <c:v>241538</c:v>
                </c:pt>
                <c:pt idx="1">
                  <c:v>242484</c:v>
                </c:pt>
                <c:pt idx="2">
                  <c:v>242837</c:v>
                </c:pt>
                <c:pt idx="3">
                  <c:v>243188</c:v>
                </c:pt>
                <c:pt idx="4">
                  <c:v>243374</c:v>
                </c:pt>
                <c:pt idx="5">
                  <c:v>243839</c:v>
                </c:pt>
                <c:pt idx="6">
                  <c:v>244333</c:v>
                </c:pt>
                <c:pt idx="7">
                  <c:v>244828</c:v>
                </c:pt>
                <c:pt idx="8">
                  <c:v>245138</c:v>
                </c:pt>
                <c:pt idx="9">
                  <c:v>245547</c:v>
                </c:pt>
                <c:pt idx="10">
                  <c:v>244717</c:v>
                </c:pt>
                <c:pt idx="11">
                  <c:v>243849</c:v>
                </c:pt>
                <c:pt idx="12">
                  <c:v>242794</c:v>
                </c:pt>
                <c:pt idx="13">
                  <c:v>241805</c:v>
                </c:pt>
                <c:pt idx="14">
                  <c:v>240925</c:v>
                </c:pt>
                <c:pt idx="15">
                  <c:v>240777</c:v>
                </c:pt>
                <c:pt idx="16">
                  <c:v>240767</c:v>
                </c:pt>
                <c:pt idx="17">
                  <c:v>240744</c:v>
                </c:pt>
                <c:pt idx="18">
                  <c:v>240519</c:v>
                </c:pt>
                <c:pt idx="19">
                  <c:v>240028</c:v>
                </c:pt>
                <c:pt idx="20">
                  <c:v>239255</c:v>
                </c:pt>
                <c:pt idx="21">
                  <c:v>238057</c:v>
                </c:pt>
                <c:pt idx="22">
                  <c:v>236818</c:v>
                </c:pt>
                <c:pt idx="23">
                  <c:v>235662</c:v>
                </c:pt>
                <c:pt idx="24">
                  <c:v>234233</c:v>
                </c:pt>
                <c:pt idx="25">
                  <c:v>232569</c:v>
                </c:pt>
                <c:pt idx="26">
                  <c:v>231307</c:v>
                </c:pt>
                <c:pt idx="27">
                  <c:v>230480</c:v>
                </c:pt>
                <c:pt idx="28">
                  <c:v>229910</c:v>
                </c:pt>
                <c:pt idx="29">
                  <c:v>229389</c:v>
                </c:pt>
                <c:pt idx="30">
                  <c:v>228675</c:v>
                </c:pt>
                <c:pt idx="31">
                  <c:v>228051</c:v>
                </c:pt>
                <c:pt idx="32">
                  <c:v>227131</c:v>
                </c:pt>
                <c:pt idx="33">
                  <c:v>226358</c:v>
                </c:pt>
                <c:pt idx="34">
                  <c:v>226116</c:v>
                </c:pt>
                <c:pt idx="35">
                  <c:v>225762</c:v>
                </c:pt>
                <c:pt idx="36">
                  <c:v>225302</c:v>
                </c:pt>
                <c:pt idx="37">
                  <c:v>224934</c:v>
                </c:pt>
                <c:pt idx="38">
                  <c:v>224556</c:v>
                </c:pt>
                <c:pt idx="39">
                  <c:v>223983</c:v>
                </c:pt>
                <c:pt idx="40">
                  <c:v>222957</c:v>
                </c:pt>
                <c:pt idx="41">
                  <c:v>221740</c:v>
                </c:pt>
                <c:pt idx="42">
                  <c:v>220398</c:v>
                </c:pt>
                <c:pt idx="43">
                  <c:v>218624</c:v>
                </c:pt>
                <c:pt idx="44">
                  <c:v>216752</c:v>
                </c:pt>
                <c:pt idx="45">
                  <c:v>215416</c:v>
                </c:pt>
                <c:pt idx="46">
                  <c:v>214281</c:v>
                </c:pt>
                <c:pt idx="47">
                  <c:v>212556</c:v>
                </c:pt>
                <c:pt idx="48">
                  <c:v>211740</c:v>
                </c:pt>
              </c:numCache>
            </c:numRef>
          </c:val>
          <c:smooth val="0"/>
          <c:extLst>
            <c:ext xmlns:c16="http://schemas.microsoft.com/office/drawing/2014/chart" uri="{C3380CC4-5D6E-409C-BE32-E72D297353CC}">
              <c16:uniqueId val="{00000031-8656-42F9-B528-177089135BA1}"/>
            </c:ext>
          </c:extLst>
        </c:ser>
        <c:ser>
          <c:idx val="2"/>
          <c:order val="1"/>
          <c:tx>
            <c:strRef>
              <c:f>'Diat 6–34 tiedot'!$A$17</c:f>
              <c:strCache>
                <c:ptCount val="1"/>
                <c:pt idx="0">
                  <c:v>Satakunta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1.5991739699808603E-3"/>
                  <c:y val="4.53150645828873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2-8656-42F9-B528-177089135BA1}"/>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tiedot'!$B$17:$BO$17</c:f>
              <c:numCache>
                <c:formatCode>General</c:formatCode>
                <c:ptCount val="66"/>
                <c:pt idx="44" formatCode="#,##0">
                  <c:v>217235</c:v>
                </c:pt>
                <c:pt idx="45" formatCode="#,##0">
                  <c:v>215887</c:v>
                </c:pt>
                <c:pt idx="46" formatCode="#,##0">
                  <c:v>214572</c:v>
                </c:pt>
                <c:pt idx="47" formatCode="#,##0">
                  <c:v>213276</c:v>
                </c:pt>
                <c:pt idx="48" formatCode="#,##0">
                  <c:v>212000</c:v>
                </c:pt>
                <c:pt idx="49" formatCode="#,##0">
                  <c:v>210735</c:v>
                </c:pt>
                <c:pt idx="50" formatCode="#,##0">
                  <c:v>209482</c:v>
                </c:pt>
                <c:pt idx="51" formatCode="#,##0">
                  <c:v>208229</c:v>
                </c:pt>
                <c:pt idx="52" formatCode="#,##0">
                  <c:v>207000</c:v>
                </c:pt>
                <c:pt idx="53" formatCode="#,##0">
                  <c:v>205787</c:v>
                </c:pt>
                <c:pt idx="54" formatCode="#,##0">
                  <c:v>204575</c:v>
                </c:pt>
                <c:pt idx="55" formatCode="#,##0">
                  <c:v>203356</c:v>
                </c:pt>
                <c:pt idx="56" formatCode="#,##0">
                  <c:v>202140</c:v>
                </c:pt>
                <c:pt idx="57" formatCode="#,##0">
                  <c:v>200926</c:v>
                </c:pt>
                <c:pt idx="58" formatCode="#,##0">
                  <c:v>199712</c:v>
                </c:pt>
                <c:pt idx="59" formatCode="#,##0">
                  <c:v>198489</c:v>
                </c:pt>
                <c:pt idx="60" formatCode="#,##0">
                  <c:v>197283</c:v>
                </c:pt>
                <c:pt idx="61" formatCode="#,##0">
                  <c:v>196083</c:v>
                </c:pt>
                <c:pt idx="62" formatCode="#,##0">
                  <c:v>194898</c:v>
                </c:pt>
                <c:pt idx="63" formatCode="#,##0">
                  <c:v>193721</c:v>
                </c:pt>
                <c:pt idx="64" formatCode="#,##0">
                  <c:v>192563</c:v>
                </c:pt>
                <c:pt idx="65" formatCode="#,##0">
                  <c:v>191403</c:v>
                </c:pt>
              </c:numCache>
            </c:numRef>
          </c:val>
          <c:smooth val="0"/>
          <c:extLst>
            <c:ext xmlns:c16="http://schemas.microsoft.com/office/drawing/2014/chart" uri="{C3380CC4-5D6E-409C-BE32-E72D297353CC}">
              <c16:uniqueId val="{00000033-8656-42F9-B528-177089135BA1}"/>
            </c:ext>
          </c:extLst>
        </c:ser>
        <c:ser>
          <c:idx val="3"/>
          <c:order val="2"/>
          <c:tx>
            <c:strRef>
              <c:f>'Diat 6–34 tiedot'!$A$18</c:f>
              <c:strCache>
                <c:ptCount val="1"/>
                <c:pt idx="0">
                  <c:v>Satakunta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6.3966958799234405E-2"/>
                  <c:y val="4.07835581245985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4-8656-42F9-B528-177089135BA1}"/>
                </c:ext>
              </c:extLst>
            </c:dLbl>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tiedot'!$B$18:$BO$18</c:f>
              <c:numCache>
                <c:formatCode>General</c:formatCode>
                <c:ptCount val="66"/>
                <c:pt idx="46" formatCode="#,##0">
                  <c:v>214037</c:v>
                </c:pt>
                <c:pt idx="47" formatCode="#,##0">
                  <c:v>212567</c:v>
                </c:pt>
                <c:pt idx="48" formatCode="#,##0">
                  <c:v>211121</c:v>
                </c:pt>
                <c:pt idx="49" formatCode="#,##0">
                  <c:v>209704</c:v>
                </c:pt>
                <c:pt idx="50" formatCode="#,##0">
                  <c:v>208307</c:v>
                </c:pt>
                <c:pt idx="51" formatCode="#,##0">
                  <c:v>206923</c:v>
                </c:pt>
                <c:pt idx="52" formatCode="#,##0">
                  <c:v>205567</c:v>
                </c:pt>
                <c:pt idx="53" formatCode="#,##0">
                  <c:v>204228</c:v>
                </c:pt>
                <c:pt idx="54" formatCode="#,##0">
                  <c:v>202892</c:v>
                </c:pt>
                <c:pt idx="55" formatCode="#,##0">
                  <c:v>201574</c:v>
                </c:pt>
                <c:pt idx="56" formatCode="#,##0">
                  <c:v>200257</c:v>
                </c:pt>
                <c:pt idx="57" formatCode="#,##0">
                  <c:v>198952</c:v>
                </c:pt>
                <c:pt idx="58" formatCode="#,##0">
                  <c:v>197652</c:v>
                </c:pt>
                <c:pt idx="59" formatCode="#,##0">
                  <c:v>196371</c:v>
                </c:pt>
                <c:pt idx="60" formatCode="#,##0">
                  <c:v>195098</c:v>
                </c:pt>
                <c:pt idx="61" formatCode="#,##0">
                  <c:v>193849</c:v>
                </c:pt>
                <c:pt idx="62" formatCode="#,##0">
                  <c:v>192631</c:v>
                </c:pt>
                <c:pt idx="63" formatCode="#,##0">
                  <c:v>191446</c:v>
                </c:pt>
                <c:pt idx="64" formatCode="#,##0">
                  <c:v>190282</c:v>
                </c:pt>
                <c:pt idx="65" formatCode="#,##0">
                  <c:v>189132</c:v>
                </c:pt>
              </c:numCache>
            </c:numRef>
          </c:val>
          <c:smooth val="0"/>
          <c:extLst>
            <c:ext xmlns:c16="http://schemas.microsoft.com/office/drawing/2014/chart" uri="{C3380CC4-5D6E-409C-BE32-E72D297353CC}">
              <c16:uniqueId val="{00000035-8656-42F9-B528-177089135BA1}"/>
            </c:ext>
          </c:extLst>
        </c:ser>
        <c:ser>
          <c:idx val="1"/>
          <c:order val="3"/>
          <c:tx>
            <c:strRef>
              <c:f>'Diat 6–34 tiedot'!$A$19</c:f>
              <c:strCache>
                <c:ptCount val="1"/>
                <c:pt idx="0">
                  <c:v>Satakunta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2.8785131459655604E-2"/>
                  <c:y val="-4.7580817812031682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5315CF33-312C-4680-A46F-FAC55DEB993E}"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6-8656-42F9-B528-177089135BA1}"/>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tiedot'!$B$19:$BT$19</c:f>
              <c:numCache>
                <c:formatCode>General</c:formatCode>
                <c:ptCount val="71"/>
                <c:pt idx="49" formatCode="#,##0">
                  <c:v>210709</c:v>
                </c:pt>
                <c:pt idx="50" formatCode="#,##0">
                  <c:v>209539</c:v>
                </c:pt>
                <c:pt idx="51" formatCode="#,##0">
                  <c:v>208300</c:v>
                </c:pt>
                <c:pt idx="52" formatCode="#,##0">
                  <c:v>207127</c:v>
                </c:pt>
                <c:pt idx="53" formatCode="#,##0">
                  <c:v>206010</c:v>
                </c:pt>
                <c:pt idx="54" formatCode="#,##0">
                  <c:v>204928</c:v>
                </c:pt>
                <c:pt idx="55" formatCode="#,##0">
                  <c:v>203892</c:v>
                </c:pt>
                <c:pt idx="56" formatCode="#,##0">
                  <c:v>202884</c:v>
                </c:pt>
                <c:pt idx="57" formatCode="#,##0">
                  <c:v>201914</c:v>
                </c:pt>
                <c:pt idx="58" formatCode="#,##0">
                  <c:v>200971</c:v>
                </c:pt>
                <c:pt idx="59" formatCode="#,##0">
                  <c:v>200074</c:v>
                </c:pt>
                <c:pt idx="60" formatCode="#,##0">
                  <c:v>199222</c:v>
                </c:pt>
                <c:pt idx="61" formatCode="#,##0">
                  <c:v>198421</c:v>
                </c:pt>
                <c:pt idx="62" formatCode="#,##0">
                  <c:v>197672</c:v>
                </c:pt>
                <c:pt idx="63" formatCode="#,##0">
                  <c:v>196995</c:v>
                </c:pt>
                <c:pt idx="64" formatCode="#,##0">
                  <c:v>196362</c:v>
                </c:pt>
                <c:pt idx="65" formatCode="#,##0">
                  <c:v>195767</c:v>
                </c:pt>
                <c:pt idx="66" formatCode="#,##0">
                  <c:v>195206</c:v>
                </c:pt>
                <c:pt idx="67" formatCode="#,##0">
                  <c:v>194692</c:v>
                </c:pt>
                <c:pt idx="68" formatCode="#,##0">
                  <c:v>194218</c:v>
                </c:pt>
                <c:pt idx="69" formatCode="#,##0">
                  <c:v>193797</c:v>
                </c:pt>
                <c:pt idx="70" formatCode="#,##0">
                  <c:v>193409</c:v>
                </c:pt>
              </c:numCache>
            </c:numRef>
          </c:val>
          <c:smooth val="0"/>
          <c:extLst>
            <c:ext xmlns:c16="http://schemas.microsoft.com/office/drawing/2014/chart" uri="{C3380CC4-5D6E-409C-BE32-E72D297353CC}">
              <c16:uniqueId val="{00000037-8656-42F9-B528-177089135BA1}"/>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1541176050809967"/>
          <c:w val="0.25873123803767506"/>
          <c:h val="0.3903794690644401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Kanta-Hämeen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tiedot'!$A$20</c:f>
              <c:strCache>
                <c:ptCount val="1"/>
                <c:pt idx="0">
                  <c:v>Kanta-Häme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3.1924916618150849E-3"/>
                  <c:y val="-3.6252051666309834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C5DEC186-6B49-444D-B5BB-21540C80F575}"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DB63-45EC-88DF-A26855EC7CCD}"/>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tiedot'!$B$20:$BO$20</c:f>
              <c:numCache>
                <c:formatCode>#,##0</c:formatCode>
                <c:ptCount val="66"/>
                <c:pt idx="0">
                  <c:v>155506</c:v>
                </c:pt>
                <c:pt idx="1">
                  <c:v>155396</c:v>
                </c:pt>
                <c:pt idx="2">
                  <c:v>155408</c:v>
                </c:pt>
                <c:pt idx="3">
                  <c:v>155376</c:v>
                </c:pt>
                <c:pt idx="4">
                  <c:v>155178</c:v>
                </c:pt>
                <c:pt idx="5">
                  <c:v>155348</c:v>
                </c:pt>
                <c:pt idx="6">
                  <c:v>155554</c:v>
                </c:pt>
                <c:pt idx="7">
                  <c:v>155879</c:v>
                </c:pt>
                <c:pt idx="8">
                  <c:v>157061</c:v>
                </c:pt>
                <c:pt idx="9">
                  <c:v>157598</c:v>
                </c:pt>
                <c:pt idx="10">
                  <c:v>157901</c:v>
                </c:pt>
                <c:pt idx="11">
                  <c:v>158335</c:v>
                </c:pt>
                <c:pt idx="12">
                  <c:v>158739</c:v>
                </c:pt>
                <c:pt idx="13">
                  <c:v>159709</c:v>
                </c:pt>
                <c:pt idx="14">
                  <c:v>161181</c:v>
                </c:pt>
                <c:pt idx="15">
                  <c:v>162248</c:v>
                </c:pt>
                <c:pt idx="16">
                  <c:v>163442</c:v>
                </c:pt>
                <c:pt idx="17">
                  <c:v>164363</c:v>
                </c:pt>
                <c:pt idx="18">
                  <c:v>164767</c:v>
                </c:pt>
                <c:pt idx="19">
                  <c:v>164957</c:v>
                </c:pt>
                <c:pt idx="20">
                  <c:v>164937</c:v>
                </c:pt>
                <c:pt idx="21">
                  <c:v>164892</c:v>
                </c:pt>
                <c:pt idx="22">
                  <c:v>165026</c:v>
                </c:pt>
                <c:pt idx="23">
                  <c:v>164914</c:v>
                </c:pt>
                <c:pt idx="24">
                  <c:v>165190</c:v>
                </c:pt>
                <c:pt idx="25">
                  <c:v>165307</c:v>
                </c:pt>
                <c:pt idx="26">
                  <c:v>165509</c:v>
                </c:pt>
                <c:pt idx="27">
                  <c:v>165886</c:v>
                </c:pt>
                <c:pt idx="28">
                  <c:v>166648</c:v>
                </c:pt>
                <c:pt idx="29">
                  <c:v>167630</c:v>
                </c:pt>
                <c:pt idx="30">
                  <c:v>168381</c:v>
                </c:pt>
                <c:pt idx="31">
                  <c:v>169952</c:v>
                </c:pt>
                <c:pt idx="32">
                  <c:v>171449</c:v>
                </c:pt>
                <c:pt idx="33">
                  <c:v>173041</c:v>
                </c:pt>
                <c:pt idx="34">
                  <c:v>173828</c:v>
                </c:pt>
                <c:pt idx="35">
                  <c:v>174555</c:v>
                </c:pt>
                <c:pt idx="36">
                  <c:v>175230</c:v>
                </c:pt>
                <c:pt idx="37">
                  <c:v>175472</c:v>
                </c:pt>
                <c:pt idx="38">
                  <c:v>175481</c:v>
                </c:pt>
                <c:pt idx="39">
                  <c:v>175350</c:v>
                </c:pt>
                <c:pt idx="40">
                  <c:v>174710</c:v>
                </c:pt>
                <c:pt idx="41">
                  <c:v>173781</c:v>
                </c:pt>
                <c:pt idx="42">
                  <c:v>172720</c:v>
                </c:pt>
                <c:pt idx="43">
                  <c:v>171364</c:v>
                </c:pt>
                <c:pt idx="44">
                  <c:v>170925</c:v>
                </c:pt>
                <c:pt idx="45">
                  <c:v>170577</c:v>
                </c:pt>
                <c:pt idx="46">
                  <c:v>170213</c:v>
                </c:pt>
                <c:pt idx="47">
                  <c:v>169537</c:v>
                </c:pt>
                <c:pt idx="48">
                  <c:v>169547</c:v>
                </c:pt>
              </c:numCache>
            </c:numRef>
          </c:val>
          <c:smooth val="0"/>
          <c:extLst>
            <c:ext xmlns:c16="http://schemas.microsoft.com/office/drawing/2014/chart" uri="{C3380CC4-5D6E-409C-BE32-E72D297353CC}">
              <c16:uniqueId val="{00000001-DB63-45EC-88DF-A26855EC7CCD}"/>
            </c:ext>
          </c:extLst>
        </c:ser>
        <c:ser>
          <c:idx val="2"/>
          <c:order val="1"/>
          <c:tx>
            <c:strRef>
              <c:f>'Diat 6–34 tiedot'!$A$21</c:f>
              <c:strCache>
                <c:ptCount val="1"/>
                <c:pt idx="0">
                  <c:v>Kanta-Häme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2.8785131459655604E-2"/>
                  <c:y val="4.53150645828873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B63-45EC-88DF-A26855EC7CCD}"/>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tiedot'!$B$21:$BO$21</c:f>
              <c:numCache>
                <c:formatCode>General</c:formatCode>
                <c:ptCount val="66"/>
                <c:pt idx="44" formatCode="#,##0">
                  <c:v>170350</c:v>
                </c:pt>
                <c:pt idx="45" formatCode="#,##0">
                  <c:v>169386</c:v>
                </c:pt>
                <c:pt idx="46" formatCode="#,##0">
                  <c:v>168454</c:v>
                </c:pt>
                <c:pt idx="47" formatCode="#,##0">
                  <c:v>167558</c:v>
                </c:pt>
                <c:pt idx="48" formatCode="#,##0">
                  <c:v>166687</c:v>
                </c:pt>
                <c:pt idx="49" formatCode="#,##0">
                  <c:v>165835</c:v>
                </c:pt>
                <c:pt idx="50" formatCode="#,##0">
                  <c:v>164999</c:v>
                </c:pt>
                <c:pt idx="51" formatCode="#,##0">
                  <c:v>164170</c:v>
                </c:pt>
                <c:pt idx="52" formatCode="#,##0">
                  <c:v>163351</c:v>
                </c:pt>
                <c:pt idx="53" formatCode="#,##0">
                  <c:v>162540</c:v>
                </c:pt>
                <c:pt idx="54" formatCode="#,##0">
                  <c:v>161743</c:v>
                </c:pt>
                <c:pt idx="55" formatCode="#,##0">
                  <c:v>160969</c:v>
                </c:pt>
                <c:pt idx="56" formatCode="#,##0">
                  <c:v>160217</c:v>
                </c:pt>
                <c:pt idx="57" formatCode="#,##0">
                  <c:v>159475</c:v>
                </c:pt>
                <c:pt idx="58" formatCode="#,##0">
                  <c:v>158740</c:v>
                </c:pt>
                <c:pt idx="59" formatCode="#,##0">
                  <c:v>158019</c:v>
                </c:pt>
                <c:pt idx="60" formatCode="#,##0">
                  <c:v>157314</c:v>
                </c:pt>
                <c:pt idx="61" formatCode="#,##0">
                  <c:v>156620</c:v>
                </c:pt>
                <c:pt idx="62" formatCode="#,##0">
                  <c:v>155940</c:v>
                </c:pt>
                <c:pt idx="63" formatCode="#,##0">
                  <c:v>155265</c:v>
                </c:pt>
                <c:pt idx="64" formatCode="#,##0">
                  <c:v>154607</c:v>
                </c:pt>
                <c:pt idx="65" formatCode="#,##0">
                  <c:v>153955</c:v>
                </c:pt>
              </c:numCache>
            </c:numRef>
          </c:val>
          <c:smooth val="0"/>
          <c:extLst>
            <c:ext xmlns:c16="http://schemas.microsoft.com/office/drawing/2014/chart" uri="{C3380CC4-5D6E-409C-BE32-E72D297353CC}">
              <c16:uniqueId val="{00000003-DB63-45EC-88DF-A26855EC7CCD}"/>
            </c:ext>
          </c:extLst>
        </c:ser>
        <c:ser>
          <c:idx val="3"/>
          <c:order val="2"/>
          <c:tx>
            <c:strRef>
              <c:f>'Diat 6–34 tiedot'!$A$22</c:f>
              <c:strCache>
                <c:ptCount val="1"/>
                <c:pt idx="0">
                  <c:v>Kanta-Häme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2.3987609549713022E-2"/>
                  <c:y val="-4.3049311353742951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DB63-45EC-88DF-A26855EC7CC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tiedot'!$B$22:$BO$22</c:f>
              <c:numCache>
                <c:formatCode>General</c:formatCode>
                <c:ptCount val="66"/>
                <c:pt idx="46" formatCode="#,##0">
                  <c:v>169954</c:v>
                </c:pt>
                <c:pt idx="47" formatCode="#,##0">
                  <c:v>169268</c:v>
                </c:pt>
                <c:pt idx="48" formatCode="#,##0">
                  <c:v>168626</c:v>
                </c:pt>
                <c:pt idx="49" formatCode="#,##0">
                  <c:v>167997</c:v>
                </c:pt>
                <c:pt idx="50" formatCode="#,##0">
                  <c:v>167381</c:v>
                </c:pt>
                <c:pt idx="51" formatCode="#,##0">
                  <c:v>166772</c:v>
                </c:pt>
                <c:pt idx="52" formatCode="#,##0">
                  <c:v>166170</c:v>
                </c:pt>
                <c:pt idx="53" formatCode="#,##0">
                  <c:v>165568</c:v>
                </c:pt>
                <c:pt idx="54" formatCode="#,##0">
                  <c:v>164972</c:v>
                </c:pt>
                <c:pt idx="55" formatCode="#,##0">
                  <c:v>164397</c:v>
                </c:pt>
                <c:pt idx="56" formatCode="#,##0">
                  <c:v>163836</c:v>
                </c:pt>
                <c:pt idx="57" formatCode="#,##0">
                  <c:v>163286</c:v>
                </c:pt>
                <c:pt idx="58" formatCode="#,##0">
                  <c:v>162743</c:v>
                </c:pt>
                <c:pt idx="59" formatCode="#,##0">
                  <c:v>162202</c:v>
                </c:pt>
                <c:pt idx="60" formatCode="#,##0">
                  <c:v>161681</c:v>
                </c:pt>
                <c:pt idx="61" formatCode="#,##0">
                  <c:v>161172</c:v>
                </c:pt>
                <c:pt idx="62" formatCode="#,##0">
                  <c:v>160674</c:v>
                </c:pt>
                <c:pt idx="63" formatCode="#,##0">
                  <c:v>160184</c:v>
                </c:pt>
                <c:pt idx="64" formatCode="#,##0">
                  <c:v>159716</c:v>
                </c:pt>
                <c:pt idx="65" formatCode="#,##0">
                  <c:v>159251</c:v>
                </c:pt>
              </c:numCache>
            </c:numRef>
          </c:val>
          <c:smooth val="0"/>
          <c:extLst>
            <c:ext xmlns:c16="http://schemas.microsoft.com/office/drawing/2014/chart" uri="{C3380CC4-5D6E-409C-BE32-E72D297353CC}">
              <c16:uniqueId val="{00000005-DB63-45EC-88DF-A26855EC7CCD}"/>
            </c:ext>
          </c:extLst>
        </c:ser>
        <c:ser>
          <c:idx val="1"/>
          <c:order val="3"/>
          <c:tx>
            <c:strRef>
              <c:f>'Diat 6–34 tiedot'!$A$23</c:f>
              <c:strCache>
                <c:ptCount val="1"/>
                <c:pt idx="0">
                  <c:v>Kanta-Häme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3582653369598182E-2"/>
                  <c:y val="-4.7580817812031682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5DC985D4-47A1-4AEA-B20C-582C50CE900E}"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6-DB63-45EC-88DF-A26855EC7CCD}"/>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tiedot'!$B$23:$BT$23</c:f>
              <c:numCache>
                <c:formatCode>General</c:formatCode>
                <c:ptCount val="71"/>
                <c:pt idx="49" formatCode="#,##0">
                  <c:v>169313</c:v>
                </c:pt>
                <c:pt idx="50" formatCode="#,##0">
                  <c:v>169035</c:v>
                </c:pt>
                <c:pt idx="51" formatCode="#,##0">
                  <c:v>168712</c:v>
                </c:pt>
                <c:pt idx="52" formatCode="#,##0">
                  <c:v>168429</c:v>
                </c:pt>
                <c:pt idx="53" formatCode="#,##0">
                  <c:v>168183</c:v>
                </c:pt>
                <c:pt idx="54" formatCode="#,##0">
                  <c:v>167973</c:v>
                </c:pt>
                <c:pt idx="55" formatCode="#,##0">
                  <c:v>167806</c:v>
                </c:pt>
                <c:pt idx="56" formatCode="#,##0">
                  <c:v>167681</c:v>
                </c:pt>
                <c:pt idx="57" formatCode="#,##0">
                  <c:v>167589</c:v>
                </c:pt>
                <c:pt idx="58" formatCode="#,##0">
                  <c:v>167526</c:v>
                </c:pt>
                <c:pt idx="59" formatCode="#,##0">
                  <c:v>167488</c:v>
                </c:pt>
                <c:pt idx="60" formatCode="#,##0">
                  <c:v>167488</c:v>
                </c:pt>
                <c:pt idx="61" formatCode="#,##0">
                  <c:v>167515</c:v>
                </c:pt>
                <c:pt idx="62" formatCode="#,##0">
                  <c:v>167570</c:v>
                </c:pt>
                <c:pt idx="63" formatCode="#,##0">
                  <c:v>167651</c:v>
                </c:pt>
                <c:pt idx="64" formatCode="#,##0">
                  <c:v>167761</c:v>
                </c:pt>
                <c:pt idx="65" formatCode="#,##0">
                  <c:v>167896</c:v>
                </c:pt>
                <c:pt idx="66" formatCode="#,##0">
                  <c:v>168042</c:v>
                </c:pt>
                <c:pt idx="67" formatCode="#,##0">
                  <c:v>168210</c:v>
                </c:pt>
                <c:pt idx="68" formatCode="#,##0">
                  <c:v>168407</c:v>
                </c:pt>
                <c:pt idx="69" formatCode="#,##0">
                  <c:v>168621</c:v>
                </c:pt>
                <c:pt idx="70" formatCode="#,##0">
                  <c:v>168870</c:v>
                </c:pt>
              </c:numCache>
            </c:numRef>
          </c:val>
          <c:smooth val="0"/>
          <c:extLst>
            <c:ext xmlns:c16="http://schemas.microsoft.com/office/drawing/2014/chart" uri="{C3380CC4-5D6E-409C-BE32-E72D297353CC}">
              <c16:uniqueId val="{00000007-DB63-45EC-88DF-A26855EC7CCD}"/>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7432134446585315"/>
          <c:w val="0.27512365266445044"/>
          <c:h val="0.3287411689145793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Pirkanmaan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tiedot'!$A$24</c:f>
              <c:strCache>
                <c:ptCount val="1"/>
                <c:pt idx="0">
                  <c:v>Pirkanmaa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48"/>
              <c:layout>
                <c:manualLayout>
                  <c:x val="-1.919008763977044E-2"/>
                  <c:y val="-4.0783558124598607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6FD7A806-D520-40ED-A353-97B04D841A9B}"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A34D-42D4-88C2-21BDF2248CD2}"/>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tiedot'!$B$24:$BO$24</c:f>
              <c:numCache>
                <c:formatCode>#,##0</c:formatCode>
                <c:ptCount val="66"/>
                <c:pt idx="0">
                  <c:v>412873</c:v>
                </c:pt>
                <c:pt idx="1">
                  <c:v>412389</c:v>
                </c:pt>
                <c:pt idx="2">
                  <c:v>412788</c:v>
                </c:pt>
                <c:pt idx="3">
                  <c:v>412383</c:v>
                </c:pt>
                <c:pt idx="4">
                  <c:v>413434</c:v>
                </c:pt>
                <c:pt idx="5">
                  <c:v>414507</c:v>
                </c:pt>
                <c:pt idx="6">
                  <c:v>416064</c:v>
                </c:pt>
                <c:pt idx="7">
                  <c:v>417759</c:v>
                </c:pt>
                <c:pt idx="8">
                  <c:v>419342</c:v>
                </c:pt>
                <c:pt idx="9">
                  <c:v>421098</c:v>
                </c:pt>
                <c:pt idx="10">
                  <c:v>422606</c:v>
                </c:pt>
                <c:pt idx="11">
                  <c:v>424291</c:v>
                </c:pt>
                <c:pt idx="12">
                  <c:v>425231</c:v>
                </c:pt>
                <c:pt idx="13">
                  <c:v>426960</c:v>
                </c:pt>
                <c:pt idx="14">
                  <c:v>428740</c:v>
                </c:pt>
                <c:pt idx="15">
                  <c:v>430651</c:v>
                </c:pt>
                <c:pt idx="16">
                  <c:v>432391</c:v>
                </c:pt>
                <c:pt idx="17">
                  <c:v>434066</c:v>
                </c:pt>
                <c:pt idx="18">
                  <c:v>435789</c:v>
                </c:pt>
                <c:pt idx="19">
                  <c:v>438114</c:v>
                </c:pt>
                <c:pt idx="20">
                  <c:v>440734</c:v>
                </c:pt>
                <c:pt idx="21">
                  <c:v>443065</c:v>
                </c:pt>
                <c:pt idx="22">
                  <c:v>445536</c:v>
                </c:pt>
                <c:pt idx="23">
                  <c:v>448045</c:v>
                </c:pt>
                <c:pt idx="24">
                  <c:v>450548</c:v>
                </c:pt>
                <c:pt idx="25">
                  <c:v>453319</c:v>
                </c:pt>
                <c:pt idx="26">
                  <c:v>456934</c:v>
                </c:pt>
                <c:pt idx="27">
                  <c:v>460103</c:v>
                </c:pt>
                <c:pt idx="28">
                  <c:v>463330</c:v>
                </c:pt>
                <c:pt idx="29">
                  <c:v>467424</c:v>
                </c:pt>
                <c:pt idx="30">
                  <c:v>471409</c:v>
                </c:pt>
                <c:pt idx="31">
                  <c:v>476221</c:v>
                </c:pt>
                <c:pt idx="32">
                  <c:v>480634</c:v>
                </c:pt>
                <c:pt idx="33">
                  <c:v>484638</c:v>
                </c:pt>
                <c:pt idx="34">
                  <c:v>488295</c:v>
                </c:pt>
                <c:pt idx="35">
                  <c:v>491746</c:v>
                </c:pt>
                <c:pt idx="36">
                  <c:v>495242</c:v>
                </c:pt>
                <c:pt idx="37">
                  <c:v>499006</c:v>
                </c:pt>
                <c:pt idx="38">
                  <c:v>502575</c:v>
                </c:pt>
                <c:pt idx="39">
                  <c:v>505756</c:v>
                </c:pt>
                <c:pt idx="40">
                  <c:v>508448</c:v>
                </c:pt>
                <c:pt idx="41">
                  <c:v>511642</c:v>
                </c:pt>
                <c:pt idx="42">
                  <c:v>514333</c:v>
                </c:pt>
                <c:pt idx="43">
                  <c:v>517333</c:v>
                </c:pt>
                <c:pt idx="44">
                  <c:v>519872</c:v>
                </c:pt>
                <c:pt idx="45">
                  <c:v>522852</c:v>
                </c:pt>
                <c:pt idx="46">
                  <c:v>527478</c:v>
                </c:pt>
                <c:pt idx="47">
                  <c:v>532671</c:v>
                </c:pt>
                <c:pt idx="48">
                  <c:v>539309</c:v>
                </c:pt>
              </c:numCache>
            </c:numRef>
          </c:val>
          <c:smooth val="0"/>
          <c:extLst>
            <c:ext xmlns:c16="http://schemas.microsoft.com/office/drawing/2014/chart" uri="{C3380CC4-5D6E-409C-BE32-E72D297353CC}">
              <c16:uniqueId val="{00000001-A34D-42D4-88C2-21BDF2248CD2}"/>
            </c:ext>
          </c:extLst>
        </c:ser>
        <c:ser>
          <c:idx val="2"/>
          <c:order val="1"/>
          <c:tx>
            <c:strRef>
              <c:f>'Diat 6–34 tiedot'!$A$25</c:f>
              <c:strCache>
                <c:ptCount val="1"/>
                <c:pt idx="0">
                  <c:v>Pirkanmaa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2.8785131459655604E-2"/>
                  <c:y val="4.53150645828873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34D-42D4-88C2-21BDF2248CD2}"/>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tiedot'!$B$25:$BO$25</c:f>
              <c:numCache>
                <c:formatCode>General</c:formatCode>
                <c:ptCount val="66"/>
                <c:pt idx="44" formatCode="#,##0">
                  <c:v>519612</c:v>
                </c:pt>
                <c:pt idx="45" formatCode="#,##0">
                  <c:v>521769</c:v>
                </c:pt>
                <c:pt idx="46" formatCode="#,##0">
                  <c:v>523810</c:v>
                </c:pt>
                <c:pt idx="47" formatCode="#,##0">
                  <c:v>525754</c:v>
                </c:pt>
                <c:pt idx="48" formatCode="#,##0">
                  <c:v>527603</c:v>
                </c:pt>
                <c:pt idx="49" formatCode="#,##0">
                  <c:v>529344</c:v>
                </c:pt>
                <c:pt idx="50" formatCode="#,##0">
                  <c:v>530999</c:v>
                </c:pt>
                <c:pt idx="51" formatCode="#,##0">
                  <c:v>532563</c:v>
                </c:pt>
                <c:pt idx="52" formatCode="#,##0">
                  <c:v>534019</c:v>
                </c:pt>
                <c:pt idx="53" formatCode="#,##0">
                  <c:v>535369</c:v>
                </c:pt>
                <c:pt idx="54" formatCode="#,##0">
                  <c:v>536611</c:v>
                </c:pt>
                <c:pt idx="55" formatCode="#,##0">
                  <c:v>537751</c:v>
                </c:pt>
                <c:pt idx="56" formatCode="#,##0">
                  <c:v>538754</c:v>
                </c:pt>
                <c:pt idx="57" formatCode="#,##0">
                  <c:v>539632</c:v>
                </c:pt>
                <c:pt idx="58" formatCode="#,##0">
                  <c:v>540389</c:v>
                </c:pt>
                <c:pt idx="59" formatCode="#,##0">
                  <c:v>541020</c:v>
                </c:pt>
                <c:pt idx="60" formatCode="#,##0">
                  <c:v>541528</c:v>
                </c:pt>
                <c:pt idx="61" formatCode="#,##0">
                  <c:v>541894</c:v>
                </c:pt>
                <c:pt idx="62" formatCode="#,##0">
                  <c:v>542133</c:v>
                </c:pt>
                <c:pt idx="63" formatCode="#,##0">
                  <c:v>542249</c:v>
                </c:pt>
                <c:pt idx="64" formatCode="#,##0">
                  <c:v>542263</c:v>
                </c:pt>
                <c:pt idx="65" formatCode="#,##0">
                  <c:v>542170</c:v>
                </c:pt>
              </c:numCache>
            </c:numRef>
          </c:val>
          <c:smooth val="0"/>
          <c:extLst>
            <c:ext xmlns:c16="http://schemas.microsoft.com/office/drawing/2014/chart" uri="{C3380CC4-5D6E-409C-BE32-E72D297353CC}">
              <c16:uniqueId val="{00000003-A34D-42D4-88C2-21BDF2248CD2}"/>
            </c:ext>
          </c:extLst>
        </c:ser>
        <c:ser>
          <c:idx val="3"/>
          <c:order val="2"/>
          <c:tx>
            <c:strRef>
              <c:f>'Diat 6–34 tiedot'!$A$26</c:f>
              <c:strCache>
                <c:ptCount val="1"/>
                <c:pt idx="0">
                  <c:v>Pirkanmaa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3.0384305429636344E-2"/>
                  <c:y val="-3.6252051666309855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A34D-42D4-88C2-21BDF2248CD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tiedot'!$B$26:$BO$26</c:f>
              <c:numCache>
                <c:formatCode>General</c:formatCode>
                <c:ptCount val="66"/>
                <c:pt idx="46" formatCode="#,##0">
                  <c:v>526118</c:v>
                </c:pt>
                <c:pt idx="47" formatCode="#,##0">
                  <c:v>528912</c:v>
                </c:pt>
                <c:pt idx="48" formatCode="#,##0">
                  <c:v>531569</c:v>
                </c:pt>
                <c:pt idx="49" formatCode="#,##0">
                  <c:v>534089</c:v>
                </c:pt>
                <c:pt idx="50" formatCode="#,##0">
                  <c:v>536491</c:v>
                </c:pt>
                <c:pt idx="51" formatCode="#,##0">
                  <c:v>538784</c:v>
                </c:pt>
                <c:pt idx="52" formatCode="#,##0">
                  <c:v>540954</c:v>
                </c:pt>
                <c:pt idx="53" formatCode="#,##0">
                  <c:v>543005</c:v>
                </c:pt>
                <c:pt idx="54" formatCode="#,##0">
                  <c:v>544962</c:v>
                </c:pt>
                <c:pt idx="55" formatCode="#,##0">
                  <c:v>546805</c:v>
                </c:pt>
                <c:pt idx="56" formatCode="#,##0">
                  <c:v>548507</c:v>
                </c:pt>
                <c:pt idx="57" formatCode="#,##0">
                  <c:v>550075</c:v>
                </c:pt>
                <c:pt idx="58" formatCode="#,##0">
                  <c:v>551512</c:v>
                </c:pt>
                <c:pt idx="59" formatCode="#,##0">
                  <c:v>552818</c:v>
                </c:pt>
                <c:pt idx="60" formatCode="#,##0">
                  <c:v>553986</c:v>
                </c:pt>
                <c:pt idx="61" formatCode="#,##0">
                  <c:v>555010</c:v>
                </c:pt>
                <c:pt idx="62" formatCode="#,##0">
                  <c:v>555904</c:v>
                </c:pt>
                <c:pt idx="63" formatCode="#,##0">
                  <c:v>556667</c:v>
                </c:pt>
                <c:pt idx="64" formatCode="#,##0">
                  <c:v>557322</c:v>
                </c:pt>
                <c:pt idx="65" formatCode="#,##0">
                  <c:v>557883</c:v>
                </c:pt>
              </c:numCache>
            </c:numRef>
          </c:val>
          <c:smooth val="0"/>
          <c:extLst>
            <c:ext xmlns:c16="http://schemas.microsoft.com/office/drawing/2014/chart" uri="{C3380CC4-5D6E-409C-BE32-E72D297353CC}">
              <c16:uniqueId val="{00000005-A34D-42D4-88C2-21BDF2248CD2}"/>
            </c:ext>
          </c:extLst>
        </c:ser>
        <c:ser>
          <c:idx val="1"/>
          <c:order val="3"/>
          <c:tx>
            <c:strRef>
              <c:f>'Diat 6–34 tiedot'!$A$27</c:f>
              <c:strCache>
                <c:ptCount val="1"/>
                <c:pt idx="0">
                  <c:v>Pirkanmaa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2.8785131459655604E-2"/>
                  <c:y val="-2.7189038749732393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2C1EE910-59C2-45E6-9B09-A59AE7790B60}"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6-A34D-42D4-88C2-21BDF2248CD2}"/>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tiedot'!$B$27:$BT$27</c:f>
              <c:numCache>
                <c:formatCode>General</c:formatCode>
                <c:ptCount val="71"/>
                <c:pt idx="49" formatCode="#,##0">
                  <c:v>544893</c:v>
                </c:pt>
                <c:pt idx="50" formatCode="#,##0">
                  <c:v>549930</c:v>
                </c:pt>
                <c:pt idx="51" formatCode="#,##0">
                  <c:v>554556</c:v>
                </c:pt>
                <c:pt idx="52" formatCode="#,##0">
                  <c:v>559099</c:v>
                </c:pt>
                <c:pt idx="53" formatCode="#,##0">
                  <c:v>563549</c:v>
                </c:pt>
                <c:pt idx="54" formatCode="#,##0">
                  <c:v>567950</c:v>
                </c:pt>
                <c:pt idx="55" formatCode="#,##0">
                  <c:v>572293</c:v>
                </c:pt>
                <c:pt idx="56" formatCode="#,##0">
                  <c:v>576516</c:v>
                </c:pt>
                <c:pt idx="57" formatCode="#,##0">
                  <c:v>580640</c:v>
                </c:pt>
                <c:pt idx="58" formatCode="#,##0">
                  <c:v>584682</c:v>
                </c:pt>
                <c:pt idx="59" formatCode="#,##0">
                  <c:v>588618</c:v>
                </c:pt>
                <c:pt idx="60" formatCode="#,##0">
                  <c:v>592449</c:v>
                </c:pt>
                <c:pt idx="61" formatCode="#,##0">
                  <c:v>596173</c:v>
                </c:pt>
                <c:pt idx="62" formatCode="#,##0">
                  <c:v>599785</c:v>
                </c:pt>
                <c:pt idx="63" formatCode="#,##0">
                  <c:v>603281</c:v>
                </c:pt>
                <c:pt idx="64" formatCode="#,##0">
                  <c:v>606688</c:v>
                </c:pt>
                <c:pt idx="65" formatCode="#,##0">
                  <c:v>610024</c:v>
                </c:pt>
                <c:pt idx="66" formatCode="#,##0">
                  <c:v>613297</c:v>
                </c:pt>
                <c:pt idx="67" formatCode="#,##0">
                  <c:v>616472</c:v>
                </c:pt>
                <c:pt idx="68" formatCode="#,##0">
                  <c:v>619578</c:v>
                </c:pt>
                <c:pt idx="69" formatCode="#,##0">
                  <c:v>622612</c:v>
                </c:pt>
                <c:pt idx="70" formatCode="#,##0">
                  <c:v>625591</c:v>
                </c:pt>
              </c:numCache>
            </c:numRef>
          </c:val>
          <c:smooth val="0"/>
          <c:extLst>
            <c:ext xmlns:c16="http://schemas.microsoft.com/office/drawing/2014/chart" uri="{C3380CC4-5D6E-409C-BE32-E72D297353CC}">
              <c16:uniqueId val="{00000007-A34D-42D4-88C2-21BDF2248CD2}"/>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5166381217440952"/>
          <c:w val="0.30030976125717745"/>
          <c:h val="0.3495959109398415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Päijät-Hämeen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47E-2"/>
          <c:w val="0.89620126926563914"/>
          <c:h val="0.82743256262042386"/>
        </c:manualLayout>
      </c:layout>
      <c:lineChart>
        <c:grouping val="standard"/>
        <c:varyColors val="0"/>
        <c:ser>
          <c:idx val="0"/>
          <c:order val="0"/>
          <c:tx>
            <c:strRef>
              <c:f>'Diat 6–34 tiedot'!$A$28</c:f>
              <c:strCache>
                <c:ptCount val="1"/>
                <c:pt idx="0">
                  <c:v>Päijät-Häme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29CB-408D-BB58-59B0102E17AB}"/>
                </c:ext>
              </c:extLst>
            </c:dLbl>
            <c:dLbl>
              <c:idx val="1"/>
              <c:delete val="1"/>
              <c:extLst>
                <c:ext xmlns:c15="http://schemas.microsoft.com/office/drawing/2012/chart" uri="{CE6537A1-D6FC-4f65-9D91-7224C49458BB}"/>
                <c:ext xmlns:c16="http://schemas.microsoft.com/office/drawing/2014/chart" uri="{C3380CC4-5D6E-409C-BE32-E72D297353CC}">
                  <c16:uniqueId val="{00000001-29CB-408D-BB58-59B0102E17AB}"/>
                </c:ext>
              </c:extLst>
            </c:dLbl>
            <c:dLbl>
              <c:idx val="2"/>
              <c:delete val="1"/>
              <c:extLst>
                <c:ext xmlns:c15="http://schemas.microsoft.com/office/drawing/2012/chart" uri="{CE6537A1-D6FC-4f65-9D91-7224C49458BB}"/>
                <c:ext xmlns:c16="http://schemas.microsoft.com/office/drawing/2014/chart" uri="{C3380CC4-5D6E-409C-BE32-E72D297353CC}">
                  <c16:uniqueId val="{00000002-29CB-408D-BB58-59B0102E17AB}"/>
                </c:ext>
              </c:extLst>
            </c:dLbl>
            <c:dLbl>
              <c:idx val="3"/>
              <c:delete val="1"/>
              <c:extLst>
                <c:ext xmlns:c15="http://schemas.microsoft.com/office/drawing/2012/chart" uri="{CE6537A1-D6FC-4f65-9D91-7224C49458BB}"/>
                <c:ext xmlns:c16="http://schemas.microsoft.com/office/drawing/2014/chart" uri="{C3380CC4-5D6E-409C-BE32-E72D297353CC}">
                  <c16:uniqueId val="{00000003-29CB-408D-BB58-59B0102E17AB}"/>
                </c:ext>
              </c:extLst>
            </c:dLbl>
            <c:dLbl>
              <c:idx val="4"/>
              <c:delete val="1"/>
              <c:extLst>
                <c:ext xmlns:c15="http://schemas.microsoft.com/office/drawing/2012/chart" uri="{CE6537A1-D6FC-4f65-9D91-7224C49458BB}"/>
                <c:ext xmlns:c16="http://schemas.microsoft.com/office/drawing/2014/chart" uri="{C3380CC4-5D6E-409C-BE32-E72D297353CC}">
                  <c16:uniqueId val="{00000004-29CB-408D-BB58-59B0102E17AB}"/>
                </c:ext>
              </c:extLst>
            </c:dLbl>
            <c:dLbl>
              <c:idx val="5"/>
              <c:delete val="1"/>
              <c:extLst>
                <c:ext xmlns:c15="http://schemas.microsoft.com/office/drawing/2012/chart" uri="{CE6537A1-D6FC-4f65-9D91-7224C49458BB}"/>
                <c:ext xmlns:c16="http://schemas.microsoft.com/office/drawing/2014/chart" uri="{C3380CC4-5D6E-409C-BE32-E72D297353CC}">
                  <c16:uniqueId val="{00000005-29CB-408D-BB58-59B0102E17AB}"/>
                </c:ext>
              </c:extLst>
            </c:dLbl>
            <c:dLbl>
              <c:idx val="6"/>
              <c:delete val="1"/>
              <c:extLst>
                <c:ext xmlns:c15="http://schemas.microsoft.com/office/drawing/2012/chart" uri="{CE6537A1-D6FC-4f65-9D91-7224C49458BB}"/>
                <c:ext xmlns:c16="http://schemas.microsoft.com/office/drawing/2014/chart" uri="{C3380CC4-5D6E-409C-BE32-E72D297353CC}">
                  <c16:uniqueId val="{00000006-29CB-408D-BB58-59B0102E17AB}"/>
                </c:ext>
              </c:extLst>
            </c:dLbl>
            <c:dLbl>
              <c:idx val="7"/>
              <c:delete val="1"/>
              <c:extLst>
                <c:ext xmlns:c15="http://schemas.microsoft.com/office/drawing/2012/chart" uri="{CE6537A1-D6FC-4f65-9D91-7224C49458BB}"/>
                <c:ext xmlns:c16="http://schemas.microsoft.com/office/drawing/2014/chart" uri="{C3380CC4-5D6E-409C-BE32-E72D297353CC}">
                  <c16:uniqueId val="{00000007-29CB-408D-BB58-59B0102E17AB}"/>
                </c:ext>
              </c:extLst>
            </c:dLbl>
            <c:dLbl>
              <c:idx val="8"/>
              <c:delete val="1"/>
              <c:extLst>
                <c:ext xmlns:c15="http://schemas.microsoft.com/office/drawing/2012/chart" uri="{CE6537A1-D6FC-4f65-9D91-7224C49458BB}"/>
                <c:ext xmlns:c16="http://schemas.microsoft.com/office/drawing/2014/chart" uri="{C3380CC4-5D6E-409C-BE32-E72D297353CC}">
                  <c16:uniqueId val="{00000008-29CB-408D-BB58-59B0102E17AB}"/>
                </c:ext>
              </c:extLst>
            </c:dLbl>
            <c:dLbl>
              <c:idx val="9"/>
              <c:delete val="1"/>
              <c:extLst>
                <c:ext xmlns:c15="http://schemas.microsoft.com/office/drawing/2012/chart" uri="{CE6537A1-D6FC-4f65-9D91-7224C49458BB}"/>
                <c:ext xmlns:c16="http://schemas.microsoft.com/office/drawing/2014/chart" uri="{C3380CC4-5D6E-409C-BE32-E72D297353CC}">
                  <c16:uniqueId val="{00000009-29CB-408D-BB58-59B0102E17AB}"/>
                </c:ext>
              </c:extLst>
            </c:dLbl>
            <c:dLbl>
              <c:idx val="10"/>
              <c:delete val="1"/>
              <c:extLst>
                <c:ext xmlns:c15="http://schemas.microsoft.com/office/drawing/2012/chart" uri="{CE6537A1-D6FC-4f65-9D91-7224C49458BB}"/>
                <c:ext xmlns:c16="http://schemas.microsoft.com/office/drawing/2014/chart" uri="{C3380CC4-5D6E-409C-BE32-E72D297353CC}">
                  <c16:uniqueId val="{0000000A-29CB-408D-BB58-59B0102E17AB}"/>
                </c:ext>
              </c:extLst>
            </c:dLbl>
            <c:dLbl>
              <c:idx val="11"/>
              <c:delete val="1"/>
              <c:extLst>
                <c:ext xmlns:c15="http://schemas.microsoft.com/office/drawing/2012/chart" uri="{CE6537A1-D6FC-4f65-9D91-7224C49458BB}"/>
                <c:ext xmlns:c16="http://schemas.microsoft.com/office/drawing/2014/chart" uri="{C3380CC4-5D6E-409C-BE32-E72D297353CC}">
                  <c16:uniqueId val="{0000000B-29CB-408D-BB58-59B0102E17AB}"/>
                </c:ext>
              </c:extLst>
            </c:dLbl>
            <c:dLbl>
              <c:idx val="12"/>
              <c:delete val="1"/>
              <c:extLst>
                <c:ext xmlns:c15="http://schemas.microsoft.com/office/drawing/2012/chart" uri="{CE6537A1-D6FC-4f65-9D91-7224C49458BB}"/>
                <c:ext xmlns:c16="http://schemas.microsoft.com/office/drawing/2014/chart" uri="{C3380CC4-5D6E-409C-BE32-E72D297353CC}">
                  <c16:uniqueId val="{0000000C-29CB-408D-BB58-59B0102E17AB}"/>
                </c:ext>
              </c:extLst>
            </c:dLbl>
            <c:dLbl>
              <c:idx val="13"/>
              <c:delete val="1"/>
              <c:extLst>
                <c:ext xmlns:c15="http://schemas.microsoft.com/office/drawing/2012/chart" uri="{CE6537A1-D6FC-4f65-9D91-7224C49458BB}"/>
                <c:ext xmlns:c16="http://schemas.microsoft.com/office/drawing/2014/chart" uri="{C3380CC4-5D6E-409C-BE32-E72D297353CC}">
                  <c16:uniqueId val="{0000000D-29CB-408D-BB58-59B0102E17AB}"/>
                </c:ext>
              </c:extLst>
            </c:dLbl>
            <c:dLbl>
              <c:idx val="14"/>
              <c:delete val="1"/>
              <c:extLst>
                <c:ext xmlns:c15="http://schemas.microsoft.com/office/drawing/2012/chart" uri="{CE6537A1-D6FC-4f65-9D91-7224C49458BB}"/>
                <c:ext xmlns:c16="http://schemas.microsoft.com/office/drawing/2014/chart" uri="{C3380CC4-5D6E-409C-BE32-E72D297353CC}">
                  <c16:uniqueId val="{0000000E-29CB-408D-BB58-59B0102E17AB}"/>
                </c:ext>
              </c:extLst>
            </c:dLbl>
            <c:dLbl>
              <c:idx val="15"/>
              <c:delete val="1"/>
              <c:extLst>
                <c:ext xmlns:c15="http://schemas.microsoft.com/office/drawing/2012/chart" uri="{CE6537A1-D6FC-4f65-9D91-7224C49458BB}"/>
                <c:ext xmlns:c16="http://schemas.microsoft.com/office/drawing/2014/chart" uri="{C3380CC4-5D6E-409C-BE32-E72D297353CC}">
                  <c16:uniqueId val="{0000000F-29CB-408D-BB58-59B0102E17AB}"/>
                </c:ext>
              </c:extLst>
            </c:dLbl>
            <c:dLbl>
              <c:idx val="16"/>
              <c:delete val="1"/>
              <c:extLst>
                <c:ext xmlns:c15="http://schemas.microsoft.com/office/drawing/2012/chart" uri="{CE6537A1-D6FC-4f65-9D91-7224C49458BB}"/>
                <c:ext xmlns:c16="http://schemas.microsoft.com/office/drawing/2014/chart" uri="{C3380CC4-5D6E-409C-BE32-E72D297353CC}">
                  <c16:uniqueId val="{00000010-29CB-408D-BB58-59B0102E17AB}"/>
                </c:ext>
              </c:extLst>
            </c:dLbl>
            <c:dLbl>
              <c:idx val="17"/>
              <c:delete val="1"/>
              <c:extLst>
                <c:ext xmlns:c15="http://schemas.microsoft.com/office/drawing/2012/chart" uri="{CE6537A1-D6FC-4f65-9D91-7224C49458BB}"/>
                <c:ext xmlns:c16="http://schemas.microsoft.com/office/drawing/2014/chart" uri="{C3380CC4-5D6E-409C-BE32-E72D297353CC}">
                  <c16:uniqueId val="{00000011-29CB-408D-BB58-59B0102E17AB}"/>
                </c:ext>
              </c:extLst>
            </c:dLbl>
            <c:dLbl>
              <c:idx val="18"/>
              <c:delete val="1"/>
              <c:extLst>
                <c:ext xmlns:c15="http://schemas.microsoft.com/office/drawing/2012/chart" uri="{CE6537A1-D6FC-4f65-9D91-7224C49458BB}"/>
                <c:ext xmlns:c16="http://schemas.microsoft.com/office/drawing/2014/chart" uri="{C3380CC4-5D6E-409C-BE32-E72D297353CC}">
                  <c16:uniqueId val="{00000012-29CB-408D-BB58-59B0102E17AB}"/>
                </c:ext>
              </c:extLst>
            </c:dLbl>
            <c:dLbl>
              <c:idx val="19"/>
              <c:delete val="1"/>
              <c:extLst>
                <c:ext xmlns:c15="http://schemas.microsoft.com/office/drawing/2012/chart" uri="{CE6537A1-D6FC-4f65-9D91-7224C49458BB}"/>
                <c:ext xmlns:c16="http://schemas.microsoft.com/office/drawing/2014/chart" uri="{C3380CC4-5D6E-409C-BE32-E72D297353CC}">
                  <c16:uniqueId val="{00000013-29CB-408D-BB58-59B0102E17AB}"/>
                </c:ext>
              </c:extLst>
            </c:dLbl>
            <c:dLbl>
              <c:idx val="20"/>
              <c:delete val="1"/>
              <c:extLst>
                <c:ext xmlns:c15="http://schemas.microsoft.com/office/drawing/2012/chart" uri="{CE6537A1-D6FC-4f65-9D91-7224C49458BB}"/>
                <c:ext xmlns:c16="http://schemas.microsoft.com/office/drawing/2014/chart" uri="{C3380CC4-5D6E-409C-BE32-E72D297353CC}">
                  <c16:uniqueId val="{00000014-29CB-408D-BB58-59B0102E17AB}"/>
                </c:ext>
              </c:extLst>
            </c:dLbl>
            <c:dLbl>
              <c:idx val="21"/>
              <c:delete val="1"/>
              <c:extLst>
                <c:ext xmlns:c15="http://schemas.microsoft.com/office/drawing/2012/chart" uri="{CE6537A1-D6FC-4f65-9D91-7224C49458BB}"/>
                <c:ext xmlns:c16="http://schemas.microsoft.com/office/drawing/2014/chart" uri="{C3380CC4-5D6E-409C-BE32-E72D297353CC}">
                  <c16:uniqueId val="{00000015-29CB-408D-BB58-59B0102E17AB}"/>
                </c:ext>
              </c:extLst>
            </c:dLbl>
            <c:dLbl>
              <c:idx val="22"/>
              <c:delete val="1"/>
              <c:extLst>
                <c:ext xmlns:c15="http://schemas.microsoft.com/office/drawing/2012/chart" uri="{CE6537A1-D6FC-4f65-9D91-7224C49458BB}"/>
                <c:ext xmlns:c16="http://schemas.microsoft.com/office/drawing/2014/chart" uri="{C3380CC4-5D6E-409C-BE32-E72D297353CC}">
                  <c16:uniqueId val="{00000016-29CB-408D-BB58-59B0102E17AB}"/>
                </c:ext>
              </c:extLst>
            </c:dLbl>
            <c:dLbl>
              <c:idx val="23"/>
              <c:delete val="1"/>
              <c:extLst>
                <c:ext xmlns:c15="http://schemas.microsoft.com/office/drawing/2012/chart" uri="{CE6537A1-D6FC-4f65-9D91-7224C49458BB}"/>
                <c:ext xmlns:c16="http://schemas.microsoft.com/office/drawing/2014/chart" uri="{C3380CC4-5D6E-409C-BE32-E72D297353CC}">
                  <c16:uniqueId val="{00000017-29CB-408D-BB58-59B0102E17AB}"/>
                </c:ext>
              </c:extLst>
            </c:dLbl>
            <c:dLbl>
              <c:idx val="24"/>
              <c:delete val="1"/>
              <c:extLst>
                <c:ext xmlns:c15="http://schemas.microsoft.com/office/drawing/2012/chart" uri="{CE6537A1-D6FC-4f65-9D91-7224C49458BB}"/>
                <c:ext xmlns:c16="http://schemas.microsoft.com/office/drawing/2014/chart" uri="{C3380CC4-5D6E-409C-BE32-E72D297353CC}">
                  <c16:uniqueId val="{00000018-29CB-408D-BB58-59B0102E17AB}"/>
                </c:ext>
              </c:extLst>
            </c:dLbl>
            <c:dLbl>
              <c:idx val="25"/>
              <c:delete val="1"/>
              <c:extLst>
                <c:ext xmlns:c15="http://schemas.microsoft.com/office/drawing/2012/chart" uri="{CE6537A1-D6FC-4f65-9D91-7224C49458BB}"/>
                <c:ext xmlns:c16="http://schemas.microsoft.com/office/drawing/2014/chart" uri="{C3380CC4-5D6E-409C-BE32-E72D297353CC}">
                  <c16:uniqueId val="{00000019-29CB-408D-BB58-59B0102E17AB}"/>
                </c:ext>
              </c:extLst>
            </c:dLbl>
            <c:dLbl>
              <c:idx val="26"/>
              <c:delete val="1"/>
              <c:extLst>
                <c:ext xmlns:c15="http://schemas.microsoft.com/office/drawing/2012/chart" uri="{CE6537A1-D6FC-4f65-9D91-7224C49458BB}"/>
                <c:ext xmlns:c16="http://schemas.microsoft.com/office/drawing/2014/chart" uri="{C3380CC4-5D6E-409C-BE32-E72D297353CC}">
                  <c16:uniqueId val="{0000001A-29CB-408D-BB58-59B0102E17AB}"/>
                </c:ext>
              </c:extLst>
            </c:dLbl>
            <c:dLbl>
              <c:idx val="27"/>
              <c:delete val="1"/>
              <c:extLst>
                <c:ext xmlns:c15="http://schemas.microsoft.com/office/drawing/2012/chart" uri="{CE6537A1-D6FC-4f65-9D91-7224C49458BB}"/>
                <c:ext xmlns:c16="http://schemas.microsoft.com/office/drawing/2014/chart" uri="{C3380CC4-5D6E-409C-BE32-E72D297353CC}">
                  <c16:uniqueId val="{0000001B-29CB-408D-BB58-59B0102E17AB}"/>
                </c:ext>
              </c:extLst>
            </c:dLbl>
            <c:dLbl>
              <c:idx val="28"/>
              <c:delete val="1"/>
              <c:extLst>
                <c:ext xmlns:c15="http://schemas.microsoft.com/office/drawing/2012/chart" uri="{CE6537A1-D6FC-4f65-9D91-7224C49458BB}"/>
                <c:ext xmlns:c16="http://schemas.microsoft.com/office/drawing/2014/chart" uri="{C3380CC4-5D6E-409C-BE32-E72D297353CC}">
                  <c16:uniqueId val="{0000001C-29CB-408D-BB58-59B0102E17AB}"/>
                </c:ext>
              </c:extLst>
            </c:dLbl>
            <c:dLbl>
              <c:idx val="29"/>
              <c:delete val="1"/>
              <c:extLst>
                <c:ext xmlns:c15="http://schemas.microsoft.com/office/drawing/2012/chart" uri="{CE6537A1-D6FC-4f65-9D91-7224C49458BB}"/>
                <c:ext xmlns:c16="http://schemas.microsoft.com/office/drawing/2014/chart" uri="{C3380CC4-5D6E-409C-BE32-E72D297353CC}">
                  <c16:uniqueId val="{0000001D-29CB-408D-BB58-59B0102E17AB}"/>
                </c:ext>
              </c:extLst>
            </c:dLbl>
            <c:dLbl>
              <c:idx val="30"/>
              <c:delete val="1"/>
              <c:extLst>
                <c:ext xmlns:c15="http://schemas.microsoft.com/office/drawing/2012/chart" uri="{CE6537A1-D6FC-4f65-9D91-7224C49458BB}"/>
                <c:ext xmlns:c16="http://schemas.microsoft.com/office/drawing/2014/chart" uri="{C3380CC4-5D6E-409C-BE32-E72D297353CC}">
                  <c16:uniqueId val="{0000001E-29CB-408D-BB58-59B0102E17AB}"/>
                </c:ext>
              </c:extLst>
            </c:dLbl>
            <c:dLbl>
              <c:idx val="31"/>
              <c:delete val="1"/>
              <c:extLst>
                <c:ext xmlns:c15="http://schemas.microsoft.com/office/drawing/2012/chart" uri="{CE6537A1-D6FC-4f65-9D91-7224C49458BB}"/>
                <c:ext xmlns:c16="http://schemas.microsoft.com/office/drawing/2014/chart" uri="{C3380CC4-5D6E-409C-BE32-E72D297353CC}">
                  <c16:uniqueId val="{0000001F-29CB-408D-BB58-59B0102E17AB}"/>
                </c:ext>
              </c:extLst>
            </c:dLbl>
            <c:dLbl>
              <c:idx val="32"/>
              <c:delete val="1"/>
              <c:extLst>
                <c:ext xmlns:c15="http://schemas.microsoft.com/office/drawing/2012/chart" uri="{CE6537A1-D6FC-4f65-9D91-7224C49458BB}"/>
                <c:ext xmlns:c16="http://schemas.microsoft.com/office/drawing/2014/chart" uri="{C3380CC4-5D6E-409C-BE32-E72D297353CC}">
                  <c16:uniqueId val="{00000020-29CB-408D-BB58-59B0102E17AB}"/>
                </c:ext>
              </c:extLst>
            </c:dLbl>
            <c:dLbl>
              <c:idx val="33"/>
              <c:delete val="1"/>
              <c:extLst>
                <c:ext xmlns:c15="http://schemas.microsoft.com/office/drawing/2012/chart" uri="{CE6537A1-D6FC-4f65-9D91-7224C49458BB}"/>
                <c:ext xmlns:c16="http://schemas.microsoft.com/office/drawing/2014/chart" uri="{C3380CC4-5D6E-409C-BE32-E72D297353CC}">
                  <c16:uniqueId val="{00000021-29CB-408D-BB58-59B0102E17AB}"/>
                </c:ext>
              </c:extLst>
            </c:dLbl>
            <c:dLbl>
              <c:idx val="34"/>
              <c:delete val="1"/>
              <c:extLst>
                <c:ext xmlns:c15="http://schemas.microsoft.com/office/drawing/2012/chart" uri="{CE6537A1-D6FC-4f65-9D91-7224C49458BB}"/>
                <c:ext xmlns:c16="http://schemas.microsoft.com/office/drawing/2014/chart" uri="{C3380CC4-5D6E-409C-BE32-E72D297353CC}">
                  <c16:uniqueId val="{00000022-29CB-408D-BB58-59B0102E17AB}"/>
                </c:ext>
              </c:extLst>
            </c:dLbl>
            <c:dLbl>
              <c:idx val="35"/>
              <c:delete val="1"/>
              <c:extLst>
                <c:ext xmlns:c15="http://schemas.microsoft.com/office/drawing/2012/chart" uri="{CE6537A1-D6FC-4f65-9D91-7224C49458BB}"/>
                <c:ext xmlns:c16="http://schemas.microsoft.com/office/drawing/2014/chart" uri="{C3380CC4-5D6E-409C-BE32-E72D297353CC}">
                  <c16:uniqueId val="{00000023-29CB-408D-BB58-59B0102E17AB}"/>
                </c:ext>
              </c:extLst>
            </c:dLbl>
            <c:dLbl>
              <c:idx val="36"/>
              <c:delete val="1"/>
              <c:extLst>
                <c:ext xmlns:c15="http://schemas.microsoft.com/office/drawing/2012/chart" uri="{CE6537A1-D6FC-4f65-9D91-7224C49458BB}"/>
                <c:ext xmlns:c16="http://schemas.microsoft.com/office/drawing/2014/chart" uri="{C3380CC4-5D6E-409C-BE32-E72D297353CC}">
                  <c16:uniqueId val="{00000024-29CB-408D-BB58-59B0102E17AB}"/>
                </c:ext>
              </c:extLst>
            </c:dLbl>
            <c:dLbl>
              <c:idx val="37"/>
              <c:delete val="1"/>
              <c:extLst>
                <c:ext xmlns:c15="http://schemas.microsoft.com/office/drawing/2012/chart" uri="{CE6537A1-D6FC-4f65-9D91-7224C49458BB}"/>
                <c:ext xmlns:c16="http://schemas.microsoft.com/office/drawing/2014/chart" uri="{C3380CC4-5D6E-409C-BE32-E72D297353CC}">
                  <c16:uniqueId val="{00000025-29CB-408D-BB58-59B0102E17AB}"/>
                </c:ext>
              </c:extLst>
            </c:dLbl>
            <c:dLbl>
              <c:idx val="38"/>
              <c:delete val="1"/>
              <c:extLst>
                <c:ext xmlns:c15="http://schemas.microsoft.com/office/drawing/2012/chart" uri="{CE6537A1-D6FC-4f65-9D91-7224C49458BB}"/>
                <c:ext xmlns:c16="http://schemas.microsoft.com/office/drawing/2014/chart" uri="{C3380CC4-5D6E-409C-BE32-E72D297353CC}">
                  <c16:uniqueId val="{00000026-29CB-408D-BB58-59B0102E17AB}"/>
                </c:ext>
              </c:extLst>
            </c:dLbl>
            <c:dLbl>
              <c:idx val="39"/>
              <c:delete val="1"/>
              <c:extLst>
                <c:ext xmlns:c15="http://schemas.microsoft.com/office/drawing/2012/chart" uri="{CE6537A1-D6FC-4f65-9D91-7224C49458BB}"/>
                <c:ext xmlns:c16="http://schemas.microsoft.com/office/drawing/2014/chart" uri="{C3380CC4-5D6E-409C-BE32-E72D297353CC}">
                  <c16:uniqueId val="{00000027-29CB-408D-BB58-59B0102E17AB}"/>
                </c:ext>
              </c:extLst>
            </c:dLbl>
            <c:dLbl>
              <c:idx val="40"/>
              <c:delete val="1"/>
              <c:extLst>
                <c:ext xmlns:c15="http://schemas.microsoft.com/office/drawing/2012/chart" uri="{CE6537A1-D6FC-4f65-9D91-7224C49458BB}"/>
                <c:ext xmlns:c16="http://schemas.microsoft.com/office/drawing/2014/chart" uri="{C3380CC4-5D6E-409C-BE32-E72D297353CC}">
                  <c16:uniqueId val="{00000028-29CB-408D-BB58-59B0102E17AB}"/>
                </c:ext>
              </c:extLst>
            </c:dLbl>
            <c:dLbl>
              <c:idx val="41"/>
              <c:delete val="1"/>
              <c:extLst>
                <c:ext xmlns:c15="http://schemas.microsoft.com/office/drawing/2012/chart" uri="{CE6537A1-D6FC-4f65-9D91-7224C49458BB}"/>
                <c:ext xmlns:c16="http://schemas.microsoft.com/office/drawing/2014/chart" uri="{C3380CC4-5D6E-409C-BE32-E72D297353CC}">
                  <c16:uniqueId val="{00000029-29CB-408D-BB58-59B0102E17AB}"/>
                </c:ext>
              </c:extLst>
            </c:dLbl>
            <c:dLbl>
              <c:idx val="42"/>
              <c:delete val="1"/>
              <c:extLst>
                <c:ext xmlns:c15="http://schemas.microsoft.com/office/drawing/2012/chart" uri="{CE6537A1-D6FC-4f65-9D91-7224C49458BB}"/>
                <c:ext xmlns:c16="http://schemas.microsoft.com/office/drawing/2014/chart" uri="{C3380CC4-5D6E-409C-BE32-E72D297353CC}">
                  <c16:uniqueId val="{0000002A-29CB-408D-BB58-59B0102E17AB}"/>
                </c:ext>
              </c:extLst>
            </c:dLbl>
            <c:dLbl>
              <c:idx val="43"/>
              <c:delete val="1"/>
              <c:extLst>
                <c:ext xmlns:c15="http://schemas.microsoft.com/office/drawing/2012/chart" uri="{CE6537A1-D6FC-4f65-9D91-7224C49458BB}"/>
                <c:ext xmlns:c16="http://schemas.microsoft.com/office/drawing/2014/chart" uri="{C3380CC4-5D6E-409C-BE32-E72D297353CC}">
                  <c16:uniqueId val="{0000002B-29CB-408D-BB58-59B0102E17AB}"/>
                </c:ext>
              </c:extLst>
            </c:dLbl>
            <c:dLbl>
              <c:idx val="44"/>
              <c:delete val="1"/>
              <c:extLst>
                <c:ext xmlns:c15="http://schemas.microsoft.com/office/drawing/2012/chart" uri="{CE6537A1-D6FC-4f65-9D91-7224C49458BB}"/>
                <c:ext xmlns:c16="http://schemas.microsoft.com/office/drawing/2014/chart" uri="{C3380CC4-5D6E-409C-BE32-E72D297353CC}">
                  <c16:uniqueId val="{0000002C-29CB-408D-BB58-59B0102E17AB}"/>
                </c:ext>
              </c:extLst>
            </c:dLbl>
            <c:dLbl>
              <c:idx val="45"/>
              <c:delete val="1"/>
              <c:extLst>
                <c:ext xmlns:c15="http://schemas.microsoft.com/office/drawing/2012/chart" uri="{CE6537A1-D6FC-4f65-9D91-7224C49458BB}"/>
                <c:ext xmlns:c16="http://schemas.microsoft.com/office/drawing/2014/chart" uri="{C3380CC4-5D6E-409C-BE32-E72D297353CC}">
                  <c16:uniqueId val="{0000002D-29CB-408D-BB58-59B0102E17AB}"/>
                </c:ext>
              </c:extLst>
            </c:dLbl>
            <c:dLbl>
              <c:idx val="46"/>
              <c:delete val="1"/>
              <c:extLst>
                <c:ext xmlns:c15="http://schemas.microsoft.com/office/drawing/2012/chart" uri="{CE6537A1-D6FC-4f65-9D91-7224C49458BB}"/>
                <c:ext xmlns:c16="http://schemas.microsoft.com/office/drawing/2014/chart" uri="{C3380CC4-5D6E-409C-BE32-E72D297353CC}">
                  <c16:uniqueId val="{0000002E-29CB-408D-BB58-59B0102E17AB}"/>
                </c:ext>
              </c:extLst>
            </c:dLbl>
            <c:dLbl>
              <c:idx val="47"/>
              <c:delete val="1"/>
              <c:extLst>
                <c:ext xmlns:c15="http://schemas.microsoft.com/office/drawing/2012/chart" uri="{CE6537A1-D6FC-4f65-9D91-7224C49458BB}"/>
                <c:ext xmlns:c16="http://schemas.microsoft.com/office/drawing/2014/chart" uri="{C3380CC4-5D6E-409C-BE32-E72D297353CC}">
                  <c16:uniqueId val="{0000002F-29CB-408D-BB58-59B0102E17AB}"/>
                </c:ext>
              </c:extLst>
            </c:dLbl>
            <c:dLbl>
              <c:idx val="48"/>
              <c:layout>
                <c:manualLayout>
                  <c:x val="-1.5991739699808603E-3"/>
                  <c:y val="-3.1720545208021124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B55586C6-B3CC-4799-8A23-A28D85856C29}"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0-29CB-408D-BB58-59B0102E17AB}"/>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tiedot'!$B$28:$BO$28</c:f>
              <c:numCache>
                <c:formatCode>#,##0</c:formatCode>
                <c:ptCount val="66"/>
                <c:pt idx="0">
                  <c:v>197924</c:v>
                </c:pt>
                <c:pt idx="1">
                  <c:v>198813</c:v>
                </c:pt>
                <c:pt idx="2">
                  <c:v>199487</c:v>
                </c:pt>
                <c:pt idx="3">
                  <c:v>199896</c:v>
                </c:pt>
                <c:pt idx="4">
                  <c:v>200082</c:v>
                </c:pt>
                <c:pt idx="5">
                  <c:v>200352</c:v>
                </c:pt>
                <c:pt idx="6">
                  <c:v>200636</c:v>
                </c:pt>
                <c:pt idx="7">
                  <c:v>200848</c:v>
                </c:pt>
                <c:pt idx="8">
                  <c:v>201473</c:v>
                </c:pt>
                <c:pt idx="9">
                  <c:v>202333</c:v>
                </c:pt>
                <c:pt idx="10">
                  <c:v>202731</c:v>
                </c:pt>
                <c:pt idx="11">
                  <c:v>202826</c:v>
                </c:pt>
                <c:pt idx="12">
                  <c:v>202777</c:v>
                </c:pt>
                <c:pt idx="13">
                  <c:v>203219</c:v>
                </c:pt>
                <c:pt idx="14">
                  <c:v>204146</c:v>
                </c:pt>
                <c:pt idx="15">
                  <c:v>204901</c:v>
                </c:pt>
                <c:pt idx="16">
                  <c:v>205613</c:v>
                </c:pt>
                <c:pt idx="17">
                  <c:v>206107</c:v>
                </c:pt>
                <c:pt idx="18">
                  <c:v>206233</c:v>
                </c:pt>
                <c:pt idx="19">
                  <c:v>206171</c:v>
                </c:pt>
                <c:pt idx="20">
                  <c:v>205973</c:v>
                </c:pt>
                <c:pt idx="21">
                  <c:v>205394</c:v>
                </c:pt>
                <c:pt idx="22">
                  <c:v>205338</c:v>
                </c:pt>
                <c:pt idx="23">
                  <c:v>205030</c:v>
                </c:pt>
                <c:pt idx="24">
                  <c:v>204858</c:v>
                </c:pt>
                <c:pt idx="25">
                  <c:v>204912</c:v>
                </c:pt>
                <c:pt idx="26">
                  <c:v>205071</c:v>
                </c:pt>
                <c:pt idx="27">
                  <c:v>205464</c:v>
                </c:pt>
                <c:pt idx="28">
                  <c:v>205755</c:v>
                </c:pt>
                <c:pt idx="29">
                  <c:v>206021</c:v>
                </c:pt>
                <c:pt idx="30">
                  <c:v>206240</c:v>
                </c:pt>
                <c:pt idx="31">
                  <c:v>206481</c:v>
                </c:pt>
                <c:pt idx="32">
                  <c:v>207269</c:v>
                </c:pt>
                <c:pt idx="33">
                  <c:v>207940</c:v>
                </c:pt>
                <c:pt idx="34">
                  <c:v>208331</c:v>
                </c:pt>
                <c:pt idx="35">
                  <c:v>208777</c:v>
                </c:pt>
                <c:pt idx="36">
                  <c:v>209238</c:v>
                </c:pt>
                <c:pt idx="37">
                  <c:v>209503</c:v>
                </c:pt>
                <c:pt idx="38">
                  <c:v>209405</c:v>
                </c:pt>
                <c:pt idx="39">
                  <c:v>208959</c:v>
                </c:pt>
                <c:pt idx="40">
                  <c:v>208525</c:v>
                </c:pt>
                <c:pt idx="41">
                  <c:v>208574</c:v>
                </c:pt>
                <c:pt idx="42">
                  <c:v>208048</c:v>
                </c:pt>
                <c:pt idx="43">
                  <c:v>207394</c:v>
                </c:pt>
                <c:pt idx="44">
                  <c:v>206315</c:v>
                </c:pt>
                <c:pt idx="45">
                  <c:v>205771</c:v>
                </c:pt>
                <c:pt idx="46">
                  <c:v>205124</c:v>
                </c:pt>
                <c:pt idx="47">
                  <c:v>204528</c:v>
                </c:pt>
                <c:pt idx="48">
                  <c:v>204479</c:v>
                </c:pt>
              </c:numCache>
            </c:numRef>
          </c:val>
          <c:smooth val="0"/>
          <c:extLst>
            <c:ext xmlns:c16="http://schemas.microsoft.com/office/drawing/2014/chart" uri="{C3380CC4-5D6E-409C-BE32-E72D297353CC}">
              <c16:uniqueId val="{00000031-29CB-408D-BB58-59B0102E17AB}"/>
            </c:ext>
          </c:extLst>
        </c:ser>
        <c:ser>
          <c:idx val="2"/>
          <c:order val="1"/>
          <c:tx>
            <c:strRef>
              <c:f>'Diat 6–34 tiedot'!$A$29</c:f>
              <c:strCache>
                <c:ptCount val="1"/>
                <c:pt idx="0">
                  <c:v>Päijät-Häme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6.2367784829253668E-2"/>
                  <c:y val="3.85178048954541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2-29CB-408D-BB58-59B0102E17AB}"/>
                </c:ext>
              </c:extLst>
            </c:dLbl>
            <c:spPr>
              <a:solidFill>
                <a:srgbClr val="FFFFFF"/>
              </a:solidFill>
              <a:ln>
                <a:solidFill>
                  <a:srgbClr val="1F497D"/>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tiedot'!$B$29:$BO$29</c:f>
              <c:numCache>
                <c:formatCode>General</c:formatCode>
                <c:ptCount val="66"/>
                <c:pt idx="44" formatCode="#,##0">
                  <c:v>206755</c:v>
                </c:pt>
                <c:pt idx="45" formatCode="#,##0">
                  <c:v>206124</c:v>
                </c:pt>
                <c:pt idx="46" formatCode="#,##0">
                  <c:v>205509</c:v>
                </c:pt>
                <c:pt idx="47" formatCode="#,##0">
                  <c:v>204888</c:v>
                </c:pt>
                <c:pt idx="48" formatCode="#,##0">
                  <c:v>204255</c:v>
                </c:pt>
                <c:pt idx="49" formatCode="#,##0">
                  <c:v>203614</c:v>
                </c:pt>
                <c:pt idx="50" formatCode="#,##0">
                  <c:v>202950</c:v>
                </c:pt>
                <c:pt idx="51" formatCode="#,##0">
                  <c:v>202281</c:v>
                </c:pt>
                <c:pt idx="52" formatCode="#,##0">
                  <c:v>201597</c:v>
                </c:pt>
                <c:pt idx="53" formatCode="#,##0">
                  <c:v>200897</c:v>
                </c:pt>
                <c:pt idx="54" formatCode="#,##0">
                  <c:v>200189</c:v>
                </c:pt>
                <c:pt idx="55" formatCode="#,##0">
                  <c:v>199457</c:v>
                </c:pt>
                <c:pt idx="56" formatCode="#,##0">
                  <c:v>198701</c:v>
                </c:pt>
                <c:pt idx="57" formatCode="#,##0">
                  <c:v>197924</c:v>
                </c:pt>
                <c:pt idx="58" formatCode="#,##0">
                  <c:v>197125</c:v>
                </c:pt>
                <c:pt idx="59" formatCode="#,##0">
                  <c:v>196300</c:v>
                </c:pt>
                <c:pt idx="60" formatCode="#,##0">
                  <c:v>195475</c:v>
                </c:pt>
                <c:pt idx="61" formatCode="#,##0">
                  <c:v>194634</c:v>
                </c:pt>
                <c:pt idx="62" formatCode="#,##0">
                  <c:v>193786</c:v>
                </c:pt>
                <c:pt idx="63" formatCode="#,##0">
                  <c:v>192930</c:v>
                </c:pt>
                <c:pt idx="64" formatCode="#,##0">
                  <c:v>192080</c:v>
                </c:pt>
                <c:pt idx="65" formatCode="#,##0">
                  <c:v>191226</c:v>
                </c:pt>
              </c:numCache>
            </c:numRef>
          </c:val>
          <c:smooth val="0"/>
          <c:extLst>
            <c:ext xmlns:c16="http://schemas.microsoft.com/office/drawing/2014/chart" uri="{C3380CC4-5D6E-409C-BE32-E72D297353CC}">
              <c16:uniqueId val="{00000033-29CB-408D-BB58-59B0102E17AB}"/>
            </c:ext>
          </c:extLst>
        </c:ser>
        <c:ser>
          <c:idx val="3"/>
          <c:order val="2"/>
          <c:tx>
            <c:strRef>
              <c:f>'Diat 6–34 tiedot'!$A$30</c:f>
              <c:strCache>
                <c:ptCount val="1"/>
                <c:pt idx="0">
                  <c:v>Päijät-Häme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1.1727140306934101E-16"/>
                  <c:y val="2.0391779062299293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34-29CB-408D-BB58-59B0102E17A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tiedot'!$B$30:$BO$30</c:f>
              <c:numCache>
                <c:formatCode>General</c:formatCode>
                <c:ptCount val="66"/>
                <c:pt idx="46" formatCode="#,##0">
                  <c:v>205293</c:v>
                </c:pt>
                <c:pt idx="47" formatCode="#,##0">
                  <c:v>204716</c:v>
                </c:pt>
                <c:pt idx="48" formatCode="#,##0">
                  <c:v>204141</c:v>
                </c:pt>
                <c:pt idx="49" formatCode="#,##0">
                  <c:v>203560</c:v>
                </c:pt>
                <c:pt idx="50" formatCode="#,##0">
                  <c:v>202967</c:v>
                </c:pt>
                <c:pt idx="51" formatCode="#,##0">
                  <c:v>202378</c:v>
                </c:pt>
                <c:pt idx="52" formatCode="#,##0">
                  <c:v>201786</c:v>
                </c:pt>
                <c:pt idx="53" formatCode="#,##0">
                  <c:v>201173</c:v>
                </c:pt>
                <c:pt idx="54" formatCode="#,##0">
                  <c:v>200556</c:v>
                </c:pt>
                <c:pt idx="55" formatCode="#,##0">
                  <c:v>199927</c:v>
                </c:pt>
                <c:pt idx="56" formatCode="#,##0">
                  <c:v>199278</c:v>
                </c:pt>
                <c:pt idx="57" formatCode="#,##0">
                  <c:v>198620</c:v>
                </c:pt>
                <c:pt idx="58" formatCode="#,##0">
                  <c:v>197947</c:v>
                </c:pt>
                <c:pt idx="59" formatCode="#,##0">
                  <c:v>197265</c:v>
                </c:pt>
                <c:pt idx="60" formatCode="#,##0">
                  <c:v>196579</c:v>
                </c:pt>
                <c:pt idx="61" formatCode="#,##0">
                  <c:v>195898</c:v>
                </c:pt>
                <c:pt idx="62" formatCode="#,##0">
                  <c:v>195208</c:v>
                </c:pt>
                <c:pt idx="63" formatCode="#,##0">
                  <c:v>194535</c:v>
                </c:pt>
                <c:pt idx="64" formatCode="#,##0">
                  <c:v>193867</c:v>
                </c:pt>
                <c:pt idx="65" formatCode="#,##0">
                  <c:v>193194</c:v>
                </c:pt>
              </c:numCache>
            </c:numRef>
          </c:val>
          <c:smooth val="0"/>
          <c:extLst>
            <c:ext xmlns:c16="http://schemas.microsoft.com/office/drawing/2014/chart" uri="{C3380CC4-5D6E-409C-BE32-E72D297353CC}">
              <c16:uniqueId val="{00000035-29CB-408D-BB58-59B0102E17AB}"/>
            </c:ext>
          </c:extLst>
        </c:ser>
        <c:ser>
          <c:idx val="1"/>
          <c:order val="3"/>
          <c:tx>
            <c:strRef>
              <c:f>'Diat 6–34 tiedot'!$A$31</c:f>
              <c:strCache>
                <c:ptCount val="1"/>
                <c:pt idx="0">
                  <c:v>Päijät-Häme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3582653369598182E-2"/>
                  <c:y val="-4.7580817812031703E-2"/>
                </c:manualLayout>
              </c:layout>
              <c:tx>
                <c:rich>
                  <a:bodyPr/>
                  <a:lstStyle/>
                  <a:p>
                    <a:fld id="{09A5F274-BE08-497E-9019-7650F857A4B7}" type="VALUE">
                      <a:rPr lang="en-US" baseline="0"/>
                      <a:pPr/>
                      <a:t>[ARVO]</a:t>
                    </a:fld>
                    <a:endParaRPr lang="fi-FI"/>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36-29CB-408D-BB58-59B0102E17AB}"/>
                </c:ext>
              </c:extLst>
            </c:dLbl>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tiedot'!$B$31:$BT$31</c:f>
              <c:numCache>
                <c:formatCode>General</c:formatCode>
                <c:ptCount val="71"/>
                <c:pt idx="49" formatCode="#,##0">
                  <c:v>204415</c:v>
                </c:pt>
                <c:pt idx="50" formatCode="#,##0">
                  <c:v>204183</c:v>
                </c:pt>
                <c:pt idx="51" formatCode="#,##0">
                  <c:v>203848</c:v>
                </c:pt>
                <c:pt idx="52" formatCode="#,##0">
                  <c:v>203513</c:v>
                </c:pt>
                <c:pt idx="53" formatCode="#,##0">
                  <c:v>203201</c:v>
                </c:pt>
                <c:pt idx="54" formatCode="#,##0">
                  <c:v>202887</c:v>
                </c:pt>
                <c:pt idx="55" formatCode="#,##0">
                  <c:v>202586</c:v>
                </c:pt>
                <c:pt idx="56" formatCode="#,##0">
                  <c:v>202288</c:v>
                </c:pt>
                <c:pt idx="57" formatCode="#,##0">
                  <c:v>201999</c:v>
                </c:pt>
                <c:pt idx="58" formatCode="#,##0">
                  <c:v>201727</c:v>
                </c:pt>
                <c:pt idx="59" formatCode="#,##0">
                  <c:v>201464</c:v>
                </c:pt>
                <c:pt idx="60" formatCode="#,##0">
                  <c:v>201225</c:v>
                </c:pt>
                <c:pt idx="61" formatCode="#,##0">
                  <c:v>201010</c:v>
                </c:pt>
                <c:pt idx="62" formatCode="#,##0">
                  <c:v>200818</c:v>
                </c:pt>
                <c:pt idx="63" formatCode="#,##0">
                  <c:v>200653</c:v>
                </c:pt>
                <c:pt idx="64" formatCode="#,##0">
                  <c:v>200511</c:v>
                </c:pt>
                <c:pt idx="65" formatCode="#,##0">
                  <c:v>200386</c:v>
                </c:pt>
                <c:pt idx="66" formatCode="#,##0">
                  <c:v>200279</c:v>
                </c:pt>
                <c:pt idx="67" formatCode="#,##0">
                  <c:v>200204</c:v>
                </c:pt>
                <c:pt idx="68" formatCode="#,##0">
                  <c:v>200161</c:v>
                </c:pt>
                <c:pt idx="69" formatCode="#,##0">
                  <c:v>200153</c:v>
                </c:pt>
                <c:pt idx="70" formatCode="#,##0">
                  <c:v>200166</c:v>
                </c:pt>
              </c:numCache>
            </c:numRef>
          </c:val>
          <c:smooth val="0"/>
          <c:extLst>
            <c:ext xmlns:c16="http://schemas.microsoft.com/office/drawing/2014/chart" uri="{C3380CC4-5D6E-409C-BE32-E72D297353CC}">
              <c16:uniqueId val="{00000037-29CB-408D-BB58-59B0102E17AB}"/>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61057339613216299"/>
          <c:w val="0.27302886068298582"/>
          <c:h val="0.2947548704774138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Kymenlaakson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tiedot'!$A$32</c:f>
              <c:strCache>
                <c:ptCount val="1"/>
                <c:pt idx="0">
                  <c:v>Kymenlaakso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9533-444A-B065-CBC151B3DF84}"/>
                </c:ext>
              </c:extLst>
            </c:dLbl>
            <c:dLbl>
              <c:idx val="1"/>
              <c:delete val="1"/>
              <c:extLst>
                <c:ext xmlns:c15="http://schemas.microsoft.com/office/drawing/2012/chart" uri="{CE6537A1-D6FC-4f65-9D91-7224C49458BB}"/>
                <c:ext xmlns:c16="http://schemas.microsoft.com/office/drawing/2014/chart" uri="{C3380CC4-5D6E-409C-BE32-E72D297353CC}">
                  <c16:uniqueId val="{00000001-9533-444A-B065-CBC151B3DF84}"/>
                </c:ext>
              </c:extLst>
            </c:dLbl>
            <c:dLbl>
              <c:idx val="2"/>
              <c:delete val="1"/>
              <c:extLst>
                <c:ext xmlns:c15="http://schemas.microsoft.com/office/drawing/2012/chart" uri="{CE6537A1-D6FC-4f65-9D91-7224C49458BB}"/>
                <c:ext xmlns:c16="http://schemas.microsoft.com/office/drawing/2014/chart" uri="{C3380CC4-5D6E-409C-BE32-E72D297353CC}">
                  <c16:uniqueId val="{00000002-9533-444A-B065-CBC151B3DF84}"/>
                </c:ext>
              </c:extLst>
            </c:dLbl>
            <c:dLbl>
              <c:idx val="3"/>
              <c:delete val="1"/>
              <c:extLst>
                <c:ext xmlns:c15="http://schemas.microsoft.com/office/drawing/2012/chart" uri="{CE6537A1-D6FC-4f65-9D91-7224C49458BB}"/>
                <c:ext xmlns:c16="http://schemas.microsoft.com/office/drawing/2014/chart" uri="{C3380CC4-5D6E-409C-BE32-E72D297353CC}">
                  <c16:uniqueId val="{00000003-9533-444A-B065-CBC151B3DF84}"/>
                </c:ext>
              </c:extLst>
            </c:dLbl>
            <c:dLbl>
              <c:idx val="4"/>
              <c:delete val="1"/>
              <c:extLst>
                <c:ext xmlns:c15="http://schemas.microsoft.com/office/drawing/2012/chart" uri="{CE6537A1-D6FC-4f65-9D91-7224C49458BB}"/>
                <c:ext xmlns:c16="http://schemas.microsoft.com/office/drawing/2014/chart" uri="{C3380CC4-5D6E-409C-BE32-E72D297353CC}">
                  <c16:uniqueId val="{00000004-9533-444A-B065-CBC151B3DF84}"/>
                </c:ext>
              </c:extLst>
            </c:dLbl>
            <c:dLbl>
              <c:idx val="5"/>
              <c:delete val="1"/>
              <c:extLst>
                <c:ext xmlns:c15="http://schemas.microsoft.com/office/drawing/2012/chart" uri="{CE6537A1-D6FC-4f65-9D91-7224C49458BB}"/>
                <c:ext xmlns:c16="http://schemas.microsoft.com/office/drawing/2014/chart" uri="{C3380CC4-5D6E-409C-BE32-E72D297353CC}">
                  <c16:uniqueId val="{00000005-9533-444A-B065-CBC151B3DF84}"/>
                </c:ext>
              </c:extLst>
            </c:dLbl>
            <c:dLbl>
              <c:idx val="6"/>
              <c:delete val="1"/>
              <c:extLst>
                <c:ext xmlns:c15="http://schemas.microsoft.com/office/drawing/2012/chart" uri="{CE6537A1-D6FC-4f65-9D91-7224C49458BB}"/>
                <c:ext xmlns:c16="http://schemas.microsoft.com/office/drawing/2014/chart" uri="{C3380CC4-5D6E-409C-BE32-E72D297353CC}">
                  <c16:uniqueId val="{00000006-9533-444A-B065-CBC151B3DF84}"/>
                </c:ext>
              </c:extLst>
            </c:dLbl>
            <c:dLbl>
              <c:idx val="7"/>
              <c:delete val="1"/>
              <c:extLst>
                <c:ext xmlns:c15="http://schemas.microsoft.com/office/drawing/2012/chart" uri="{CE6537A1-D6FC-4f65-9D91-7224C49458BB}"/>
                <c:ext xmlns:c16="http://schemas.microsoft.com/office/drawing/2014/chart" uri="{C3380CC4-5D6E-409C-BE32-E72D297353CC}">
                  <c16:uniqueId val="{00000007-9533-444A-B065-CBC151B3DF84}"/>
                </c:ext>
              </c:extLst>
            </c:dLbl>
            <c:dLbl>
              <c:idx val="8"/>
              <c:delete val="1"/>
              <c:extLst>
                <c:ext xmlns:c15="http://schemas.microsoft.com/office/drawing/2012/chart" uri="{CE6537A1-D6FC-4f65-9D91-7224C49458BB}"/>
                <c:ext xmlns:c16="http://schemas.microsoft.com/office/drawing/2014/chart" uri="{C3380CC4-5D6E-409C-BE32-E72D297353CC}">
                  <c16:uniqueId val="{00000008-9533-444A-B065-CBC151B3DF84}"/>
                </c:ext>
              </c:extLst>
            </c:dLbl>
            <c:dLbl>
              <c:idx val="9"/>
              <c:delete val="1"/>
              <c:extLst>
                <c:ext xmlns:c15="http://schemas.microsoft.com/office/drawing/2012/chart" uri="{CE6537A1-D6FC-4f65-9D91-7224C49458BB}"/>
                <c:ext xmlns:c16="http://schemas.microsoft.com/office/drawing/2014/chart" uri="{C3380CC4-5D6E-409C-BE32-E72D297353CC}">
                  <c16:uniqueId val="{00000009-9533-444A-B065-CBC151B3DF84}"/>
                </c:ext>
              </c:extLst>
            </c:dLbl>
            <c:dLbl>
              <c:idx val="10"/>
              <c:delete val="1"/>
              <c:extLst>
                <c:ext xmlns:c15="http://schemas.microsoft.com/office/drawing/2012/chart" uri="{CE6537A1-D6FC-4f65-9D91-7224C49458BB}"/>
                <c:ext xmlns:c16="http://schemas.microsoft.com/office/drawing/2014/chart" uri="{C3380CC4-5D6E-409C-BE32-E72D297353CC}">
                  <c16:uniqueId val="{0000000A-9533-444A-B065-CBC151B3DF84}"/>
                </c:ext>
              </c:extLst>
            </c:dLbl>
            <c:dLbl>
              <c:idx val="11"/>
              <c:delete val="1"/>
              <c:extLst>
                <c:ext xmlns:c15="http://schemas.microsoft.com/office/drawing/2012/chart" uri="{CE6537A1-D6FC-4f65-9D91-7224C49458BB}"/>
                <c:ext xmlns:c16="http://schemas.microsoft.com/office/drawing/2014/chart" uri="{C3380CC4-5D6E-409C-BE32-E72D297353CC}">
                  <c16:uniqueId val="{0000000B-9533-444A-B065-CBC151B3DF84}"/>
                </c:ext>
              </c:extLst>
            </c:dLbl>
            <c:dLbl>
              <c:idx val="12"/>
              <c:delete val="1"/>
              <c:extLst>
                <c:ext xmlns:c15="http://schemas.microsoft.com/office/drawing/2012/chart" uri="{CE6537A1-D6FC-4f65-9D91-7224C49458BB}"/>
                <c:ext xmlns:c16="http://schemas.microsoft.com/office/drawing/2014/chart" uri="{C3380CC4-5D6E-409C-BE32-E72D297353CC}">
                  <c16:uniqueId val="{0000000C-9533-444A-B065-CBC151B3DF84}"/>
                </c:ext>
              </c:extLst>
            </c:dLbl>
            <c:dLbl>
              <c:idx val="13"/>
              <c:delete val="1"/>
              <c:extLst>
                <c:ext xmlns:c15="http://schemas.microsoft.com/office/drawing/2012/chart" uri="{CE6537A1-D6FC-4f65-9D91-7224C49458BB}"/>
                <c:ext xmlns:c16="http://schemas.microsoft.com/office/drawing/2014/chart" uri="{C3380CC4-5D6E-409C-BE32-E72D297353CC}">
                  <c16:uniqueId val="{0000000D-9533-444A-B065-CBC151B3DF84}"/>
                </c:ext>
              </c:extLst>
            </c:dLbl>
            <c:dLbl>
              <c:idx val="14"/>
              <c:delete val="1"/>
              <c:extLst>
                <c:ext xmlns:c15="http://schemas.microsoft.com/office/drawing/2012/chart" uri="{CE6537A1-D6FC-4f65-9D91-7224C49458BB}"/>
                <c:ext xmlns:c16="http://schemas.microsoft.com/office/drawing/2014/chart" uri="{C3380CC4-5D6E-409C-BE32-E72D297353CC}">
                  <c16:uniqueId val="{0000000E-9533-444A-B065-CBC151B3DF84}"/>
                </c:ext>
              </c:extLst>
            </c:dLbl>
            <c:dLbl>
              <c:idx val="15"/>
              <c:delete val="1"/>
              <c:extLst>
                <c:ext xmlns:c15="http://schemas.microsoft.com/office/drawing/2012/chart" uri="{CE6537A1-D6FC-4f65-9D91-7224C49458BB}"/>
                <c:ext xmlns:c16="http://schemas.microsoft.com/office/drawing/2014/chart" uri="{C3380CC4-5D6E-409C-BE32-E72D297353CC}">
                  <c16:uniqueId val="{0000000F-9533-444A-B065-CBC151B3DF84}"/>
                </c:ext>
              </c:extLst>
            </c:dLbl>
            <c:dLbl>
              <c:idx val="16"/>
              <c:delete val="1"/>
              <c:extLst>
                <c:ext xmlns:c15="http://schemas.microsoft.com/office/drawing/2012/chart" uri="{CE6537A1-D6FC-4f65-9D91-7224C49458BB}"/>
                <c:ext xmlns:c16="http://schemas.microsoft.com/office/drawing/2014/chart" uri="{C3380CC4-5D6E-409C-BE32-E72D297353CC}">
                  <c16:uniqueId val="{00000010-9533-444A-B065-CBC151B3DF84}"/>
                </c:ext>
              </c:extLst>
            </c:dLbl>
            <c:dLbl>
              <c:idx val="17"/>
              <c:delete val="1"/>
              <c:extLst>
                <c:ext xmlns:c15="http://schemas.microsoft.com/office/drawing/2012/chart" uri="{CE6537A1-D6FC-4f65-9D91-7224C49458BB}"/>
                <c:ext xmlns:c16="http://schemas.microsoft.com/office/drawing/2014/chart" uri="{C3380CC4-5D6E-409C-BE32-E72D297353CC}">
                  <c16:uniqueId val="{00000011-9533-444A-B065-CBC151B3DF84}"/>
                </c:ext>
              </c:extLst>
            </c:dLbl>
            <c:dLbl>
              <c:idx val="18"/>
              <c:delete val="1"/>
              <c:extLst>
                <c:ext xmlns:c15="http://schemas.microsoft.com/office/drawing/2012/chart" uri="{CE6537A1-D6FC-4f65-9D91-7224C49458BB}"/>
                <c:ext xmlns:c16="http://schemas.microsoft.com/office/drawing/2014/chart" uri="{C3380CC4-5D6E-409C-BE32-E72D297353CC}">
                  <c16:uniqueId val="{00000012-9533-444A-B065-CBC151B3DF84}"/>
                </c:ext>
              </c:extLst>
            </c:dLbl>
            <c:dLbl>
              <c:idx val="19"/>
              <c:delete val="1"/>
              <c:extLst>
                <c:ext xmlns:c15="http://schemas.microsoft.com/office/drawing/2012/chart" uri="{CE6537A1-D6FC-4f65-9D91-7224C49458BB}"/>
                <c:ext xmlns:c16="http://schemas.microsoft.com/office/drawing/2014/chart" uri="{C3380CC4-5D6E-409C-BE32-E72D297353CC}">
                  <c16:uniqueId val="{00000013-9533-444A-B065-CBC151B3DF84}"/>
                </c:ext>
              </c:extLst>
            </c:dLbl>
            <c:dLbl>
              <c:idx val="20"/>
              <c:delete val="1"/>
              <c:extLst>
                <c:ext xmlns:c15="http://schemas.microsoft.com/office/drawing/2012/chart" uri="{CE6537A1-D6FC-4f65-9D91-7224C49458BB}"/>
                <c:ext xmlns:c16="http://schemas.microsoft.com/office/drawing/2014/chart" uri="{C3380CC4-5D6E-409C-BE32-E72D297353CC}">
                  <c16:uniqueId val="{00000014-9533-444A-B065-CBC151B3DF84}"/>
                </c:ext>
              </c:extLst>
            </c:dLbl>
            <c:dLbl>
              <c:idx val="21"/>
              <c:delete val="1"/>
              <c:extLst>
                <c:ext xmlns:c15="http://schemas.microsoft.com/office/drawing/2012/chart" uri="{CE6537A1-D6FC-4f65-9D91-7224C49458BB}"/>
                <c:ext xmlns:c16="http://schemas.microsoft.com/office/drawing/2014/chart" uri="{C3380CC4-5D6E-409C-BE32-E72D297353CC}">
                  <c16:uniqueId val="{00000015-9533-444A-B065-CBC151B3DF84}"/>
                </c:ext>
              </c:extLst>
            </c:dLbl>
            <c:dLbl>
              <c:idx val="22"/>
              <c:delete val="1"/>
              <c:extLst>
                <c:ext xmlns:c15="http://schemas.microsoft.com/office/drawing/2012/chart" uri="{CE6537A1-D6FC-4f65-9D91-7224C49458BB}"/>
                <c:ext xmlns:c16="http://schemas.microsoft.com/office/drawing/2014/chart" uri="{C3380CC4-5D6E-409C-BE32-E72D297353CC}">
                  <c16:uniqueId val="{00000016-9533-444A-B065-CBC151B3DF84}"/>
                </c:ext>
              </c:extLst>
            </c:dLbl>
            <c:dLbl>
              <c:idx val="23"/>
              <c:delete val="1"/>
              <c:extLst>
                <c:ext xmlns:c15="http://schemas.microsoft.com/office/drawing/2012/chart" uri="{CE6537A1-D6FC-4f65-9D91-7224C49458BB}"/>
                <c:ext xmlns:c16="http://schemas.microsoft.com/office/drawing/2014/chart" uri="{C3380CC4-5D6E-409C-BE32-E72D297353CC}">
                  <c16:uniqueId val="{00000017-9533-444A-B065-CBC151B3DF84}"/>
                </c:ext>
              </c:extLst>
            </c:dLbl>
            <c:dLbl>
              <c:idx val="24"/>
              <c:delete val="1"/>
              <c:extLst>
                <c:ext xmlns:c15="http://schemas.microsoft.com/office/drawing/2012/chart" uri="{CE6537A1-D6FC-4f65-9D91-7224C49458BB}"/>
                <c:ext xmlns:c16="http://schemas.microsoft.com/office/drawing/2014/chart" uri="{C3380CC4-5D6E-409C-BE32-E72D297353CC}">
                  <c16:uniqueId val="{00000018-9533-444A-B065-CBC151B3DF84}"/>
                </c:ext>
              </c:extLst>
            </c:dLbl>
            <c:dLbl>
              <c:idx val="25"/>
              <c:delete val="1"/>
              <c:extLst>
                <c:ext xmlns:c15="http://schemas.microsoft.com/office/drawing/2012/chart" uri="{CE6537A1-D6FC-4f65-9D91-7224C49458BB}"/>
                <c:ext xmlns:c16="http://schemas.microsoft.com/office/drawing/2014/chart" uri="{C3380CC4-5D6E-409C-BE32-E72D297353CC}">
                  <c16:uniqueId val="{00000019-9533-444A-B065-CBC151B3DF84}"/>
                </c:ext>
              </c:extLst>
            </c:dLbl>
            <c:dLbl>
              <c:idx val="26"/>
              <c:delete val="1"/>
              <c:extLst>
                <c:ext xmlns:c15="http://schemas.microsoft.com/office/drawing/2012/chart" uri="{CE6537A1-D6FC-4f65-9D91-7224C49458BB}"/>
                <c:ext xmlns:c16="http://schemas.microsoft.com/office/drawing/2014/chart" uri="{C3380CC4-5D6E-409C-BE32-E72D297353CC}">
                  <c16:uniqueId val="{0000001A-9533-444A-B065-CBC151B3DF84}"/>
                </c:ext>
              </c:extLst>
            </c:dLbl>
            <c:dLbl>
              <c:idx val="27"/>
              <c:delete val="1"/>
              <c:extLst>
                <c:ext xmlns:c15="http://schemas.microsoft.com/office/drawing/2012/chart" uri="{CE6537A1-D6FC-4f65-9D91-7224C49458BB}"/>
                <c:ext xmlns:c16="http://schemas.microsoft.com/office/drawing/2014/chart" uri="{C3380CC4-5D6E-409C-BE32-E72D297353CC}">
                  <c16:uniqueId val="{0000001B-9533-444A-B065-CBC151B3DF84}"/>
                </c:ext>
              </c:extLst>
            </c:dLbl>
            <c:dLbl>
              <c:idx val="28"/>
              <c:delete val="1"/>
              <c:extLst>
                <c:ext xmlns:c15="http://schemas.microsoft.com/office/drawing/2012/chart" uri="{CE6537A1-D6FC-4f65-9D91-7224C49458BB}"/>
                <c:ext xmlns:c16="http://schemas.microsoft.com/office/drawing/2014/chart" uri="{C3380CC4-5D6E-409C-BE32-E72D297353CC}">
                  <c16:uniqueId val="{0000001C-9533-444A-B065-CBC151B3DF84}"/>
                </c:ext>
              </c:extLst>
            </c:dLbl>
            <c:dLbl>
              <c:idx val="29"/>
              <c:delete val="1"/>
              <c:extLst>
                <c:ext xmlns:c15="http://schemas.microsoft.com/office/drawing/2012/chart" uri="{CE6537A1-D6FC-4f65-9D91-7224C49458BB}"/>
                <c:ext xmlns:c16="http://schemas.microsoft.com/office/drawing/2014/chart" uri="{C3380CC4-5D6E-409C-BE32-E72D297353CC}">
                  <c16:uniqueId val="{0000001D-9533-444A-B065-CBC151B3DF84}"/>
                </c:ext>
              </c:extLst>
            </c:dLbl>
            <c:dLbl>
              <c:idx val="30"/>
              <c:delete val="1"/>
              <c:extLst>
                <c:ext xmlns:c15="http://schemas.microsoft.com/office/drawing/2012/chart" uri="{CE6537A1-D6FC-4f65-9D91-7224C49458BB}"/>
                <c:ext xmlns:c16="http://schemas.microsoft.com/office/drawing/2014/chart" uri="{C3380CC4-5D6E-409C-BE32-E72D297353CC}">
                  <c16:uniqueId val="{0000001E-9533-444A-B065-CBC151B3DF84}"/>
                </c:ext>
              </c:extLst>
            </c:dLbl>
            <c:dLbl>
              <c:idx val="31"/>
              <c:delete val="1"/>
              <c:extLst>
                <c:ext xmlns:c15="http://schemas.microsoft.com/office/drawing/2012/chart" uri="{CE6537A1-D6FC-4f65-9D91-7224C49458BB}"/>
                <c:ext xmlns:c16="http://schemas.microsoft.com/office/drawing/2014/chart" uri="{C3380CC4-5D6E-409C-BE32-E72D297353CC}">
                  <c16:uniqueId val="{0000001F-9533-444A-B065-CBC151B3DF84}"/>
                </c:ext>
              </c:extLst>
            </c:dLbl>
            <c:dLbl>
              <c:idx val="32"/>
              <c:delete val="1"/>
              <c:extLst>
                <c:ext xmlns:c15="http://schemas.microsoft.com/office/drawing/2012/chart" uri="{CE6537A1-D6FC-4f65-9D91-7224C49458BB}"/>
                <c:ext xmlns:c16="http://schemas.microsoft.com/office/drawing/2014/chart" uri="{C3380CC4-5D6E-409C-BE32-E72D297353CC}">
                  <c16:uniqueId val="{00000020-9533-444A-B065-CBC151B3DF84}"/>
                </c:ext>
              </c:extLst>
            </c:dLbl>
            <c:dLbl>
              <c:idx val="33"/>
              <c:delete val="1"/>
              <c:extLst>
                <c:ext xmlns:c15="http://schemas.microsoft.com/office/drawing/2012/chart" uri="{CE6537A1-D6FC-4f65-9D91-7224C49458BB}"/>
                <c:ext xmlns:c16="http://schemas.microsoft.com/office/drawing/2014/chart" uri="{C3380CC4-5D6E-409C-BE32-E72D297353CC}">
                  <c16:uniqueId val="{00000021-9533-444A-B065-CBC151B3DF84}"/>
                </c:ext>
              </c:extLst>
            </c:dLbl>
            <c:dLbl>
              <c:idx val="34"/>
              <c:delete val="1"/>
              <c:extLst>
                <c:ext xmlns:c15="http://schemas.microsoft.com/office/drawing/2012/chart" uri="{CE6537A1-D6FC-4f65-9D91-7224C49458BB}"/>
                <c:ext xmlns:c16="http://schemas.microsoft.com/office/drawing/2014/chart" uri="{C3380CC4-5D6E-409C-BE32-E72D297353CC}">
                  <c16:uniqueId val="{00000022-9533-444A-B065-CBC151B3DF84}"/>
                </c:ext>
              </c:extLst>
            </c:dLbl>
            <c:dLbl>
              <c:idx val="35"/>
              <c:delete val="1"/>
              <c:extLst>
                <c:ext xmlns:c15="http://schemas.microsoft.com/office/drawing/2012/chart" uri="{CE6537A1-D6FC-4f65-9D91-7224C49458BB}"/>
                <c:ext xmlns:c16="http://schemas.microsoft.com/office/drawing/2014/chart" uri="{C3380CC4-5D6E-409C-BE32-E72D297353CC}">
                  <c16:uniqueId val="{00000023-9533-444A-B065-CBC151B3DF84}"/>
                </c:ext>
              </c:extLst>
            </c:dLbl>
            <c:dLbl>
              <c:idx val="36"/>
              <c:delete val="1"/>
              <c:extLst>
                <c:ext xmlns:c15="http://schemas.microsoft.com/office/drawing/2012/chart" uri="{CE6537A1-D6FC-4f65-9D91-7224C49458BB}"/>
                <c:ext xmlns:c16="http://schemas.microsoft.com/office/drawing/2014/chart" uri="{C3380CC4-5D6E-409C-BE32-E72D297353CC}">
                  <c16:uniqueId val="{00000024-9533-444A-B065-CBC151B3DF84}"/>
                </c:ext>
              </c:extLst>
            </c:dLbl>
            <c:dLbl>
              <c:idx val="37"/>
              <c:delete val="1"/>
              <c:extLst>
                <c:ext xmlns:c15="http://schemas.microsoft.com/office/drawing/2012/chart" uri="{CE6537A1-D6FC-4f65-9D91-7224C49458BB}"/>
                <c:ext xmlns:c16="http://schemas.microsoft.com/office/drawing/2014/chart" uri="{C3380CC4-5D6E-409C-BE32-E72D297353CC}">
                  <c16:uniqueId val="{00000025-9533-444A-B065-CBC151B3DF84}"/>
                </c:ext>
              </c:extLst>
            </c:dLbl>
            <c:dLbl>
              <c:idx val="38"/>
              <c:delete val="1"/>
              <c:extLst>
                <c:ext xmlns:c15="http://schemas.microsoft.com/office/drawing/2012/chart" uri="{CE6537A1-D6FC-4f65-9D91-7224C49458BB}"/>
                <c:ext xmlns:c16="http://schemas.microsoft.com/office/drawing/2014/chart" uri="{C3380CC4-5D6E-409C-BE32-E72D297353CC}">
                  <c16:uniqueId val="{00000026-9533-444A-B065-CBC151B3DF84}"/>
                </c:ext>
              </c:extLst>
            </c:dLbl>
            <c:dLbl>
              <c:idx val="39"/>
              <c:delete val="1"/>
              <c:extLst>
                <c:ext xmlns:c15="http://schemas.microsoft.com/office/drawing/2012/chart" uri="{CE6537A1-D6FC-4f65-9D91-7224C49458BB}"/>
                <c:ext xmlns:c16="http://schemas.microsoft.com/office/drawing/2014/chart" uri="{C3380CC4-5D6E-409C-BE32-E72D297353CC}">
                  <c16:uniqueId val="{00000027-9533-444A-B065-CBC151B3DF84}"/>
                </c:ext>
              </c:extLst>
            </c:dLbl>
            <c:dLbl>
              <c:idx val="40"/>
              <c:delete val="1"/>
              <c:extLst>
                <c:ext xmlns:c15="http://schemas.microsoft.com/office/drawing/2012/chart" uri="{CE6537A1-D6FC-4f65-9D91-7224C49458BB}"/>
                <c:ext xmlns:c16="http://schemas.microsoft.com/office/drawing/2014/chart" uri="{C3380CC4-5D6E-409C-BE32-E72D297353CC}">
                  <c16:uniqueId val="{00000028-9533-444A-B065-CBC151B3DF84}"/>
                </c:ext>
              </c:extLst>
            </c:dLbl>
            <c:dLbl>
              <c:idx val="41"/>
              <c:delete val="1"/>
              <c:extLst>
                <c:ext xmlns:c15="http://schemas.microsoft.com/office/drawing/2012/chart" uri="{CE6537A1-D6FC-4f65-9D91-7224C49458BB}"/>
                <c:ext xmlns:c16="http://schemas.microsoft.com/office/drawing/2014/chart" uri="{C3380CC4-5D6E-409C-BE32-E72D297353CC}">
                  <c16:uniqueId val="{00000029-9533-444A-B065-CBC151B3DF84}"/>
                </c:ext>
              </c:extLst>
            </c:dLbl>
            <c:dLbl>
              <c:idx val="42"/>
              <c:delete val="1"/>
              <c:extLst>
                <c:ext xmlns:c15="http://schemas.microsoft.com/office/drawing/2012/chart" uri="{CE6537A1-D6FC-4f65-9D91-7224C49458BB}"/>
                <c:ext xmlns:c16="http://schemas.microsoft.com/office/drawing/2014/chart" uri="{C3380CC4-5D6E-409C-BE32-E72D297353CC}">
                  <c16:uniqueId val="{0000002A-9533-444A-B065-CBC151B3DF84}"/>
                </c:ext>
              </c:extLst>
            </c:dLbl>
            <c:dLbl>
              <c:idx val="43"/>
              <c:delete val="1"/>
              <c:extLst>
                <c:ext xmlns:c15="http://schemas.microsoft.com/office/drawing/2012/chart" uri="{CE6537A1-D6FC-4f65-9D91-7224C49458BB}"/>
                <c:ext xmlns:c16="http://schemas.microsoft.com/office/drawing/2014/chart" uri="{C3380CC4-5D6E-409C-BE32-E72D297353CC}">
                  <c16:uniqueId val="{0000002B-9533-444A-B065-CBC151B3DF84}"/>
                </c:ext>
              </c:extLst>
            </c:dLbl>
            <c:dLbl>
              <c:idx val="44"/>
              <c:delete val="1"/>
              <c:extLst>
                <c:ext xmlns:c15="http://schemas.microsoft.com/office/drawing/2012/chart" uri="{CE6537A1-D6FC-4f65-9D91-7224C49458BB}"/>
                <c:ext xmlns:c16="http://schemas.microsoft.com/office/drawing/2014/chart" uri="{C3380CC4-5D6E-409C-BE32-E72D297353CC}">
                  <c16:uniqueId val="{0000002C-9533-444A-B065-CBC151B3DF84}"/>
                </c:ext>
              </c:extLst>
            </c:dLbl>
            <c:dLbl>
              <c:idx val="45"/>
              <c:delete val="1"/>
              <c:extLst>
                <c:ext xmlns:c15="http://schemas.microsoft.com/office/drawing/2012/chart" uri="{CE6537A1-D6FC-4f65-9D91-7224C49458BB}"/>
                <c:ext xmlns:c16="http://schemas.microsoft.com/office/drawing/2014/chart" uri="{C3380CC4-5D6E-409C-BE32-E72D297353CC}">
                  <c16:uniqueId val="{0000002D-9533-444A-B065-CBC151B3DF84}"/>
                </c:ext>
              </c:extLst>
            </c:dLbl>
            <c:dLbl>
              <c:idx val="46"/>
              <c:delete val="1"/>
              <c:extLst>
                <c:ext xmlns:c15="http://schemas.microsoft.com/office/drawing/2012/chart" uri="{CE6537A1-D6FC-4f65-9D91-7224C49458BB}"/>
                <c:ext xmlns:c16="http://schemas.microsoft.com/office/drawing/2014/chart" uri="{C3380CC4-5D6E-409C-BE32-E72D297353CC}">
                  <c16:uniqueId val="{0000002E-9533-444A-B065-CBC151B3DF84}"/>
                </c:ext>
              </c:extLst>
            </c:dLbl>
            <c:dLbl>
              <c:idx val="47"/>
              <c:delete val="1"/>
              <c:extLst>
                <c:ext xmlns:c15="http://schemas.microsoft.com/office/drawing/2012/chart" uri="{CE6537A1-D6FC-4f65-9D91-7224C49458BB}"/>
                <c:ext xmlns:c16="http://schemas.microsoft.com/office/drawing/2014/chart" uri="{C3380CC4-5D6E-409C-BE32-E72D297353CC}">
                  <c16:uniqueId val="{0000002F-9533-444A-B065-CBC151B3DF84}"/>
                </c:ext>
              </c:extLst>
            </c:dLbl>
            <c:dLbl>
              <c:idx val="48"/>
              <c:layout>
                <c:manualLayout>
                  <c:x val="-7.9958698499044186E-3"/>
                  <c:y val="-2.7189038749732393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F288414E-9B9D-436A-85A8-9B4C818A2385}"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0-9533-444A-B065-CBC151B3DF84}"/>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tiedot'!$B$32:$BO$32</c:f>
              <c:numCache>
                <c:formatCode>#,##0</c:formatCode>
                <c:ptCount val="66"/>
                <c:pt idx="0">
                  <c:v>192345</c:v>
                </c:pt>
                <c:pt idx="1">
                  <c:v>192344</c:v>
                </c:pt>
                <c:pt idx="2">
                  <c:v>192242</c:v>
                </c:pt>
                <c:pt idx="3">
                  <c:v>191852</c:v>
                </c:pt>
                <c:pt idx="4">
                  <c:v>191563</c:v>
                </c:pt>
                <c:pt idx="5">
                  <c:v>191222</c:v>
                </c:pt>
                <c:pt idx="6">
                  <c:v>191115</c:v>
                </c:pt>
                <c:pt idx="7">
                  <c:v>191042</c:v>
                </c:pt>
                <c:pt idx="8">
                  <c:v>190555</c:v>
                </c:pt>
                <c:pt idx="9">
                  <c:v>190214</c:v>
                </c:pt>
                <c:pt idx="10">
                  <c:v>189652</c:v>
                </c:pt>
                <c:pt idx="11">
                  <c:v>188624</c:v>
                </c:pt>
                <c:pt idx="12">
                  <c:v>187544</c:v>
                </c:pt>
                <c:pt idx="13">
                  <c:v>186726</c:v>
                </c:pt>
                <c:pt idx="14">
                  <c:v>186368</c:v>
                </c:pt>
                <c:pt idx="15">
                  <c:v>186030</c:v>
                </c:pt>
                <c:pt idx="16">
                  <c:v>186322</c:v>
                </c:pt>
                <c:pt idx="17">
                  <c:v>186382</c:v>
                </c:pt>
                <c:pt idx="18">
                  <c:v>186054</c:v>
                </c:pt>
                <c:pt idx="19">
                  <c:v>185462</c:v>
                </c:pt>
                <c:pt idx="20">
                  <c:v>184595</c:v>
                </c:pt>
                <c:pt idx="21">
                  <c:v>183819</c:v>
                </c:pt>
                <c:pt idx="22">
                  <c:v>182942</c:v>
                </c:pt>
                <c:pt idx="23">
                  <c:v>182215</c:v>
                </c:pt>
                <c:pt idx="24">
                  <c:v>181122</c:v>
                </c:pt>
                <c:pt idx="25">
                  <c:v>179940</c:v>
                </c:pt>
                <c:pt idx="26">
                  <c:v>179292</c:v>
                </c:pt>
                <c:pt idx="27">
                  <c:v>178735</c:v>
                </c:pt>
                <c:pt idx="28">
                  <c:v>178341</c:v>
                </c:pt>
                <c:pt idx="29">
                  <c:v>178205</c:v>
                </c:pt>
                <c:pt idx="30">
                  <c:v>177931</c:v>
                </c:pt>
                <c:pt idx="31">
                  <c:v>176995</c:v>
                </c:pt>
                <c:pt idx="32">
                  <c:v>176356</c:v>
                </c:pt>
                <c:pt idx="33">
                  <c:v>175661</c:v>
                </c:pt>
                <c:pt idx="34">
                  <c:v>175556</c:v>
                </c:pt>
                <c:pt idx="35">
                  <c:v>175377</c:v>
                </c:pt>
                <c:pt idx="36">
                  <c:v>174827</c:v>
                </c:pt>
                <c:pt idx="37">
                  <c:v>174466</c:v>
                </c:pt>
                <c:pt idx="38">
                  <c:v>173864</c:v>
                </c:pt>
                <c:pt idx="39">
                  <c:v>172908</c:v>
                </c:pt>
                <c:pt idx="40">
                  <c:v>171778</c:v>
                </c:pt>
                <c:pt idx="41">
                  <c:v>170770</c:v>
                </c:pt>
                <c:pt idx="42">
                  <c:v>168691</c:v>
                </c:pt>
                <c:pt idx="43">
                  <c:v>166623</c:v>
                </c:pt>
                <c:pt idx="44">
                  <c:v>164456</c:v>
                </c:pt>
                <c:pt idx="45">
                  <c:v>162812</c:v>
                </c:pt>
                <c:pt idx="46">
                  <c:v>161391</c:v>
                </c:pt>
                <c:pt idx="47">
                  <c:v>159488</c:v>
                </c:pt>
                <c:pt idx="48">
                  <c:v>158658</c:v>
                </c:pt>
              </c:numCache>
            </c:numRef>
          </c:val>
          <c:smooth val="0"/>
          <c:extLst>
            <c:ext xmlns:c16="http://schemas.microsoft.com/office/drawing/2014/chart" uri="{C3380CC4-5D6E-409C-BE32-E72D297353CC}">
              <c16:uniqueId val="{00000031-9533-444A-B065-CBC151B3DF84}"/>
            </c:ext>
          </c:extLst>
        </c:ser>
        <c:ser>
          <c:idx val="2"/>
          <c:order val="1"/>
          <c:tx>
            <c:strRef>
              <c:f>'Diat 6–34 tiedot'!$A$33</c:f>
              <c:strCache>
                <c:ptCount val="1"/>
                <c:pt idx="0">
                  <c:v>Kymenlaakso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6.2367784829253668E-2"/>
                  <c:y val="-5.6643830728609151E-2"/>
                </c:manualLayout>
              </c:layout>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32-9533-444A-B065-CBC151B3DF84}"/>
                </c:ext>
              </c:extLst>
            </c:dLbl>
            <c:spPr>
              <a:solidFill>
                <a:srgbClr val="FFFFFF"/>
              </a:solidFill>
              <a:ln>
                <a:solidFill>
                  <a:srgbClr val="1F497D"/>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tiedot'!$B$33:$BO$33</c:f>
              <c:numCache>
                <c:formatCode>General</c:formatCode>
                <c:ptCount val="66"/>
                <c:pt idx="44" formatCode="#,##0">
                  <c:v>165029</c:v>
                </c:pt>
                <c:pt idx="45" formatCode="#,##0">
                  <c:v>163469</c:v>
                </c:pt>
                <c:pt idx="46" formatCode="#,##0">
                  <c:v>161959</c:v>
                </c:pt>
                <c:pt idx="47" formatCode="#,##0">
                  <c:v>160495</c:v>
                </c:pt>
                <c:pt idx="48" formatCode="#,##0">
                  <c:v>159059</c:v>
                </c:pt>
                <c:pt idx="49" formatCode="#,##0">
                  <c:v>157653</c:v>
                </c:pt>
                <c:pt idx="50" formatCode="#,##0">
                  <c:v>156276</c:v>
                </c:pt>
                <c:pt idx="51" formatCode="#,##0">
                  <c:v>154924</c:v>
                </c:pt>
                <c:pt idx="52" formatCode="#,##0">
                  <c:v>153602</c:v>
                </c:pt>
                <c:pt idx="53" formatCode="#,##0">
                  <c:v>152302</c:v>
                </c:pt>
                <c:pt idx="54" formatCode="#,##0">
                  <c:v>151011</c:v>
                </c:pt>
                <c:pt idx="55" formatCode="#,##0">
                  <c:v>149736</c:v>
                </c:pt>
                <c:pt idx="56" formatCode="#,##0">
                  <c:v>148482</c:v>
                </c:pt>
                <c:pt idx="57" formatCode="#,##0">
                  <c:v>147235</c:v>
                </c:pt>
                <c:pt idx="58" formatCode="#,##0">
                  <c:v>146009</c:v>
                </c:pt>
                <c:pt idx="59" formatCode="#,##0">
                  <c:v>144789</c:v>
                </c:pt>
                <c:pt idx="60" formatCode="#,##0">
                  <c:v>143589</c:v>
                </c:pt>
                <c:pt idx="61" formatCode="#,##0">
                  <c:v>142411</c:v>
                </c:pt>
                <c:pt idx="62" formatCode="#,##0">
                  <c:v>141259</c:v>
                </c:pt>
                <c:pt idx="63" formatCode="#,##0">
                  <c:v>140121</c:v>
                </c:pt>
                <c:pt idx="64" formatCode="#,##0">
                  <c:v>138992</c:v>
                </c:pt>
                <c:pt idx="65" formatCode="#,##0">
                  <c:v>137871</c:v>
                </c:pt>
              </c:numCache>
            </c:numRef>
          </c:val>
          <c:smooth val="0"/>
          <c:extLst>
            <c:ext xmlns:c16="http://schemas.microsoft.com/office/drawing/2014/chart" uri="{C3380CC4-5D6E-409C-BE32-E72D297353CC}">
              <c16:uniqueId val="{00000033-9533-444A-B065-CBC151B3DF84}"/>
            </c:ext>
          </c:extLst>
        </c:ser>
        <c:ser>
          <c:idx val="3"/>
          <c:order val="2"/>
          <c:tx>
            <c:strRef>
              <c:f>'Diat 6–34 tiedot'!$A$34</c:f>
              <c:strCache>
                <c:ptCount val="1"/>
                <c:pt idx="0">
                  <c:v>Kymenlaakso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8.9553742318928292E-2"/>
                  <c:y val="2.49232855205879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4-9533-444A-B065-CBC151B3DF84}"/>
                </c:ext>
              </c:extLst>
            </c:dLbl>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tiedot'!$B$34:$BO$34</c:f>
              <c:numCache>
                <c:formatCode>General</c:formatCode>
                <c:ptCount val="66"/>
                <c:pt idx="46" formatCode="#,##0">
                  <c:v>161229</c:v>
                </c:pt>
                <c:pt idx="47" formatCode="#,##0">
                  <c:v>159595</c:v>
                </c:pt>
                <c:pt idx="48" formatCode="#,##0">
                  <c:v>158008</c:v>
                </c:pt>
                <c:pt idx="49" formatCode="#,##0">
                  <c:v>156461</c:v>
                </c:pt>
                <c:pt idx="50" formatCode="#,##0">
                  <c:v>154971</c:v>
                </c:pt>
                <c:pt idx="51" formatCode="#,##0">
                  <c:v>153523</c:v>
                </c:pt>
                <c:pt idx="52" formatCode="#,##0">
                  <c:v>152113</c:v>
                </c:pt>
                <c:pt idx="53" formatCode="#,##0">
                  <c:v>150730</c:v>
                </c:pt>
                <c:pt idx="54" formatCode="#,##0">
                  <c:v>149367</c:v>
                </c:pt>
                <c:pt idx="55" formatCode="#,##0">
                  <c:v>148033</c:v>
                </c:pt>
                <c:pt idx="56" formatCode="#,##0">
                  <c:v>146725</c:v>
                </c:pt>
                <c:pt idx="57" formatCode="#,##0">
                  <c:v>145443</c:v>
                </c:pt>
                <c:pt idx="58" formatCode="#,##0">
                  <c:v>144187</c:v>
                </c:pt>
                <c:pt idx="59" formatCode="#,##0">
                  <c:v>142958</c:v>
                </c:pt>
                <c:pt idx="60" formatCode="#,##0">
                  <c:v>141755</c:v>
                </c:pt>
                <c:pt idx="61" formatCode="#,##0">
                  <c:v>140591</c:v>
                </c:pt>
                <c:pt idx="62" formatCode="#,##0">
                  <c:v>139466</c:v>
                </c:pt>
                <c:pt idx="63" formatCode="#,##0">
                  <c:v>138368</c:v>
                </c:pt>
                <c:pt idx="64" formatCode="#,##0">
                  <c:v>137293</c:v>
                </c:pt>
                <c:pt idx="65" formatCode="#,##0">
                  <c:v>136233</c:v>
                </c:pt>
              </c:numCache>
            </c:numRef>
          </c:val>
          <c:smooth val="0"/>
          <c:extLst>
            <c:ext xmlns:c16="http://schemas.microsoft.com/office/drawing/2014/chart" uri="{C3380CC4-5D6E-409C-BE32-E72D297353CC}">
              <c16:uniqueId val="{00000035-9533-444A-B065-CBC151B3DF84}"/>
            </c:ext>
          </c:extLst>
        </c:ser>
        <c:ser>
          <c:idx val="1"/>
          <c:order val="3"/>
          <c:tx>
            <c:strRef>
              <c:f>'Diat 6–34 tiedot'!$A$35</c:f>
              <c:strCache>
                <c:ptCount val="1"/>
                <c:pt idx="0">
                  <c:v>Kymenlaakso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2.7185957489674624E-2"/>
                  <c:y val="-4.7580817812031682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1FDA1322-3182-452D-BBB5-A9CE66E51B09}" type="VALUE">
                      <a:rPr lang="en-US" baseline="0"/>
                      <a:pPr>
                        <a:defRPr/>
                      </a:pPr>
                      <a:t>[ARVO]</a:t>
                    </a:fld>
                    <a:endParaRPr lang="fi-FI"/>
                  </a:p>
                </c:rich>
              </c:tx>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6-9533-444A-B065-CBC151B3DF84}"/>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tiedot'!$B$35:$BT$35</c:f>
              <c:numCache>
                <c:formatCode>General</c:formatCode>
                <c:ptCount val="71"/>
                <c:pt idx="49" formatCode="#,##0">
                  <c:v>157147</c:v>
                </c:pt>
                <c:pt idx="50" formatCode="#,##0">
                  <c:v>155615</c:v>
                </c:pt>
                <c:pt idx="51" formatCode="#,##0">
                  <c:v>154065</c:v>
                </c:pt>
                <c:pt idx="52" formatCode="#,##0">
                  <c:v>152584</c:v>
                </c:pt>
                <c:pt idx="53" formatCode="#,##0">
                  <c:v>151186</c:v>
                </c:pt>
                <c:pt idx="54" formatCode="#,##0">
                  <c:v>149831</c:v>
                </c:pt>
                <c:pt idx="55" formatCode="#,##0">
                  <c:v>148526</c:v>
                </c:pt>
                <c:pt idx="56" formatCode="#,##0">
                  <c:v>147281</c:v>
                </c:pt>
                <c:pt idx="57" formatCode="#,##0">
                  <c:v>146085</c:v>
                </c:pt>
                <c:pt idx="58" formatCode="#,##0">
                  <c:v>144930</c:v>
                </c:pt>
                <c:pt idx="59" formatCode="#,##0">
                  <c:v>143827</c:v>
                </c:pt>
                <c:pt idx="60" formatCode="#,##0">
                  <c:v>142771</c:v>
                </c:pt>
                <c:pt idx="61" formatCode="#,##0">
                  <c:v>141776</c:v>
                </c:pt>
                <c:pt idx="62" formatCode="#,##0">
                  <c:v>140847</c:v>
                </c:pt>
                <c:pt idx="63" formatCode="#,##0">
                  <c:v>139958</c:v>
                </c:pt>
                <c:pt idx="64" formatCode="#,##0">
                  <c:v>139120</c:v>
                </c:pt>
                <c:pt idx="65" formatCode="#,##0">
                  <c:v>138309</c:v>
                </c:pt>
                <c:pt idx="66" formatCode="#,##0">
                  <c:v>137546</c:v>
                </c:pt>
                <c:pt idx="67" formatCode="#,##0">
                  <c:v>136831</c:v>
                </c:pt>
                <c:pt idx="68" formatCode="#,##0">
                  <c:v>136161</c:v>
                </c:pt>
                <c:pt idx="69" formatCode="#,##0">
                  <c:v>135528</c:v>
                </c:pt>
                <c:pt idx="70" formatCode="#,##0">
                  <c:v>134936</c:v>
                </c:pt>
              </c:numCache>
            </c:numRef>
          </c:val>
          <c:smooth val="0"/>
          <c:extLst>
            <c:ext xmlns:c16="http://schemas.microsoft.com/office/drawing/2014/chart" uri="{C3380CC4-5D6E-409C-BE32-E72D297353CC}">
              <c16:uniqueId val="{00000037-9533-444A-B065-CBC151B3DF84}"/>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7205559123670879"/>
          <c:w val="0.28287952049964749"/>
          <c:h val="0.3310069221437236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fi-FI" sz="1400" dirty="0"/>
              <a:t>Etelä-Karjalan väestönkehitys 1975–2023 ja Tilastokeskuksen väestöennusteet</a:t>
            </a:r>
          </a:p>
        </c:rich>
      </c:tx>
      <c:layout>
        <c:manualLayout>
          <c:xMode val="edge"/>
          <c:yMode val="edge"/>
          <c:x val="0.1555618515160673"/>
          <c:y val="2.0391779062299293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7.9077893623451204E-2"/>
          <c:y val="8.4036787268964533E-2"/>
          <c:w val="0.89620126926563914"/>
          <c:h val="0.82743256262042386"/>
        </c:manualLayout>
      </c:layout>
      <c:lineChart>
        <c:grouping val="standard"/>
        <c:varyColors val="0"/>
        <c:ser>
          <c:idx val="0"/>
          <c:order val="0"/>
          <c:tx>
            <c:strRef>
              <c:f>'Diat 6–34 tiedot'!$A$36</c:f>
              <c:strCache>
                <c:ptCount val="1"/>
                <c:pt idx="0">
                  <c:v>Etelä-Karjala toteutunut</c:v>
                </c:pt>
              </c:strCache>
            </c:strRef>
          </c:tx>
          <c:spPr>
            <a:ln w="38100" cap="rnd">
              <a:solidFill>
                <a:schemeClr val="tx2"/>
              </a:solidFill>
              <a:round/>
            </a:ln>
            <a:effectLst>
              <a:outerShdw blurRad="40000" dist="23000" dir="5400000" rotWithShape="0">
                <a:srgbClr val="000000">
                  <a:alpha val="35000"/>
                </a:srgbClr>
              </a:outerShdw>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4130-49DF-8152-2A2147992C01}"/>
                </c:ext>
              </c:extLst>
            </c:dLbl>
            <c:dLbl>
              <c:idx val="1"/>
              <c:delete val="1"/>
              <c:extLst>
                <c:ext xmlns:c15="http://schemas.microsoft.com/office/drawing/2012/chart" uri="{CE6537A1-D6FC-4f65-9D91-7224C49458BB}"/>
                <c:ext xmlns:c16="http://schemas.microsoft.com/office/drawing/2014/chart" uri="{C3380CC4-5D6E-409C-BE32-E72D297353CC}">
                  <c16:uniqueId val="{00000001-4130-49DF-8152-2A2147992C01}"/>
                </c:ext>
              </c:extLst>
            </c:dLbl>
            <c:dLbl>
              <c:idx val="2"/>
              <c:delete val="1"/>
              <c:extLst>
                <c:ext xmlns:c15="http://schemas.microsoft.com/office/drawing/2012/chart" uri="{CE6537A1-D6FC-4f65-9D91-7224C49458BB}"/>
                <c:ext xmlns:c16="http://schemas.microsoft.com/office/drawing/2014/chart" uri="{C3380CC4-5D6E-409C-BE32-E72D297353CC}">
                  <c16:uniqueId val="{00000002-4130-49DF-8152-2A2147992C01}"/>
                </c:ext>
              </c:extLst>
            </c:dLbl>
            <c:dLbl>
              <c:idx val="3"/>
              <c:delete val="1"/>
              <c:extLst>
                <c:ext xmlns:c15="http://schemas.microsoft.com/office/drawing/2012/chart" uri="{CE6537A1-D6FC-4f65-9D91-7224C49458BB}"/>
                <c:ext xmlns:c16="http://schemas.microsoft.com/office/drawing/2014/chart" uri="{C3380CC4-5D6E-409C-BE32-E72D297353CC}">
                  <c16:uniqueId val="{00000003-4130-49DF-8152-2A2147992C01}"/>
                </c:ext>
              </c:extLst>
            </c:dLbl>
            <c:dLbl>
              <c:idx val="4"/>
              <c:delete val="1"/>
              <c:extLst>
                <c:ext xmlns:c15="http://schemas.microsoft.com/office/drawing/2012/chart" uri="{CE6537A1-D6FC-4f65-9D91-7224C49458BB}"/>
                <c:ext xmlns:c16="http://schemas.microsoft.com/office/drawing/2014/chart" uri="{C3380CC4-5D6E-409C-BE32-E72D297353CC}">
                  <c16:uniqueId val="{00000004-4130-49DF-8152-2A2147992C01}"/>
                </c:ext>
              </c:extLst>
            </c:dLbl>
            <c:dLbl>
              <c:idx val="5"/>
              <c:delete val="1"/>
              <c:extLst>
                <c:ext xmlns:c15="http://schemas.microsoft.com/office/drawing/2012/chart" uri="{CE6537A1-D6FC-4f65-9D91-7224C49458BB}"/>
                <c:ext xmlns:c16="http://schemas.microsoft.com/office/drawing/2014/chart" uri="{C3380CC4-5D6E-409C-BE32-E72D297353CC}">
                  <c16:uniqueId val="{00000005-4130-49DF-8152-2A2147992C01}"/>
                </c:ext>
              </c:extLst>
            </c:dLbl>
            <c:dLbl>
              <c:idx val="6"/>
              <c:delete val="1"/>
              <c:extLst>
                <c:ext xmlns:c15="http://schemas.microsoft.com/office/drawing/2012/chart" uri="{CE6537A1-D6FC-4f65-9D91-7224C49458BB}"/>
                <c:ext xmlns:c16="http://schemas.microsoft.com/office/drawing/2014/chart" uri="{C3380CC4-5D6E-409C-BE32-E72D297353CC}">
                  <c16:uniqueId val="{00000006-4130-49DF-8152-2A2147992C01}"/>
                </c:ext>
              </c:extLst>
            </c:dLbl>
            <c:dLbl>
              <c:idx val="7"/>
              <c:delete val="1"/>
              <c:extLst>
                <c:ext xmlns:c15="http://schemas.microsoft.com/office/drawing/2012/chart" uri="{CE6537A1-D6FC-4f65-9D91-7224C49458BB}"/>
                <c:ext xmlns:c16="http://schemas.microsoft.com/office/drawing/2014/chart" uri="{C3380CC4-5D6E-409C-BE32-E72D297353CC}">
                  <c16:uniqueId val="{00000007-4130-49DF-8152-2A2147992C01}"/>
                </c:ext>
              </c:extLst>
            </c:dLbl>
            <c:dLbl>
              <c:idx val="8"/>
              <c:delete val="1"/>
              <c:extLst>
                <c:ext xmlns:c15="http://schemas.microsoft.com/office/drawing/2012/chart" uri="{CE6537A1-D6FC-4f65-9D91-7224C49458BB}"/>
                <c:ext xmlns:c16="http://schemas.microsoft.com/office/drawing/2014/chart" uri="{C3380CC4-5D6E-409C-BE32-E72D297353CC}">
                  <c16:uniqueId val="{00000008-4130-49DF-8152-2A2147992C01}"/>
                </c:ext>
              </c:extLst>
            </c:dLbl>
            <c:dLbl>
              <c:idx val="9"/>
              <c:delete val="1"/>
              <c:extLst>
                <c:ext xmlns:c15="http://schemas.microsoft.com/office/drawing/2012/chart" uri="{CE6537A1-D6FC-4f65-9D91-7224C49458BB}"/>
                <c:ext xmlns:c16="http://schemas.microsoft.com/office/drawing/2014/chart" uri="{C3380CC4-5D6E-409C-BE32-E72D297353CC}">
                  <c16:uniqueId val="{00000009-4130-49DF-8152-2A2147992C01}"/>
                </c:ext>
              </c:extLst>
            </c:dLbl>
            <c:dLbl>
              <c:idx val="10"/>
              <c:delete val="1"/>
              <c:extLst>
                <c:ext xmlns:c15="http://schemas.microsoft.com/office/drawing/2012/chart" uri="{CE6537A1-D6FC-4f65-9D91-7224C49458BB}"/>
                <c:ext xmlns:c16="http://schemas.microsoft.com/office/drawing/2014/chart" uri="{C3380CC4-5D6E-409C-BE32-E72D297353CC}">
                  <c16:uniqueId val="{0000000A-4130-49DF-8152-2A2147992C01}"/>
                </c:ext>
              </c:extLst>
            </c:dLbl>
            <c:dLbl>
              <c:idx val="11"/>
              <c:delete val="1"/>
              <c:extLst>
                <c:ext xmlns:c15="http://schemas.microsoft.com/office/drawing/2012/chart" uri="{CE6537A1-D6FC-4f65-9D91-7224C49458BB}"/>
                <c:ext xmlns:c16="http://schemas.microsoft.com/office/drawing/2014/chart" uri="{C3380CC4-5D6E-409C-BE32-E72D297353CC}">
                  <c16:uniqueId val="{0000000B-4130-49DF-8152-2A2147992C01}"/>
                </c:ext>
              </c:extLst>
            </c:dLbl>
            <c:dLbl>
              <c:idx val="12"/>
              <c:delete val="1"/>
              <c:extLst>
                <c:ext xmlns:c15="http://schemas.microsoft.com/office/drawing/2012/chart" uri="{CE6537A1-D6FC-4f65-9D91-7224C49458BB}"/>
                <c:ext xmlns:c16="http://schemas.microsoft.com/office/drawing/2014/chart" uri="{C3380CC4-5D6E-409C-BE32-E72D297353CC}">
                  <c16:uniqueId val="{0000000C-4130-49DF-8152-2A2147992C01}"/>
                </c:ext>
              </c:extLst>
            </c:dLbl>
            <c:dLbl>
              <c:idx val="13"/>
              <c:delete val="1"/>
              <c:extLst>
                <c:ext xmlns:c15="http://schemas.microsoft.com/office/drawing/2012/chart" uri="{CE6537A1-D6FC-4f65-9D91-7224C49458BB}"/>
                <c:ext xmlns:c16="http://schemas.microsoft.com/office/drawing/2014/chart" uri="{C3380CC4-5D6E-409C-BE32-E72D297353CC}">
                  <c16:uniqueId val="{0000000D-4130-49DF-8152-2A2147992C01}"/>
                </c:ext>
              </c:extLst>
            </c:dLbl>
            <c:dLbl>
              <c:idx val="14"/>
              <c:delete val="1"/>
              <c:extLst>
                <c:ext xmlns:c15="http://schemas.microsoft.com/office/drawing/2012/chart" uri="{CE6537A1-D6FC-4f65-9D91-7224C49458BB}"/>
                <c:ext xmlns:c16="http://schemas.microsoft.com/office/drawing/2014/chart" uri="{C3380CC4-5D6E-409C-BE32-E72D297353CC}">
                  <c16:uniqueId val="{0000000E-4130-49DF-8152-2A2147992C01}"/>
                </c:ext>
              </c:extLst>
            </c:dLbl>
            <c:dLbl>
              <c:idx val="15"/>
              <c:delete val="1"/>
              <c:extLst>
                <c:ext xmlns:c15="http://schemas.microsoft.com/office/drawing/2012/chart" uri="{CE6537A1-D6FC-4f65-9D91-7224C49458BB}"/>
                <c:ext xmlns:c16="http://schemas.microsoft.com/office/drawing/2014/chart" uri="{C3380CC4-5D6E-409C-BE32-E72D297353CC}">
                  <c16:uniqueId val="{0000000F-4130-49DF-8152-2A2147992C01}"/>
                </c:ext>
              </c:extLst>
            </c:dLbl>
            <c:dLbl>
              <c:idx val="16"/>
              <c:delete val="1"/>
              <c:extLst>
                <c:ext xmlns:c15="http://schemas.microsoft.com/office/drawing/2012/chart" uri="{CE6537A1-D6FC-4f65-9D91-7224C49458BB}"/>
                <c:ext xmlns:c16="http://schemas.microsoft.com/office/drawing/2014/chart" uri="{C3380CC4-5D6E-409C-BE32-E72D297353CC}">
                  <c16:uniqueId val="{00000010-4130-49DF-8152-2A2147992C01}"/>
                </c:ext>
              </c:extLst>
            </c:dLbl>
            <c:dLbl>
              <c:idx val="17"/>
              <c:delete val="1"/>
              <c:extLst>
                <c:ext xmlns:c15="http://schemas.microsoft.com/office/drawing/2012/chart" uri="{CE6537A1-D6FC-4f65-9D91-7224C49458BB}"/>
                <c:ext xmlns:c16="http://schemas.microsoft.com/office/drawing/2014/chart" uri="{C3380CC4-5D6E-409C-BE32-E72D297353CC}">
                  <c16:uniqueId val="{00000011-4130-49DF-8152-2A2147992C01}"/>
                </c:ext>
              </c:extLst>
            </c:dLbl>
            <c:dLbl>
              <c:idx val="18"/>
              <c:delete val="1"/>
              <c:extLst>
                <c:ext xmlns:c15="http://schemas.microsoft.com/office/drawing/2012/chart" uri="{CE6537A1-D6FC-4f65-9D91-7224C49458BB}"/>
                <c:ext xmlns:c16="http://schemas.microsoft.com/office/drawing/2014/chart" uri="{C3380CC4-5D6E-409C-BE32-E72D297353CC}">
                  <c16:uniqueId val="{00000012-4130-49DF-8152-2A2147992C01}"/>
                </c:ext>
              </c:extLst>
            </c:dLbl>
            <c:dLbl>
              <c:idx val="19"/>
              <c:delete val="1"/>
              <c:extLst>
                <c:ext xmlns:c15="http://schemas.microsoft.com/office/drawing/2012/chart" uri="{CE6537A1-D6FC-4f65-9D91-7224C49458BB}"/>
                <c:ext xmlns:c16="http://schemas.microsoft.com/office/drawing/2014/chart" uri="{C3380CC4-5D6E-409C-BE32-E72D297353CC}">
                  <c16:uniqueId val="{00000013-4130-49DF-8152-2A2147992C01}"/>
                </c:ext>
              </c:extLst>
            </c:dLbl>
            <c:dLbl>
              <c:idx val="20"/>
              <c:delete val="1"/>
              <c:extLst>
                <c:ext xmlns:c15="http://schemas.microsoft.com/office/drawing/2012/chart" uri="{CE6537A1-D6FC-4f65-9D91-7224C49458BB}"/>
                <c:ext xmlns:c16="http://schemas.microsoft.com/office/drawing/2014/chart" uri="{C3380CC4-5D6E-409C-BE32-E72D297353CC}">
                  <c16:uniqueId val="{00000014-4130-49DF-8152-2A2147992C01}"/>
                </c:ext>
              </c:extLst>
            </c:dLbl>
            <c:dLbl>
              <c:idx val="21"/>
              <c:delete val="1"/>
              <c:extLst>
                <c:ext xmlns:c15="http://schemas.microsoft.com/office/drawing/2012/chart" uri="{CE6537A1-D6FC-4f65-9D91-7224C49458BB}"/>
                <c:ext xmlns:c16="http://schemas.microsoft.com/office/drawing/2014/chart" uri="{C3380CC4-5D6E-409C-BE32-E72D297353CC}">
                  <c16:uniqueId val="{00000015-4130-49DF-8152-2A2147992C01}"/>
                </c:ext>
              </c:extLst>
            </c:dLbl>
            <c:dLbl>
              <c:idx val="22"/>
              <c:delete val="1"/>
              <c:extLst>
                <c:ext xmlns:c15="http://schemas.microsoft.com/office/drawing/2012/chart" uri="{CE6537A1-D6FC-4f65-9D91-7224C49458BB}"/>
                <c:ext xmlns:c16="http://schemas.microsoft.com/office/drawing/2014/chart" uri="{C3380CC4-5D6E-409C-BE32-E72D297353CC}">
                  <c16:uniqueId val="{00000016-4130-49DF-8152-2A2147992C01}"/>
                </c:ext>
              </c:extLst>
            </c:dLbl>
            <c:dLbl>
              <c:idx val="23"/>
              <c:delete val="1"/>
              <c:extLst>
                <c:ext xmlns:c15="http://schemas.microsoft.com/office/drawing/2012/chart" uri="{CE6537A1-D6FC-4f65-9D91-7224C49458BB}"/>
                <c:ext xmlns:c16="http://schemas.microsoft.com/office/drawing/2014/chart" uri="{C3380CC4-5D6E-409C-BE32-E72D297353CC}">
                  <c16:uniqueId val="{00000017-4130-49DF-8152-2A2147992C01}"/>
                </c:ext>
              </c:extLst>
            </c:dLbl>
            <c:dLbl>
              <c:idx val="24"/>
              <c:delete val="1"/>
              <c:extLst>
                <c:ext xmlns:c15="http://schemas.microsoft.com/office/drawing/2012/chart" uri="{CE6537A1-D6FC-4f65-9D91-7224C49458BB}"/>
                <c:ext xmlns:c16="http://schemas.microsoft.com/office/drawing/2014/chart" uri="{C3380CC4-5D6E-409C-BE32-E72D297353CC}">
                  <c16:uniqueId val="{00000018-4130-49DF-8152-2A2147992C01}"/>
                </c:ext>
              </c:extLst>
            </c:dLbl>
            <c:dLbl>
              <c:idx val="25"/>
              <c:delete val="1"/>
              <c:extLst>
                <c:ext xmlns:c15="http://schemas.microsoft.com/office/drawing/2012/chart" uri="{CE6537A1-D6FC-4f65-9D91-7224C49458BB}"/>
                <c:ext xmlns:c16="http://schemas.microsoft.com/office/drawing/2014/chart" uri="{C3380CC4-5D6E-409C-BE32-E72D297353CC}">
                  <c16:uniqueId val="{00000019-4130-49DF-8152-2A2147992C01}"/>
                </c:ext>
              </c:extLst>
            </c:dLbl>
            <c:dLbl>
              <c:idx val="26"/>
              <c:delete val="1"/>
              <c:extLst>
                <c:ext xmlns:c15="http://schemas.microsoft.com/office/drawing/2012/chart" uri="{CE6537A1-D6FC-4f65-9D91-7224C49458BB}"/>
                <c:ext xmlns:c16="http://schemas.microsoft.com/office/drawing/2014/chart" uri="{C3380CC4-5D6E-409C-BE32-E72D297353CC}">
                  <c16:uniqueId val="{0000001A-4130-49DF-8152-2A2147992C01}"/>
                </c:ext>
              </c:extLst>
            </c:dLbl>
            <c:dLbl>
              <c:idx val="27"/>
              <c:delete val="1"/>
              <c:extLst>
                <c:ext xmlns:c15="http://schemas.microsoft.com/office/drawing/2012/chart" uri="{CE6537A1-D6FC-4f65-9D91-7224C49458BB}"/>
                <c:ext xmlns:c16="http://schemas.microsoft.com/office/drawing/2014/chart" uri="{C3380CC4-5D6E-409C-BE32-E72D297353CC}">
                  <c16:uniqueId val="{0000001B-4130-49DF-8152-2A2147992C01}"/>
                </c:ext>
              </c:extLst>
            </c:dLbl>
            <c:dLbl>
              <c:idx val="28"/>
              <c:delete val="1"/>
              <c:extLst>
                <c:ext xmlns:c15="http://schemas.microsoft.com/office/drawing/2012/chart" uri="{CE6537A1-D6FC-4f65-9D91-7224C49458BB}"/>
                <c:ext xmlns:c16="http://schemas.microsoft.com/office/drawing/2014/chart" uri="{C3380CC4-5D6E-409C-BE32-E72D297353CC}">
                  <c16:uniqueId val="{0000001C-4130-49DF-8152-2A2147992C01}"/>
                </c:ext>
              </c:extLst>
            </c:dLbl>
            <c:dLbl>
              <c:idx val="29"/>
              <c:delete val="1"/>
              <c:extLst>
                <c:ext xmlns:c15="http://schemas.microsoft.com/office/drawing/2012/chart" uri="{CE6537A1-D6FC-4f65-9D91-7224C49458BB}"/>
                <c:ext xmlns:c16="http://schemas.microsoft.com/office/drawing/2014/chart" uri="{C3380CC4-5D6E-409C-BE32-E72D297353CC}">
                  <c16:uniqueId val="{0000001D-4130-49DF-8152-2A2147992C01}"/>
                </c:ext>
              </c:extLst>
            </c:dLbl>
            <c:dLbl>
              <c:idx val="30"/>
              <c:delete val="1"/>
              <c:extLst>
                <c:ext xmlns:c15="http://schemas.microsoft.com/office/drawing/2012/chart" uri="{CE6537A1-D6FC-4f65-9D91-7224C49458BB}"/>
                <c:ext xmlns:c16="http://schemas.microsoft.com/office/drawing/2014/chart" uri="{C3380CC4-5D6E-409C-BE32-E72D297353CC}">
                  <c16:uniqueId val="{0000001E-4130-49DF-8152-2A2147992C01}"/>
                </c:ext>
              </c:extLst>
            </c:dLbl>
            <c:dLbl>
              <c:idx val="31"/>
              <c:delete val="1"/>
              <c:extLst>
                <c:ext xmlns:c15="http://schemas.microsoft.com/office/drawing/2012/chart" uri="{CE6537A1-D6FC-4f65-9D91-7224C49458BB}"/>
                <c:ext xmlns:c16="http://schemas.microsoft.com/office/drawing/2014/chart" uri="{C3380CC4-5D6E-409C-BE32-E72D297353CC}">
                  <c16:uniqueId val="{0000001F-4130-49DF-8152-2A2147992C01}"/>
                </c:ext>
              </c:extLst>
            </c:dLbl>
            <c:dLbl>
              <c:idx val="32"/>
              <c:delete val="1"/>
              <c:extLst>
                <c:ext xmlns:c15="http://schemas.microsoft.com/office/drawing/2012/chart" uri="{CE6537A1-D6FC-4f65-9D91-7224C49458BB}"/>
                <c:ext xmlns:c16="http://schemas.microsoft.com/office/drawing/2014/chart" uri="{C3380CC4-5D6E-409C-BE32-E72D297353CC}">
                  <c16:uniqueId val="{00000020-4130-49DF-8152-2A2147992C01}"/>
                </c:ext>
              </c:extLst>
            </c:dLbl>
            <c:dLbl>
              <c:idx val="33"/>
              <c:delete val="1"/>
              <c:extLst>
                <c:ext xmlns:c15="http://schemas.microsoft.com/office/drawing/2012/chart" uri="{CE6537A1-D6FC-4f65-9D91-7224C49458BB}"/>
                <c:ext xmlns:c16="http://schemas.microsoft.com/office/drawing/2014/chart" uri="{C3380CC4-5D6E-409C-BE32-E72D297353CC}">
                  <c16:uniqueId val="{00000021-4130-49DF-8152-2A2147992C01}"/>
                </c:ext>
              </c:extLst>
            </c:dLbl>
            <c:dLbl>
              <c:idx val="34"/>
              <c:delete val="1"/>
              <c:extLst>
                <c:ext xmlns:c15="http://schemas.microsoft.com/office/drawing/2012/chart" uri="{CE6537A1-D6FC-4f65-9D91-7224C49458BB}"/>
                <c:ext xmlns:c16="http://schemas.microsoft.com/office/drawing/2014/chart" uri="{C3380CC4-5D6E-409C-BE32-E72D297353CC}">
                  <c16:uniqueId val="{00000022-4130-49DF-8152-2A2147992C01}"/>
                </c:ext>
              </c:extLst>
            </c:dLbl>
            <c:dLbl>
              <c:idx val="35"/>
              <c:delete val="1"/>
              <c:extLst>
                <c:ext xmlns:c15="http://schemas.microsoft.com/office/drawing/2012/chart" uri="{CE6537A1-D6FC-4f65-9D91-7224C49458BB}"/>
                <c:ext xmlns:c16="http://schemas.microsoft.com/office/drawing/2014/chart" uri="{C3380CC4-5D6E-409C-BE32-E72D297353CC}">
                  <c16:uniqueId val="{00000023-4130-49DF-8152-2A2147992C01}"/>
                </c:ext>
              </c:extLst>
            </c:dLbl>
            <c:dLbl>
              <c:idx val="36"/>
              <c:delete val="1"/>
              <c:extLst>
                <c:ext xmlns:c15="http://schemas.microsoft.com/office/drawing/2012/chart" uri="{CE6537A1-D6FC-4f65-9D91-7224C49458BB}"/>
                <c:ext xmlns:c16="http://schemas.microsoft.com/office/drawing/2014/chart" uri="{C3380CC4-5D6E-409C-BE32-E72D297353CC}">
                  <c16:uniqueId val="{00000024-4130-49DF-8152-2A2147992C01}"/>
                </c:ext>
              </c:extLst>
            </c:dLbl>
            <c:dLbl>
              <c:idx val="37"/>
              <c:delete val="1"/>
              <c:extLst>
                <c:ext xmlns:c15="http://schemas.microsoft.com/office/drawing/2012/chart" uri="{CE6537A1-D6FC-4f65-9D91-7224C49458BB}"/>
                <c:ext xmlns:c16="http://schemas.microsoft.com/office/drawing/2014/chart" uri="{C3380CC4-5D6E-409C-BE32-E72D297353CC}">
                  <c16:uniqueId val="{00000025-4130-49DF-8152-2A2147992C01}"/>
                </c:ext>
              </c:extLst>
            </c:dLbl>
            <c:dLbl>
              <c:idx val="38"/>
              <c:delete val="1"/>
              <c:extLst>
                <c:ext xmlns:c15="http://schemas.microsoft.com/office/drawing/2012/chart" uri="{CE6537A1-D6FC-4f65-9D91-7224C49458BB}"/>
                <c:ext xmlns:c16="http://schemas.microsoft.com/office/drawing/2014/chart" uri="{C3380CC4-5D6E-409C-BE32-E72D297353CC}">
                  <c16:uniqueId val="{00000026-4130-49DF-8152-2A2147992C01}"/>
                </c:ext>
              </c:extLst>
            </c:dLbl>
            <c:dLbl>
              <c:idx val="39"/>
              <c:delete val="1"/>
              <c:extLst>
                <c:ext xmlns:c15="http://schemas.microsoft.com/office/drawing/2012/chart" uri="{CE6537A1-D6FC-4f65-9D91-7224C49458BB}"/>
                <c:ext xmlns:c16="http://schemas.microsoft.com/office/drawing/2014/chart" uri="{C3380CC4-5D6E-409C-BE32-E72D297353CC}">
                  <c16:uniqueId val="{00000027-4130-49DF-8152-2A2147992C01}"/>
                </c:ext>
              </c:extLst>
            </c:dLbl>
            <c:dLbl>
              <c:idx val="40"/>
              <c:delete val="1"/>
              <c:extLst>
                <c:ext xmlns:c15="http://schemas.microsoft.com/office/drawing/2012/chart" uri="{CE6537A1-D6FC-4f65-9D91-7224C49458BB}"/>
                <c:ext xmlns:c16="http://schemas.microsoft.com/office/drawing/2014/chart" uri="{C3380CC4-5D6E-409C-BE32-E72D297353CC}">
                  <c16:uniqueId val="{00000028-4130-49DF-8152-2A2147992C01}"/>
                </c:ext>
              </c:extLst>
            </c:dLbl>
            <c:dLbl>
              <c:idx val="41"/>
              <c:delete val="1"/>
              <c:extLst>
                <c:ext xmlns:c15="http://schemas.microsoft.com/office/drawing/2012/chart" uri="{CE6537A1-D6FC-4f65-9D91-7224C49458BB}"/>
                <c:ext xmlns:c16="http://schemas.microsoft.com/office/drawing/2014/chart" uri="{C3380CC4-5D6E-409C-BE32-E72D297353CC}">
                  <c16:uniqueId val="{00000029-4130-49DF-8152-2A2147992C01}"/>
                </c:ext>
              </c:extLst>
            </c:dLbl>
            <c:dLbl>
              <c:idx val="42"/>
              <c:delete val="1"/>
              <c:extLst>
                <c:ext xmlns:c15="http://schemas.microsoft.com/office/drawing/2012/chart" uri="{CE6537A1-D6FC-4f65-9D91-7224C49458BB}"/>
                <c:ext xmlns:c16="http://schemas.microsoft.com/office/drawing/2014/chart" uri="{C3380CC4-5D6E-409C-BE32-E72D297353CC}">
                  <c16:uniqueId val="{0000002A-4130-49DF-8152-2A2147992C01}"/>
                </c:ext>
              </c:extLst>
            </c:dLbl>
            <c:dLbl>
              <c:idx val="43"/>
              <c:delete val="1"/>
              <c:extLst>
                <c:ext xmlns:c15="http://schemas.microsoft.com/office/drawing/2012/chart" uri="{CE6537A1-D6FC-4f65-9D91-7224C49458BB}"/>
                <c:ext xmlns:c16="http://schemas.microsoft.com/office/drawing/2014/chart" uri="{C3380CC4-5D6E-409C-BE32-E72D297353CC}">
                  <c16:uniqueId val="{0000002B-4130-49DF-8152-2A2147992C01}"/>
                </c:ext>
              </c:extLst>
            </c:dLbl>
            <c:dLbl>
              <c:idx val="44"/>
              <c:delete val="1"/>
              <c:extLst>
                <c:ext xmlns:c15="http://schemas.microsoft.com/office/drawing/2012/chart" uri="{CE6537A1-D6FC-4f65-9D91-7224C49458BB}"/>
                <c:ext xmlns:c16="http://schemas.microsoft.com/office/drawing/2014/chart" uri="{C3380CC4-5D6E-409C-BE32-E72D297353CC}">
                  <c16:uniqueId val="{0000002C-4130-49DF-8152-2A2147992C01}"/>
                </c:ext>
              </c:extLst>
            </c:dLbl>
            <c:dLbl>
              <c:idx val="45"/>
              <c:delete val="1"/>
              <c:extLst>
                <c:ext xmlns:c15="http://schemas.microsoft.com/office/drawing/2012/chart" uri="{CE6537A1-D6FC-4f65-9D91-7224C49458BB}"/>
                <c:ext xmlns:c16="http://schemas.microsoft.com/office/drawing/2014/chart" uri="{C3380CC4-5D6E-409C-BE32-E72D297353CC}">
                  <c16:uniqueId val="{0000002D-4130-49DF-8152-2A2147992C01}"/>
                </c:ext>
              </c:extLst>
            </c:dLbl>
            <c:dLbl>
              <c:idx val="46"/>
              <c:delete val="1"/>
              <c:extLst>
                <c:ext xmlns:c15="http://schemas.microsoft.com/office/drawing/2012/chart" uri="{CE6537A1-D6FC-4f65-9D91-7224C49458BB}"/>
                <c:ext xmlns:c16="http://schemas.microsoft.com/office/drawing/2014/chart" uri="{C3380CC4-5D6E-409C-BE32-E72D297353CC}">
                  <c16:uniqueId val="{0000002E-4130-49DF-8152-2A2147992C01}"/>
                </c:ext>
              </c:extLst>
            </c:dLbl>
            <c:dLbl>
              <c:idx val="47"/>
              <c:delete val="1"/>
              <c:extLst>
                <c:ext xmlns:c15="http://schemas.microsoft.com/office/drawing/2012/chart" uri="{CE6537A1-D6FC-4f65-9D91-7224C49458BB}"/>
                <c:ext xmlns:c16="http://schemas.microsoft.com/office/drawing/2014/chart" uri="{C3380CC4-5D6E-409C-BE32-E72D297353CC}">
                  <c16:uniqueId val="{0000002F-4130-49DF-8152-2A2147992C01}"/>
                </c:ext>
              </c:extLst>
            </c:dLbl>
            <c:dLbl>
              <c:idx val="48"/>
              <c:layout>
                <c:manualLayout>
                  <c:x val="-4.8162956138589983E-3"/>
                  <c:y val="-2.2657532291443658E-2"/>
                </c:manualLayout>
              </c:layout>
              <c:tx>
                <c:rich>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fld id="{9A781F15-686E-4AD6-B65C-ACC15FDBFA2A}" type="VALUE">
                      <a:rPr lang="en-US" baseline="0"/>
                      <a:pPr>
                        <a:defRPr/>
                      </a:pPr>
                      <a:t>[ARVO]</a:t>
                    </a:fld>
                    <a:endParaRPr lang="fi-FI"/>
                  </a:p>
                </c:rich>
              </c:tx>
              <c:spPr>
                <a:solidFill>
                  <a:srgbClr val="FFFFFF"/>
                </a:solidFill>
                <a:ln>
                  <a:solidFill>
                    <a:srgbClr val="1F497D"/>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30-4130-49DF-8152-2A2147992C01}"/>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tiedot'!$B$36:$BO$36</c:f>
              <c:numCache>
                <c:formatCode>#,##0</c:formatCode>
                <c:ptCount val="66"/>
                <c:pt idx="0">
                  <c:v>144413</c:v>
                </c:pt>
                <c:pt idx="1">
                  <c:v>144711</c:v>
                </c:pt>
                <c:pt idx="2">
                  <c:v>145136</c:v>
                </c:pt>
                <c:pt idx="3">
                  <c:v>144977</c:v>
                </c:pt>
                <c:pt idx="4">
                  <c:v>144554</c:v>
                </c:pt>
                <c:pt idx="5">
                  <c:v>144284</c:v>
                </c:pt>
                <c:pt idx="6">
                  <c:v>143825</c:v>
                </c:pt>
                <c:pt idx="7">
                  <c:v>143362</c:v>
                </c:pt>
                <c:pt idx="8">
                  <c:v>143141</c:v>
                </c:pt>
                <c:pt idx="9">
                  <c:v>142753</c:v>
                </c:pt>
                <c:pt idx="10">
                  <c:v>142292</c:v>
                </c:pt>
                <c:pt idx="11">
                  <c:v>141682</c:v>
                </c:pt>
                <c:pt idx="12">
                  <c:v>141044</c:v>
                </c:pt>
                <c:pt idx="13">
                  <c:v>140448</c:v>
                </c:pt>
                <c:pt idx="14">
                  <c:v>140237</c:v>
                </c:pt>
                <c:pt idx="15">
                  <c:v>140244</c:v>
                </c:pt>
                <c:pt idx="16">
                  <c:v>140150</c:v>
                </c:pt>
                <c:pt idx="17">
                  <c:v>139907</c:v>
                </c:pt>
                <c:pt idx="18">
                  <c:v>139569</c:v>
                </c:pt>
                <c:pt idx="19">
                  <c:v>139297</c:v>
                </c:pt>
                <c:pt idx="20">
                  <c:v>138678</c:v>
                </c:pt>
                <c:pt idx="21">
                  <c:v>138163</c:v>
                </c:pt>
                <c:pt idx="22">
                  <c:v>137944</c:v>
                </c:pt>
                <c:pt idx="23">
                  <c:v>137238</c:v>
                </c:pt>
                <c:pt idx="24">
                  <c:v>136525</c:v>
                </c:pt>
                <c:pt idx="25">
                  <c:v>136299</c:v>
                </c:pt>
                <c:pt idx="26">
                  <c:v>136161</c:v>
                </c:pt>
                <c:pt idx="27">
                  <c:v>135840</c:v>
                </c:pt>
                <c:pt idx="28">
                  <c:v>135458</c:v>
                </c:pt>
                <c:pt idx="29">
                  <c:v>134962</c:v>
                </c:pt>
                <c:pt idx="30">
                  <c:v>134786</c:v>
                </c:pt>
                <c:pt idx="31">
                  <c:v>134441</c:v>
                </c:pt>
                <c:pt idx="32">
                  <c:v>133899</c:v>
                </c:pt>
                <c:pt idx="33">
                  <c:v>133647</c:v>
                </c:pt>
                <c:pt idx="34">
                  <c:v>133210</c:v>
                </c:pt>
                <c:pt idx="35">
                  <c:v>132899</c:v>
                </c:pt>
                <c:pt idx="36">
                  <c:v>132527</c:v>
                </c:pt>
                <c:pt idx="37">
                  <c:v>132355</c:v>
                </c:pt>
                <c:pt idx="38">
                  <c:v>132252</c:v>
                </c:pt>
                <c:pt idx="39">
                  <c:v>131764</c:v>
                </c:pt>
                <c:pt idx="40">
                  <c:v>131155</c:v>
                </c:pt>
                <c:pt idx="41">
                  <c:v>130506</c:v>
                </c:pt>
                <c:pt idx="42">
                  <c:v>129865</c:v>
                </c:pt>
                <c:pt idx="43">
                  <c:v>128756</c:v>
                </c:pt>
                <c:pt idx="44">
                  <c:v>127757</c:v>
                </c:pt>
                <c:pt idx="45">
                  <c:v>126921</c:v>
                </c:pt>
                <c:pt idx="46">
                  <c:v>126107</c:v>
                </c:pt>
                <c:pt idx="47">
                  <c:v>125353</c:v>
                </c:pt>
                <c:pt idx="48">
                  <c:v>125162</c:v>
                </c:pt>
              </c:numCache>
            </c:numRef>
          </c:val>
          <c:smooth val="0"/>
          <c:extLst>
            <c:ext xmlns:c16="http://schemas.microsoft.com/office/drawing/2014/chart" uri="{C3380CC4-5D6E-409C-BE32-E72D297353CC}">
              <c16:uniqueId val="{00000031-4130-49DF-8152-2A2147992C01}"/>
            </c:ext>
          </c:extLst>
        </c:ser>
        <c:ser>
          <c:idx val="2"/>
          <c:order val="1"/>
          <c:tx>
            <c:strRef>
              <c:f>'Diat 6–34 tiedot'!$A$37</c:f>
              <c:strCache>
                <c:ptCount val="1"/>
                <c:pt idx="0">
                  <c:v>Etelä-Karjala ennuste 2019</c:v>
                </c:pt>
              </c:strCache>
            </c:strRef>
          </c:tx>
          <c:spPr>
            <a:ln w="38100" cap="rnd">
              <a:solidFill>
                <a:srgbClr val="FFC000"/>
              </a:solidFill>
              <a:prstDash val="sysDash"/>
              <a:round/>
            </a:ln>
            <a:effectLst>
              <a:outerShdw blurRad="40000" dist="23000" dir="5400000" rotWithShape="0">
                <a:srgbClr val="000000">
                  <a:alpha val="35000"/>
                </a:srgbClr>
              </a:outerShdw>
            </a:effectLst>
          </c:spPr>
          <c:marker>
            <c:symbol val="none"/>
          </c:marker>
          <c:dLbls>
            <c:dLbl>
              <c:idx val="65"/>
              <c:layout>
                <c:manualLayout>
                  <c:x val="-7.6760350559081411E-2"/>
                  <c:y val="4.07835581245985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2-4130-49DF-8152-2A2147992C01}"/>
                </c:ext>
              </c:extLst>
            </c:dLbl>
            <c:spPr>
              <a:solidFill>
                <a:srgbClr val="FFFFFF"/>
              </a:solidFill>
              <a:ln>
                <a:solidFill>
                  <a:srgbClr val="FFC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tiedot'!$B$37:$BO$37</c:f>
              <c:numCache>
                <c:formatCode>General</c:formatCode>
                <c:ptCount val="66"/>
                <c:pt idx="44" formatCode="#,##0">
                  <c:v>127917</c:v>
                </c:pt>
                <c:pt idx="45" formatCode="#,##0">
                  <c:v>127088</c:v>
                </c:pt>
                <c:pt idx="46" formatCode="#,##0">
                  <c:v>126265</c:v>
                </c:pt>
                <c:pt idx="47" formatCode="#,##0">
                  <c:v>125450</c:v>
                </c:pt>
                <c:pt idx="48" formatCode="#,##0">
                  <c:v>124661</c:v>
                </c:pt>
                <c:pt idx="49" formatCode="#,##0">
                  <c:v>123883</c:v>
                </c:pt>
                <c:pt idx="50" formatCode="#,##0">
                  <c:v>123122</c:v>
                </c:pt>
                <c:pt idx="51" formatCode="#,##0">
                  <c:v>122359</c:v>
                </c:pt>
                <c:pt idx="52" formatCode="#,##0">
                  <c:v>121614</c:v>
                </c:pt>
                <c:pt idx="53" formatCode="#,##0">
                  <c:v>120878</c:v>
                </c:pt>
                <c:pt idx="54" formatCode="#,##0">
                  <c:v>120150</c:v>
                </c:pt>
                <c:pt idx="55" formatCode="#,##0">
                  <c:v>119419</c:v>
                </c:pt>
                <c:pt idx="56" formatCode="#,##0">
                  <c:v>118694</c:v>
                </c:pt>
                <c:pt idx="57" formatCode="#,##0">
                  <c:v>117969</c:v>
                </c:pt>
                <c:pt idx="58" formatCode="#,##0">
                  <c:v>117236</c:v>
                </c:pt>
                <c:pt idx="59" formatCode="#,##0">
                  <c:v>116515</c:v>
                </c:pt>
                <c:pt idx="60" formatCode="#,##0">
                  <c:v>115782</c:v>
                </c:pt>
                <c:pt idx="61" formatCode="#,##0">
                  <c:v>115051</c:v>
                </c:pt>
                <c:pt idx="62" formatCode="#,##0">
                  <c:v>114321</c:v>
                </c:pt>
                <c:pt idx="63" formatCode="#,##0">
                  <c:v>113588</c:v>
                </c:pt>
                <c:pt idx="64" formatCode="#,##0">
                  <c:v>112860</c:v>
                </c:pt>
                <c:pt idx="65" formatCode="#,##0">
                  <c:v>112138</c:v>
                </c:pt>
              </c:numCache>
            </c:numRef>
          </c:val>
          <c:smooth val="0"/>
          <c:extLst>
            <c:ext xmlns:c16="http://schemas.microsoft.com/office/drawing/2014/chart" uri="{C3380CC4-5D6E-409C-BE32-E72D297353CC}">
              <c16:uniqueId val="{00000033-4130-49DF-8152-2A2147992C01}"/>
            </c:ext>
          </c:extLst>
        </c:ser>
        <c:ser>
          <c:idx val="3"/>
          <c:order val="2"/>
          <c:tx>
            <c:strRef>
              <c:f>'Diat 6–34 tiedot'!$A$38</c:f>
              <c:strCache>
                <c:ptCount val="1"/>
                <c:pt idx="0">
                  <c:v>Etelä-Karjala ennuste 2021</c:v>
                </c:pt>
              </c:strCache>
            </c:strRef>
          </c:tx>
          <c:spPr>
            <a:ln w="38100" cap="rnd">
              <a:solidFill>
                <a:srgbClr val="FF0000"/>
              </a:solidFill>
              <a:prstDash val="sysDash"/>
              <a:round/>
            </a:ln>
            <a:effectLst>
              <a:outerShdw blurRad="40000" dist="23000" dir="5400000" rotWithShape="0">
                <a:srgbClr val="000000">
                  <a:alpha val="35000"/>
                </a:srgbClr>
              </a:outerShdw>
            </a:effectLst>
          </c:spPr>
          <c:marker>
            <c:symbol val="none"/>
          </c:marker>
          <c:dLbls>
            <c:dLbl>
              <c:idx val="65"/>
              <c:layout>
                <c:manualLayout>
                  <c:x val="-3.1983479399618378E-3"/>
                  <c:y val="3.1720545208021082E-2"/>
                </c:manualLayout>
              </c:layout>
              <c:spPr>
                <a:solidFill>
                  <a:srgbClr val="FFFFFF"/>
                </a:solidFill>
                <a:ln>
                  <a:solidFill>
                    <a:srgbClr val="FF0000"/>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34-4130-49DF-8152-2A2147992C0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tiedot'!$B$38:$BO$38</c:f>
              <c:numCache>
                <c:formatCode>General</c:formatCode>
                <c:ptCount val="66"/>
                <c:pt idx="46" formatCode="#,##0">
                  <c:v>126195</c:v>
                </c:pt>
                <c:pt idx="47" formatCode="#,##0">
                  <c:v>125381</c:v>
                </c:pt>
                <c:pt idx="48" formatCode="#,##0">
                  <c:v>124591</c:v>
                </c:pt>
                <c:pt idx="49" formatCode="#,##0">
                  <c:v>123835</c:v>
                </c:pt>
                <c:pt idx="50" formatCode="#,##0">
                  <c:v>123094</c:v>
                </c:pt>
                <c:pt idx="51" formatCode="#,##0">
                  <c:v>122360</c:v>
                </c:pt>
                <c:pt idx="52" formatCode="#,##0">
                  <c:v>121645</c:v>
                </c:pt>
                <c:pt idx="53" formatCode="#,##0">
                  <c:v>120951</c:v>
                </c:pt>
                <c:pt idx="54" formatCode="#,##0">
                  <c:v>120272</c:v>
                </c:pt>
                <c:pt idx="55" formatCode="#,##0">
                  <c:v>119591</c:v>
                </c:pt>
                <c:pt idx="56" formatCode="#,##0">
                  <c:v>118916</c:v>
                </c:pt>
                <c:pt idx="57" formatCode="#,##0">
                  <c:v>118253</c:v>
                </c:pt>
                <c:pt idx="58" formatCode="#,##0">
                  <c:v>117593</c:v>
                </c:pt>
                <c:pt idx="59" formatCode="#,##0">
                  <c:v>116939</c:v>
                </c:pt>
                <c:pt idx="60" formatCode="#,##0">
                  <c:v>116279</c:v>
                </c:pt>
                <c:pt idx="61" formatCode="#,##0">
                  <c:v>115632</c:v>
                </c:pt>
                <c:pt idx="62" formatCode="#,##0">
                  <c:v>114981</c:v>
                </c:pt>
                <c:pt idx="63" formatCode="#,##0">
                  <c:v>114338</c:v>
                </c:pt>
                <c:pt idx="64" formatCode="#,##0">
                  <c:v>113702</c:v>
                </c:pt>
                <c:pt idx="65" formatCode="#,##0">
                  <c:v>113074</c:v>
                </c:pt>
              </c:numCache>
            </c:numRef>
          </c:val>
          <c:smooth val="0"/>
          <c:extLst>
            <c:ext xmlns:c16="http://schemas.microsoft.com/office/drawing/2014/chart" uri="{C3380CC4-5D6E-409C-BE32-E72D297353CC}">
              <c16:uniqueId val="{00000035-4130-49DF-8152-2A2147992C01}"/>
            </c:ext>
          </c:extLst>
        </c:ser>
        <c:ser>
          <c:idx val="1"/>
          <c:order val="3"/>
          <c:tx>
            <c:strRef>
              <c:f>'Diat 6–34 tiedot'!$A$39</c:f>
              <c:strCache>
                <c:ptCount val="1"/>
                <c:pt idx="0">
                  <c:v>Etelä-Karjala ennuste 2024</c:v>
                </c:pt>
              </c:strCache>
            </c:strRef>
          </c:tx>
          <c:spPr>
            <a:ln w="31750" cap="rnd">
              <a:solidFill>
                <a:srgbClr val="7030A0"/>
              </a:solidFill>
              <a:prstDash val="lgDash"/>
              <a:round/>
            </a:ln>
            <a:effectLst>
              <a:outerShdw blurRad="40000" dist="23000" dir="5400000" rotWithShape="0">
                <a:srgbClr val="000000">
                  <a:alpha val="35000"/>
                </a:srgbClr>
              </a:outerShdw>
            </a:effectLst>
          </c:spPr>
          <c:marker>
            <c:symbol val="none"/>
          </c:marker>
          <c:dLbls>
            <c:dLbl>
              <c:idx val="70"/>
              <c:layout>
                <c:manualLayout>
                  <c:x val="-3.0384305429636344E-2"/>
                  <c:y val="-4.9846571041176048E-2"/>
                </c:manualLayout>
              </c:layout>
              <c:tx>
                <c:rich>
                  <a:bodyPr/>
                  <a:lstStyle/>
                  <a:p>
                    <a:fld id="{5008AA3A-F2B8-4430-9268-1DFF77B41D73}" type="VALUE">
                      <a:rPr lang="en-US" baseline="0"/>
                      <a:pPr/>
                      <a:t>[ARVO]</a:t>
                    </a:fld>
                    <a:endParaRPr lang="fi-FI"/>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36-4130-49DF-8152-2A2147992C01}"/>
                </c:ext>
              </c:extLst>
            </c:dLbl>
            <c:spPr>
              <a:solidFill>
                <a:srgbClr val="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'Diat 6–34 tiedot'!$B$3:$BT$3</c:f>
              <c:numCache>
                <c:formatCode>General</c:formatCode>
                <c:ptCount val="71"/>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pt idx="43">
                  <c:v>2018</c:v>
                </c:pt>
                <c:pt idx="44">
                  <c:v>2019</c:v>
                </c:pt>
                <c:pt idx="45">
                  <c:v>2020</c:v>
                </c:pt>
                <c:pt idx="46">
                  <c:v>2021</c:v>
                </c:pt>
                <c:pt idx="47">
                  <c:v>2022</c:v>
                </c:pt>
                <c:pt idx="48">
                  <c:v>2023</c:v>
                </c:pt>
                <c:pt idx="49">
                  <c:v>2024</c:v>
                </c:pt>
                <c:pt idx="50">
                  <c:v>2025</c:v>
                </c:pt>
                <c:pt idx="51">
                  <c:v>2026</c:v>
                </c:pt>
                <c:pt idx="52">
                  <c:v>2027</c:v>
                </c:pt>
                <c:pt idx="53">
                  <c:v>2028</c:v>
                </c:pt>
                <c:pt idx="54">
                  <c:v>2029</c:v>
                </c:pt>
                <c:pt idx="55">
                  <c:v>2030</c:v>
                </c:pt>
                <c:pt idx="56">
                  <c:v>2031</c:v>
                </c:pt>
                <c:pt idx="57">
                  <c:v>2032</c:v>
                </c:pt>
                <c:pt idx="58">
                  <c:v>2033</c:v>
                </c:pt>
                <c:pt idx="59">
                  <c:v>2034</c:v>
                </c:pt>
                <c:pt idx="60">
                  <c:v>2035</c:v>
                </c:pt>
                <c:pt idx="61">
                  <c:v>2036</c:v>
                </c:pt>
                <c:pt idx="62">
                  <c:v>2037</c:v>
                </c:pt>
                <c:pt idx="63">
                  <c:v>2038</c:v>
                </c:pt>
                <c:pt idx="64">
                  <c:v>2039</c:v>
                </c:pt>
                <c:pt idx="65">
                  <c:v>2040</c:v>
                </c:pt>
                <c:pt idx="66">
                  <c:v>2041</c:v>
                </c:pt>
                <c:pt idx="67">
                  <c:v>2042</c:v>
                </c:pt>
                <c:pt idx="68">
                  <c:v>2043</c:v>
                </c:pt>
                <c:pt idx="69">
                  <c:v>2044</c:v>
                </c:pt>
                <c:pt idx="70">
                  <c:v>2045</c:v>
                </c:pt>
              </c:numCache>
            </c:numRef>
          </c:cat>
          <c:val>
            <c:numRef>
              <c:f>'Diat 6–34 tiedot'!$B$39:$BT$39</c:f>
              <c:numCache>
                <c:formatCode>General</c:formatCode>
                <c:ptCount val="71"/>
                <c:pt idx="49" formatCode="#,##0">
                  <c:v>124831</c:v>
                </c:pt>
                <c:pt idx="50" formatCode="#,##0">
                  <c:v>124343</c:v>
                </c:pt>
                <c:pt idx="51" formatCode="#,##0">
                  <c:v>123761</c:v>
                </c:pt>
                <c:pt idx="52" formatCode="#,##0">
                  <c:v>123198</c:v>
                </c:pt>
                <c:pt idx="53" formatCode="#,##0">
                  <c:v>122670</c:v>
                </c:pt>
                <c:pt idx="54" formatCode="#,##0">
                  <c:v>122165</c:v>
                </c:pt>
                <c:pt idx="55" formatCode="#,##0">
                  <c:v>121664</c:v>
                </c:pt>
                <c:pt idx="56" formatCode="#,##0">
                  <c:v>121182</c:v>
                </c:pt>
                <c:pt idx="57" formatCode="#,##0">
                  <c:v>120713</c:v>
                </c:pt>
                <c:pt idx="58" formatCode="#,##0">
                  <c:v>120269</c:v>
                </c:pt>
                <c:pt idx="59" formatCode="#,##0">
                  <c:v>119834</c:v>
                </c:pt>
                <c:pt idx="60" formatCode="#,##0">
                  <c:v>119415</c:v>
                </c:pt>
                <c:pt idx="61" formatCode="#,##0">
                  <c:v>119002</c:v>
                </c:pt>
                <c:pt idx="62" formatCode="#,##0">
                  <c:v>118607</c:v>
                </c:pt>
                <c:pt idx="63" formatCode="#,##0">
                  <c:v>118232</c:v>
                </c:pt>
                <c:pt idx="64" formatCode="#,##0">
                  <c:v>117874</c:v>
                </c:pt>
                <c:pt idx="65" formatCode="#,##0">
                  <c:v>117540</c:v>
                </c:pt>
                <c:pt idx="66" formatCode="#,##0">
                  <c:v>117245</c:v>
                </c:pt>
                <c:pt idx="67" formatCode="#,##0">
                  <c:v>116969</c:v>
                </c:pt>
                <c:pt idx="68" formatCode="#,##0">
                  <c:v>116710</c:v>
                </c:pt>
                <c:pt idx="69" formatCode="#,##0">
                  <c:v>116480</c:v>
                </c:pt>
                <c:pt idx="70" formatCode="#,##0">
                  <c:v>116269</c:v>
                </c:pt>
              </c:numCache>
            </c:numRef>
          </c:val>
          <c:smooth val="0"/>
          <c:extLst>
            <c:ext xmlns:c16="http://schemas.microsoft.com/office/drawing/2014/chart" uri="{C3380CC4-5D6E-409C-BE32-E72D297353CC}">
              <c16:uniqueId val="{00000037-4130-49DF-8152-2A2147992C01}"/>
            </c:ext>
          </c:extLst>
        </c:ser>
        <c:dLbls>
          <c:showLegendKey val="0"/>
          <c:showVal val="0"/>
          <c:showCatName val="0"/>
          <c:showSerName val="0"/>
          <c:showPercent val="0"/>
          <c:showBubbleSize val="0"/>
        </c:dLbls>
        <c:smooth val="0"/>
        <c:axId val="595450824"/>
        <c:axId val="595450168"/>
      </c:lineChart>
      <c:catAx>
        <c:axId val="59545082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crossAx val="595450168"/>
        <c:crosses val="autoZero"/>
        <c:auto val="1"/>
        <c:lblAlgn val="ctr"/>
        <c:lblOffset val="100"/>
        <c:tickLblSkip val="5"/>
        <c:noMultiLvlLbl val="0"/>
      </c:catAx>
      <c:valAx>
        <c:axId val="595450168"/>
        <c:scaling>
          <c:orientation val="minMax"/>
          <c:min val="0"/>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2"/>
                    </a:solidFill>
                    <a:latin typeface="+mn-lt"/>
                    <a:ea typeface="+mn-ea"/>
                    <a:cs typeface="+mn-cs"/>
                  </a:defRPr>
                </a:pPr>
                <a:r>
                  <a:rPr lang="en-US" sz="1000"/>
                  <a:t>Väkiluku</a:t>
                </a:r>
              </a:p>
            </c:rich>
          </c:tx>
          <c:layout>
            <c:manualLayout>
              <c:xMode val="edge"/>
              <c:yMode val="edge"/>
              <c:x val="4.7975219099425813E-3"/>
              <c:y val="2.702579747377435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2"/>
                  </a:solidFill>
                  <a:latin typeface="+mn-lt"/>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fi-FI"/>
          </a:p>
        </c:txPr>
        <c:crossAx val="595450824"/>
        <c:crosses val="autoZero"/>
        <c:crossBetween val="between"/>
      </c:valAx>
      <c:spPr>
        <a:noFill/>
        <a:ln>
          <a:solidFill>
            <a:schemeClr val="tx2"/>
          </a:solidFill>
        </a:ln>
        <a:effectLst/>
      </c:spPr>
    </c:plotArea>
    <c:legend>
      <c:legendPos val="b"/>
      <c:layout>
        <c:manualLayout>
          <c:xMode val="edge"/>
          <c:yMode val="edge"/>
          <c:x val="9.6701546287901646E-2"/>
          <c:y val="0.52674052665382143"/>
          <c:w val="0.29346630401934121"/>
          <c:h val="0.3740562334974665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1F497D"/>
      </a:solidFill>
      <a:round/>
    </a:ln>
    <a:effectLst/>
  </c:spPr>
  <c:txPr>
    <a:bodyPr/>
    <a:lstStyle/>
    <a:p>
      <a:pPr>
        <a:defRPr/>
      </a:pPr>
      <a:endParaRPr lang="fi-FI"/>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1.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3.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4.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5.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6.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7.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8.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9.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0.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rawings/drawing1.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8.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19.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20.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0.95671</cdr:y>
    </cdr:from>
    <cdr:to>
      <cdr:x>0.17751</cdr:x>
      <cdr:y>1</cdr:y>
    </cdr:to>
    <cdr:sp macro="" textlink="">
      <cdr:nvSpPr>
        <cdr:cNvPr id="2" name="Tekstiruutu 1">
          <a:extLst xmlns:a="http://schemas.openxmlformats.org/drawingml/2006/main">
            <a:ext uri="{FF2B5EF4-FFF2-40B4-BE49-F238E27FC236}">
              <a16:creationId xmlns:a16="http://schemas.microsoft.com/office/drawing/2014/main" id="{03660BE0-A517-4972-B301-6F14088D7BC4}"/>
            </a:ext>
          </a:extLst>
        </cdr:cNvPr>
        <cdr:cNvSpPr txBox="1"/>
      </cdr:nvSpPr>
      <cdr:spPr>
        <a:xfrm xmlns:a="http://schemas.openxmlformats.org/drawingml/2006/main">
          <a:off x="0" y="5362574"/>
          <a:ext cx="1409700" cy="242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i-FI" sz="800">
              <a:solidFill>
                <a:schemeClr val="tx2"/>
              </a:solidFill>
            </a:rPr>
            <a:t>Lähde:</a:t>
          </a:r>
          <a:r>
            <a:rPr lang="fi-FI" sz="800" baseline="0">
              <a:solidFill>
                <a:schemeClr val="tx2"/>
              </a:solidFill>
            </a:rPr>
            <a:t> Tilastokeskus</a:t>
          </a:r>
          <a:endParaRPr lang="fi-FI" sz="800">
            <a:solidFill>
              <a:schemeClr val="tx2"/>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4D217EE-D50D-147E-6226-CCF22D1C1243}"/>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49873BD5-9C85-4CFB-427D-B0F084653A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65322B94-C796-7C97-B2B2-67932F682607}"/>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5" name="Alatunnisteen paikkamerkki 4">
            <a:extLst>
              <a:ext uri="{FF2B5EF4-FFF2-40B4-BE49-F238E27FC236}">
                <a16:creationId xmlns:a16="http://schemas.microsoft.com/office/drawing/2014/main" id="{751089B9-49B1-EF63-87D7-6ADAD389146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44768DB-11CD-7DA5-62D0-6F23CFF1B2E6}"/>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1533537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B30A001-8A2E-E382-BEAD-AD26A45EE935}"/>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14AEC50D-4EF3-1A92-AC4F-62C82A913EFD}"/>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9B23573-5AFD-B45D-F888-397DD1201B7D}"/>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5" name="Alatunnisteen paikkamerkki 4">
            <a:extLst>
              <a:ext uri="{FF2B5EF4-FFF2-40B4-BE49-F238E27FC236}">
                <a16:creationId xmlns:a16="http://schemas.microsoft.com/office/drawing/2014/main" id="{F4DB072E-642B-F1A1-61DB-0CFC8AA572C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4EFBE6B-EBC9-016B-2EB0-5945C392298C}"/>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490328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C1F96B82-F17E-E9C1-35BF-5B7EDFE37E30}"/>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B36CD4B6-3AF3-6ACC-2835-2F786D3EA004}"/>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0F642A6-FA96-8D1A-3B58-F0BD955AB2A6}"/>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5" name="Alatunnisteen paikkamerkki 4">
            <a:extLst>
              <a:ext uri="{FF2B5EF4-FFF2-40B4-BE49-F238E27FC236}">
                <a16:creationId xmlns:a16="http://schemas.microsoft.com/office/drawing/2014/main" id="{11C03DDB-693A-C6EB-9ACA-63B5A7A5AF2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2A213C1-8F1C-0F25-9261-05E290284EE8}"/>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2360089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8B52BB4-96A0-C3A0-9C12-A18E1201C69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333BDDD8-5C22-29D6-D93D-A9D8A1D154A4}"/>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F79D6E1-F080-5AED-50B6-F1132849AD8C}"/>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5" name="Alatunnisteen paikkamerkki 4">
            <a:extLst>
              <a:ext uri="{FF2B5EF4-FFF2-40B4-BE49-F238E27FC236}">
                <a16:creationId xmlns:a16="http://schemas.microsoft.com/office/drawing/2014/main" id="{361CA4F9-D0C5-D8A4-B044-8C32F32AE60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4AD5819-C7AF-1CFB-4A53-F76DBD5DB9D8}"/>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1286484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7B9A0B2-DFCA-52FB-1258-D95C21CF776D}"/>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512B153F-C51E-03D3-9EAD-B3E12FDAF1C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5D8B99FD-31CF-964F-6E89-32165AD915D7}"/>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5" name="Alatunnisteen paikkamerkki 4">
            <a:extLst>
              <a:ext uri="{FF2B5EF4-FFF2-40B4-BE49-F238E27FC236}">
                <a16:creationId xmlns:a16="http://schemas.microsoft.com/office/drawing/2014/main" id="{0C6A59BA-6959-D1DE-F8FD-2E4A826B2AF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4F2C2C6-101A-1D25-1061-190E3CD4B1E3}"/>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1501663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A4ABF79-D8C0-7EFE-5B43-FFD8A77C1C75}"/>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3F9926F3-3319-57BA-FF7D-01ED672B4FCC}"/>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392D991D-E026-BCB2-79EE-4C422A7BECC3}"/>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686F47DB-37B0-8A19-4F23-A5189C3E9C02}"/>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6" name="Alatunnisteen paikkamerkki 5">
            <a:extLst>
              <a:ext uri="{FF2B5EF4-FFF2-40B4-BE49-F238E27FC236}">
                <a16:creationId xmlns:a16="http://schemas.microsoft.com/office/drawing/2014/main" id="{826AE8B8-301C-CFD6-4F2E-D9F3DB8D5119}"/>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9A11D7C-5D1A-A334-A8AF-2367F84F3F06}"/>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288037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F6546F-687C-258A-9114-00E72B398B1B}"/>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B3E84B07-1A9F-6066-0F36-F7A5DD2DC7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F826BA27-21E7-41E8-4398-37B995B9D788}"/>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93BC36DD-1669-619F-A993-CC3F488C3C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1A2FEC46-60BE-EEC1-DC0C-2653479097C8}"/>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53808B7C-11BD-50B8-33DE-00E6AB7B9608}"/>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8" name="Alatunnisteen paikkamerkki 7">
            <a:extLst>
              <a:ext uri="{FF2B5EF4-FFF2-40B4-BE49-F238E27FC236}">
                <a16:creationId xmlns:a16="http://schemas.microsoft.com/office/drawing/2014/main" id="{4CFEB8EB-3228-A6ED-DE91-78E2C62D688E}"/>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C43CBDCA-8AED-B60E-752B-A30F53C03746}"/>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241294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75A5B35-C13A-98FF-4B1F-7F47D2827C5E}"/>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09AA9574-70DD-68B2-DA54-CD5EDB33E299}"/>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4" name="Alatunnisteen paikkamerkki 3">
            <a:extLst>
              <a:ext uri="{FF2B5EF4-FFF2-40B4-BE49-F238E27FC236}">
                <a16:creationId xmlns:a16="http://schemas.microsoft.com/office/drawing/2014/main" id="{3EB832E2-576C-43D1-0F0A-03ED26BD39FD}"/>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51CAD869-E8F9-0A01-70D5-23DE0AC874D6}"/>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358871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D8681B38-DA59-2CBF-0F60-8538BC93EB73}"/>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3" name="Alatunnisteen paikkamerkki 2">
            <a:extLst>
              <a:ext uri="{FF2B5EF4-FFF2-40B4-BE49-F238E27FC236}">
                <a16:creationId xmlns:a16="http://schemas.microsoft.com/office/drawing/2014/main" id="{F83ECBE1-A2D4-57F7-EE71-06B9B96A4B6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F07E186-BBFE-E818-559A-B8C2EEB0DB2F}"/>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1613873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D18669A-E3B4-4593-FB03-59E61C423DCC}"/>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9D5628E7-B748-65C7-7974-39ECC73D8C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8EB9D2CA-51E4-3BBA-A473-AB44F8F68F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EB613029-8721-C990-01BB-97773467CE31}"/>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6" name="Alatunnisteen paikkamerkki 5">
            <a:extLst>
              <a:ext uri="{FF2B5EF4-FFF2-40B4-BE49-F238E27FC236}">
                <a16:creationId xmlns:a16="http://schemas.microsoft.com/office/drawing/2014/main" id="{11BCC76E-560E-CAD4-8E34-EA1A28DA77A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06C7781-F861-3DBF-070C-AB26D5E7421B}"/>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3554102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6A5A679-48DA-5C98-C6EF-48FE2B1D0968}"/>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99578A5D-44E2-3787-9DB0-DBD969F2CD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00FE0CEC-0149-4183-2FDC-7DD574785F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704A76E-19F8-45CC-EC89-292DAFBF062E}"/>
              </a:ext>
            </a:extLst>
          </p:cNvPr>
          <p:cNvSpPr>
            <a:spLocks noGrp="1"/>
          </p:cNvSpPr>
          <p:nvPr>
            <p:ph type="dt" sz="half" idx="10"/>
          </p:nvPr>
        </p:nvSpPr>
        <p:spPr/>
        <p:txBody>
          <a:bodyPr/>
          <a:lstStyle/>
          <a:p>
            <a:fld id="{FEF181A2-47A4-4C72-8F4D-D145722241CB}" type="datetimeFigureOut">
              <a:rPr lang="fi-FI" smtClean="0"/>
              <a:t>28.11.2024</a:t>
            </a:fld>
            <a:endParaRPr lang="fi-FI"/>
          </a:p>
        </p:txBody>
      </p:sp>
      <p:sp>
        <p:nvSpPr>
          <p:cNvPr id="6" name="Alatunnisteen paikkamerkki 5">
            <a:extLst>
              <a:ext uri="{FF2B5EF4-FFF2-40B4-BE49-F238E27FC236}">
                <a16:creationId xmlns:a16="http://schemas.microsoft.com/office/drawing/2014/main" id="{B5131859-58AA-F713-E1E9-D2BA96F5657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349B7A2E-700C-7F7C-DADD-AF9A7D9BDDB9}"/>
              </a:ext>
            </a:extLst>
          </p:cNvPr>
          <p:cNvSpPr>
            <a:spLocks noGrp="1"/>
          </p:cNvSpPr>
          <p:nvPr>
            <p:ph type="sldNum" sz="quarter" idx="12"/>
          </p:nvPr>
        </p:nvSpPr>
        <p:spPr/>
        <p:txBody>
          <a:bodyPr/>
          <a:lstStyle/>
          <a:p>
            <a:fld id="{F71024C1-98C3-40DF-8F66-32F71840F8F8}" type="slidenum">
              <a:rPr lang="fi-FI" smtClean="0"/>
              <a:t>‹#›</a:t>
            </a:fld>
            <a:endParaRPr lang="fi-FI"/>
          </a:p>
        </p:txBody>
      </p:sp>
    </p:spTree>
    <p:extLst>
      <p:ext uri="{BB962C8B-B14F-4D97-AF65-F5344CB8AC3E}">
        <p14:creationId xmlns:p14="http://schemas.microsoft.com/office/powerpoint/2010/main" val="169029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38A64C78-EF06-7490-2B5C-53FE455237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609024D5-9FE6-0B14-CD21-8F68ECB010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F337655-D98E-3A91-F4CE-8A605F3075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EF181A2-47A4-4C72-8F4D-D145722241CB}" type="datetimeFigureOut">
              <a:rPr lang="fi-FI" smtClean="0"/>
              <a:t>28.11.2024</a:t>
            </a:fld>
            <a:endParaRPr lang="fi-FI"/>
          </a:p>
        </p:txBody>
      </p:sp>
      <p:sp>
        <p:nvSpPr>
          <p:cNvPr id="5" name="Alatunnisteen paikkamerkki 4">
            <a:extLst>
              <a:ext uri="{FF2B5EF4-FFF2-40B4-BE49-F238E27FC236}">
                <a16:creationId xmlns:a16="http://schemas.microsoft.com/office/drawing/2014/main" id="{D3E4BDB7-4622-1823-74D1-7B74D09E95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a:p>
        </p:txBody>
      </p:sp>
      <p:sp>
        <p:nvSpPr>
          <p:cNvPr id="6" name="Dian numeron paikkamerkki 5">
            <a:extLst>
              <a:ext uri="{FF2B5EF4-FFF2-40B4-BE49-F238E27FC236}">
                <a16:creationId xmlns:a16="http://schemas.microsoft.com/office/drawing/2014/main" id="{479E1CBE-037B-90C1-5957-15FA0328E6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1024C1-98C3-40DF-8F66-32F71840F8F8}" type="slidenum">
              <a:rPr lang="fi-FI" smtClean="0"/>
              <a:t>‹#›</a:t>
            </a:fld>
            <a:endParaRPr lang="fi-FI"/>
          </a:p>
        </p:txBody>
      </p:sp>
    </p:spTree>
    <p:extLst>
      <p:ext uri="{BB962C8B-B14F-4D97-AF65-F5344CB8AC3E}">
        <p14:creationId xmlns:p14="http://schemas.microsoft.com/office/powerpoint/2010/main" val="3020353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uva 8">
            <a:extLst>
              <a:ext uri="{FF2B5EF4-FFF2-40B4-BE49-F238E27FC236}">
                <a16:creationId xmlns:a16="http://schemas.microsoft.com/office/drawing/2014/main" id="{970A147E-E1C2-5D42-B3DD-715E928B6F1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0" y="3429000"/>
            <a:ext cx="12192000" cy="3422650"/>
          </a:xfrm>
          <a:prstGeom prst="rect">
            <a:avLst/>
          </a:prstGeom>
        </p:spPr>
      </p:pic>
      <p:pic>
        <p:nvPicPr>
          <p:cNvPr id="7" name="Kuva 6">
            <a:extLst>
              <a:ext uri="{FF2B5EF4-FFF2-40B4-BE49-F238E27FC236}">
                <a16:creationId xmlns:a16="http://schemas.microsoft.com/office/drawing/2014/main" id="{B8B38D25-4AAD-B44C-A689-EB33BA04851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513238" y="410258"/>
            <a:ext cx="4306795" cy="1214737"/>
          </a:xfrm>
          <a:prstGeom prst="rect">
            <a:avLst/>
          </a:prstGeom>
        </p:spPr>
      </p:pic>
      <p:sp>
        <p:nvSpPr>
          <p:cNvPr id="5" name="Otsikko 1">
            <a:extLst>
              <a:ext uri="{FF2B5EF4-FFF2-40B4-BE49-F238E27FC236}">
                <a16:creationId xmlns:a16="http://schemas.microsoft.com/office/drawing/2014/main" id="{AED7B1B6-B5F4-1A46-65FD-27096C824C13}"/>
              </a:ext>
            </a:extLst>
          </p:cNvPr>
          <p:cNvSpPr>
            <a:spLocks noGrp="1"/>
          </p:cNvSpPr>
          <p:nvPr>
            <p:ph type="title"/>
          </p:nvPr>
        </p:nvSpPr>
        <p:spPr>
          <a:xfrm>
            <a:off x="967563" y="1624995"/>
            <a:ext cx="10552084" cy="1438834"/>
          </a:xfrm>
        </p:spPr>
        <p:txBody>
          <a:bodyPr>
            <a:normAutofit/>
          </a:bodyPr>
          <a:lstStyle/>
          <a:p>
            <a:r>
              <a:rPr lang="fi-FI" dirty="0">
                <a:solidFill>
                  <a:srgbClr val="0070C0"/>
                </a:solidFill>
                <a:latin typeface="Franklin Gothic Medium" panose="020B0603020102020204" pitchFamily="34" charset="0"/>
              </a:rPr>
              <a:t>Tilastokeskuksen väestöennuste 2024 </a:t>
            </a:r>
            <a:r>
              <a:rPr lang="fi-FI" sz="3600" dirty="0">
                <a:solidFill>
                  <a:srgbClr val="0070C0"/>
                </a:solidFill>
                <a:latin typeface="Franklin Gothic Medium" panose="020B0603020102020204" pitchFamily="34" charset="0"/>
              </a:rPr>
              <a:t>Väkiluku maakunnittain vuoteen 2045</a:t>
            </a:r>
          </a:p>
        </p:txBody>
      </p:sp>
      <p:sp>
        <p:nvSpPr>
          <p:cNvPr id="2" name="Päivämäärän paikkamerkki 1">
            <a:extLst>
              <a:ext uri="{FF2B5EF4-FFF2-40B4-BE49-F238E27FC236}">
                <a16:creationId xmlns:a16="http://schemas.microsoft.com/office/drawing/2014/main" id="{E3B987BE-88FD-AADA-E879-572CE46A6CEC}"/>
              </a:ext>
            </a:extLst>
          </p:cNvPr>
          <p:cNvSpPr>
            <a:spLocks noGrp="1"/>
          </p:cNvSpPr>
          <p:nvPr>
            <p:ph type="dt" sz="half" idx="10"/>
          </p:nvPr>
        </p:nvSpPr>
        <p:spPr/>
        <p:txBody>
          <a:bodyPr/>
          <a:lstStyle/>
          <a:p>
            <a:fld id="{5376CF77-226D-43D1-8818-DFF0CB63282F}" type="datetime1">
              <a:rPr lang="fi-FI" smtClean="0"/>
              <a:t>28.11.2024</a:t>
            </a:fld>
            <a:endParaRPr lang="fi-FI"/>
          </a:p>
        </p:txBody>
      </p:sp>
      <p:sp>
        <p:nvSpPr>
          <p:cNvPr id="3" name="Tekstiruutu 2">
            <a:extLst>
              <a:ext uri="{FF2B5EF4-FFF2-40B4-BE49-F238E27FC236}">
                <a16:creationId xmlns:a16="http://schemas.microsoft.com/office/drawing/2014/main" id="{A7C0B7E3-F973-F6AA-5D84-54EDB3846C91}"/>
              </a:ext>
            </a:extLst>
          </p:cNvPr>
          <p:cNvSpPr txBox="1"/>
          <p:nvPr/>
        </p:nvSpPr>
        <p:spPr>
          <a:xfrm>
            <a:off x="1066800" y="3063829"/>
            <a:ext cx="10246659" cy="369332"/>
          </a:xfrm>
          <a:prstGeom prst="rect">
            <a:avLst/>
          </a:prstGeom>
          <a:noFill/>
        </p:spPr>
        <p:txBody>
          <a:bodyPr wrap="square" rtlCol="0">
            <a:spAutoFit/>
          </a:bodyPr>
          <a:lstStyle/>
          <a:p>
            <a:r>
              <a:rPr lang="fi-FI" dirty="0">
                <a:solidFill>
                  <a:srgbClr val="0070C0"/>
                </a:solidFill>
                <a:latin typeface="Franklin Gothic Book" panose="020B0503020102020204" pitchFamily="34" charset="0"/>
              </a:rPr>
              <a:t>Lähde: Tilastokeskus</a:t>
            </a:r>
          </a:p>
        </p:txBody>
      </p:sp>
    </p:spTree>
    <p:extLst>
      <p:ext uri="{BB962C8B-B14F-4D97-AF65-F5344CB8AC3E}">
        <p14:creationId xmlns:p14="http://schemas.microsoft.com/office/powerpoint/2010/main" val="1299307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88FA45-68CF-E6F8-B238-0BE7D2F02B7E}"/>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Kanta-Hämeen väestönkehitys 1975–2023 ja Tilastokeskuksen väestöennusteet</a:t>
            </a:r>
          </a:p>
        </p:txBody>
      </p:sp>
      <p:graphicFrame>
        <p:nvGraphicFramePr>
          <p:cNvPr id="4" name="Kaavio 3" descr="Viivakaavio esittää Kanta-Hämee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D6F893E7-909D-4C83-AB62-FFCCB688A030}"/>
              </a:ext>
            </a:extLst>
          </p:cNvPr>
          <p:cNvGraphicFramePr>
            <a:graphicFrameLocks/>
          </p:cNvGraphicFramePr>
          <p:nvPr>
            <p:extLst>
              <p:ext uri="{D42A27DB-BD31-4B8C-83A1-F6EECF244321}">
                <p14:modId xmlns:p14="http://schemas.microsoft.com/office/powerpoint/2010/main" val="3163147069"/>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E7D2502A-9F46-491C-927C-263E1FE9740D}"/>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1574227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22B554-9A5D-7969-14E0-280787A1C539}"/>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Pirkanmaan väestönkehitys 1975–2023 ja Tilastokeskuksen väestöennusteet</a:t>
            </a:r>
          </a:p>
        </p:txBody>
      </p:sp>
      <p:graphicFrame>
        <p:nvGraphicFramePr>
          <p:cNvPr id="4" name="Kaavio 3" descr="Viivakaavio esittää Pirkanma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F32DFDA3-6708-4992-9F6B-F06D657E031C}"/>
              </a:ext>
            </a:extLst>
          </p:cNvPr>
          <p:cNvGraphicFramePr>
            <a:graphicFrameLocks/>
          </p:cNvGraphicFramePr>
          <p:nvPr>
            <p:extLst>
              <p:ext uri="{D42A27DB-BD31-4B8C-83A1-F6EECF244321}">
                <p14:modId xmlns:p14="http://schemas.microsoft.com/office/powerpoint/2010/main" val="747057798"/>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E0895D1F-D06E-B791-A6EA-9E8DD1B02820}"/>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608439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54D83B-646B-6143-DA29-46B76A4A5F1B}"/>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Päijät-Hämeen väestönkehitys 1975–2023 ja Tilastokeskuksen väestöennusteet</a:t>
            </a:r>
          </a:p>
        </p:txBody>
      </p:sp>
      <p:graphicFrame>
        <p:nvGraphicFramePr>
          <p:cNvPr id="4" name="Kaavio 3" descr="Viivakaavio esittää Päijät-Hämee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91D14A2C-34C0-4204-8972-35F83815AB8B}"/>
              </a:ext>
            </a:extLst>
          </p:cNvPr>
          <p:cNvGraphicFramePr>
            <a:graphicFrameLocks/>
          </p:cNvGraphicFramePr>
          <p:nvPr>
            <p:extLst>
              <p:ext uri="{D42A27DB-BD31-4B8C-83A1-F6EECF244321}">
                <p14:modId xmlns:p14="http://schemas.microsoft.com/office/powerpoint/2010/main" val="3163428554"/>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F12AA0DD-FEBA-80B1-5E1E-CDD2DA96BBB8}"/>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1094576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068D63-75D2-ED14-077E-A8EA705737FC}"/>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Kymenlaakson väestönkehitys 1975–2023 ja Tilastokeskuksen väestöennusteet</a:t>
            </a:r>
          </a:p>
        </p:txBody>
      </p:sp>
      <p:graphicFrame>
        <p:nvGraphicFramePr>
          <p:cNvPr id="4" name="Kaavio 3" descr="Viivakaavio esittää Kymenlaakso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5C029978-32D4-4E02-A511-954899612589}"/>
              </a:ext>
            </a:extLst>
          </p:cNvPr>
          <p:cNvGraphicFramePr>
            <a:graphicFrameLocks/>
          </p:cNvGraphicFramePr>
          <p:nvPr>
            <p:extLst>
              <p:ext uri="{D42A27DB-BD31-4B8C-83A1-F6EECF244321}">
                <p14:modId xmlns:p14="http://schemas.microsoft.com/office/powerpoint/2010/main" val="1118663705"/>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9B626485-8B8D-1B61-779D-BEECCAFE889A}"/>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514949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5C8C7C-CD03-26A5-9845-660BF600D0DC}"/>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Etelä-Karjalan väestönkehitys 1975–2023 ja Tilastokeskuksen väestöennusteet</a:t>
            </a:r>
          </a:p>
        </p:txBody>
      </p:sp>
      <p:graphicFrame>
        <p:nvGraphicFramePr>
          <p:cNvPr id="4" name="Kaavio 3" descr="Viivakaavio esittää Etelä-Karjal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B5B08044-AD21-4BF2-ABDC-44D976FCF32F}"/>
              </a:ext>
            </a:extLst>
          </p:cNvPr>
          <p:cNvGraphicFramePr>
            <a:graphicFrameLocks/>
          </p:cNvGraphicFramePr>
          <p:nvPr>
            <p:extLst>
              <p:ext uri="{D42A27DB-BD31-4B8C-83A1-F6EECF244321}">
                <p14:modId xmlns:p14="http://schemas.microsoft.com/office/powerpoint/2010/main" val="3080773034"/>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DA71B73B-6024-21A7-238F-ABDD03C5998C}"/>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230565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2AE12CC-E884-22E8-05E9-445A76A356FA}"/>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Etelä-Savon väestönkehitys 1975–2023 ja Tilastokeskuksen väestöennusteet</a:t>
            </a:r>
          </a:p>
        </p:txBody>
      </p:sp>
      <p:graphicFrame>
        <p:nvGraphicFramePr>
          <p:cNvPr id="4" name="Kaavio 3" descr="Viivakaavio esittää Etelä-Savo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9E5B2FE7-858D-46AF-8A18-E6A392E6DA2F}"/>
              </a:ext>
            </a:extLst>
          </p:cNvPr>
          <p:cNvGraphicFramePr>
            <a:graphicFrameLocks/>
          </p:cNvGraphicFramePr>
          <p:nvPr>
            <p:extLst>
              <p:ext uri="{D42A27DB-BD31-4B8C-83A1-F6EECF244321}">
                <p14:modId xmlns:p14="http://schemas.microsoft.com/office/powerpoint/2010/main" val="2608563986"/>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5A35E14D-D334-8997-7B7E-3796D993B825}"/>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3068058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B0A98BE-B75A-E084-75BF-B4996264177B}"/>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Pohjois-Savon väestönkehitys 1975–2023 ja Tilastokeskuksen väestöennusteet</a:t>
            </a:r>
          </a:p>
        </p:txBody>
      </p:sp>
      <p:graphicFrame>
        <p:nvGraphicFramePr>
          <p:cNvPr id="4" name="Kaavio 3" descr="Viivakaavio esittää Pohjois-Savo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FF471346-879B-4D8D-8E47-57CDAE5AED26}"/>
              </a:ext>
            </a:extLst>
          </p:cNvPr>
          <p:cNvGraphicFramePr>
            <a:graphicFrameLocks/>
          </p:cNvGraphicFramePr>
          <p:nvPr>
            <p:extLst>
              <p:ext uri="{D42A27DB-BD31-4B8C-83A1-F6EECF244321}">
                <p14:modId xmlns:p14="http://schemas.microsoft.com/office/powerpoint/2010/main" val="2481041980"/>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42F4F161-FD8D-1FA1-3702-E551D3E7E90F}"/>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2204092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2C5004E-44F6-CB70-B8E1-D01AB79C890B}"/>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Pohjois-Karjalan väestönkehitys 1975–2023 ja Tilastokeskuksen väestöennusteet</a:t>
            </a:r>
          </a:p>
        </p:txBody>
      </p:sp>
      <p:graphicFrame>
        <p:nvGraphicFramePr>
          <p:cNvPr id="4" name="Kaavio 3" descr="Viivakaavio esittää Pohjois-Karjal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72A47438-160E-4357-AF78-EB6D8BD57DCF}"/>
              </a:ext>
            </a:extLst>
          </p:cNvPr>
          <p:cNvGraphicFramePr>
            <a:graphicFrameLocks/>
          </p:cNvGraphicFramePr>
          <p:nvPr>
            <p:extLst>
              <p:ext uri="{D42A27DB-BD31-4B8C-83A1-F6EECF244321}">
                <p14:modId xmlns:p14="http://schemas.microsoft.com/office/powerpoint/2010/main" val="3689594596"/>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D63DD4E5-5FA5-0784-E699-D25AC19B8EC3}"/>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1196930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847CDC-4998-AF48-90F3-EF681F1321B4}"/>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Keski-Suomen väestönkehitys 1975–2023 ja Tilastokeskuksen väestöennusteet</a:t>
            </a:r>
          </a:p>
        </p:txBody>
      </p:sp>
      <p:graphicFrame>
        <p:nvGraphicFramePr>
          <p:cNvPr id="4" name="Kaavio 3" descr="Viivakaavio esittää Keski-Suome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68BBE1A8-4A0E-415D-82DF-83E0C557D53B}"/>
              </a:ext>
            </a:extLst>
          </p:cNvPr>
          <p:cNvGraphicFramePr>
            <a:graphicFrameLocks/>
          </p:cNvGraphicFramePr>
          <p:nvPr>
            <p:extLst>
              <p:ext uri="{D42A27DB-BD31-4B8C-83A1-F6EECF244321}">
                <p14:modId xmlns:p14="http://schemas.microsoft.com/office/powerpoint/2010/main" val="1538609179"/>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AF31EA15-A45E-AA01-D371-D532CA32FE7F}"/>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3331065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5523A56-8C6F-342D-F770-2FAF409A6684}"/>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Etelä-Pohjanmaan väestönkehitys 1975–2023 ja Tilastokeskuksen väestöennusteet</a:t>
            </a:r>
          </a:p>
        </p:txBody>
      </p:sp>
      <p:graphicFrame>
        <p:nvGraphicFramePr>
          <p:cNvPr id="4" name="Kaavio 3" descr="Viivakaavio esittää Etelä-Pohjanma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447FB557-C318-4F40-BD08-5AB10A641D52}"/>
              </a:ext>
            </a:extLst>
          </p:cNvPr>
          <p:cNvGraphicFramePr>
            <a:graphicFrameLocks/>
          </p:cNvGraphicFramePr>
          <p:nvPr>
            <p:extLst>
              <p:ext uri="{D42A27DB-BD31-4B8C-83A1-F6EECF244321}">
                <p14:modId xmlns:p14="http://schemas.microsoft.com/office/powerpoint/2010/main" val="2421994787"/>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43B9420A-A1DC-EE24-A784-CE21A87E0A71}"/>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65703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1955FDE-0DFB-9D51-315E-ED235F94795C}"/>
              </a:ext>
            </a:extLst>
          </p:cNvPr>
          <p:cNvSpPr>
            <a:spLocks noGrp="1"/>
          </p:cNvSpPr>
          <p:nvPr>
            <p:ph type="title"/>
          </p:nvPr>
        </p:nvSpPr>
        <p:spPr>
          <a:xfrm>
            <a:off x="0" y="0"/>
            <a:ext cx="12192000" cy="567748"/>
          </a:xfrm>
        </p:spPr>
        <p:txBody>
          <a:bodyPr>
            <a:normAutofit/>
          </a:bodyPr>
          <a:lstStyle/>
          <a:p>
            <a:pPr algn="ctr"/>
            <a:r>
              <a:rPr lang="fi-FI" sz="2800" b="1" dirty="0">
                <a:solidFill>
                  <a:srgbClr val="0070C0"/>
                </a:solidFill>
              </a:rPr>
              <a:t>Vuoden 2024 väestöennusteen oletukset</a:t>
            </a:r>
            <a:endParaRPr lang="fi-FI" sz="2800" dirty="0">
              <a:solidFill>
                <a:srgbClr val="0070C0"/>
              </a:solidFill>
            </a:endParaRPr>
          </a:p>
        </p:txBody>
      </p:sp>
      <p:sp>
        <p:nvSpPr>
          <p:cNvPr id="4" name="Päivämäärän paikkamerkki 3">
            <a:extLst>
              <a:ext uri="{FF2B5EF4-FFF2-40B4-BE49-F238E27FC236}">
                <a16:creationId xmlns:a16="http://schemas.microsoft.com/office/drawing/2014/main" id="{001F3A24-B67C-1FA2-535D-2DF74C6A10A5}"/>
              </a:ext>
            </a:extLst>
          </p:cNvPr>
          <p:cNvSpPr>
            <a:spLocks noGrp="1"/>
          </p:cNvSpPr>
          <p:nvPr>
            <p:ph type="dt" sz="half" idx="10"/>
          </p:nvPr>
        </p:nvSpPr>
        <p:spPr/>
        <p:txBody>
          <a:bodyPr/>
          <a:lstStyle/>
          <a:p>
            <a:fld id="{C9225FBC-2A3C-44E0-A74E-11A6D0059D3F}" type="datetime1">
              <a:rPr lang="fi-FI" smtClean="0"/>
              <a:t>28.11.2024</a:t>
            </a:fld>
            <a:endParaRPr lang="fi-FI"/>
          </a:p>
        </p:txBody>
      </p:sp>
      <p:sp>
        <p:nvSpPr>
          <p:cNvPr id="6" name="Tekstiruutu 5">
            <a:extLst>
              <a:ext uri="{FF2B5EF4-FFF2-40B4-BE49-F238E27FC236}">
                <a16:creationId xmlns:a16="http://schemas.microsoft.com/office/drawing/2014/main" id="{E31A7153-B0AA-6BF4-60EE-365A72FF938A}"/>
              </a:ext>
            </a:extLst>
          </p:cNvPr>
          <p:cNvSpPr txBox="1"/>
          <p:nvPr/>
        </p:nvSpPr>
        <p:spPr>
          <a:xfrm>
            <a:off x="838200" y="849746"/>
            <a:ext cx="10882745" cy="5616922"/>
          </a:xfrm>
          <a:prstGeom prst="rect">
            <a:avLst/>
          </a:prstGeom>
          <a:noFill/>
        </p:spPr>
        <p:txBody>
          <a:bodyPr wrap="square" rtlCol="0">
            <a:spAutoFit/>
          </a:bodyPr>
          <a:lstStyle/>
          <a:p>
            <a:r>
              <a:rPr lang="fi-FI" sz="1200" b="1" dirty="0">
                <a:cs typeface="Calibri" panose="020F0502020204030204" pitchFamily="34" charset="0"/>
              </a:rPr>
              <a:t>Vuoden 2024 väestöennusteen oletukset</a:t>
            </a:r>
          </a:p>
          <a:p>
            <a:endParaRPr lang="fi-FI" sz="1200" b="1" dirty="0">
              <a:cs typeface="Calibri" panose="020F0502020204030204" pitchFamily="34" charset="0"/>
            </a:endParaRPr>
          </a:p>
          <a:p>
            <a:r>
              <a:rPr lang="fi-FI" sz="1200" dirty="0">
                <a:cs typeface="Calibri" panose="020F0502020204030204" pitchFamily="34" charset="0"/>
              </a:rPr>
              <a:t>Tilastokeskuksen tuoreimmassa väestöennusteessa oletetaan, että syntyvyys pysyisi vakiona tulevaisuudessa. Laskennallisen naisten elinaikanaan synnyttämän lasten määrän eli kokonaishedelmällisyysluvun oletetaan olevan 1,26.</a:t>
            </a:r>
          </a:p>
          <a:p>
            <a:endParaRPr lang="fi-FI" sz="1200" dirty="0">
              <a:cs typeface="Calibri" panose="020F0502020204030204" pitchFamily="34" charset="0"/>
            </a:endParaRPr>
          </a:p>
          <a:p>
            <a:r>
              <a:rPr lang="fi-FI" sz="1200" dirty="0">
                <a:cs typeface="Calibri" panose="020F0502020204030204" pitchFamily="34" charset="0"/>
              </a:rPr>
              <a:t>Ennusteessa oletetaan, että Suomi saa muuttovoittoa ulkomailta 52 000 henkilöä kuluvana vuonna, 45 000 henkilöä vuoden 2025 aikana ja sen jälkeen 40 000 henkilöä vuosittain. Nettomaahanmuutto-oletukseen liittyy epävarmuutta esimerkiksi Ukrainan sodan vuoksi.</a:t>
            </a:r>
          </a:p>
          <a:p>
            <a:endParaRPr lang="fi-FI" sz="1200" dirty="0">
              <a:cs typeface="Calibri" panose="020F0502020204030204" pitchFamily="34" charset="0"/>
            </a:endParaRPr>
          </a:p>
          <a:p>
            <a:r>
              <a:rPr lang="fi-FI" sz="1200" dirty="0">
                <a:cs typeface="Calibri" panose="020F0502020204030204" pitchFamily="34" charset="0"/>
              </a:rPr>
              <a:t>Kuolleisuuden ennustetaan jatkavan alentumistaan koko ennustekauden ajan. Alle 50-vuotiaiden kuolleisuuden oletetaan alenevan samalla tavoin, kuten sen on havaittu alentuneen vertailtaessa periodien 1989–1993 ja 2018–2023 kuolleisuutta. 50 vuotta täyttäneiden ja tätä vanhempien kuolleisuuden oletetaan alenevan samalla tavoin, kuten sen on havaittu alentuneen vertailtaessa periodien 1999–2003 ja 2018–2023 kuolleisuutta. Vertailuperiodista 2018–2023 on jätetty vuosi 2022 pois sen poikkeuksellisen korkean kuolleisuuden vuoksi.</a:t>
            </a:r>
          </a:p>
          <a:p>
            <a:endParaRPr lang="fi-FI" sz="1200" dirty="0">
              <a:cs typeface="Calibri" panose="020F0502020204030204" pitchFamily="34" charset="0"/>
            </a:endParaRPr>
          </a:p>
          <a:p>
            <a:r>
              <a:rPr lang="fi-FI" sz="1200" dirty="0">
                <a:cs typeface="Calibri" panose="020F0502020204030204" pitchFamily="34" charset="0"/>
              </a:rPr>
              <a:t>Miesten elinajanodotteen ennustetaan pitenevän vajaalla neljällä ja naisten vajaalla kolmella vuodella vuoteen 2040 mennessä.</a:t>
            </a:r>
          </a:p>
          <a:p>
            <a:endParaRPr lang="fi-FI" sz="1200" b="1" dirty="0">
              <a:cs typeface="Calibri" panose="020F0502020204030204" pitchFamily="34" charset="0"/>
            </a:endParaRPr>
          </a:p>
          <a:p>
            <a:r>
              <a:rPr lang="fi-FI" sz="1200" b="1" dirty="0">
                <a:cs typeface="Calibri" panose="020F0502020204030204" pitchFamily="34" charset="0"/>
              </a:rPr>
              <a:t>Ennuste on trendilaskelma ja tarjoaa päätöksentekijöille mahdollisuuden reagoida</a:t>
            </a:r>
          </a:p>
          <a:p>
            <a:endParaRPr lang="fi-FI" sz="1200" dirty="0">
              <a:cs typeface="Calibri" panose="020F0502020204030204" pitchFamily="34" charset="0"/>
            </a:endParaRPr>
          </a:p>
          <a:p>
            <a:r>
              <a:rPr lang="fi-FI" sz="1200" dirty="0">
                <a:cs typeface="Calibri" panose="020F0502020204030204" pitchFamily="34" charset="0"/>
              </a:rPr>
              <a:t>Tilastokeskuksen väestöennusteet perustuvat havaintoihin syntyvyyden, kuolevuuden ja muuttoliikkeen menneestä kehityksestä. Niitä laadittaessa ei oteta huomioon taloudellisten, sosiaalisten eikä muiden yhteiskunta- tai aluepoliittisten päätösten mahdollista vaikutusta tulevaan väestönkehitykseen.</a:t>
            </a:r>
          </a:p>
          <a:p>
            <a:endParaRPr lang="fi-FI" sz="1200" dirty="0">
              <a:cs typeface="Calibri" panose="020F0502020204030204" pitchFamily="34" charset="0"/>
            </a:endParaRPr>
          </a:p>
          <a:p>
            <a:r>
              <a:rPr lang="fi-FI" sz="1200" dirty="0">
                <a:cs typeface="Calibri" panose="020F0502020204030204" pitchFamily="34" charset="0"/>
              </a:rPr>
              <a:t>Trendilaskelman luonteen mukaisesti ennusteessa projisoidaan menneen kehityksen jatkuvan tulevaisuudessa. Ennustetta laadittaessa ei oteta kantaa siihen, miten väestön määrän tulisi kehittyä. Väestöennustelukuja tarkasteltaessa onkin hyvä muistaa, että ennuste osoittaa vain sen, millainen väestökehitys on luvassa, jos viimeaikainen väestökehitys jatkuisi muuttumattomana seuraavat vuosikymmenet.</a:t>
            </a:r>
          </a:p>
          <a:p>
            <a:endParaRPr lang="fi-FI" sz="1200" dirty="0">
              <a:cs typeface="Calibri" panose="020F0502020204030204" pitchFamily="34" charset="0"/>
            </a:endParaRPr>
          </a:p>
          <a:p>
            <a:r>
              <a:rPr lang="fi-FI" sz="1200" dirty="0">
                <a:cs typeface="Calibri" panose="020F0502020204030204" pitchFamily="34" charset="0"/>
              </a:rPr>
              <a:t>Väestöennusteen tehtävä on tarjota päättäjille työkaluja sen arvioimiseksi, tarvitaanko toimia, joilla väestökehitykseen yritettäisiin vaikuttaa. Päätöksentekijöiden tulisi arvioida ennusteen osoittaman väestökehityksen suotavuus ja ryhtyä tarvittaessa toimenpiteisiin ennusteen toteutumisen estämiseksi, mikäli ennusteen </a:t>
            </a:r>
          </a:p>
          <a:p>
            <a:r>
              <a:rPr lang="fi-FI" sz="1200" dirty="0">
                <a:cs typeface="Calibri" panose="020F0502020204030204" pitchFamily="34" charset="0"/>
              </a:rPr>
              <a:t>osoittama väestökehitys ei ole toivottu. </a:t>
            </a:r>
          </a:p>
          <a:p>
            <a:endParaRPr lang="fi-FI" sz="1200" dirty="0">
              <a:cs typeface="Calibri" panose="020F0502020204030204" pitchFamily="34" charset="0"/>
            </a:endParaRPr>
          </a:p>
          <a:p>
            <a:r>
              <a:rPr lang="fi-FI" sz="1200" dirty="0">
                <a:cs typeface="Calibri" panose="020F0502020204030204" pitchFamily="34" charset="0"/>
              </a:rPr>
              <a:t>Vuoden 2024 väestöennuste on laadittu koko maan osalta vuoteen 2075 ja alueittain vuoteen 2045 asti.</a:t>
            </a:r>
          </a:p>
          <a:p>
            <a:endParaRPr lang="fi-FI" sz="1100" dirty="0"/>
          </a:p>
        </p:txBody>
      </p:sp>
      <p:pic>
        <p:nvPicPr>
          <p:cNvPr id="7" name="Kuva 6" descr="Kuva, joka sisältää kohteen teksti&#10;&#10;Kuvaus luotu automaattisesti">
            <a:extLst>
              <a:ext uri="{FF2B5EF4-FFF2-40B4-BE49-F238E27FC236}">
                <a16:creationId xmlns:a16="http://schemas.microsoft.com/office/drawing/2014/main" id="{F5EFE817-785B-F8B5-39B9-A2AC0E37080C}"/>
              </a:ext>
            </a:extLst>
          </p:cNvPr>
          <p:cNvPicPr>
            <a:picLocks noChangeAspect="1"/>
          </p:cNvPicPr>
          <p:nvPr/>
        </p:nvPicPr>
        <p:blipFill>
          <a:blip r:embed="rId2"/>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285862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9FD7518-1D6D-F159-CDF2-7AEDE3DF5212}"/>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Pohjanmaan väestönkehitys 1975–2023 ja Tilastokeskuksen väestöennusteet</a:t>
            </a:r>
          </a:p>
        </p:txBody>
      </p:sp>
      <p:graphicFrame>
        <p:nvGraphicFramePr>
          <p:cNvPr id="4" name="Kaavio 3" descr="Viivakaavio esittää Pohjanma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F3225661-5D56-4FB4-A928-0725D6A35C4C}"/>
              </a:ext>
            </a:extLst>
          </p:cNvPr>
          <p:cNvGraphicFramePr>
            <a:graphicFrameLocks/>
          </p:cNvGraphicFramePr>
          <p:nvPr>
            <p:extLst>
              <p:ext uri="{D42A27DB-BD31-4B8C-83A1-F6EECF244321}">
                <p14:modId xmlns:p14="http://schemas.microsoft.com/office/powerpoint/2010/main" val="2801907013"/>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D16731C1-A6E9-8088-A68B-1A0D3FFF1BFD}"/>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3118527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F066AD6-08AA-55C4-DB87-30493F9E5426}"/>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Keski-Pohjanmaan väestönkehitys 1975–2023 ja Tilastokeskuksen väestöennusteet</a:t>
            </a:r>
          </a:p>
        </p:txBody>
      </p:sp>
      <p:graphicFrame>
        <p:nvGraphicFramePr>
          <p:cNvPr id="4" name="Kaavio 3" descr="Viivakaavio esittää Keski-Pohjanma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24C7F993-42CD-48AC-94E7-B439F4DD7FE4}"/>
              </a:ext>
            </a:extLst>
          </p:cNvPr>
          <p:cNvGraphicFramePr>
            <a:graphicFrameLocks/>
          </p:cNvGraphicFramePr>
          <p:nvPr>
            <p:extLst>
              <p:ext uri="{D42A27DB-BD31-4B8C-83A1-F6EECF244321}">
                <p14:modId xmlns:p14="http://schemas.microsoft.com/office/powerpoint/2010/main" val="3032307356"/>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AEC33CDF-6BD7-B35C-3C0D-ADDD061C97A8}"/>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2702240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989FD9-A94E-4377-E0D0-B84FAE272FF5}"/>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Pohjois-Pohjanmaan väestönkehitys 1975–2023 ja Tilastokeskuksen väestöennusteet</a:t>
            </a:r>
          </a:p>
        </p:txBody>
      </p:sp>
      <p:graphicFrame>
        <p:nvGraphicFramePr>
          <p:cNvPr id="4" name="Kaavio 3" descr="Viivakaavio esittää Pohjois-Pohjanma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8072CD03-D801-41E9-A722-AA5A3A858805}"/>
              </a:ext>
            </a:extLst>
          </p:cNvPr>
          <p:cNvGraphicFramePr>
            <a:graphicFrameLocks/>
          </p:cNvGraphicFramePr>
          <p:nvPr>
            <p:extLst>
              <p:ext uri="{D42A27DB-BD31-4B8C-83A1-F6EECF244321}">
                <p14:modId xmlns:p14="http://schemas.microsoft.com/office/powerpoint/2010/main" val="7203873"/>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3D01CFEE-6EF0-F298-9125-9E224C2F8F18}"/>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1549908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EB1E22C-5ED4-E434-E23F-B29CEC735B4E}"/>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Kainuun väestönkehitys 1975–2023 ja Tilastokeskuksen väestöennusteet</a:t>
            </a:r>
          </a:p>
        </p:txBody>
      </p:sp>
      <p:graphicFrame>
        <p:nvGraphicFramePr>
          <p:cNvPr id="6" name="Kaavio 5" descr="Viivakaavio esittää Kainuu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51A18904-D0AA-4CC3-A1D6-9158991FA6A4}"/>
              </a:ext>
            </a:extLst>
          </p:cNvPr>
          <p:cNvGraphicFramePr>
            <a:graphicFrameLocks/>
          </p:cNvGraphicFramePr>
          <p:nvPr>
            <p:extLst>
              <p:ext uri="{D42A27DB-BD31-4B8C-83A1-F6EECF244321}">
                <p14:modId xmlns:p14="http://schemas.microsoft.com/office/powerpoint/2010/main" val="1195872496"/>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856A69EA-B398-9D94-15D8-E2B0601BFA65}"/>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2387984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FB1C3F-8041-53FA-598A-A9CE52DD1E69}"/>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Lapin väestönkehitys 1975–2023 ja Tilastokeskuksen väestöennusteet</a:t>
            </a:r>
          </a:p>
        </p:txBody>
      </p:sp>
      <p:graphicFrame>
        <p:nvGraphicFramePr>
          <p:cNvPr id="4" name="Kaavio 3" descr="Viivakaavio esittää Lapi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DF9A6C4C-F0E4-475C-BBCE-D574ACE1221C}"/>
              </a:ext>
            </a:extLst>
          </p:cNvPr>
          <p:cNvGraphicFramePr>
            <a:graphicFrameLocks/>
          </p:cNvGraphicFramePr>
          <p:nvPr>
            <p:extLst>
              <p:ext uri="{D42A27DB-BD31-4B8C-83A1-F6EECF244321}">
                <p14:modId xmlns:p14="http://schemas.microsoft.com/office/powerpoint/2010/main" val="3678306148"/>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50E6CFB1-C2AB-84F1-D296-E63102E13171}"/>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1220334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A553EDA-940A-7949-B63D-3BF39A3011AB}"/>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Ahvenanmaan väestönkehitys 1975–2023 ja Tilastokeskuksen väestöennusteet</a:t>
            </a:r>
          </a:p>
        </p:txBody>
      </p:sp>
      <p:graphicFrame>
        <p:nvGraphicFramePr>
          <p:cNvPr id="4" name="Kaavio 3" descr="Viivakaavio esittää Ahvenanma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23FC43CA-8328-4477-9DAF-BEC8BC3AC1A0}"/>
              </a:ext>
            </a:extLst>
          </p:cNvPr>
          <p:cNvGraphicFramePr>
            <a:graphicFrameLocks/>
          </p:cNvGraphicFramePr>
          <p:nvPr>
            <p:extLst>
              <p:ext uri="{D42A27DB-BD31-4B8C-83A1-F6EECF244321}">
                <p14:modId xmlns:p14="http://schemas.microsoft.com/office/powerpoint/2010/main" val="1137018288"/>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2265DA9F-8C4A-137E-261A-3BDABAC515F3}"/>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3645476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3B5CFB-0733-4CD1-D6D7-312F349A2731}"/>
            </a:ext>
          </a:extLst>
        </p:cNvPr>
        <p:cNvGrpSpPr/>
        <p:nvPr/>
      </p:nvGrpSpPr>
      <p:grpSpPr>
        <a:xfrm>
          <a:off x="0" y="0"/>
          <a:ext cx="0" cy="0"/>
          <a:chOff x="0" y="0"/>
          <a:chExt cx="0" cy="0"/>
        </a:xfrm>
      </p:grpSpPr>
      <p:pic>
        <p:nvPicPr>
          <p:cNvPr id="9" name="Kuva 8">
            <a:extLst>
              <a:ext uri="{FF2B5EF4-FFF2-40B4-BE49-F238E27FC236}">
                <a16:creationId xmlns:a16="http://schemas.microsoft.com/office/drawing/2014/main" id="{53734C6B-A192-9C1E-B895-D8C0E0B962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0" y="3429000"/>
            <a:ext cx="12192000" cy="3422650"/>
          </a:xfrm>
          <a:prstGeom prst="rect">
            <a:avLst/>
          </a:prstGeom>
        </p:spPr>
      </p:pic>
      <p:pic>
        <p:nvPicPr>
          <p:cNvPr id="7" name="Kuva 6">
            <a:extLst>
              <a:ext uri="{FF2B5EF4-FFF2-40B4-BE49-F238E27FC236}">
                <a16:creationId xmlns:a16="http://schemas.microsoft.com/office/drawing/2014/main" id="{BA459410-66B8-16DD-AFDC-DDCD6A59490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513238" y="410258"/>
            <a:ext cx="4306795" cy="1214737"/>
          </a:xfrm>
          <a:prstGeom prst="rect">
            <a:avLst/>
          </a:prstGeom>
        </p:spPr>
      </p:pic>
      <p:sp>
        <p:nvSpPr>
          <p:cNvPr id="5" name="Otsikko 1">
            <a:extLst>
              <a:ext uri="{FF2B5EF4-FFF2-40B4-BE49-F238E27FC236}">
                <a16:creationId xmlns:a16="http://schemas.microsoft.com/office/drawing/2014/main" id="{F28140C8-EC2D-0BF9-43CE-75DF4E783C46}"/>
              </a:ext>
            </a:extLst>
          </p:cNvPr>
          <p:cNvSpPr>
            <a:spLocks noGrp="1"/>
          </p:cNvSpPr>
          <p:nvPr>
            <p:ph type="title"/>
          </p:nvPr>
        </p:nvSpPr>
        <p:spPr>
          <a:xfrm>
            <a:off x="651850" y="1394234"/>
            <a:ext cx="10867797" cy="1669595"/>
          </a:xfrm>
        </p:spPr>
        <p:txBody>
          <a:bodyPr>
            <a:noAutofit/>
          </a:bodyPr>
          <a:lstStyle/>
          <a:p>
            <a:r>
              <a:rPr lang="fi-FI" sz="3600" dirty="0">
                <a:solidFill>
                  <a:srgbClr val="0070C0"/>
                </a:solidFill>
                <a:latin typeface="Franklin Gothic Medium" panose="020B0603020102020204" pitchFamily="34" charset="0"/>
              </a:rPr>
              <a:t>Väestönkehitys 1975–2023 ja Tilastokeskuksen väestöennusteet 2019, 2021 ja 2024, taulukot</a:t>
            </a:r>
          </a:p>
        </p:txBody>
      </p:sp>
      <p:sp>
        <p:nvSpPr>
          <p:cNvPr id="2" name="Päivämäärän paikkamerkki 1">
            <a:extLst>
              <a:ext uri="{FF2B5EF4-FFF2-40B4-BE49-F238E27FC236}">
                <a16:creationId xmlns:a16="http://schemas.microsoft.com/office/drawing/2014/main" id="{F466479D-E19B-B561-8270-E663C93F6340}"/>
              </a:ext>
            </a:extLst>
          </p:cNvPr>
          <p:cNvSpPr>
            <a:spLocks noGrp="1"/>
          </p:cNvSpPr>
          <p:nvPr>
            <p:ph type="dt" sz="half" idx="10"/>
          </p:nvPr>
        </p:nvSpPr>
        <p:spPr/>
        <p:txBody>
          <a:bodyPr/>
          <a:lstStyle/>
          <a:p>
            <a:fld id="{5376CF77-226D-43D1-8818-DFF0CB63282F}" type="datetime1">
              <a:rPr lang="fi-FI" smtClean="0"/>
              <a:t>28.11.2024</a:t>
            </a:fld>
            <a:endParaRPr lang="fi-FI"/>
          </a:p>
        </p:txBody>
      </p:sp>
      <p:sp>
        <p:nvSpPr>
          <p:cNvPr id="3" name="Tekstiruutu 2">
            <a:extLst>
              <a:ext uri="{FF2B5EF4-FFF2-40B4-BE49-F238E27FC236}">
                <a16:creationId xmlns:a16="http://schemas.microsoft.com/office/drawing/2014/main" id="{5F39D1E5-81AC-6A17-9D4C-25692B4A15E2}"/>
              </a:ext>
            </a:extLst>
          </p:cNvPr>
          <p:cNvSpPr txBox="1"/>
          <p:nvPr/>
        </p:nvSpPr>
        <p:spPr>
          <a:xfrm>
            <a:off x="1066800" y="3063829"/>
            <a:ext cx="10246659" cy="369332"/>
          </a:xfrm>
          <a:prstGeom prst="rect">
            <a:avLst/>
          </a:prstGeom>
          <a:noFill/>
        </p:spPr>
        <p:txBody>
          <a:bodyPr wrap="square" rtlCol="0">
            <a:spAutoFit/>
          </a:bodyPr>
          <a:lstStyle/>
          <a:p>
            <a:r>
              <a:rPr lang="fi-FI" dirty="0">
                <a:solidFill>
                  <a:srgbClr val="0070C0"/>
                </a:solidFill>
              </a:rPr>
              <a:t>Lähde: Tilastokeskus</a:t>
            </a:r>
          </a:p>
        </p:txBody>
      </p:sp>
    </p:spTree>
    <p:extLst>
      <p:ext uri="{BB962C8B-B14F-4D97-AF65-F5344CB8AC3E}">
        <p14:creationId xmlns:p14="http://schemas.microsoft.com/office/powerpoint/2010/main" val="35902635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DC6B080-D1FF-A00E-6561-01023F0D1678}"/>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Toteutunut väestönkehitys v. 1975–1989</a:t>
            </a:r>
          </a:p>
        </p:txBody>
      </p:sp>
      <p:graphicFrame>
        <p:nvGraphicFramePr>
          <p:cNvPr id="6" name="Taulukko 5">
            <a:extLst>
              <a:ext uri="{FF2B5EF4-FFF2-40B4-BE49-F238E27FC236}">
                <a16:creationId xmlns:a16="http://schemas.microsoft.com/office/drawing/2014/main" id="{7D31F363-677E-E44E-863B-F2BC70CF2356}"/>
              </a:ext>
            </a:extLst>
          </p:cNvPr>
          <p:cNvGraphicFramePr>
            <a:graphicFrameLocks noGrp="1"/>
          </p:cNvGraphicFramePr>
          <p:nvPr>
            <p:extLst>
              <p:ext uri="{D42A27DB-BD31-4B8C-83A1-F6EECF244321}">
                <p14:modId xmlns:p14="http://schemas.microsoft.com/office/powerpoint/2010/main" val="2708628289"/>
              </p:ext>
            </p:extLst>
          </p:nvPr>
        </p:nvGraphicFramePr>
        <p:xfrm>
          <a:off x="700809" y="792000"/>
          <a:ext cx="10790381" cy="5292009"/>
        </p:xfrm>
        <a:graphic>
          <a:graphicData uri="http://schemas.openxmlformats.org/drawingml/2006/table">
            <a:tbl>
              <a:tblPr firstRow="1" bandRow="1">
                <a:tableStyleId>{D27102A9-8310-4765-A935-A1911B00CA55}</a:tableStyleId>
              </a:tblPr>
              <a:tblGrid>
                <a:gridCol w="1000721">
                  <a:extLst>
                    <a:ext uri="{9D8B030D-6E8A-4147-A177-3AD203B41FA5}">
                      <a16:colId xmlns:a16="http://schemas.microsoft.com/office/drawing/2014/main" val="1598460612"/>
                    </a:ext>
                  </a:extLst>
                </a:gridCol>
                <a:gridCol w="652644">
                  <a:extLst>
                    <a:ext uri="{9D8B030D-6E8A-4147-A177-3AD203B41FA5}">
                      <a16:colId xmlns:a16="http://schemas.microsoft.com/office/drawing/2014/main" val="2374218188"/>
                    </a:ext>
                  </a:extLst>
                </a:gridCol>
                <a:gridCol w="652644">
                  <a:extLst>
                    <a:ext uri="{9D8B030D-6E8A-4147-A177-3AD203B41FA5}">
                      <a16:colId xmlns:a16="http://schemas.microsoft.com/office/drawing/2014/main" val="1085795664"/>
                    </a:ext>
                  </a:extLst>
                </a:gridCol>
                <a:gridCol w="652644">
                  <a:extLst>
                    <a:ext uri="{9D8B030D-6E8A-4147-A177-3AD203B41FA5}">
                      <a16:colId xmlns:a16="http://schemas.microsoft.com/office/drawing/2014/main" val="3123137501"/>
                    </a:ext>
                  </a:extLst>
                </a:gridCol>
                <a:gridCol w="652644">
                  <a:extLst>
                    <a:ext uri="{9D8B030D-6E8A-4147-A177-3AD203B41FA5}">
                      <a16:colId xmlns:a16="http://schemas.microsoft.com/office/drawing/2014/main" val="3695112410"/>
                    </a:ext>
                  </a:extLst>
                </a:gridCol>
                <a:gridCol w="652644">
                  <a:extLst>
                    <a:ext uri="{9D8B030D-6E8A-4147-A177-3AD203B41FA5}">
                      <a16:colId xmlns:a16="http://schemas.microsoft.com/office/drawing/2014/main" val="1322943982"/>
                    </a:ext>
                  </a:extLst>
                </a:gridCol>
                <a:gridCol w="652644">
                  <a:extLst>
                    <a:ext uri="{9D8B030D-6E8A-4147-A177-3AD203B41FA5}">
                      <a16:colId xmlns:a16="http://schemas.microsoft.com/office/drawing/2014/main" val="3972206105"/>
                    </a:ext>
                  </a:extLst>
                </a:gridCol>
                <a:gridCol w="652644">
                  <a:extLst>
                    <a:ext uri="{9D8B030D-6E8A-4147-A177-3AD203B41FA5}">
                      <a16:colId xmlns:a16="http://schemas.microsoft.com/office/drawing/2014/main" val="3941764493"/>
                    </a:ext>
                  </a:extLst>
                </a:gridCol>
                <a:gridCol w="652644">
                  <a:extLst>
                    <a:ext uri="{9D8B030D-6E8A-4147-A177-3AD203B41FA5}">
                      <a16:colId xmlns:a16="http://schemas.microsoft.com/office/drawing/2014/main" val="1269941232"/>
                    </a:ext>
                  </a:extLst>
                </a:gridCol>
                <a:gridCol w="652644">
                  <a:extLst>
                    <a:ext uri="{9D8B030D-6E8A-4147-A177-3AD203B41FA5}">
                      <a16:colId xmlns:a16="http://schemas.microsoft.com/office/drawing/2014/main" val="3402613467"/>
                    </a:ext>
                  </a:extLst>
                </a:gridCol>
                <a:gridCol w="652644">
                  <a:extLst>
                    <a:ext uri="{9D8B030D-6E8A-4147-A177-3AD203B41FA5}">
                      <a16:colId xmlns:a16="http://schemas.microsoft.com/office/drawing/2014/main" val="3691798668"/>
                    </a:ext>
                  </a:extLst>
                </a:gridCol>
                <a:gridCol w="652644">
                  <a:extLst>
                    <a:ext uri="{9D8B030D-6E8A-4147-A177-3AD203B41FA5}">
                      <a16:colId xmlns:a16="http://schemas.microsoft.com/office/drawing/2014/main" val="1068524522"/>
                    </a:ext>
                  </a:extLst>
                </a:gridCol>
                <a:gridCol w="652644">
                  <a:extLst>
                    <a:ext uri="{9D8B030D-6E8A-4147-A177-3AD203B41FA5}">
                      <a16:colId xmlns:a16="http://schemas.microsoft.com/office/drawing/2014/main" val="2497274068"/>
                    </a:ext>
                  </a:extLst>
                </a:gridCol>
                <a:gridCol w="652644">
                  <a:extLst>
                    <a:ext uri="{9D8B030D-6E8A-4147-A177-3AD203B41FA5}">
                      <a16:colId xmlns:a16="http://schemas.microsoft.com/office/drawing/2014/main" val="2456153143"/>
                    </a:ext>
                  </a:extLst>
                </a:gridCol>
                <a:gridCol w="652644">
                  <a:extLst>
                    <a:ext uri="{9D8B030D-6E8A-4147-A177-3AD203B41FA5}">
                      <a16:colId xmlns:a16="http://schemas.microsoft.com/office/drawing/2014/main" val="372222844"/>
                    </a:ext>
                  </a:extLst>
                </a:gridCol>
                <a:gridCol w="652644">
                  <a:extLst>
                    <a:ext uri="{9D8B030D-6E8A-4147-A177-3AD203B41FA5}">
                      <a16:colId xmlns:a16="http://schemas.microsoft.com/office/drawing/2014/main" val="4173013200"/>
                    </a:ext>
                  </a:extLst>
                </a:gridCol>
              </a:tblGrid>
              <a:tr h="238903">
                <a:tc>
                  <a:txBody>
                    <a:bodyPr/>
                    <a:lstStyle/>
                    <a:p>
                      <a:pPr marL="18000" algn="l" fontAlgn="b"/>
                      <a:r>
                        <a:rPr lang="fi-FI" sz="1050" b="1" u="none" strike="noStrike" dirty="0">
                          <a:solidFill>
                            <a:srgbClr val="000000"/>
                          </a:solidFill>
                          <a:effectLst/>
                        </a:rPr>
                        <a:t>Maakunta</a:t>
                      </a:r>
                      <a:endParaRPr lang="fi-FI" sz="1050" b="1"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1975</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1976</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1977</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1978</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1979</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1980</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1981</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1982</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1983</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1984</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1985</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1986</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1987</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1988</a:t>
                      </a:r>
                      <a:endParaRPr lang="fi-FI" sz="1050" b="1" i="0" u="none" strike="noStrike" dirty="0">
                        <a:solidFill>
                          <a:srgbClr val="000000"/>
                        </a:solidFill>
                        <a:effectLst/>
                        <a:latin typeface="+mn-lt"/>
                      </a:endParaRPr>
                    </a:p>
                  </a:txBody>
                  <a:tcPr marL="5305" marR="5305" marT="5305"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1989</a:t>
                      </a:r>
                      <a:endParaRPr lang="fi-FI" sz="1050" b="1"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93218720"/>
                  </a:ext>
                </a:extLst>
              </a:tr>
              <a:tr h="238903">
                <a:tc>
                  <a:txBody>
                    <a:bodyPr/>
                    <a:lstStyle/>
                    <a:p>
                      <a:pPr marL="18000" algn="l" fontAlgn="b"/>
                      <a:r>
                        <a:rPr lang="fi-FI" sz="1050" b="0" u="none" strike="noStrike" dirty="0">
                          <a:solidFill>
                            <a:srgbClr val="000000"/>
                          </a:solidFill>
                          <a:effectLst/>
                        </a:rPr>
                        <a:t>Uusimaa</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1 076 886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1 083 628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1 089 421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1 095 752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1 104 531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1 113 307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1 123 484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1 135 687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1 147 674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1 160 087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1 172 605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1 185 253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1 199 530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1 210 941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1 219 864</a:t>
                      </a:r>
                      <a:endParaRPr lang="fi-FI" sz="1050" b="0"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49877894"/>
                  </a:ext>
                </a:extLst>
              </a:tr>
              <a:tr h="238903">
                <a:tc>
                  <a:txBody>
                    <a:bodyPr/>
                    <a:lstStyle/>
                    <a:p>
                      <a:pPr marL="18000" algn="l" fontAlgn="b"/>
                      <a:r>
                        <a:rPr lang="fi-FI" sz="1050" b="0" u="none" strike="noStrike" dirty="0">
                          <a:solidFill>
                            <a:srgbClr val="000000"/>
                          </a:solidFill>
                          <a:effectLst/>
                        </a:rPr>
                        <a:t>Varsinais-Suomi</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402 199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403 339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404 991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405 003</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405 431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406 360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407 778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409 701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411 842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414 127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415 899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417 540</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419 059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421 591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423 659</a:t>
                      </a:r>
                      <a:endParaRPr lang="fi-FI" sz="1050" b="0"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47898048"/>
                  </a:ext>
                </a:extLst>
              </a:tr>
              <a:tr h="238903">
                <a:tc>
                  <a:txBody>
                    <a:bodyPr/>
                    <a:lstStyle/>
                    <a:p>
                      <a:pPr marL="18000" algn="l" fontAlgn="b"/>
                      <a:r>
                        <a:rPr lang="fi-FI" sz="1050" b="0" u="none" strike="noStrike">
                          <a:solidFill>
                            <a:srgbClr val="000000"/>
                          </a:solidFill>
                          <a:effectLst/>
                        </a:rPr>
                        <a:t>Satakunta</a:t>
                      </a:r>
                      <a:endParaRPr lang="fi-FI" sz="1050" b="0" i="0" u="none" strike="noStrike">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241 538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242 484</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242 837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243 188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243 374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243 839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244 333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244 828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245 138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245 547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244 717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243 849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242 794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241 805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240 925</a:t>
                      </a:r>
                      <a:endParaRPr lang="fi-FI" sz="1050" b="0" i="0" u="none" strike="noStrike">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96582218"/>
                  </a:ext>
                </a:extLst>
              </a:tr>
              <a:tr h="238903">
                <a:tc>
                  <a:txBody>
                    <a:bodyPr/>
                    <a:lstStyle/>
                    <a:p>
                      <a:pPr marL="18000" algn="l" fontAlgn="b"/>
                      <a:r>
                        <a:rPr lang="fi-FI" sz="1050" b="0" u="none" strike="noStrike" dirty="0">
                          <a:solidFill>
                            <a:srgbClr val="000000"/>
                          </a:solidFill>
                          <a:effectLst/>
                        </a:rPr>
                        <a:t>Kanta-Häme</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155 506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155 396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155 408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155 376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155 178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155 348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155 554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155 879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157 061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157 598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157 901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158 335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158 739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159 709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161 181</a:t>
                      </a:r>
                      <a:endParaRPr lang="fi-FI" sz="1050" b="0" i="0" u="none" strike="noStrike">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2833516"/>
                  </a:ext>
                </a:extLst>
              </a:tr>
              <a:tr h="238903">
                <a:tc>
                  <a:txBody>
                    <a:bodyPr/>
                    <a:lstStyle/>
                    <a:p>
                      <a:pPr marL="18000" algn="l" fontAlgn="b"/>
                      <a:r>
                        <a:rPr lang="fi-FI" sz="1050" b="0" u="none" strike="noStrike" dirty="0">
                          <a:solidFill>
                            <a:srgbClr val="000000"/>
                          </a:solidFill>
                          <a:effectLst/>
                        </a:rPr>
                        <a:t>Pirkanmaa</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412 873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412 389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412 788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412 383</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413 434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414 507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416 064</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417 759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419 342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421 098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422 606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424 291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425 231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426 960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428 740</a:t>
                      </a:r>
                      <a:endParaRPr lang="fi-FI" sz="1050" b="0" i="0" u="none" strike="noStrike">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13326129"/>
                  </a:ext>
                </a:extLst>
              </a:tr>
              <a:tr h="238903">
                <a:tc>
                  <a:txBody>
                    <a:bodyPr/>
                    <a:lstStyle/>
                    <a:p>
                      <a:pPr marL="18000" algn="l" fontAlgn="b"/>
                      <a:r>
                        <a:rPr lang="fi-FI" sz="1050" b="0" u="none" strike="noStrike">
                          <a:solidFill>
                            <a:srgbClr val="000000"/>
                          </a:solidFill>
                          <a:effectLst/>
                        </a:rPr>
                        <a:t>Päijät-Häme</a:t>
                      </a:r>
                      <a:endParaRPr lang="fi-FI" sz="1050" b="0" i="0" u="none" strike="noStrike">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197 924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198 813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199 487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199 896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200 082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200 352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200 636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200 848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201 473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202 333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202 731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202 826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202 777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203 219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204 146</a:t>
                      </a:r>
                      <a:endParaRPr lang="fi-FI" sz="1050" b="0" i="0" u="none" strike="noStrike">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88767136"/>
                  </a:ext>
                </a:extLst>
              </a:tr>
              <a:tr h="238903">
                <a:tc>
                  <a:txBody>
                    <a:bodyPr/>
                    <a:lstStyle/>
                    <a:p>
                      <a:pPr marL="18000" algn="l" fontAlgn="b"/>
                      <a:r>
                        <a:rPr lang="fi-FI" sz="1050" b="0" u="none" strike="noStrike" dirty="0">
                          <a:solidFill>
                            <a:srgbClr val="000000"/>
                          </a:solidFill>
                          <a:effectLst/>
                        </a:rPr>
                        <a:t>Kymenlaakso</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192 345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192 344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192 242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191 852</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191 563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191 222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191 115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191 042</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190 555</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190 214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189 652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188 624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187 544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186 726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186 368</a:t>
                      </a:r>
                      <a:endParaRPr lang="fi-FI" sz="1050" b="0" i="0" u="none" strike="noStrike">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25317555"/>
                  </a:ext>
                </a:extLst>
              </a:tr>
              <a:tr h="238903">
                <a:tc>
                  <a:txBody>
                    <a:bodyPr/>
                    <a:lstStyle/>
                    <a:p>
                      <a:pPr marL="18000" algn="l" fontAlgn="b"/>
                      <a:r>
                        <a:rPr lang="fi-FI" sz="1050" b="0" u="none" strike="noStrike" dirty="0">
                          <a:solidFill>
                            <a:srgbClr val="000000"/>
                          </a:solidFill>
                          <a:effectLst/>
                        </a:rPr>
                        <a:t>Etelä-Karjala</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144 413</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144 711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145 136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144 977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144 554</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144 284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143 825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143 362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143 141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142 753</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142 292</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141 682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141 044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140 448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140 237</a:t>
                      </a:r>
                      <a:endParaRPr lang="fi-FI" sz="1050" b="0" i="0" u="none" strike="noStrike">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39232592"/>
                  </a:ext>
                </a:extLst>
              </a:tr>
              <a:tr h="238903">
                <a:tc>
                  <a:txBody>
                    <a:bodyPr/>
                    <a:lstStyle/>
                    <a:p>
                      <a:pPr marL="18000" algn="l" fontAlgn="b"/>
                      <a:r>
                        <a:rPr lang="fi-FI" sz="1050" b="0" u="none" strike="noStrike">
                          <a:solidFill>
                            <a:srgbClr val="000000"/>
                          </a:solidFill>
                          <a:effectLst/>
                        </a:rPr>
                        <a:t>Etelä-Savo</a:t>
                      </a:r>
                      <a:endParaRPr lang="fi-FI" sz="1050" b="0" i="0" u="none" strike="noStrike">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164 981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164 377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164 317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164 236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164 199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163 671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163 710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163 879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164 361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164 478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164 384</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164 241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163 535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163 173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163 522</a:t>
                      </a:r>
                      <a:endParaRPr lang="fi-FI" sz="1050" b="0"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82561654"/>
                  </a:ext>
                </a:extLst>
              </a:tr>
              <a:tr h="238903">
                <a:tc>
                  <a:txBody>
                    <a:bodyPr/>
                    <a:lstStyle/>
                    <a:p>
                      <a:pPr marL="18000" algn="l" fontAlgn="b"/>
                      <a:r>
                        <a:rPr lang="fi-FI" sz="1050" b="1" u="none" strike="noStrike" dirty="0">
                          <a:solidFill>
                            <a:srgbClr val="000000"/>
                          </a:solidFill>
                          <a:effectLst/>
                        </a:rPr>
                        <a:t>Pohjois-Savo</a:t>
                      </a:r>
                      <a:endParaRPr lang="fi-FI" sz="1050" b="1"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1" u="none" strike="noStrike" dirty="0">
                          <a:solidFill>
                            <a:srgbClr val="000000"/>
                          </a:solidFill>
                          <a:effectLst/>
                        </a:rPr>
                        <a:t>258 882</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259 028</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a:solidFill>
                            <a:srgbClr val="000000"/>
                          </a:solidFill>
                          <a:effectLst/>
                        </a:rPr>
                        <a:t>259 543</a:t>
                      </a:r>
                      <a:endParaRPr lang="fi-FI" sz="1050" b="1" i="0" u="none" strike="noStrike">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259 605</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259 779</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260 152</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260 841</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262 023</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a:solidFill>
                            <a:srgbClr val="000000"/>
                          </a:solidFill>
                          <a:effectLst/>
                        </a:rPr>
                        <a:t>262 960</a:t>
                      </a:r>
                      <a:endParaRPr lang="fi-FI" sz="1050" b="1" i="0" u="none" strike="noStrike">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263 882</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264 164</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264 381</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263 858</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264 094</a:t>
                      </a:r>
                      <a:endParaRPr lang="fi-FI" sz="1050" b="1" i="0" u="none" strike="noStrike" dirty="0">
                        <a:solidFill>
                          <a:srgbClr val="000000"/>
                        </a:solidFill>
                        <a:effectLst/>
                        <a:latin typeface="+mn-lt"/>
                      </a:endParaRPr>
                    </a:p>
                  </a:txBody>
                  <a:tcPr marL="5305" marR="5305" marT="5305" marB="0" anchor="b"/>
                </a:tc>
                <a:tc>
                  <a:txBody>
                    <a:bodyPr/>
                    <a:lstStyle/>
                    <a:p>
                      <a:pPr marL="18000" algn="ctr" fontAlgn="b"/>
                      <a:r>
                        <a:rPr lang="fi-FI" sz="1050" b="1" u="none" strike="noStrike" dirty="0">
                          <a:solidFill>
                            <a:srgbClr val="000000"/>
                          </a:solidFill>
                          <a:effectLst/>
                        </a:rPr>
                        <a:t>264 650</a:t>
                      </a:r>
                      <a:endParaRPr lang="fi-FI" sz="1050" b="1"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9363518"/>
                  </a:ext>
                </a:extLst>
              </a:tr>
              <a:tr h="238903">
                <a:tc>
                  <a:txBody>
                    <a:bodyPr/>
                    <a:lstStyle/>
                    <a:p>
                      <a:pPr marL="18000" algn="l" fontAlgn="b"/>
                      <a:r>
                        <a:rPr lang="fi-FI" sz="1050" b="0" u="none" strike="noStrike" dirty="0">
                          <a:solidFill>
                            <a:srgbClr val="000000"/>
                          </a:solidFill>
                          <a:effectLst/>
                        </a:rPr>
                        <a:t>Pohjois-Karjala</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183 228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182 593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182 849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182 802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182 485</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182 435</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182 528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182 920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183 313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183 306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183 188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182 836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182 197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181 648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181 932</a:t>
                      </a:r>
                      <a:endParaRPr lang="fi-FI" sz="1050" b="0"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34099872"/>
                  </a:ext>
                </a:extLst>
              </a:tr>
              <a:tr h="238903">
                <a:tc>
                  <a:txBody>
                    <a:bodyPr/>
                    <a:lstStyle/>
                    <a:p>
                      <a:pPr marL="18000" algn="l" fontAlgn="b"/>
                      <a:r>
                        <a:rPr lang="fi-FI" sz="1050" b="0" u="none" strike="noStrike">
                          <a:solidFill>
                            <a:srgbClr val="000000"/>
                          </a:solidFill>
                          <a:effectLst/>
                        </a:rPr>
                        <a:t>Keski-Suomi</a:t>
                      </a:r>
                      <a:endParaRPr lang="fi-FI" sz="1050" b="0" i="0" u="none" strike="noStrike">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243 061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242 624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243 055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243 745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244 401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244 936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245 655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246 891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248 164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249 205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249 502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249 819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250 239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251 252</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252 917</a:t>
                      </a:r>
                      <a:endParaRPr lang="fi-FI" sz="1050" b="0" i="0" u="none" strike="noStrike">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81362560"/>
                  </a:ext>
                </a:extLst>
              </a:tr>
              <a:tr h="327435">
                <a:tc>
                  <a:txBody>
                    <a:bodyPr/>
                    <a:lstStyle/>
                    <a:p>
                      <a:pPr marL="18000" algn="l" fontAlgn="b"/>
                      <a:r>
                        <a:rPr lang="fi-FI" sz="1050" b="0" u="none" strike="noStrike" dirty="0">
                          <a:solidFill>
                            <a:srgbClr val="000000"/>
                          </a:solidFill>
                          <a:effectLst/>
                        </a:rPr>
                        <a:t>Etelä-Pohjanmaa</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196 746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196 963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197 965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198 990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199 945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201 152</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202 534</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204 026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205 477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206 037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206 209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206 316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206 148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206 237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206 454</a:t>
                      </a:r>
                      <a:endParaRPr lang="fi-FI" sz="1050" b="0"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1617372"/>
                  </a:ext>
                </a:extLst>
              </a:tr>
              <a:tr h="238903">
                <a:tc>
                  <a:txBody>
                    <a:bodyPr/>
                    <a:lstStyle/>
                    <a:p>
                      <a:pPr marL="18000" algn="l" fontAlgn="b"/>
                      <a:r>
                        <a:rPr lang="fi-FI" sz="1050" b="0" u="none" strike="noStrike">
                          <a:solidFill>
                            <a:srgbClr val="000000"/>
                          </a:solidFill>
                          <a:effectLst/>
                        </a:rPr>
                        <a:t>Pohjanmaa</a:t>
                      </a:r>
                      <a:endParaRPr lang="fi-FI" sz="1050" b="0" i="0" u="none" strike="noStrike">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161 392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161 581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161 781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162 155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162 714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163 556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164 561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165 771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166 599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167 268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167 411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167 439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166 999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166 639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166 821</a:t>
                      </a:r>
                      <a:endParaRPr lang="fi-FI" sz="1050" b="0" i="0" u="none" strike="noStrike">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08684549"/>
                  </a:ext>
                </a:extLst>
              </a:tr>
              <a:tr h="332160">
                <a:tc>
                  <a:txBody>
                    <a:bodyPr/>
                    <a:lstStyle/>
                    <a:p>
                      <a:pPr marL="18000" algn="l" fontAlgn="b"/>
                      <a:r>
                        <a:rPr lang="fi-FI" sz="1050" b="0" u="none" strike="noStrike" dirty="0">
                          <a:solidFill>
                            <a:srgbClr val="000000"/>
                          </a:solidFill>
                          <a:effectLst/>
                        </a:rPr>
                        <a:t>Keski-Pohjanmaa</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62 521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62 878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63 419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63 829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64 320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64 848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65 496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66 115</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66 652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67 079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67 385</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67 672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67 922</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67 849</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68 013</a:t>
                      </a:r>
                      <a:endParaRPr lang="fi-FI" sz="1050" b="0" i="0" u="none" strike="noStrike">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46834196"/>
                  </a:ext>
                </a:extLst>
              </a:tr>
              <a:tr h="332160">
                <a:tc>
                  <a:txBody>
                    <a:bodyPr/>
                    <a:lstStyle/>
                    <a:p>
                      <a:pPr marL="18000" algn="l" fontAlgn="b"/>
                      <a:r>
                        <a:rPr lang="fi-FI" sz="1050" b="0" u="none" strike="noStrike" dirty="0">
                          <a:solidFill>
                            <a:srgbClr val="000000"/>
                          </a:solidFill>
                          <a:effectLst/>
                        </a:rPr>
                        <a:t>Pohjois-Pohjanmaa</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315 205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317 242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320 050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321 983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323 183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325 735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330 073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334 466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337 500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339 286</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340 863</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342 137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343 600</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345 407</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348 292</a:t>
                      </a:r>
                      <a:endParaRPr lang="fi-FI" sz="1050" b="0"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8007751"/>
                  </a:ext>
                </a:extLst>
              </a:tr>
              <a:tr h="238903">
                <a:tc>
                  <a:txBody>
                    <a:bodyPr/>
                    <a:lstStyle/>
                    <a:p>
                      <a:pPr marL="18000" algn="l" fontAlgn="b"/>
                      <a:r>
                        <a:rPr lang="fi-FI" sz="1050" b="0" u="none" strike="noStrike" dirty="0">
                          <a:solidFill>
                            <a:srgbClr val="000000"/>
                          </a:solidFill>
                          <a:effectLst/>
                        </a:rPr>
                        <a:t>Kainuu</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92 747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92 907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93 994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94 409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94 451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94 401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94 691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95 134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95 295</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94 976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94 621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94 192</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93 451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92 775</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92 458</a:t>
                      </a:r>
                      <a:endParaRPr lang="fi-FI" sz="1050" b="0"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7305307"/>
                  </a:ext>
                </a:extLst>
              </a:tr>
              <a:tr h="238903">
                <a:tc>
                  <a:txBody>
                    <a:bodyPr/>
                    <a:lstStyle/>
                    <a:p>
                      <a:pPr marL="18000" algn="l" fontAlgn="b"/>
                      <a:r>
                        <a:rPr lang="fi-FI" sz="1050" b="0" u="none" strike="noStrike" dirty="0">
                          <a:solidFill>
                            <a:srgbClr val="000000"/>
                          </a:solidFill>
                          <a:effectLst/>
                        </a:rPr>
                        <a:t>Lappi</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195 757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195 127</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195 232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195 365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195 060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194 890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196 288</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198 133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199 876</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200 879</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200 943</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200 571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200 174</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199 841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199 973</a:t>
                      </a:r>
                      <a:endParaRPr lang="fi-FI" sz="1050" b="0"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04815847"/>
                  </a:ext>
                </a:extLst>
              </a:tr>
              <a:tr h="238903">
                <a:tc>
                  <a:txBody>
                    <a:bodyPr/>
                    <a:lstStyle/>
                    <a:p>
                      <a:pPr marL="18000" algn="l" fontAlgn="b"/>
                      <a:r>
                        <a:rPr lang="fi-FI" sz="1050" b="0" u="none" strike="noStrike" dirty="0">
                          <a:solidFill>
                            <a:srgbClr val="000000"/>
                          </a:solidFill>
                          <a:effectLst/>
                        </a:rPr>
                        <a:t>Ahvenanmaa</a:t>
                      </a:r>
                      <a:endParaRPr lang="fi-FI" sz="1050" b="0" i="0"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22 288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22 412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22 452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22 542</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22 608</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22 783</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22 984</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23 251</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23 435</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23 595</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23 591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a:solidFill>
                            <a:srgbClr val="000000"/>
                          </a:solidFill>
                          <a:effectLst/>
                        </a:rPr>
                        <a:t>23 640</a:t>
                      </a:r>
                      <a:endParaRPr lang="fi-FI" sz="1050" b="0" i="0" u="none" strike="noStrike">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23 761</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24 045</a:t>
                      </a:r>
                      <a:endParaRPr lang="fi-FI" sz="1050" b="0" i="0" u="none" strike="noStrike" dirty="0">
                        <a:solidFill>
                          <a:srgbClr val="000000"/>
                        </a:solidFill>
                        <a:effectLst/>
                        <a:latin typeface="+mn-lt"/>
                      </a:endParaRPr>
                    </a:p>
                  </a:txBody>
                  <a:tcPr marL="5305" marR="5305" marT="5305" marB="0" anchor="b"/>
                </a:tc>
                <a:tc>
                  <a:txBody>
                    <a:bodyPr/>
                    <a:lstStyle/>
                    <a:p>
                      <a:pPr marL="18000" algn="ctr" fontAlgn="b"/>
                      <a:r>
                        <a:rPr lang="fi-FI" sz="1050" b="0" u="none" strike="noStrike" dirty="0">
                          <a:solidFill>
                            <a:srgbClr val="000000"/>
                          </a:solidFill>
                          <a:effectLst/>
                        </a:rPr>
                        <a:t>24 231</a:t>
                      </a:r>
                      <a:endParaRPr lang="fi-FI" sz="1050" b="0" i="0"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37288803"/>
                  </a:ext>
                </a:extLst>
              </a:tr>
              <a:tr h="238903">
                <a:tc>
                  <a:txBody>
                    <a:bodyPr/>
                    <a:lstStyle/>
                    <a:p>
                      <a:pPr marL="18000" algn="l" fontAlgn="b"/>
                      <a:r>
                        <a:rPr lang="fi-FI" sz="1050" b="0" i="1" u="none" strike="noStrike" dirty="0">
                          <a:solidFill>
                            <a:srgbClr val="000000"/>
                          </a:solidFill>
                          <a:effectLst/>
                        </a:rPr>
                        <a:t>KOKO MAA</a:t>
                      </a:r>
                      <a:endParaRPr lang="fi-FI" sz="1050" b="0" i="1" u="none" strike="noStrike" dirty="0">
                        <a:solidFill>
                          <a:srgbClr val="000000"/>
                        </a:solidFill>
                        <a:effectLst/>
                        <a:latin typeface="+mn-lt"/>
                      </a:endParaRPr>
                    </a:p>
                  </a:txBody>
                  <a:tcPr marL="5305" marR="5305" marT="530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4 720 492</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4 730 836</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4 746 967</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4 758 088</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4 771 292</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4 787 778</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4 812 150</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4 841 715</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4 869 858</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4 893 748</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4 910 664</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4 925 644</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4 938 602</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4 954 359</a:t>
                      </a:r>
                      <a:endParaRPr lang="fi-FI" sz="1050" b="0" i="1" u="none" strike="noStrike" dirty="0">
                        <a:solidFill>
                          <a:srgbClr val="000000"/>
                        </a:solidFill>
                        <a:effectLst/>
                        <a:latin typeface="+mn-lt"/>
                      </a:endParaRPr>
                    </a:p>
                  </a:txBody>
                  <a:tcPr marL="5305" marR="5305" marT="5305"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4 974 383</a:t>
                      </a:r>
                      <a:endParaRPr lang="fi-FI" sz="1050" b="0" i="1" u="none" strike="noStrike" dirty="0">
                        <a:solidFill>
                          <a:srgbClr val="000000"/>
                        </a:solidFill>
                        <a:effectLst/>
                        <a:latin typeface="+mn-lt"/>
                      </a:endParaRPr>
                    </a:p>
                  </a:txBody>
                  <a:tcPr marL="5305" marR="5305" marT="530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853327"/>
                  </a:ext>
                </a:extLst>
              </a:tr>
            </a:tbl>
          </a:graphicData>
        </a:graphic>
      </p:graphicFrame>
      <p:pic>
        <p:nvPicPr>
          <p:cNvPr id="3" name="Kuva 2" descr="Kuva, joka sisältää kohteen teksti&#10;&#10;Kuvaus luotu automaattisesti">
            <a:extLst>
              <a:ext uri="{FF2B5EF4-FFF2-40B4-BE49-F238E27FC236}">
                <a16:creationId xmlns:a16="http://schemas.microsoft.com/office/drawing/2014/main" id="{4902B43B-7F1D-1058-21E2-B3296C13C1FC}"/>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4" name="Tekstiruutu 3">
            <a:extLst>
              <a:ext uri="{FF2B5EF4-FFF2-40B4-BE49-F238E27FC236}">
                <a16:creationId xmlns:a16="http://schemas.microsoft.com/office/drawing/2014/main" id="{31ED6F2C-329F-58DE-172C-72FABE980EFE}"/>
              </a:ext>
            </a:extLst>
          </p:cNvPr>
          <p:cNvSpPr txBox="1"/>
          <p:nvPr/>
        </p:nvSpPr>
        <p:spPr>
          <a:xfrm>
            <a:off x="700809" y="6084009"/>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3728682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9F527B3-FD18-6B9C-82AF-2844B8C92AC4}"/>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Toteutunut väestönkehitys v. 1990–1999</a:t>
            </a:r>
          </a:p>
        </p:txBody>
      </p:sp>
      <p:graphicFrame>
        <p:nvGraphicFramePr>
          <p:cNvPr id="4" name="Sisällön paikkamerkki 4">
            <a:extLst>
              <a:ext uri="{FF2B5EF4-FFF2-40B4-BE49-F238E27FC236}">
                <a16:creationId xmlns:a16="http://schemas.microsoft.com/office/drawing/2014/main" id="{037BBBA5-F270-E075-F1BE-69548D0F7B56}"/>
              </a:ext>
            </a:extLst>
          </p:cNvPr>
          <p:cNvGraphicFramePr>
            <a:graphicFrameLocks noGrp="1"/>
          </p:cNvGraphicFramePr>
          <p:nvPr>
            <p:ph idx="1"/>
            <p:extLst>
              <p:ext uri="{D42A27DB-BD31-4B8C-83A1-F6EECF244321}">
                <p14:modId xmlns:p14="http://schemas.microsoft.com/office/powerpoint/2010/main" val="4235703533"/>
              </p:ext>
            </p:extLst>
          </p:nvPr>
        </p:nvGraphicFramePr>
        <p:xfrm>
          <a:off x="851889" y="792000"/>
          <a:ext cx="10488221" cy="5292000"/>
        </p:xfrm>
        <a:graphic>
          <a:graphicData uri="http://schemas.openxmlformats.org/drawingml/2006/table">
            <a:tbl>
              <a:tblPr firstRow="1" bandRow="1">
                <a:tableStyleId>{D27102A9-8310-4765-A935-A1911B00CA55}</a:tableStyleId>
              </a:tblPr>
              <a:tblGrid>
                <a:gridCol w="1591961">
                  <a:extLst>
                    <a:ext uri="{9D8B030D-6E8A-4147-A177-3AD203B41FA5}">
                      <a16:colId xmlns:a16="http://schemas.microsoft.com/office/drawing/2014/main" val="173808679"/>
                    </a:ext>
                  </a:extLst>
                </a:gridCol>
                <a:gridCol w="889626">
                  <a:extLst>
                    <a:ext uri="{9D8B030D-6E8A-4147-A177-3AD203B41FA5}">
                      <a16:colId xmlns:a16="http://schemas.microsoft.com/office/drawing/2014/main" val="3887831952"/>
                    </a:ext>
                  </a:extLst>
                </a:gridCol>
                <a:gridCol w="889626">
                  <a:extLst>
                    <a:ext uri="{9D8B030D-6E8A-4147-A177-3AD203B41FA5}">
                      <a16:colId xmlns:a16="http://schemas.microsoft.com/office/drawing/2014/main" val="2220424929"/>
                    </a:ext>
                  </a:extLst>
                </a:gridCol>
                <a:gridCol w="889626">
                  <a:extLst>
                    <a:ext uri="{9D8B030D-6E8A-4147-A177-3AD203B41FA5}">
                      <a16:colId xmlns:a16="http://schemas.microsoft.com/office/drawing/2014/main" val="1685108306"/>
                    </a:ext>
                  </a:extLst>
                </a:gridCol>
                <a:gridCol w="889626">
                  <a:extLst>
                    <a:ext uri="{9D8B030D-6E8A-4147-A177-3AD203B41FA5}">
                      <a16:colId xmlns:a16="http://schemas.microsoft.com/office/drawing/2014/main" val="256766650"/>
                    </a:ext>
                  </a:extLst>
                </a:gridCol>
                <a:gridCol w="889626">
                  <a:extLst>
                    <a:ext uri="{9D8B030D-6E8A-4147-A177-3AD203B41FA5}">
                      <a16:colId xmlns:a16="http://schemas.microsoft.com/office/drawing/2014/main" val="2701908425"/>
                    </a:ext>
                  </a:extLst>
                </a:gridCol>
                <a:gridCol w="889626">
                  <a:extLst>
                    <a:ext uri="{9D8B030D-6E8A-4147-A177-3AD203B41FA5}">
                      <a16:colId xmlns:a16="http://schemas.microsoft.com/office/drawing/2014/main" val="3499768322"/>
                    </a:ext>
                  </a:extLst>
                </a:gridCol>
                <a:gridCol w="889626">
                  <a:extLst>
                    <a:ext uri="{9D8B030D-6E8A-4147-A177-3AD203B41FA5}">
                      <a16:colId xmlns:a16="http://schemas.microsoft.com/office/drawing/2014/main" val="453343485"/>
                    </a:ext>
                  </a:extLst>
                </a:gridCol>
                <a:gridCol w="889626">
                  <a:extLst>
                    <a:ext uri="{9D8B030D-6E8A-4147-A177-3AD203B41FA5}">
                      <a16:colId xmlns:a16="http://schemas.microsoft.com/office/drawing/2014/main" val="2198822589"/>
                    </a:ext>
                  </a:extLst>
                </a:gridCol>
                <a:gridCol w="889626">
                  <a:extLst>
                    <a:ext uri="{9D8B030D-6E8A-4147-A177-3AD203B41FA5}">
                      <a16:colId xmlns:a16="http://schemas.microsoft.com/office/drawing/2014/main" val="2489563038"/>
                    </a:ext>
                  </a:extLst>
                </a:gridCol>
                <a:gridCol w="889626">
                  <a:extLst>
                    <a:ext uri="{9D8B030D-6E8A-4147-A177-3AD203B41FA5}">
                      <a16:colId xmlns:a16="http://schemas.microsoft.com/office/drawing/2014/main" val="1172189853"/>
                    </a:ext>
                  </a:extLst>
                </a:gridCol>
              </a:tblGrid>
              <a:tr h="252000">
                <a:tc>
                  <a:txBody>
                    <a:bodyPr/>
                    <a:lstStyle/>
                    <a:p>
                      <a:pPr marL="18000" algn="l" fontAlgn="b"/>
                      <a:r>
                        <a:rPr lang="fi-FI" sz="1050" b="1" u="none" strike="noStrike" dirty="0">
                          <a:solidFill>
                            <a:srgbClr val="000000"/>
                          </a:solidFill>
                          <a:effectLst/>
                        </a:rPr>
                        <a:t>Maakunta</a:t>
                      </a:r>
                      <a:endParaRPr lang="fi-FI" sz="1050" b="1"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1990</a:t>
                      </a:r>
                      <a:endParaRPr lang="fi-FI" sz="1050" b="1" i="0" u="none" strike="noStrike" dirty="0">
                        <a:solidFill>
                          <a:srgbClr val="000000"/>
                        </a:solidFill>
                        <a:effectLst/>
                        <a:latin typeface="Calibri" panose="020F0502020204030204" pitchFamily="34" charset="0"/>
                      </a:endParaRPr>
                    </a:p>
                  </a:txBody>
                  <a:tcPr marL="6722" marR="6722" marT="672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1991</a:t>
                      </a:r>
                      <a:endParaRPr lang="fi-FI" sz="1050" b="1" i="0" u="none" strike="noStrike" dirty="0">
                        <a:solidFill>
                          <a:srgbClr val="000000"/>
                        </a:solidFill>
                        <a:effectLst/>
                        <a:latin typeface="Calibri" panose="020F0502020204030204" pitchFamily="34" charset="0"/>
                      </a:endParaRPr>
                    </a:p>
                  </a:txBody>
                  <a:tcPr marL="6722" marR="6722" marT="672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1992</a:t>
                      </a:r>
                      <a:endParaRPr lang="fi-FI" sz="1050" b="1" i="0" u="none" strike="noStrike" dirty="0">
                        <a:solidFill>
                          <a:srgbClr val="000000"/>
                        </a:solidFill>
                        <a:effectLst/>
                        <a:latin typeface="Calibri" panose="020F0502020204030204" pitchFamily="34" charset="0"/>
                      </a:endParaRPr>
                    </a:p>
                  </a:txBody>
                  <a:tcPr marL="6722" marR="6722" marT="672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a:solidFill>
                            <a:srgbClr val="000000"/>
                          </a:solidFill>
                          <a:effectLst/>
                        </a:rPr>
                        <a:t>1993</a:t>
                      </a:r>
                      <a:endParaRPr lang="fi-FI" sz="1050" b="1" i="0" u="none" strike="noStrike">
                        <a:solidFill>
                          <a:srgbClr val="000000"/>
                        </a:solidFill>
                        <a:effectLst/>
                        <a:latin typeface="Calibri" panose="020F0502020204030204" pitchFamily="34" charset="0"/>
                      </a:endParaRPr>
                    </a:p>
                  </a:txBody>
                  <a:tcPr marL="6722" marR="6722" marT="672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1994</a:t>
                      </a:r>
                      <a:endParaRPr lang="fi-FI" sz="1050" b="1" i="0" u="none" strike="noStrike" dirty="0">
                        <a:solidFill>
                          <a:srgbClr val="000000"/>
                        </a:solidFill>
                        <a:effectLst/>
                        <a:latin typeface="Calibri" panose="020F0502020204030204" pitchFamily="34" charset="0"/>
                      </a:endParaRPr>
                    </a:p>
                  </a:txBody>
                  <a:tcPr marL="6722" marR="6722" marT="672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1995</a:t>
                      </a:r>
                      <a:endParaRPr lang="fi-FI" sz="1050" b="1" i="0" u="none" strike="noStrike" dirty="0">
                        <a:solidFill>
                          <a:srgbClr val="000000"/>
                        </a:solidFill>
                        <a:effectLst/>
                        <a:latin typeface="Calibri" panose="020F0502020204030204" pitchFamily="34" charset="0"/>
                      </a:endParaRPr>
                    </a:p>
                  </a:txBody>
                  <a:tcPr marL="6722" marR="6722" marT="672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1996</a:t>
                      </a:r>
                      <a:endParaRPr lang="fi-FI" sz="1050" b="1" i="0" u="none" strike="noStrike" dirty="0">
                        <a:solidFill>
                          <a:srgbClr val="000000"/>
                        </a:solidFill>
                        <a:effectLst/>
                        <a:latin typeface="Calibri" panose="020F0502020204030204" pitchFamily="34" charset="0"/>
                      </a:endParaRPr>
                    </a:p>
                  </a:txBody>
                  <a:tcPr marL="6722" marR="6722" marT="672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1997</a:t>
                      </a:r>
                      <a:endParaRPr lang="fi-FI" sz="1050" b="1" i="0" u="none" strike="noStrike" dirty="0">
                        <a:solidFill>
                          <a:srgbClr val="000000"/>
                        </a:solidFill>
                        <a:effectLst/>
                        <a:latin typeface="Calibri" panose="020F0502020204030204" pitchFamily="34" charset="0"/>
                      </a:endParaRPr>
                    </a:p>
                  </a:txBody>
                  <a:tcPr marL="6722" marR="6722" marT="672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1998</a:t>
                      </a:r>
                      <a:endParaRPr lang="fi-FI" sz="1050" b="1" i="0" u="none" strike="noStrike" dirty="0">
                        <a:solidFill>
                          <a:srgbClr val="000000"/>
                        </a:solidFill>
                        <a:effectLst/>
                        <a:latin typeface="Calibri" panose="020F0502020204030204" pitchFamily="34" charset="0"/>
                      </a:endParaRPr>
                    </a:p>
                  </a:txBody>
                  <a:tcPr marL="6722" marR="6722" marT="672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1999</a:t>
                      </a:r>
                      <a:endParaRPr lang="fi-FI" sz="1050" b="1" i="0" u="none" strike="noStrike" dirty="0">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52369677"/>
                  </a:ext>
                </a:extLst>
              </a:tr>
              <a:tr h="252000">
                <a:tc>
                  <a:txBody>
                    <a:bodyPr/>
                    <a:lstStyle/>
                    <a:p>
                      <a:pPr marL="18000" algn="l" fontAlgn="b"/>
                      <a:r>
                        <a:rPr lang="fi-FI" sz="1050" b="0" u="none" strike="noStrike" dirty="0">
                          <a:solidFill>
                            <a:srgbClr val="000000"/>
                          </a:solidFill>
                          <a:effectLst/>
                        </a:rPr>
                        <a:t>Uusimaa</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1 232 236</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1 248 072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1 261 807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1 277 609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1 293 573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1 310 680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1 327 243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1 344 989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1 362 634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1 379 712</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37248135"/>
                  </a:ext>
                </a:extLst>
              </a:tr>
              <a:tr h="252000">
                <a:tc>
                  <a:txBody>
                    <a:bodyPr/>
                    <a:lstStyle/>
                    <a:p>
                      <a:pPr marL="18000" algn="l" fontAlgn="b"/>
                      <a:r>
                        <a:rPr lang="fi-FI" sz="1050" b="0" u="none" strike="noStrike" dirty="0">
                          <a:solidFill>
                            <a:srgbClr val="000000"/>
                          </a:solidFill>
                          <a:effectLst/>
                        </a:rPr>
                        <a:t>Varsinais-Suomi</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425 282</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427 158</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428 864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430 409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432 603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435 119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437 491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439 973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443 050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445 542</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74283386"/>
                  </a:ext>
                </a:extLst>
              </a:tr>
              <a:tr h="252000">
                <a:tc>
                  <a:txBody>
                    <a:bodyPr/>
                    <a:lstStyle/>
                    <a:p>
                      <a:pPr marL="18000" algn="l" fontAlgn="b"/>
                      <a:r>
                        <a:rPr lang="fi-FI" sz="1050" b="0" u="none" strike="noStrike" dirty="0">
                          <a:solidFill>
                            <a:srgbClr val="000000"/>
                          </a:solidFill>
                          <a:effectLst/>
                        </a:rPr>
                        <a:t>Satakunta</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240 777</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240 767</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240 744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240 519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240 028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239 255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238 057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236 818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235 662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234 233</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00140336"/>
                  </a:ext>
                </a:extLst>
              </a:tr>
              <a:tr h="252000">
                <a:tc>
                  <a:txBody>
                    <a:bodyPr/>
                    <a:lstStyle/>
                    <a:p>
                      <a:pPr marL="18000" algn="l" fontAlgn="b"/>
                      <a:r>
                        <a:rPr lang="fi-FI" sz="1050" b="0" u="none" strike="noStrike" dirty="0">
                          <a:solidFill>
                            <a:srgbClr val="000000"/>
                          </a:solidFill>
                          <a:effectLst/>
                        </a:rPr>
                        <a:t>Kanta-Häme</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162 248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163 442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164 363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164 767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164 957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164 937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164 892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165 026</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164 914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165 190</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87848176"/>
                  </a:ext>
                </a:extLst>
              </a:tr>
              <a:tr h="252000">
                <a:tc>
                  <a:txBody>
                    <a:bodyPr/>
                    <a:lstStyle/>
                    <a:p>
                      <a:pPr marL="18000" algn="l" fontAlgn="b"/>
                      <a:r>
                        <a:rPr lang="fi-FI" sz="1050" b="0" u="none" strike="noStrike">
                          <a:solidFill>
                            <a:srgbClr val="000000"/>
                          </a:solidFill>
                          <a:effectLst/>
                        </a:rPr>
                        <a:t>Pirkanmaa</a:t>
                      </a:r>
                      <a:endParaRPr lang="fi-FI" sz="1050" b="0" i="0" u="none" strike="noStrike">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430 651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432 391</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434 066</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435 789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438 114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440 734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443 065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445 536</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448 045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450 548</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24711742"/>
                  </a:ext>
                </a:extLst>
              </a:tr>
              <a:tr h="252000">
                <a:tc>
                  <a:txBody>
                    <a:bodyPr/>
                    <a:lstStyle/>
                    <a:p>
                      <a:pPr marL="18000" algn="l" fontAlgn="b"/>
                      <a:r>
                        <a:rPr lang="fi-FI" sz="1050" b="0" u="none" strike="noStrike" dirty="0">
                          <a:solidFill>
                            <a:srgbClr val="000000"/>
                          </a:solidFill>
                          <a:effectLst/>
                        </a:rPr>
                        <a:t>Päijät-Häme</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204 901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205 613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206 107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206 233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206 171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205 973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205 394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205 338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205 030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204 858</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06400013"/>
                  </a:ext>
                </a:extLst>
              </a:tr>
              <a:tr h="252000">
                <a:tc>
                  <a:txBody>
                    <a:bodyPr/>
                    <a:lstStyle/>
                    <a:p>
                      <a:pPr marL="18000" algn="l" fontAlgn="b"/>
                      <a:r>
                        <a:rPr lang="fi-FI" sz="1050" b="0" u="none" strike="noStrike" dirty="0">
                          <a:solidFill>
                            <a:srgbClr val="000000"/>
                          </a:solidFill>
                          <a:effectLst/>
                        </a:rPr>
                        <a:t>Kymenlaakso</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186 030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186 322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186 382</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186 054</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185 462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184 595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183 819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182 942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182 215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181 122</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28589467"/>
                  </a:ext>
                </a:extLst>
              </a:tr>
              <a:tr h="252000">
                <a:tc>
                  <a:txBody>
                    <a:bodyPr/>
                    <a:lstStyle/>
                    <a:p>
                      <a:pPr marL="18000" algn="l" fontAlgn="b"/>
                      <a:r>
                        <a:rPr lang="fi-FI" sz="1050" b="0" u="none" strike="noStrike" dirty="0">
                          <a:solidFill>
                            <a:srgbClr val="000000"/>
                          </a:solidFill>
                          <a:effectLst/>
                        </a:rPr>
                        <a:t>Etelä-Karjala</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140 244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140 150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139 907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139 569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139 297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138 678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138 163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137 944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137 238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136 525</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01087048"/>
                  </a:ext>
                </a:extLst>
              </a:tr>
              <a:tr h="252000">
                <a:tc>
                  <a:txBody>
                    <a:bodyPr/>
                    <a:lstStyle/>
                    <a:p>
                      <a:pPr marL="18000" algn="l" fontAlgn="b"/>
                      <a:r>
                        <a:rPr lang="fi-FI" sz="1050" b="0" u="none" strike="noStrike" dirty="0">
                          <a:solidFill>
                            <a:srgbClr val="000000"/>
                          </a:solidFill>
                          <a:effectLst/>
                        </a:rPr>
                        <a:t>Etelä-Savo</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163 462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163 426</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163 503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163 130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162 691</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162 033</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161 128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160 077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158 725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157 334</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4143266"/>
                  </a:ext>
                </a:extLst>
              </a:tr>
              <a:tr h="252000">
                <a:tc>
                  <a:txBody>
                    <a:bodyPr/>
                    <a:lstStyle/>
                    <a:p>
                      <a:pPr marL="18000" algn="l" fontAlgn="b"/>
                      <a:r>
                        <a:rPr lang="fi-FI" sz="1050" b="1" u="none" strike="noStrike" dirty="0">
                          <a:solidFill>
                            <a:srgbClr val="000000"/>
                          </a:solidFill>
                          <a:effectLst/>
                        </a:rPr>
                        <a:t>Pohjois-Savo</a:t>
                      </a:r>
                      <a:endParaRPr lang="fi-FI" sz="1050" b="1"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1" u="none" strike="noStrike" dirty="0">
                          <a:solidFill>
                            <a:srgbClr val="000000"/>
                          </a:solidFill>
                          <a:effectLst/>
                        </a:rPr>
                        <a:t>265 040</a:t>
                      </a:r>
                      <a:endParaRPr lang="fi-FI" sz="1050" b="1"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1" u="none" strike="noStrike" dirty="0">
                          <a:solidFill>
                            <a:srgbClr val="000000"/>
                          </a:solidFill>
                          <a:effectLst/>
                        </a:rPr>
                        <a:t>266 039</a:t>
                      </a:r>
                      <a:endParaRPr lang="fi-FI" sz="1050" b="1"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1" u="none" strike="noStrike" dirty="0">
                          <a:solidFill>
                            <a:srgbClr val="000000"/>
                          </a:solidFill>
                          <a:effectLst/>
                        </a:rPr>
                        <a:t>266 853</a:t>
                      </a:r>
                      <a:endParaRPr lang="fi-FI" sz="1050" b="1"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1" u="none" strike="noStrike" dirty="0">
                          <a:solidFill>
                            <a:srgbClr val="000000"/>
                          </a:solidFill>
                          <a:effectLst/>
                        </a:rPr>
                        <a:t>266 956</a:t>
                      </a:r>
                      <a:endParaRPr lang="fi-FI" sz="1050" b="1"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1" u="none" strike="noStrike" dirty="0">
                          <a:solidFill>
                            <a:srgbClr val="000000"/>
                          </a:solidFill>
                          <a:effectLst/>
                        </a:rPr>
                        <a:t>266 870</a:t>
                      </a:r>
                      <a:endParaRPr lang="fi-FI" sz="1050" b="1"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1" u="none" strike="noStrike" dirty="0">
                          <a:solidFill>
                            <a:srgbClr val="000000"/>
                          </a:solidFill>
                          <a:effectLst/>
                        </a:rPr>
                        <a:t>266 308</a:t>
                      </a:r>
                      <a:endParaRPr lang="fi-FI" sz="1050" b="1"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1" u="none" strike="noStrike" dirty="0">
                          <a:solidFill>
                            <a:srgbClr val="000000"/>
                          </a:solidFill>
                          <a:effectLst/>
                        </a:rPr>
                        <a:t>265 644</a:t>
                      </a:r>
                      <a:endParaRPr lang="fi-FI" sz="1050" b="1"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1" u="none" strike="noStrike" dirty="0">
                          <a:solidFill>
                            <a:srgbClr val="000000"/>
                          </a:solidFill>
                          <a:effectLst/>
                        </a:rPr>
                        <a:t>264 578</a:t>
                      </a:r>
                      <a:endParaRPr lang="fi-FI" sz="1050" b="1"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1" u="none" strike="noStrike" dirty="0">
                          <a:solidFill>
                            <a:srgbClr val="000000"/>
                          </a:solidFill>
                          <a:effectLst/>
                        </a:rPr>
                        <a:t>262 946</a:t>
                      </a:r>
                      <a:endParaRPr lang="fi-FI" sz="1050" b="1"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1" u="none" strike="noStrike" dirty="0">
                          <a:solidFill>
                            <a:srgbClr val="000000"/>
                          </a:solidFill>
                          <a:effectLst/>
                        </a:rPr>
                        <a:t>261 393</a:t>
                      </a:r>
                      <a:endParaRPr lang="fi-FI" sz="1050" b="1" i="0" u="none" strike="noStrike" dirty="0">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01400116"/>
                  </a:ext>
                </a:extLst>
              </a:tr>
              <a:tr h="252000">
                <a:tc>
                  <a:txBody>
                    <a:bodyPr/>
                    <a:lstStyle/>
                    <a:p>
                      <a:pPr marL="18000" algn="l" fontAlgn="b"/>
                      <a:r>
                        <a:rPr lang="fi-FI" sz="1050" b="0" u="none" strike="noStrike" dirty="0">
                          <a:solidFill>
                            <a:srgbClr val="000000"/>
                          </a:solidFill>
                          <a:effectLst/>
                        </a:rPr>
                        <a:t>Pohjois-Karjala</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182 200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182 707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183 151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183 293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183 038</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182 336</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181 160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179 977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178 441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177 238</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1826953"/>
                  </a:ext>
                </a:extLst>
              </a:tr>
              <a:tr h="252000">
                <a:tc>
                  <a:txBody>
                    <a:bodyPr/>
                    <a:lstStyle/>
                    <a:p>
                      <a:pPr marL="18000" algn="l" fontAlgn="b"/>
                      <a:r>
                        <a:rPr lang="fi-FI" sz="1050" b="0" u="none" strike="noStrike" dirty="0">
                          <a:solidFill>
                            <a:srgbClr val="000000"/>
                          </a:solidFill>
                          <a:effectLst/>
                        </a:rPr>
                        <a:t>Keski-Suomi</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254 539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256 480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257 719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258 485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259 392</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259 778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260 835</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261 559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261 754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262 106</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96899787"/>
                  </a:ext>
                </a:extLst>
              </a:tr>
              <a:tr h="252000">
                <a:tc>
                  <a:txBody>
                    <a:bodyPr/>
                    <a:lstStyle/>
                    <a:p>
                      <a:pPr marL="18000" algn="l" fontAlgn="b"/>
                      <a:r>
                        <a:rPr lang="fi-FI" sz="1050" b="0" u="none" strike="noStrike" dirty="0">
                          <a:solidFill>
                            <a:srgbClr val="000000"/>
                          </a:solidFill>
                          <a:effectLst/>
                        </a:rPr>
                        <a:t>Etelä-Pohjanmaa</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207 010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207 348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207 742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207 862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207 514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206 136</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205 108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203 907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202 935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202 002</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29496581"/>
                  </a:ext>
                </a:extLst>
              </a:tr>
              <a:tr h="252000">
                <a:tc>
                  <a:txBody>
                    <a:bodyPr/>
                    <a:lstStyle/>
                    <a:p>
                      <a:pPr marL="18000" algn="l" fontAlgn="b"/>
                      <a:r>
                        <a:rPr lang="fi-FI" sz="1050" b="0" u="none" strike="noStrike" dirty="0">
                          <a:solidFill>
                            <a:srgbClr val="000000"/>
                          </a:solidFill>
                          <a:effectLst/>
                        </a:rPr>
                        <a:t>Pohjanmaa</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167 108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167 807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168 379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168 698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168 833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168 888</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169 019</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168 964</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168 867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168 326</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97113166"/>
                  </a:ext>
                </a:extLst>
              </a:tr>
              <a:tr h="252000">
                <a:tc>
                  <a:txBody>
                    <a:bodyPr/>
                    <a:lstStyle/>
                    <a:p>
                      <a:pPr marL="18000" algn="l" fontAlgn="b"/>
                      <a:r>
                        <a:rPr lang="fi-FI" sz="1050" b="0" u="none" strike="noStrike" dirty="0">
                          <a:solidFill>
                            <a:srgbClr val="000000"/>
                          </a:solidFill>
                          <a:effectLst/>
                        </a:rPr>
                        <a:t>Keski-Pohjanmaa</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68 214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68 503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68 887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69 315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69 627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69 539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69 213</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69 021</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68 773</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68 345</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1668405"/>
                  </a:ext>
                </a:extLst>
              </a:tr>
              <a:tr h="252000">
                <a:tc>
                  <a:txBody>
                    <a:bodyPr/>
                    <a:lstStyle/>
                    <a:p>
                      <a:pPr marL="18000" algn="l" fontAlgn="b"/>
                      <a:r>
                        <a:rPr lang="fi-FI" sz="1050" b="0" u="none" strike="noStrike" dirty="0">
                          <a:solidFill>
                            <a:srgbClr val="000000"/>
                          </a:solidFill>
                          <a:effectLst/>
                        </a:rPr>
                        <a:t>Pohjois-Pohjanmaa</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350 799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354 088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357 072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359 433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361 751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364 443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366 218</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367 361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368 302</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369 827</a:t>
                      </a:r>
                      <a:endParaRPr lang="fi-FI" sz="1050" b="0" i="0" u="none" strike="noStrike" dirty="0">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1210303"/>
                  </a:ext>
                </a:extLst>
              </a:tr>
              <a:tr h="252000">
                <a:tc>
                  <a:txBody>
                    <a:bodyPr/>
                    <a:lstStyle/>
                    <a:p>
                      <a:pPr marL="18000" algn="l" fontAlgn="b"/>
                      <a:r>
                        <a:rPr lang="fi-FI" sz="1050" b="0" u="none" strike="noStrike" dirty="0">
                          <a:solidFill>
                            <a:srgbClr val="000000"/>
                          </a:solidFill>
                          <a:effectLst/>
                        </a:rPr>
                        <a:t>Kainuu</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92 459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92 190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92 010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91 794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91 350</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90 781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90 035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88 896</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87 843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86 943</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80146099"/>
                  </a:ext>
                </a:extLst>
              </a:tr>
              <a:tr h="252000">
                <a:tc>
                  <a:txBody>
                    <a:bodyPr/>
                    <a:lstStyle/>
                    <a:p>
                      <a:pPr marL="18000" algn="l" fontAlgn="b"/>
                      <a:r>
                        <a:rPr lang="fi-FI" sz="1050" b="0" u="none" strike="noStrike" dirty="0">
                          <a:solidFill>
                            <a:srgbClr val="000000"/>
                          </a:solidFill>
                          <a:effectLst/>
                        </a:rPr>
                        <a:t>Lappi</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200 674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201 652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202 433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202 895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202 325</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201 411</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200 579</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199 051</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196 647</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194 352</a:t>
                      </a:r>
                      <a:endParaRPr lang="fi-FI" sz="1050" b="0" i="0" u="none" strike="noStrike">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54897838"/>
                  </a:ext>
                </a:extLst>
              </a:tr>
              <a:tr h="252000">
                <a:tc>
                  <a:txBody>
                    <a:bodyPr/>
                    <a:lstStyle/>
                    <a:p>
                      <a:pPr marL="18000" algn="l" fontAlgn="b"/>
                      <a:r>
                        <a:rPr lang="fi-FI" sz="1050" b="0" u="none" strike="noStrike" dirty="0">
                          <a:solidFill>
                            <a:srgbClr val="000000"/>
                          </a:solidFill>
                          <a:effectLst/>
                        </a:rPr>
                        <a:t>Ahvenanmaa</a:t>
                      </a:r>
                      <a:endParaRPr lang="fi-FI" sz="1050" b="0" i="0"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24 604</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24 847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24 993</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25 102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25 158</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25 202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25 257</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a:solidFill>
                            <a:srgbClr val="000000"/>
                          </a:solidFill>
                          <a:effectLst/>
                        </a:rPr>
                        <a:t>25 392</a:t>
                      </a:r>
                      <a:endParaRPr lang="fi-FI" sz="1050" b="0" i="0" u="none" strike="noStrike">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25 625</a:t>
                      </a:r>
                      <a:endParaRPr lang="fi-FI" sz="1050" b="0" i="0" u="none" strike="noStrike" dirty="0">
                        <a:solidFill>
                          <a:srgbClr val="000000"/>
                        </a:solidFill>
                        <a:effectLst/>
                        <a:latin typeface="Calibri" panose="020F0502020204030204" pitchFamily="34" charset="0"/>
                      </a:endParaRPr>
                    </a:p>
                  </a:txBody>
                  <a:tcPr marL="6722" marR="6722" marT="6722" marB="0" anchor="b"/>
                </a:tc>
                <a:tc>
                  <a:txBody>
                    <a:bodyPr/>
                    <a:lstStyle/>
                    <a:p>
                      <a:pPr marL="18000" algn="ctr" fontAlgn="b"/>
                      <a:r>
                        <a:rPr lang="fi-FI" sz="1050" b="0" u="none" strike="noStrike" dirty="0">
                          <a:solidFill>
                            <a:srgbClr val="000000"/>
                          </a:solidFill>
                          <a:effectLst/>
                        </a:rPr>
                        <a:t>25 706</a:t>
                      </a:r>
                      <a:endParaRPr lang="fi-FI" sz="1050" b="0" i="0" u="none" strike="noStrike" dirty="0">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41464266"/>
                  </a:ext>
                </a:extLst>
              </a:tr>
              <a:tr h="252000">
                <a:tc>
                  <a:txBody>
                    <a:bodyPr/>
                    <a:lstStyle/>
                    <a:p>
                      <a:pPr marL="18000" algn="l" fontAlgn="b"/>
                      <a:r>
                        <a:rPr lang="fi-FI" sz="1050" b="0" i="1" u="none" strike="noStrike" dirty="0">
                          <a:solidFill>
                            <a:srgbClr val="000000"/>
                          </a:solidFill>
                          <a:effectLst/>
                        </a:rPr>
                        <a:t>KOKO MAA</a:t>
                      </a:r>
                      <a:endParaRPr lang="fi-FI" sz="1050" b="0" i="1" u="none" strike="noStrike" dirty="0">
                        <a:solidFill>
                          <a:srgbClr val="000000"/>
                        </a:solidFill>
                        <a:effectLst/>
                        <a:latin typeface="Calibri" panose="020F0502020204030204" pitchFamily="34" charset="0"/>
                      </a:endParaRPr>
                    </a:p>
                  </a:txBody>
                  <a:tcPr marL="6722" marR="6722" marT="6722"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4 998 478</a:t>
                      </a:r>
                      <a:endParaRPr lang="fi-FI" sz="1050" b="0" i="1" u="none" strike="noStrike" dirty="0">
                        <a:solidFill>
                          <a:srgbClr val="000000"/>
                        </a:solidFill>
                        <a:effectLst/>
                        <a:latin typeface="Calibri" panose="020F0502020204030204" pitchFamily="34" charset="0"/>
                      </a:endParaRPr>
                    </a:p>
                  </a:txBody>
                  <a:tcPr marL="6722" marR="6722" marT="672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5 029 002</a:t>
                      </a:r>
                      <a:endParaRPr lang="fi-FI" sz="1050" b="0" i="1" u="none" strike="noStrike" dirty="0">
                        <a:solidFill>
                          <a:srgbClr val="000000"/>
                        </a:solidFill>
                        <a:effectLst/>
                        <a:latin typeface="Calibri" panose="020F0502020204030204" pitchFamily="34" charset="0"/>
                      </a:endParaRPr>
                    </a:p>
                  </a:txBody>
                  <a:tcPr marL="6722" marR="6722" marT="672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5 054 982</a:t>
                      </a:r>
                      <a:endParaRPr lang="fi-FI" sz="1050" b="0" i="1" u="none" strike="noStrike" dirty="0">
                        <a:solidFill>
                          <a:srgbClr val="000000"/>
                        </a:solidFill>
                        <a:effectLst/>
                        <a:latin typeface="Calibri" panose="020F0502020204030204" pitchFamily="34" charset="0"/>
                      </a:endParaRPr>
                    </a:p>
                  </a:txBody>
                  <a:tcPr marL="6722" marR="6722" marT="672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5 077 912</a:t>
                      </a:r>
                      <a:endParaRPr lang="fi-FI" sz="1050" b="0" i="1" u="none" strike="noStrike" dirty="0">
                        <a:solidFill>
                          <a:srgbClr val="000000"/>
                        </a:solidFill>
                        <a:effectLst/>
                        <a:latin typeface="Calibri" panose="020F0502020204030204" pitchFamily="34" charset="0"/>
                      </a:endParaRPr>
                    </a:p>
                  </a:txBody>
                  <a:tcPr marL="6722" marR="6722" marT="672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5 098 754</a:t>
                      </a:r>
                      <a:endParaRPr lang="fi-FI" sz="1050" b="0" i="1" u="none" strike="noStrike" dirty="0">
                        <a:solidFill>
                          <a:srgbClr val="000000"/>
                        </a:solidFill>
                        <a:effectLst/>
                        <a:latin typeface="Calibri" panose="020F0502020204030204" pitchFamily="34" charset="0"/>
                      </a:endParaRPr>
                    </a:p>
                  </a:txBody>
                  <a:tcPr marL="6722" marR="6722" marT="672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5 116 826</a:t>
                      </a:r>
                      <a:endParaRPr lang="fi-FI" sz="1050" b="0" i="1" u="none" strike="noStrike" dirty="0">
                        <a:solidFill>
                          <a:srgbClr val="000000"/>
                        </a:solidFill>
                        <a:effectLst/>
                        <a:latin typeface="Calibri" panose="020F0502020204030204" pitchFamily="34" charset="0"/>
                      </a:endParaRPr>
                    </a:p>
                  </a:txBody>
                  <a:tcPr marL="6722" marR="6722" marT="672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5 132 320</a:t>
                      </a:r>
                      <a:endParaRPr lang="fi-FI" sz="1050" b="0" i="1" u="none" strike="noStrike" dirty="0">
                        <a:solidFill>
                          <a:srgbClr val="000000"/>
                        </a:solidFill>
                        <a:effectLst/>
                        <a:latin typeface="Calibri" panose="020F0502020204030204" pitchFamily="34" charset="0"/>
                      </a:endParaRPr>
                    </a:p>
                  </a:txBody>
                  <a:tcPr marL="6722" marR="6722" marT="672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5 147 349</a:t>
                      </a:r>
                      <a:endParaRPr lang="fi-FI" sz="1050" b="0" i="1" u="none" strike="noStrike" dirty="0">
                        <a:solidFill>
                          <a:srgbClr val="000000"/>
                        </a:solidFill>
                        <a:effectLst/>
                        <a:latin typeface="Calibri" panose="020F0502020204030204" pitchFamily="34" charset="0"/>
                      </a:endParaRPr>
                    </a:p>
                  </a:txBody>
                  <a:tcPr marL="6722" marR="6722" marT="672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5 159 646</a:t>
                      </a:r>
                      <a:endParaRPr lang="fi-FI" sz="1050" b="0" i="1" u="none" strike="noStrike" dirty="0">
                        <a:solidFill>
                          <a:srgbClr val="000000"/>
                        </a:solidFill>
                        <a:effectLst/>
                        <a:latin typeface="Calibri" panose="020F0502020204030204" pitchFamily="34" charset="0"/>
                      </a:endParaRPr>
                    </a:p>
                  </a:txBody>
                  <a:tcPr marL="6722" marR="6722" marT="672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5 171 302</a:t>
                      </a:r>
                      <a:endParaRPr lang="fi-FI" sz="1050" b="0" i="1" u="none" strike="noStrike" dirty="0">
                        <a:solidFill>
                          <a:srgbClr val="000000"/>
                        </a:solidFill>
                        <a:effectLst/>
                        <a:latin typeface="Calibri" panose="020F0502020204030204" pitchFamily="34" charset="0"/>
                      </a:endParaRPr>
                    </a:p>
                  </a:txBody>
                  <a:tcPr marL="6722" marR="6722" marT="672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444172"/>
                  </a:ext>
                </a:extLst>
              </a:tr>
            </a:tbl>
          </a:graphicData>
        </a:graphic>
      </p:graphicFrame>
      <p:pic>
        <p:nvPicPr>
          <p:cNvPr id="3" name="Kuva 2" descr="Kuva, joka sisältää kohteen teksti&#10;&#10;Kuvaus luotu automaattisesti">
            <a:extLst>
              <a:ext uri="{FF2B5EF4-FFF2-40B4-BE49-F238E27FC236}">
                <a16:creationId xmlns:a16="http://schemas.microsoft.com/office/drawing/2014/main" id="{356A091A-F8DE-3865-BCE1-4F8696C86F25}"/>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5" name="Tekstiruutu 4">
            <a:extLst>
              <a:ext uri="{FF2B5EF4-FFF2-40B4-BE49-F238E27FC236}">
                <a16:creationId xmlns:a16="http://schemas.microsoft.com/office/drawing/2014/main" id="{AC16C777-1B17-A37C-ECDA-366EFE798B64}"/>
              </a:ext>
            </a:extLst>
          </p:cNvPr>
          <p:cNvSpPr txBox="1"/>
          <p:nvPr/>
        </p:nvSpPr>
        <p:spPr>
          <a:xfrm>
            <a:off x="851889" y="608400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366571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884C6EB-27C2-DBB7-85C6-264B34B5A5BC}"/>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Toteutunut väestönkehitys v. 2010–2020</a:t>
            </a:r>
          </a:p>
        </p:txBody>
      </p:sp>
      <p:graphicFrame>
        <p:nvGraphicFramePr>
          <p:cNvPr id="4" name="Sisällön paikkamerkki 4">
            <a:extLst>
              <a:ext uri="{FF2B5EF4-FFF2-40B4-BE49-F238E27FC236}">
                <a16:creationId xmlns:a16="http://schemas.microsoft.com/office/drawing/2014/main" id="{AC275E4A-1A48-257E-C44A-1A3D13D3857F}"/>
              </a:ext>
            </a:extLst>
          </p:cNvPr>
          <p:cNvGraphicFramePr>
            <a:graphicFrameLocks noGrp="1"/>
          </p:cNvGraphicFramePr>
          <p:nvPr>
            <p:ph idx="1"/>
            <p:extLst>
              <p:ext uri="{D42A27DB-BD31-4B8C-83A1-F6EECF244321}">
                <p14:modId xmlns:p14="http://schemas.microsoft.com/office/powerpoint/2010/main" val="1429948370"/>
              </p:ext>
            </p:extLst>
          </p:nvPr>
        </p:nvGraphicFramePr>
        <p:xfrm>
          <a:off x="1117016" y="792000"/>
          <a:ext cx="9957968" cy="5292000"/>
        </p:xfrm>
        <a:graphic>
          <a:graphicData uri="http://schemas.openxmlformats.org/drawingml/2006/table">
            <a:tbl>
              <a:tblPr firstRow="1" bandRow="1">
                <a:tableStyleId>{D27102A9-8310-4765-A935-A1911B00CA55}</a:tableStyleId>
              </a:tblPr>
              <a:tblGrid>
                <a:gridCol w="1459357">
                  <a:extLst>
                    <a:ext uri="{9D8B030D-6E8A-4147-A177-3AD203B41FA5}">
                      <a16:colId xmlns:a16="http://schemas.microsoft.com/office/drawing/2014/main" val="2689485141"/>
                    </a:ext>
                  </a:extLst>
                </a:gridCol>
                <a:gridCol w="772601">
                  <a:extLst>
                    <a:ext uri="{9D8B030D-6E8A-4147-A177-3AD203B41FA5}">
                      <a16:colId xmlns:a16="http://schemas.microsoft.com/office/drawing/2014/main" val="2620561448"/>
                    </a:ext>
                  </a:extLst>
                </a:gridCol>
                <a:gridCol w="772601">
                  <a:extLst>
                    <a:ext uri="{9D8B030D-6E8A-4147-A177-3AD203B41FA5}">
                      <a16:colId xmlns:a16="http://schemas.microsoft.com/office/drawing/2014/main" val="3567299140"/>
                    </a:ext>
                  </a:extLst>
                </a:gridCol>
                <a:gridCol w="772601">
                  <a:extLst>
                    <a:ext uri="{9D8B030D-6E8A-4147-A177-3AD203B41FA5}">
                      <a16:colId xmlns:a16="http://schemas.microsoft.com/office/drawing/2014/main" val="1832889580"/>
                    </a:ext>
                  </a:extLst>
                </a:gridCol>
                <a:gridCol w="772601">
                  <a:extLst>
                    <a:ext uri="{9D8B030D-6E8A-4147-A177-3AD203B41FA5}">
                      <a16:colId xmlns:a16="http://schemas.microsoft.com/office/drawing/2014/main" val="1208115569"/>
                    </a:ext>
                  </a:extLst>
                </a:gridCol>
                <a:gridCol w="772601">
                  <a:extLst>
                    <a:ext uri="{9D8B030D-6E8A-4147-A177-3AD203B41FA5}">
                      <a16:colId xmlns:a16="http://schemas.microsoft.com/office/drawing/2014/main" val="1066977928"/>
                    </a:ext>
                  </a:extLst>
                </a:gridCol>
                <a:gridCol w="772601">
                  <a:extLst>
                    <a:ext uri="{9D8B030D-6E8A-4147-A177-3AD203B41FA5}">
                      <a16:colId xmlns:a16="http://schemas.microsoft.com/office/drawing/2014/main" val="344058939"/>
                    </a:ext>
                  </a:extLst>
                </a:gridCol>
                <a:gridCol w="772601">
                  <a:extLst>
                    <a:ext uri="{9D8B030D-6E8A-4147-A177-3AD203B41FA5}">
                      <a16:colId xmlns:a16="http://schemas.microsoft.com/office/drawing/2014/main" val="2481264868"/>
                    </a:ext>
                  </a:extLst>
                </a:gridCol>
                <a:gridCol w="772601">
                  <a:extLst>
                    <a:ext uri="{9D8B030D-6E8A-4147-A177-3AD203B41FA5}">
                      <a16:colId xmlns:a16="http://schemas.microsoft.com/office/drawing/2014/main" val="3313019681"/>
                    </a:ext>
                  </a:extLst>
                </a:gridCol>
                <a:gridCol w="772601">
                  <a:extLst>
                    <a:ext uri="{9D8B030D-6E8A-4147-A177-3AD203B41FA5}">
                      <a16:colId xmlns:a16="http://schemas.microsoft.com/office/drawing/2014/main" val="231063975"/>
                    </a:ext>
                  </a:extLst>
                </a:gridCol>
                <a:gridCol w="772601">
                  <a:extLst>
                    <a:ext uri="{9D8B030D-6E8A-4147-A177-3AD203B41FA5}">
                      <a16:colId xmlns:a16="http://schemas.microsoft.com/office/drawing/2014/main" val="2619745622"/>
                    </a:ext>
                  </a:extLst>
                </a:gridCol>
                <a:gridCol w="772601">
                  <a:extLst>
                    <a:ext uri="{9D8B030D-6E8A-4147-A177-3AD203B41FA5}">
                      <a16:colId xmlns:a16="http://schemas.microsoft.com/office/drawing/2014/main" val="524399671"/>
                    </a:ext>
                  </a:extLst>
                </a:gridCol>
              </a:tblGrid>
              <a:tr h="252000">
                <a:tc>
                  <a:txBody>
                    <a:bodyPr/>
                    <a:lstStyle/>
                    <a:p>
                      <a:pPr marL="18000" algn="l" fontAlgn="b"/>
                      <a:r>
                        <a:rPr lang="fi-FI" sz="1050" b="1" u="none" strike="noStrike" dirty="0">
                          <a:solidFill>
                            <a:sysClr val="windowText" lastClr="000000"/>
                          </a:solidFill>
                          <a:effectLst/>
                        </a:rPr>
                        <a:t>Maakunta</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2010</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2011</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2012</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2013</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2014</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2015</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2016</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2017</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2018</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2019</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ysClr val="windowText" lastClr="000000"/>
                          </a:solidFill>
                          <a:effectLst/>
                        </a:rPr>
                        <a:t>2020</a:t>
                      </a:r>
                      <a:endParaRPr lang="fi-FI" sz="1050" b="1" i="0" u="none" strike="noStrike" dirty="0">
                        <a:solidFill>
                          <a:sysClr val="windowText" lastClr="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45143590"/>
                  </a:ext>
                </a:extLst>
              </a:tr>
              <a:tr h="252000">
                <a:tc>
                  <a:txBody>
                    <a:bodyPr/>
                    <a:lstStyle/>
                    <a:p>
                      <a:pPr marL="18000" algn="l" fontAlgn="b"/>
                      <a:r>
                        <a:rPr lang="fi-FI" sz="1050" u="none" strike="noStrike" dirty="0">
                          <a:effectLst/>
                        </a:rPr>
                        <a:t>Uusimaa</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dirty="0">
                          <a:effectLst/>
                        </a:rPr>
                        <a:t>1 532 309</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1 549 058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1 566 835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1 585 473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1 603 388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1 620 261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1 638 293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1 655 624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1 671 024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1 689 725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1 702 678</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69859908"/>
                  </a:ext>
                </a:extLst>
              </a:tr>
              <a:tr h="252000">
                <a:tc>
                  <a:txBody>
                    <a:bodyPr/>
                    <a:lstStyle/>
                    <a:p>
                      <a:pPr marL="18000" algn="l" fontAlgn="b"/>
                      <a:r>
                        <a:rPr lang="fi-FI" sz="1050" u="none" strike="noStrike" dirty="0">
                          <a:effectLst/>
                        </a:rPr>
                        <a:t>Varsinais-Suomi</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465 183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467 217</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468 936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470 880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472 725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474 323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475 543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477 677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478 582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479 341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481 403</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38258018"/>
                  </a:ext>
                </a:extLst>
              </a:tr>
              <a:tr h="252000">
                <a:tc>
                  <a:txBody>
                    <a:bodyPr/>
                    <a:lstStyle/>
                    <a:p>
                      <a:pPr marL="18000" algn="l" fontAlgn="b"/>
                      <a:r>
                        <a:rPr lang="fi-FI" sz="1050" u="none" strike="noStrike">
                          <a:effectLst/>
                        </a:rPr>
                        <a:t>Satakunta</a:t>
                      </a:r>
                      <a:endParaRPr lang="fi-FI" sz="1050" b="0" i="0" u="none" strike="noStrike">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225 762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225 302</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224 934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224 556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223 983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222 957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221 740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220 398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218 624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216 752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215 416</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37886725"/>
                  </a:ext>
                </a:extLst>
              </a:tr>
              <a:tr h="252000">
                <a:tc>
                  <a:txBody>
                    <a:bodyPr/>
                    <a:lstStyle/>
                    <a:p>
                      <a:pPr marL="18000" algn="l" fontAlgn="b"/>
                      <a:r>
                        <a:rPr lang="fi-FI" sz="1050" u="none" strike="noStrike" dirty="0">
                          <a:effectLst/>
                        </a:rPr>
                        <a:t>Kanta-Häme</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174 555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175 230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175 472</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175 481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175 350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174 710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173 781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172 720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171 364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170 925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170 577</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80776832"/>
                  </a:ext>
                </a:extLst>
              </a:tr>
              <a:tr h="252000">
                <a:tc>
                  <a:txBody>
                    <a:bodyPr/>
                    <a:lstStyle/>
                    <a:p>
                      <a:pPr marL="18000" algn="l" fontAlgn="b"/>
                      <a:r>
                        <a:rPr lang="fi-FI" sz="1050" u="none" strike="noStrike" dirty="0">
                          <a:effectLst/>
                        </a:rPr>
                        <a:t>Pirkanmaa</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491 746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495 242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499 006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502 575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505 756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508 448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511 642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514 333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517 333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519 872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522 852</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3828521"/>
                  </a:ext>
                </a:extLst>
              </a:tr>
              <a:tr h="252000">
                <a:tc>
                  <a:txBody>
                    <a:bodyPr/>
                    <a:lstStyle/>
                    <a:p>
                      <a:pPr marL="18000" algn="l" fontAlgn="b"/>
                      <a:r>
                        <a:rPr lang="fi-FI" sz="1050" u="none" strike="noStrike" dirty="0">
                          <a:effectLst/>
                        </a:rPr>
                        <a:t>Päijät-Häme</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208 777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209 238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209 503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209 405</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208 959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208 525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208 574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208 048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207 394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206 315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205 771</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3573999"/>
                  </a:ext>
                </a:extLst>
              </a:tr>
              <a:tr h="252000">
                <a:tc>
                  <a:txBody>
                    <a:bodyPr/>
                    <a:lstStyle/>
                    <a:p>
                      <a:pPr marL="18000" algn="l" fontAlgn="b"/>
                      <a:r>
                        <a:rPr lang="fi-FI" sz="1050" u="none" strike="noStrike" dirty="0">
                          <a:effectLst/>
                        </a:rPr>
                        <a:t>Kymenlaakso</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175 377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174 827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174 466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173 864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172 908</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171 778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170 770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168 691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166 623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164 456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162 812</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62373623"/>
                  </a:ext>
                </a:extLst>
              </a:tr>
              <a:tr h="252000">
                <a:tc>
                  <a:txBody>
                    <a:bodyPr/>
                    <a:lstStyle/>
                    <a:p>
                      <a:pPr marL="18000" algn="l" fontAlgn="b"/>
                      <a:r>
                        <a:rPr lang="fi-FI" sz="1050" u="none" strike="noStrike" dirty="0">
                          <a:effectLst/>
                        </a:rPr>
                        <a:t>Etelä-Karjala</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132 899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132 527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132 355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132 252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131 764</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131 155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130 506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129 865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128 756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127 757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126 921</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35875331"/>
                  </a:ext>
                </a:extLst>
              </a:tr>
              <a:tr h="252000">
                <a:tc>
                  <a:txBody>
                    <a:bodyPr/>
                    <a:lstStyle/>
                    <a:p>
                      <a:pPr marL="18000" algn="l" fontAlgn="b"/>
                      <a:r>
                        <a:rPr lang="fi-FI" sz="1050" u="none" strike="noStrike" dirty="0">
                          <a:effectLst/>
                        </a:rPr>
                        <a:t>Etelä-Savo</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146 166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145 353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144 393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143 638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142 746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141 621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140 422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138 822</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136 474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134 314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132 702</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3371922"/>
                  </a:ext>
                </a:extLst>
              </a:tr>
              <a:tr h="252000">
                <a:tc>
                  <a:txBody>
                    <a:bodyPr/>
                    <a:lstStyle/>
                    <a:p>
                      <a:pPr marL="18000" algn="l" fontAlgn="b"/>
                      <a:r>
                        <a:rPr lang="fi-FI" sz="1050" b="1" u="none" strike="noStrike" dirty="0">
                          <a:effectLst/>
                        </a:rPr>
                        <a:t>Pohjois-Savo</a:t>
                      </a:r>
                      <a:endParaRPr lang="fi-FI" sz="1050" b="1"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1" u="none" strike="noStrike" dirty="0">
                          <a:effectLst/>
                        </a:rPr>
                        <a:t>253 337</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253 472</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253 524</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253 643</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253 585</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253 239</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252 815</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251 570</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250 414</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249 003</a:t>
                      </a:r>
                      <a:endParaRPr lang="fi-FI" sz="1050" b="1"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b="1" u="none" strike="noStrike" dirty="0">
                          <a:effectLst/>
                        </a:rPr>
                        <a:t>248 265</a:t>
                      </a:r>
                      <a:endParaRPr lang="fi-FI" sz="1050" b="1" i="0" u="none" strike="noStrike" dirty="0">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59739673"/>
                  </a:ext>
                </a:extLst>
              </a:tr>
              <a:tr h="252000">
                <a:tc>
                  <a:txBody>
                    <a:bodyPr/>
                    <a:lstStyle/>
                    <a:p>
                      <a:pPr marL="18000" algn="l" fontAlgn="b"/>
                      <a:r>
                        <a:rPr lang="fi-FI" sz="1050" u="none" strike="noStrike">
                          <a:effectLst/>
                        </a:rPr>
                        <a:t>Pohjois-Karjala</a:t>
                      </a:r>
                      <a:endParaRPr lang="fi-FI" sz="1050" b="0" i="0" u="none" strike="noStrike">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169 778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169 733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169 496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169 112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168 896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168 329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167 599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166 441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165 569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164 465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163 537</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89325819"/>
                  </a:ext>
                </a:extLst>
              </a:tr>
              <a:tr h="252000">
                <a:tc>
                  <a:txBody>
                    <a:bodyPr/>
                    <a:lstStyle/>
                    <a:p>
                      <a:pPr marL="18000" algn="l" fontAlgn="b"/>
                      <a:r>
                        <a:rPr lang="fi-FI" sz="1050" u="none" strike="noStrike" dirty="0">
                          <a:effectLst/>
                        </a:rPr>
                        <a:t>Keski-Suomi</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271 083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271 874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272 723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272 911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272 986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273 446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273 910</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273 779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273 283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272 898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272 617</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57726171"/>
                  </a:ext>
                </a:extLst>
              </a:tr>
              <a:tr h="252000">
                <a:tc>
                  <a:txBody>
                    <a:bodyPr/>
                    <a:lstStyle/>
                    <a:p>
                      <a:pPr marL="18000" algn="l" fontAlgn="b"/>
                      <a:r>
                        <a:rPr lang="fi-FI" sz="1050" u="none" strike="noStrike" dirty="0">
                          <a:effectLst/>
                        </a:rPr>
                        <a:t>Etelä-Pohjanmaa</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198 469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198 671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198 944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198 831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198 242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197 371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196 572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195 583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194 316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193 207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192 150</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41188099"/>
                  </a:ext>
                </a:extLst>
              </a:tr>
              <a:tr h="252000">
                <a:tc>
                  <a:txBody>
                    <a:bodyPr/>
                    <a:lstStyle/>
                    <a:p>
                      <a:pPr marL="18000" algn="l" fontAlgn="b"/>
                      <a:r>
                        <a:rPr lang="fi-FI" sz="1050" u="none" strike="noStrike" dirty="0">
                          <a:effectLst/>
                        </a:rPr>
                        <a:t>Pohjanmaa</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172 981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174 170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174 777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175 530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176 314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176 894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176 729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176 272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176 193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175 923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175 816</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27783645"/>
                  </a:ext>
                </a:extLst>
              </a:tr>
              <a:tr h="252000">
                <a:tc>
                  <a:txBody>
                    <a:bodyPr/>
                    <a:lstStyle/>
                    <a:p>
                      <a:pPr marL="18000" algn="l" fontAlgn="b"/>
                      <a:r>
                        <a:rPr lang="fi-FI" sz="1050" u="none" strike="noStrike" dirty="0">
                          <a:effectLst/>
                        </a:rPr>
                        <a:t>Keski-Pohjanmaa</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68 321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68 484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68 610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68 677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68 832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69 032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69 027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68 780</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68 437</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68 158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67 988</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99784340"/>
                  </a:ext>
                </a:extLst>
              </a:tr>
              <a:tr h="252000">
                <a:tc>
                  <a:txBody>
                    <a:bodyPr/>
                    <a:lstStyle/>
                    <a:p>
                      <a:pPr marL="18000" algn="l" fontAlgn="b"/>
                      <a:r>
                        <a:rPr lang="fi-FI" sz="1050" u="none" strike="noStrike">
                          <a:effectLst/>
                        </a:rPr>
                        <a:t>Pohjois-Pohjanmaa</a:t>
                      </a:r>
                      <a:endParaRPr lang="fi-FI" sz="1050" b="0" i="0" u="none" strike="noStrike">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398 335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401 201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403 920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406 480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408 536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410 054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411 150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411 856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412 161</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412 830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413 830</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79395673"/>
                  </a:ext>
                </a:extLst>
              </a:tr>
              <a:tr h="252000">
                <a:tc>
                  <a:txBody>
                    <a:bodyPr/>
                    <a:lstStyle/>
                    <a:p>
                      <a:pPr marL="18000" algn="l" fontAlgn="b"/>
                      <a:r>
                        <a:rPr lang="fi-FI" sz="1050" u="none" strike="noStrike" dirty="0">
                          <a:effectLst/>
                        </a:rPr>
                        <a:t>Kainuu</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78 703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77 984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77 435</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76 782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76 119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75 324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74 803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73 959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73 061</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72 306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71 664</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54082462"/>
                  </a:ext>
                </a:extLst>
              </a:tr>
              <a:tr h="252000">
                <a:tc>
                  <a:txBody>
                    <a:bodyPr/>
                    <a:lstStyle/>
                    <a:p>
                      <a:pPr marL="18000" algn="l" fontAlgn="b"/>
                      <a:r>
                        <a:rPr lang="fi-FI" sz="1050" u="none" strike="noStrike" dirty="0">
                          <a:effectLst/>
                        </a:rPr>
                        <a:t>Lappi</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183 488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183 330</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182 844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182 514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181 748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180 858</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180 207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179 223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178 522</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177 161</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176 665</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90293275"/>
                  </a:ext>
                </a:extLst>
              </a:tr>
              <a:tr h="252000">
                <a:tc>
                  <a:txBody>
                    <a:bodyPr/>
                    <a:lstStyle/>
                    <a:p>
                      <a:pPr marL="18000" algn="l" fontAlgn="b"/>
                      <a:r>
                        <a:rPr lang="fi-FI" sz="1050" u="none" strike="noStrike" dirty="0">
                          <a:effectLst/>
                        </a:rPr>
                        <a:t>Ahvenanmaa</a:t>
                      </a:r>
                      <a:endParaRPr lang="fi-FI" sz="1050" b="0" i="0"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u="none" strike="noStrike">
                          <a:effectLst/>
                        </a:rPr>
                        <a:t>28 007</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28 354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28 501</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28 666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28 916</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28 983</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29 214</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29 489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29 789</a:t>
                      </a:r>
                      <a:endParaRPr lang="fi-FI" sz="1050" b="0" i="0" u="none" strike="noStrike">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dirty="0">
                          <a:effectLst/>
                        </a:rPr>
                        <a:t>29 884</a:t>
                      </a:r>
                      <a:endParaRPr lang="fi-FI" sz="1050" b="0" i="0" u="none" strike="noStrike" dirty="0">
                        <a:solidFill>
                          <a:srgbClr val="000000"/>
                        </a:solidFill>
                        <a:effectLst/>
                        <a:latin typeface="Calibri" panose="020F0502020204030204" pitchFamily="34" charset="0"/>
                      </a:endParaRPr>
                    </a:p>
                  </a:txBody>
                  <a:tcPr marL="6381" marR="6381" marT="6381" marB="0" anchor="b"/>
                </a:tc>
                <a:tc>
                  <a:txBody>
                    <a:bodyPr/>
                    <a:lstStyle/>
                    <a:p>
                      <a:pPr marL="18000" algn="ctr" fontAlgn="b"/>
                      <a:r>
                        <a:rPr lang="fi-FI" sz="1050" u="none" strike="noStrike">
                          <a:effectLst/>
                        </a:rPr>
                        <a:t>30 129</a:t>
                      </a:r>
                      <a:endParaRPr lang="fi-FI" sz="1050" b="0" i="0" u="none" strike="noStrike">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88615492"/>
                  </a:ext>
                </a:extLst>
              </a:tr>
              <a:tr h="252000">
                <a:tc>
                  <a:txBody>
                    <a:bodyPr/>
                    <a:lstStyle/>
                    <a:p>
                      <a:pPr marL="18000" algn="l" fontAlgn="b"/>
                      <a:r>
                        <a:rPr lang="fi-FI" sz="1050" b="0" i="1" u="none" strike="noStrike" dirty="0">
                          <a:effectLst/>
                        </a:rPr>
                        <a:t>KOKO MAA</a:t>
                      </a:r>
                      <a:endParaRPr lang="fi-FI" sz="1050" b="0" i="1" u="none" strike="noStrike" dirty="0">
                        <a:solidFill>
                          <a:srgbClr val="000000"/>
                        </a:solidFill>
                        <a:effectLst/>
                        <a:latin typeface="Calibri" panose="020F0502020204030204" pitchFamily="34" charset="0"/>
                      </a:endParaRPr>
                    </a:p>
                  </a:txBody>
                  <a:tcPr marL="6381" marR="6381" marT="6381"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5 375 276</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5 401 267</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5 426 674</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5 451 270</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5 471 753</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5 487 308</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5 503 297</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5 513 130</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5 517 919</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5 525 292</a:t>
                      </a:r>
                      <a:endParaRPr lang="fi-FI" sz="1050" b="0" i="1" u="none" strike="noStrike" dirty="0">
                        <a:solidFill>
                          <a:srgbClr val="000000"/>
                        </a:solidFill>
                        <a:effectLst/>
                        <a:latin typeface="Calibri" panose="020F0502020204030204" pitchFamily="34" charset="0"/>
                      </a:endParaRPr>
                    </a:p>
                  </a:txBody>
                  <a:tcPr marL="6381" marR="6381" marT="638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effectLst/>
                        </a:rPr>
                        <a:t>5 533 793</a:t>
                      </a:r>
                      <a:endParaRPr lang="fi-FI" sz="1050" b="0" i="1" u="none" strike="noStrike" dirty="0">
                        <a:solidFill>
                          <a:srgbClr val="000000"/>
                        </a:solidFill>
                        <a:effectLst/>
                        <a:latin typeface="Calibri" panose="020F0502020204030204" pitchFamily="34" charset="0"/>
                      </a:endParaRPr>
                    </a:p>
                  </a:txBody>
                  <a:tcPr marL="6381" marR="6381" marT="6381"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2873874"/>
                  </a:ext>
                </a:extLst>
              </a:tr>
            </a:tbl>
          </a:graphicData>
        </a:graphic>
      </p:graphicFrame>
      <p:pic>
        <p:nvPicPr>
          <p:cNvPr id="3" name="Kuva 2" descr="Kuva, joka sisältää kohteen teksti&#10;&#10;Kuvaus luotu automaattisesti">
            <a:extLst>
              <a:ext uri="{FF2B5EF4-FFF2-40B4-BE49-F238E27FC236}">
                <a16:creationId xmlns:a16="http://schemas.microsoft.com/office/drawing/2014/main" id="{A47444D7-6C86-516A-0A9A-4F8827695ADF}"/>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5" name="Tekstiruutu 4">
            <a:extLst>
              <a:ext uri="{FF2B5EF4-FFF2-40B4-BE49-F238E27FC236}">
                <a16:creationId xmlns:a16="http://schemas.microsoft.com/office/drawing/2014/main" id="{2624E759-4E15-57C3-30FC-DC4AF8FA9AFD}"/>
              </a:ext>
            </a:extLst>
          </p:cNvPr>
          <p:cNvSpPr txBox="1"/>
          <p:nvPr/>
        </p:nvSpPr>
        <p:spPr>
          <a:xfrm>
            <a:off x="1117016" y="608400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981786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a:extLst>
              <a:ext uri="{FF2B5EF4-FFF2-40B4-BE49-F238E27FC236}">
                <a16:creationId xmlns:a16="http://schemas.microsoft.com/office/drawing/2014/main" id="{7D371840-8C58-C638-66E1-24DFFA20DFB1}"/>
              </a:ext>
            </a:extLst>
          </p:cNvPr>
          <p:cNvSpPr>
            <a:spLocks noGrp="1"/>
          </p:cNvSpPr>
          <p:nvPr>
            <p:ph type="title"/>
          </p:nvPr>
        </p:nvSpPr>
        <p:spPr>
          <a:xfrm>
            <a:off x="0" y="0"/>
            <a:ext cx="12192000" cy="567748"/>
          </a:xfrm>
        </p:spPr>
        <p:txBody>
          <a:bodyPr>
            <a:normAutofit/>
          </a:bodyPr>
          <a:lstStyle/>
          <a:p>
            <a:pPr algn="ctr"/>
            <a:r>
              <a:rPr lang="fi-FI" sz="2400" dirty="0">
                <a:solidFill>
                  <a:srgbClr val="0070C0"/>
                </a:solidFill>
                <a:latin typeface="Franklin Gothic Medium" panose="020B0603020102020204" pitchFamily="34" charset="0"/>
              </a:rPr>
              <a:t>Väkiluvun muutos maakunnittain v. 2023–2045 (%)</a:t>
            </a:r>
          </a:p>
        </p:txBody>
      </p:sp>
      <p:graphicFrame>
        <p:nvGraphicFramePr>
          <p:cNvPr id="5" name="Taulukko 4">
            <a:extLst>
              <a:ext uri="{FF2B5EF4-FFF2-40B4-BE49-F238E27FC236}">
                <a16:creationId xmlns:a16="http://schemas.microsoft.com/office/drawing/2014/main" id="{8F107A06-C3FB-D57A-9956-F2C957B2EBC7}"/>
              </a:ext>
            </a:extLst>
          </p:cNvPr>
          <p:cNvGraphicFramePr>
            <a:graphicFrameLocks noGrp="1"/>
          </p:cNvGraphicFramePr>
          <p:nvPr>
            <p:extLst>
              <p:ext uri="{D42A27DB-BD31-4B8C-83A1-F6EECF244321}">
                <p14:modId xmlns:p14="http://schemas.microsoft.com/office/powerpoint/2010/main" val="3647330535"/>
              </p:ext>
            </p:extLst>
          </p:nvPr>
        </p:nvGraphicFramePr>
        <p:xfrm>
          <a:off x="1344000" y="982855"/>
          <a:ext cx="4227087" cy="5289785"/>
        </p:xfrm>
        <a:graphic>
          <a:graphicData uri="http://schemas.openxmlformats.org/drawingml/2006/table">
            <a:tbl>
              <a:tblPr firstRow="1" bandRow="1">
                <a:tableStyleId>{D27102A9-8310-4765-A935-A1911B00CA55}</a:tableStyleId>
              </a:tblPr>
              <a:tblGrid>
                <a:gridCol w="1886552">
                  <a:extLst>
                    <a:ext uri="{9D8B030D-6E8A-4147-A177-3AD203B41FA5}">
                      <a16:colId xmlns:a16="http://schemas.microsoft.com/office/drawing/2014/main" val="3082083223"/>
                    </a:ext>
                  </a:extLst>
                </a:gridCol>
                <a:gridCol w="659116">
                  <a:extLst>
                    <a:ext uri="{9D8B030D-6E8A-4147-A177-3AD203B41FA5}">
                      <a16:colId xmlns:a16="http://schemas.microsoft.com/office/drawing/2014/main" val="1888030649"/>
                    </a:ext>
                  </a:extLst>
                </a:gridCol>
                <a:gridCol w="645665">
                  <a:extLst>
                    <a:ext uri="{9D8B030D-6E8A-4147-A177-3AD203B41FA5}">
                      <a16:colId xmlns:a16="http://schemas.microsoft.com/office/drawing/2014/main" val="3921808323"/>
                    </a:ext>
                  </a:extLst>
                </a:gridCol>
                <a:gridCol w="1035754">
                  <a:extLst>
                    <a:ext uri="{9D8B030D-6E8A-4147-A177-3AD203B41FA5}">
                      <a16:colId xmlns:a16="http://schemas.microsoft.com/office/drawing/2014/main" val="3260842036"/>
                    </a:ext>
                  </a:extLst>
                </a:gridCol>
              </a:tblGrid>
              <a:tr h="324000">
                <a:tc>
                  <a:txBody>
                    <a:bodyPr/>
                    <a:lstStyle/>
                    <a:p>
                      <a:pPr algn="l" fontAlgn="b"/>
                      <a:r>
                        <a:rPr lang="fi-FI" sz="1100" b="1" u="none" strike="noStrike" dirty="0">
                          <a:solidFill>
                            <a:srgbClr val="000000"/>
                          </a:solidFill>
                          <a:effectLst/>
                        </a:rPr>
                        <a:t>Maakunta</a:t>
                      </a:r>
                      <a:endParaRPr lang="fi-FI" sz="11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dirty="0">
                          <a:solidFill>
                            <a:srgbClr val="000000"/>
                          </a:solidFill>
                          <a:effectLst/>
                        </a:rPr>
                        <a:t>Väkiluku </a:t>
                      </a:r>
                      <a:br>
                        <a:rPr lang="fi-FI" sz="1100" b="1" u="none" strike="noStrike" dirty="0">
                          <a:solidFill>
                            <a:srgbClr val="000000"/>
                          </a:solidFill>
                          <a:effectLst/>
                        </a:rPr>
                      </a:br>
                      <a:r>
                        <a:rPr lang="fi-FI" sz="1100" b="1" u="none" strike="noStrike" dirty="0">
                          <a:solidFill>
                            <a:srgbClr val="000000"/>
                          </a:solidFill>
                          <a:effectLst/>
                        </a:rPr>
                        <a:t>2023</a:t>
                      </a:r>
                      <a:endParaRPr lang="fi-FI" sz="1100" b="1"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dirty="0">
                          <a:solidFill>
                            <a:srgbClr val="000000"/>
                          </a:solidFill>
                          <a:effectLst/>
                        </a:rPr>
                        <a:t>Väkiluku </a:t>
                      </a:r>
                      <a:br>
                        <a:rPr lang="fi-FI" sz="1100" b="1" u="none" strike="noStrike" dirty="0">
                          <a:solidFill>
                            <a:srgbClr val="000000"/>
                          </a:solidFill>
                          <a:effectLst/>
                        </a:rPr>
                      </a:br>
                      <a:r>
                        <a:rPr lang="fi-FI" sz="1100" b="1" u="none" strike="noStrike" dirty="0">
                          <a:solidFill>
                            <a:srgbClr val="000000"/>
                          </a:solidFill>
                          <a:effectLst/>
                        </a:rPr>
                        <a:t>2045</a:t>
                      </a:r>
                      <a:endParaRPr lang="fi-FI" sz="1100" b="1"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dirty="0">
                          <a:solidFill>
                            <a:srgbClr val="000000"/>
                          </a:solidFill>
                          <a:effectLst/>
                        </a:rPr>
                        <a:t>Muutos (%) </a:t>
                      </a:r>
                      <a:br>
                        <a:rPr lang="fi-FI" sz="1100" b="1" u="none" strike="noStrike" dirty="0">
                          <a:solidFill>
                            <a:srgbClr val="000000"/>
                          </a:solidFill>
                          <a:effectLst/>
                        </a:rPr>
                      </a:br>
                      <a:r>
                        <a:rPr lang="fi-FI" sz="1100" b="1" u="none" strike="noStrike" dirty="0">
                          <a:solidFill>
                            <a:srgbClr val="000000"/>
                          </a:solidFill>
                          <a:effectLst/>
                        </a:rPr>
                        <a:t>v. 2023–2045</a:t>
                      </a:r>
                      <a:endParaRPr lang="fi-FI" sz="11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95965673"/>
                  </a:ext>
                </a:extLst>
              </a:tr>
              <a:tr h="247249">
                <a:tc>
                  <a:txBody>
                    <a:bodyPr/>
                    <a:lstStyle/>
                    <a:p>
                      <a:pPr algn="l" fontAlgn="b"/>
                      <a:r>
                        <a:rPr lang="fi-FI" sz="1100" b="0" u="none" strike="noStrike" dirty="0">
                          <a:solidFill>
                            <a:srgbClr val="000000"/>
                          </a:solidFill>
                          <a:effectLst/>
                        </a:rPr>
                        <a:t>Uusimaa</a:t>
                      </a:r>
                      <a:endParaRPr lang="fi-FI"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dirty="0">
                          <a:solidFill>
                            <a:srgbClr val="000000"/>
                          </a:solidFill>
                          <a:effectLst/>
                        </a:rPr>
                        <a:t>1 759 537</a:t>
                      </a:r>
                      <a:endParaRPr lang="fi-FI"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2 177 470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23,8</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35097215"/>
                  </a:ext>
                </a:extLst>
              </a:tr>
              <a:tr h="247249">
                <a:tc>
                  <a:txBody>
                    <a:bodyPr/>
                    <a:lstStyle/>
                    <a:p>
                      <a:pPr algn="l" fontAlgn="b"/>
                      <a:r>
                        <a:rPr lang="fi-FI" sz="1100" b="0" u="none" strike="noStrike" dirty="0">
                          <a:solidFill>
                            <a:srgbClr val="000000"/>
                          </a:solidFill>
                          <a:effectLst/>
                        </a:rPr>
                        <a:t>Varsinais-Suomi</a:t>
                      </a:r>
                      <a:endParaRPr lang="fi-FI"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dirty="0">
                          <a:solidFill>
                            <a:srgbClr val="000000"/>
                          </a:solidFill>
                          <a:effectLst/>
                        </a:rPr>
                        <a:t>490 786</a:t>
                      </a:r>
                      <a:endParaRPr lang="fi-FI"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546 937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11,4</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89006087"/>
                  </a:ext>
                </a:extLst>
              </a:tr>
              <a:tr h="247249">
                <a:tc>
                  <a:txBody>
                    <a:bodyPr/>
                    <a:lstStyle/>
                    <a:p>
                      <a:pPr algn="l" fontAlgn="b"/>
                      <a:r>
                        <a:rPr lang="fi-FI" sz="1100" b="0" u="none" strike="noStrike">
                          <a:solidFill>
                            <a:srgbClr val="000000"/>
                          </a:solidFill>
                          <a:effectLst/>
                        </a:rPr>
                        <a:t>Satakunta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211 740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193 409</a:t>
                      </a:r>
                      <a:endParaRPr lang="fi-FI"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-8,7</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31913341"/>
                  </a:ext>
                </a:extLst>
              </a:tr>
              <a:tr h="247249">
                <a:tc>
                  <a:txBody>
                    <a:bodyPr/>
                    <a:lstStyle/>
                    <a:p>
                      <a:pPr algn="l" fontAlgn="b"/>
                      <a:r>
                        <a:rPr lang="fi-FI" sz="1100" b="0" u="none" strike="noStrike">
                          <a:solidFill>
                            <a:srgbClr val="000000"/>
                          </a:solidFill>
                          <a:effectLst/>
                        </a:rPr>
                        <a:t>Kanta-Häme</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169 547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168 870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-0,4</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64974590"/>
                  </a:ext>
                </a:extLst>
              </a:tr>
              <a:tr h="247249">
                <a:tc>
                  <a:txBody>
                    <a:bodyPr/>
                    <a:lstStyle/>
                    <a:p>
                      <a:pPr algn="l" fontAlgn="b"/>
                      <a:r>
                        <a:rPr lang="fi-FI" sz="1100" b="0" u="none" strike="noStrike">
                          <a:solidFill>
                            <a:srgbClr val="000000"/>
                          </a:solidFill>
                          <a:effectLst/>
                        </a:rPr>
                        <a:t>Pirkanmaa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539 309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625 591</a:t>
                      </a:r>
                      <a:endParaRPr lang="fi-FI"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16,0</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19104201"/>
                  </a:ext>
                </a:extLst>
              </a:tr>
              <a:tr h="247249">
                <a:tc>
                  <a:txBody>
                    <a:bodyPr/>
                    <a:lstStyle/>
                    <a:p>
                      <a:pPr algn="l" fontAlgn="b"/>
                      <a:r>
                        <a:rPr lang="fi-FI" sz="1100" b="0" u="none" strike="noStrike">
                          <a:solidFill>
                            <a:srgbClr val="000000"/>
                          </a:solidFill>
                          <a:effectLst/>
                        </a:rPr>
                        <a:t>Päijät-Häme</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204 479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200 166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-2,1</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02293802"/>
                  </a:ext>
                </a:extLst>
              </a:tr>
              <a:tr h="247249">
                <a:tc>
                  <a:txBody>
                    <a:bodyPr/>
                    <a:lstStyle/>
                    <a:p>
                      <a:pPr algn="l" fontAlgn="b"/>
                      <a:r>
                        <a:rPr lang="fi-FI" sz="1100" b="0" u="none" strike="noStrike">
                          <a:solidFill>
                            <a:srgbClr val="000000"/>
                          </a:solidFill>
                          <a:effectLst/>
                        </a:rPr>
                        <a:t>Kymenlaakso</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158 658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134 936</a:t>
                      </a:r>
                      <a:endParaRPr lang="fi-FI"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-15,0</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02126646"/>
                  </a:ext>
                </a:extLst>
              </a:tr>
              <a:tr h="247249">
                <a:tc>
                  <a:txBody>
                    <a:bodyPr/>
                    <a:lstStyle/>
                    <a:p>
                      <a:pPr algn="l" fontAlgn="b"/>
                      <a:r>
                        <a:rPr lang="fi-FI" sz="1100" b="0" u="none" strike="noStrike">
                          <a:solidFill>
                            <a:srgbClr val="000000"/>
                          </a:solidFill>
                          <a:effectLst/>
                        </a:rPr>
                        <a:t>Etelä-Karjala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125 162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116 269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-7,1</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90860889"/>
                  </a:ext>
                </a:extLst>
              </a:tr>
              <a:tr h="247249">
                <a:tc>
                  <a:txBody>
                    <a:bodyPr/>
                    <a:lstStyle/>
                    <a:p>
                      <a:pPr algn="l" fontAlgn="b"/>
                      <a:r>
                        <a:rPr lang="fi-FI" sz="1100" b="0" u="none" strike="noStrike">
                          <a:solidFill>
                            <a:srgbClr val="000000"/>
                          </a:solidFill>
                          <a:effectLst/>
                        </a:rPr>
                        <a:t>Etelä-Savo</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129 914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112 880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-13,1</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2441463"/>
                  </a:ext>
                </a:extLst>
              </a:tr>
              <a:tr h="247249">
                <a:tc>
                  <a:txBody>
                    <a:bodyPr/>
                    <a:lstStyle/>
                    <a:p>
                      <a:pPr algn="l" fontAlgn="b"/>
                      <a:r>
                        <a:rPr lang="fi-FI" sz="1100" b="1" u="none" strike="noStrike" dirty="0">
                          <a:solidFill>
                            <a:srgbClr val="000000"/>
                          </a:solidFill>
                          <a:effectLst/>
                        </a:rPr>
                        <a:t>Pohjois-Savo</a:t>
                      </a:r>
                      <a:endParaRPr lang="fi-FI" sz="11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1" u="none" strike="noStrike">
                          <a:solidFill>
                            <a:srgbClr val="000000"/>
                          </a:solidFill>
                          <a:effectLst/>
                        </a:rPr>
                        <a:t>248 190</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248 896</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dirty="0">
                          <a:solidFill>
                            <a:srgbClr val="000000"/>
                          </a:solidFill>
                          <a:effectLst/>
                        </a:rPr>
                        <a:t>0,3</a:t>
                      </a:r>
                      <a:endParaRPr lang="fi-FI" sz="11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16496760"/>
                  </a:ext>
                </a:extLst>
              </a:tr>
              <a:tr h="247249">
                <a:tc>
                  <a:txBody>
                    <a:bodyPr/>
                    <a:lstStyle/>
                    <a:p>
                      <a:pPr algn="l" fontAlgn="b"/>
                      <a:r>
                        <a:rPr lang="fi-FI" sz="1100" b="0" u="none" strike="noStrike">
                          <a:solidFill>
                            <a:srgbClr val="000000"/>
                          </a:solidFill>
                          <a:effectLst/>
                        </a:rPr>
                        <a:t>Pohjois-Karjala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162 321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153 149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-5,7</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89935172"/>
                  </a:ext>
                </a:extLst>
              </a:tr>
              <a:tr h="247249">
                <a:tc>
                  <a:txBody>
                    <a:bodyPr/>
                    <a:lstStyle/>
                    <a:p>
                      <a:pPr algn="l" fontAlgn="b"/>
                      <a:r>
                        <a:rPr lang="fi-FI" sz="1100" b="0" u="none" strike="noStrike">
                          <a:solidFill>
                            <a:srgbClr val="000000"/>
                          </a:solidFill>
                          <a:effectLst/>
                        </a:rPr>
                        <a:t>Keski-Suomi</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273 271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274 981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0,6</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30847959"/>
                  </a:ext>
                </a:extLst>
              </a:tr>
              <a:tr h="247249">
                <a:tc>
                  <a:txBody>
                    <a:bodyPr/>
                    <a:lstStyle/>
                    <a:p>
                      <a:pPr algn="l" fontAlgn="b"/>
                      <a:r>
                        <a:rPr lang="fi-FI" sz="1100" b="0" u="none" strike="noStrike">
                          <a:solidFill>
                            <a:srgbClr val="000000"/>
                          </a:solidFill>
                          <a:effectLst/>
                        </a:rPr>
                        <a:t>Etelä-Pohjanmaa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190 539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178 473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-6,3</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96738001"/>
                  </a:ext>
                </a:extLst>
              </a:tr>
              <a:tr h="247249">
                <a:tc>
                  <a:txBody>
                    <a:bodyPr/>
                    <a:lstStyle/>
                    <a:p>
                      <a:pPr algn="l" fontAlgn="b"/>
                      <a:r>
                        <a:rPr lang="fi-FI" sz="1100" b="0" u="none" strike="noStrike">
                          <a:solidFill>
                            <a:srgbClr val="000000"/>
                          </a:solidFill>
                          <a:effectLst/>
                        </a:rPr>
                        <a:t>Pohjanmaa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177 602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186 862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5,2</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16905976"/>
                  </a:ext>
                </a:extLst>
              </a:tr>
              <a:tr h="247249">
                <a:tc>
                  <a:txBody>
                    <a:bodyPr/>
                    <a:lstStyle/>
                    <a:p>
                      <a:pPr algn="l" fontAlgn="b"/>
                      <a:r>
                        <a:rPr lang="fi-FI" sz="1100" b="0" u="none" strike="noStrike">
                          <a:solidFill>
                            <a:srgbClr val="000000"/>
                          </a:solidFill>
                          <a:effectLst/>
                        </a:rPr>
                        <a:t>Keski-Pohjanmaa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67 736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64 944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-4,1</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23894029"/>
                  </a:ext>
                </a:extLst>
              </a:tr>
              <a:tr h="247249">
                <a:tc>
                  <a:txBody>
                    <a:bodyPr/>
                    <a:lstStyle/>
                    <a:p>
                      <a:pPr algn="l" fontAlgn="b"/>
                      <a:r>
                        <a:rPr lang="fi-FI" sz="1100" b="0" u="none" strike="noStrike">
                          <a:solidFill>
                            <a:srgbClr val="000000"/>
                          </a:solidFill>
                          <a:effectLst/>
                        </a:rPr>
                        <a:t>Pohjois-Pohjanmaa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418 205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442 301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5,8</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84417293"/>
                  </a:ext>
                </a:extLst>
              </a:tr>
              <a:tr h="247249">
                <a:tc>
                  <a:txBody>
                    <a:bodyPr/>
                    <a:lstStyle/>
                    <a:p>
                      <a:pPr algn="l" fontAlgn="b"/>
                      <a:r>
                        <a:rPr lang="fi-FI" sz="1100" b="0" u="none" strike="noStrike">
                          <a:solidFill>
                            <a:srgbClr val="000000"/>
                          </a:solidFill>
                          <a:effectLst/>
                        </a:rPr>
                        <a:t>Kainuu</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70 164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61 219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-12,7</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33100152"/>
                  </a:ext>
                </a:extLst>
              </a:tr>
              <a:tr h="247249">
                <a:tc>
                  <a:txBody>
                    <a:bodyPr/>
                    <a:lstStyle/>
                    <a:p>
                      <a:pPr algn="l" fontAlgn="b"/>
                      <a:r>
                        <a:rPr lang="fi-FI" sz="1100" b="0" u="none" strike="noStrike">
                          <a:solidFill>
                            <a:srgbClr val="000000"/>
                          </a:solidFill>
                          <a:effectLst/>
                        </a:rPr>
                        <a:t>Lappi</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176 150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172 800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-1,9</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95790712"/>
                  </a:ext>
                </a:extLst>
              </a:tr>
              <a:tr h="247249">
                <a:tc>
                  <a:txBody>
                    <a:bodyPr/>
                    <a:lstStyle/>
                    <a:p>
                      <a:pPr algn="l" fontAlgn="b"/>
                      <a:r>
                        <a:rPr lang="fi-FI" sz="1100" b="0" u="none" strike="noStrike">
                          <a:solidFill>
                            <a:srgbClr val="000000"/>
                          </a:solidFill>
                          <a:effectLst/>
                        </a:rPr>
                        <a:t>Ahvenanmaa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30 541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30 649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dirty="0">
                          <a:solidFill>
                            <a:srgbClr val="000000"/>
                          </a:solidFill>
                          <a:effectLst/>
                        </a:rPr>
                        <a:t>0,4</a:t>
                      </a:r>
                      <a:endParaRPr lang="fi-FI" sz="11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68398401"/>
                  </a:ext>
                </a:extLst>
              </a:tr>
              <a:tr h="247249">
                <a:tc>
                  <a:txBody>
                    <a:bodyPr/>
                    <a:lstStyle/>
                    <a:p>
                      <a:pPr algn="l" fontAlgn="b"/>
                      <a:r>
                        <a:rPr lang="fi-FI" sz="1100" b="0" i="1" u="none" strike="noStrike" dirty="0">
                          <a:solidFill>
                            <a:srgbClr val="000000"/>
                          </a:solidFill>
                          <a:effectLst/>
                        </a:rPr>
                        <a:t>KOKO MAA</a:t>
                      </a:r>
                      <a:endParaRPr lang="fi-FI" sz="1100" b="0" i="1"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dirty="0">
                          <a:solidFill>
                            <a:srgbClr val="000000"/>
                          </a:solidFill>
                          <a:effectLst/>
                        </a:rPr>
                        <a:t>5 603 851</a:t>
                      </a:r>
                      <a:endParaRPr lang="fi-FI" sz="1100" b="0" i="1"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dirty="0">
                          <a:solidFill>
                            <a:srgbClr val="000000"/>
                          </a:solidFill>
                          <a:effectLst/>
                        </a:rPr>
                        <a:t>6 090 802</a:t>
                      </a:r>
                      <a:endParaRPr lang="fi-FI" sz="1100" b="0" i="1"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dirty="0">
                          <a:solidFill>
                            <a:srgbClr val="000000"/>
                          </a:solidFill>
                          <a:effectLst/>
                        </a:rPr>
                        <a:t>8,7</a:t>
                      </a:r>
                      <a:endParaRPr lang="fi-FI" sz="1100" b="0" i="1"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1213322"/>
                  </a:ext>
                </a:extLst>
              </a:tr>
            </a:tbl>
          </a:graphicData>
        </a:graphic>
      </p:graphicFrame>
      <p:pic>
        <p:nvPicPr>
          <p:cNvPr id="3" name="Kuva 2" descr="Kuva, joka sisältää kohteen teksti, kartta, diagrammi&#10;&#10;Kuvaus luotu automaattisesti">
            <a:extLst>
              <a:ext uri="{FF2B5EF4-FFF2-40B4-BE49-F238E27FC236}">
                <a16:creationId xmlns:a16="http://schemas.microsoft.com/office/drawing/2014/main" id="{AB5EDB77-F9D0-44F6-3F2E-2A64C268D0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6000" y="567748"/>
            <a:ext cx="4330909" cy="6120000"/>
          </a:xfrm>
          <a:prstGeom prst="rect">
            <a:avLst/>
          </a:prstGeom>
        </p:spPr>
      </p:pic>
      <p:sp>
        <p:nvSpPr>
          <p:cNvPr id="7" name="Tekstiruutu 6">
            <a:extLst>
              <a:ext uri="{FF2B5EF4-FFF2-40B4-BE49-F238E27FC236}">
                <a16:creationId xmlns:a16="http://schemas.microsoft.com/office/drawing/2014/main" id="{665609B0-2C8C-AACA-223C-DFFA8D8741F8}"/>
              </a:ext>
            </a:extLst>
          </p:cNvPr>
          <p:cNvSpPr txBox="1"/>
          <p:nvPr/>
        </p:nvSpPr>
        <p:spPr>
          <a:xfrm>
            <a:off x="1344000" y="627264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40968214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ulukko 4">
            <a:extLst>
              <a:ext uri="{FF2B5EF4-FFF2-40B4-BE49-F238E27FC236}">
                <a16:creationId xmlns:a16="http://schemas.microsoft.com/office/drawing/2014/main" id="{F8BEE584-C65A-8131-06BC-0580CFD9DD65}"/>
              </a:ext>
            </a:extLst>
          </p:cNvPr>
          <p:cNvGraphicFramePr>
            <a:graphicFrameLocks noGrp="1"/>
          </p:cNvGraphicFramePr>
          <p:nvPr>
            <p:extLst>
              <p:ext uri="{D42A27DB-BD31-4B8C-83A1-F6EECF244321}">
                <p14:modId xmlns:p14="http://schemas.microsoft.com/office/powerpoint/2010/main" val="2269073375"/>
              </p:ext>
            </p:extLst>
          </p:nvPr>
        </p:nvGraphicFramePr>
        <p:xfrm>
          <a:off x="2219465" y="792000"/>
          <a:ext cx="3876535" cy="5292000"/>
        </p:xfrm>
        <a:graphic>
          <a:graphicData uri="http://schemas.openxmlformats.org/drawingml/2006/table">
            <a:tbl>
              <a:tblPr firstRow="1" bandRow="1">
                <a:tableStyleId>{D27102A9-8310-4765-A935-A1911B00CA55}</a:tableStyleId>
              </a:tblPr>
              <a:tblGrid>
                <a:gridCol w="1737757">
                  <a:extLst>
                    <a:ext uri="{9D8B030D-6E8A-4147-A177-3AD203B41FA5}">
                      <a16:colId xmlns:a16="http://schemas.microsoft.com/office/drawing/2014/main" val="3419554470"/>
                    </a:ext>
                  </a:extLst>
                </a:gridCol>
                <a:gridCol w="712926">
                  <a:extLst>
                    <a:ext uri="{9D8B030D-6E8A-4147-A177-3AD203B41FA5}">
                      <a16:colId xmlns:a16="http://schemas.microsoft.com/office/drawing/2014/main" val="2104274577"/>
                    </a:ext>
                  </a:extLst>
                </a:gridCol>
                <a:gridCol w="712926">
                  <a:extLst>
                    <a:ext uri="{9D8B030D-6E8A-4147-A177-3AD203B41FA5}">
                      <a16:colId xmlns:a16="http://schemas.microsoft.com/office/drawing/2014/main" val="753128791"/>
                    </a:ext>
                  </a:extLst>
                </a:gridCol>
                <a:gridCol w="712926">
                  <a:extLst>
                    <a:ext uri="{9D8B030D-6E8A-4147-A177-3AD203B41FA5}">
                      <a16:colId xmlns:a16="http://schemas.microsoft.com/office/drawing/2014/main" val="3656934013"/>
                    </a:ext>
                  </a:extLst>
                </a:gridCol>
              </a:tblGrid>
              <a:tr h="252000">
                <a:tc>
                  <a:txBody>
                    <a:bodyPr/>
                    <a:lstStyle/>
                    <a:p>
                      <a:pPr algn="l" fontAlgn="b"/>
                      <a:r>
                        <a:rPr lang="fi-FI" sz="1050" b="1" i="0" u="none" strike="noStrike" dirty="0">
                          <a:solidFill>
                            <a:srgbClr val="000000"/>
                          </a:solidFill>
                          <a:effectLst/>
                          <a:latin typeface="+mn-lt"/>
                        </a:rPr>
                        <a:t>Maakunta</a:t>
                      </a: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fi-FI" sz="1050" u="none" strike="noStrike" dirty="0">
                          <a:effectLst/>
                        </a:rPr>
                        <a:t>2021</a:t>
                      </a:r>
                      <a:endParaRPr lang="fi-FI" sz="1050" b="1" i="0" u="none" strike="noStrike" dirty="0">
                        <a:solidFill>
                          <a:srgbClr val="000000"/>
                        </a:solidFill>
                        <a:effectLst/>
                        <a:latin typeface="+mn-lt"/>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2022</a:t>
                      </a:r>
                      <a:endParaRPr lang="fi-FI" sz="1050" b="1" i="0" u="none" strike="noStrike">
                        <a:solidFill>
                          <a:srgbClr val="000000"/>
                        </a:solidFill>
                        <a:effectLst/>
                        <a:latin typeface="+mn-lt"/>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dirty="0">
                          <a:effectLst/>
                        </a:rPr>
                        <a:t>2023</a:t>
                      </a:r>
                      <a:endParaRPr lang="fi-FI" sz="1050" b="1"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57486098"/>
                  </a:ext>
                </a:extLst>
              </a:tr>
              <a:tr h="252000">
                <a:tc>
                  <a:txBody>
                    <a:bodyPr/>
                    <a:lstStyle/>
                    <a:p>
                      <a:pPr algn="l" fontAlgn="b"/>
                      <a:r>
                        <a:rPr lang="fi-FI" sz="1050" u="none" strike="noStrike" dirty="0">
                          <a:effectLst/>
                        </a:rPr>
                        <a:t>Uusimaa</a:t>
                      </a:r>
                      <a:endParaRPr lang="fi-FI" sz="105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1 714 741</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1 733 033</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1 759 537</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999624"/>
                  </a:ext>
                </a:extLst>
              </a:tr>
              <a:tr h="252000">
                <a:tc>
                  <a:txBody>
                    <a:bodyPr/>
                    <a:lstStyle/>
                    <a:p>
                      <a:pPr algn="l" fontAlgn="b"/>
                      <a:r>
                        <a:rPr lang="fi-FI" sz="1050" u="none" strike="noStrike" dirty="0">
                          <a:effectLst/>
                        </a:rPr>
                        <a:t>Varsinais-Suomi</a:t>
                      </a:r>
                      <a:endParaRPr lang="fi-FI" sz="105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483 477</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485 567</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490 786</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02949534"/>
                  </a:ext>
                </a:extLst>
              </a:tr>
              <a:tr h="252000">
                <a:tc>
                  <a:txBody>
                    <a:bodyPr/>
                    <a:lstStyle/>
                    <a:p>
                      <a:pPr algn="l" fontAlgn="b"/>
                      <a:r>
                        <a:rPr lang="fi-FI" sz="1050" u="none" strike="noStrike">
                          <a:effectLst/>
                        </a:rPr>
                        <a:t>Satakunta</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214 281</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212 556</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211 740</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84931237"/>
                  </a:ext>
                </a:extLst>
              </a:tr>
              <a:tr h="252000">
                <a:tc>
                  <a:txBody>
                    <a:bodyPr/>
                    <a:lstStyle/>
                    <a:p>
                      <a:pPr algn="l" fontAlgn="b"/>
                      <a:r>
                        <a:rPr lang="fi-FI" sz="1050" u="none" strike="noStrike" dirty="0">
                          <a:effectLst/>
                        </a:rPr>
                        <a:t>Kanta-Häme</a:t>
                      </a:r>
                      <a:endParaRPr lang="fi-FI" sz="105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170 213</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169 537</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169 547</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46928208"/>
                  </a:ext>
                </a:extLst>
              </a:tr>
              <a:tr h="252000">
                <a:tc>
                  <a:txBody>
                    <a:bodyPr/>
                    <a:lstStyle/>
                    <a:p>
                      <a:pPr algn="l" fontAlgn="b"/>
                      <a:r>
                        <a:rPr lang="fi-FI" sz="1050" u="none" strike="noStrike" dirty="0">
                          <a:effectLst/>
                        </a:rPr>
                        <a:t>Pirkanmaa</a:t>
                      </a:r>
                      <a:endParaRPr lang="fi-FI" sz="105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527 478</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532 671</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539 309</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99199846"/>
                  </a:ext>
                </a:extLst>
              </a:tr>
              <a:tr h="252000">
                <a:tc>
                  <a:txBody>
                    <a:bodyPr/>
                    <a:lstStyle/>
                    <a:p>
                      <a:pPr algn="l" fontAlgn="b"/>
                      <a:r>
                        <a:rPr lang="fi-FI" sz="1050" u="none" strike="noStrike" dirty="0">
                          <a:effectLst/>
                        </a:rPr>
                        <a:t>Päijät-Häme</a:t>
                      </a:r>
                      <a:endParaRPr lang="fi-FI" sz="105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205 124</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204 528</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204 479</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89743112"/>
                  </a:ext>
                </a:extLst>
              </a:tr>
              <a:tr h="252000">
                <a:tc>
                  <a:txBody>
                    <a:bodyPr/>
                    <a:lstStyle/>
                    <a:p>
                      <a:pPr algn="l" fontAlgn="b"/>
                      <a:r>
                        <a:rPr lang="fi-FI" sz="1050" u="none" strike="noStrike">
                          <a:effectLst/>
                        </a:rPr>
                        <a:t>Kymenlaakso</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161 391</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159 488</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158 658</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97362493"/>
                  </a:ext>
                </a:extLst>
              </a:tr>
              <a:tr h="252000">
                <a:tc>
                  <a:txBody>
                    <a:bodyPr/>
                    <a:lstStyle/>
                    <a:p>
                      <a:pPr algn="l" fontAlgn="b"/>
                      <a:r>
                        <a:rPr lang="fi-FI" sz="1050" u="none" strike="noStrike" dirty="0">
                          <a:effectLst/>
                        </a:rPr>
                        <a:t>Etelä-Karjala</a:t>
                      </a:r>
                      <a:endParaRPr lang="fi-FI" sz="105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126 107</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125 353</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125 162</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77306278"/>
                  </a:ext>
                </a:extLst>
              </a:tr>
              <a:tr h="252000">
                <a:tc>
                  <a:txBody>
                    <a:bodyPr/>
                    <a:lstStyle/>
                    <a:p>
                      <a:pPr algn="l" fontAlgn="b"/>
                      <a:r>
                        <a:rPr lang="fi-FI" sz="1050" u="none" strike="noStrike">
                          <a:effectLst/>
                        </a:rPr>
                        <a:t>Etelä-Savo</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131 688</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130 451</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129 914</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39016006"/>
                  </a:ext>
                </a:extLst>
              </a:tr>
              <a:tr h="252000">
                <a:tc>
                  <a:txBody>
                    <a:bodyPr/>
                    <a:lstStyle/>
                    <a:p>
                      <a:pPr algn="l" fontAlgn="b"/>
                      <a:r>
                        <a:rPr lang="fi-FI" sz="1050" b="1" u="none" strike="noStrike" dirty="0">
                          <a:effectLst/>
                        </a:rPr>
                        <a:t>Pohjois-Savo</a:t>
                      </a:r>
                      <a:endParaRPr lang="fi-FI" sz="105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b="1" u="none" strike="noStrike" dirty="0">
                          <a:effectLst/>
                        </a:rPr>
                        <a:t>248 363</a:t>
                      </a:r>
                      <a:endParaRPr lang="fi-FI" sz="1050" b="1" i="0" u="none" strike="noStrike" dirty="0">
                        <a:solidFill>
                          <a:srgbClr val="000000"/>
                        </a:solidFill>
                        <a:effectLst/>
                        <a:latin typeface="+mn-lt"/>
                      </a:endParaRPr>
                    </a:p>
                  </a:txBody>
                  <a:tcPr marL="9525" marR="9525" marT="9525" marB="0" anchor="b"/>
                </a:tc>
                <a:tc>
                  <a:txBody>
                    <a:bodyPr/>
                    <a:lstStyle/>
                    <a:p>
                      <a:pPr algn="ctr" fontAlgn="b"/>
                      <a:r>
                        <a:rPr lang="fi-FI" sz="1050" b="1" u="none" strike="noStrike" dirty="0">
                          <a:effectLst/>
                        </a:rPr>
                        <a:t>247 689</a:t>
                      </a:r>
                      <a:endParaRPr lang="fi-FI" sz="1050" b="1" i="0" u="none" strike="noStrike" dirty="0">
                        <a:solidFill>
                          <a:srgbClr val="000000"/>
                        </a:solidFill>
                        <a:effectLst/>
                        <a:latin typeface="+mn-lt"/>
                      </a:endParaRPr>
                    </a:p>
                  </a:txBody>
                  <a:tcPr marL="9525" marR="9525" marT="9525" marB="0" anchor="b"/>
                </a:tc>
                <a:tc>
                  <a:txBody>
                    <a:bodyPr/>
                    <a:lstStyle/>
                    <a:p>
                      <a:pPr algn="ctr" fontAlgn="b"/>
                      <a:r>
                        <a:rPr lang="fi-FI" sz="1050" b="1" u="none" strike="noStrike" dirty="0">
                          <a:effectLst/>
                        </a:rPr>
                        <a:t>248 190</a:t>
                      </a:r>
                      <a:endParaRPr lang="fi-FI" sz="1050" b="1"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67544570"/>
                  </a:ext>
                </a:extLst>
              </a:tr>
              <a:tr h="252000">
                <a:tc>
                  <a:txBody>
                    <a:bodyPr/>
                    <a:lstStyle/>
                    <a:p>
                      <a:pPr algn="l" fontAlgn="b"/>
                      <a:r>
                        <a:rPr lang="fi-FI" sz="1050" u="none" strike="noStrike">
                          <a:effectLst/>
                        </a:rPr>
                        <a:t>Pohjois-Karjala</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163 281</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162 540</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162 321</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702541"/>
                  </a:ext>
                </a:extLst>
              </a:tr>
              <a:tr h="252000">
                <a:tc>
                  <a:txBody>
                    <a:bodyPr/>
                    <a:lstStyle/>
                    <a:p>
                      <a:pPr algn="l" fontAlgn="b"/>
                      <a:r>
                        <a:rPr lang="fi-FI" sz="1050" u="none" strike="noStrike">
                          <a:effectLst/>
                        </a:rPr>
                        <a:t>Keski-Suomi</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272 683</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272 437</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273 271</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84389013"/>
                  </a:ext>
                </a:extLst>
              </a:tr>
              <a:tr h="252000">
                <a:tc>
                  <a:txBody>
                    <a:bodyPr/>
                    <a:lstStyle/>
                    <a:p>
                      <a:pPr algn="l" fontAlgn="b"/>
                      <a:r>
                        <a:rPr lang="fi-FI" sz="1050" u="none" strike="noStrike">
                          <a:effectLst/>
                        </a:rPr>
                        <a:t>Etelä-Pohjanmaa</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191 762</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190 774</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190 539</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10187890"/>
                  </a:ext>
                </a:extLst>
              </a:tr>
              <a:tr h="252000">
                <a:tc>
                  <a:txBody>
                    <a:bodyPr/>
                    <a:lstStyle/>
                    <a:p>
                      <a:pPr algn="l" fontAlgn="b"/>
                      <a:r>
                        <a:rPr lang="fi-FI" sz="1050" u="none" strike="noStrike">
                          <a:effectLst/>
                        </a:rPr>
                        <a:t>Pohjanmaa</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176 041</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176 323</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177 602</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42047163"/>
                  </a:ext>
                </a:extLst>
              </a:tr>
              <a:tr h="252000">
                <a:tc>
                  <a:txBody>
                    <a:bodyPr/>
                    <a:lstStyle/>
                    <a:p>
                      <a:pPr algn="l" fontAlgn="b"/>
                      <a:r>
                        <a:rPr lang="fi-FI" sz="1050" u="none" strike="noStrike">
                          <a:effectLst/>
                        </a:rPr>
                        <a:t>Keski-Pohjanmaa</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67 915</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67 805</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67 736</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5937818"/>
                  </a:ext>
                </a:extLst>
              </a:tr>
              <a:tr h="252000">
                <a:tc>
                  <a:txBody>
                    <a:bodyPr/>
                    <a:lstStyle/>
                    <a:p>
                      <a:pPr algn="l" fontAlgn="b"/>
                      <a:r>
                        <a:rPr lang="fi-FI" sz="1050" u="none" strike="noStrike">
                          <a:effectLst/>
                        </a:rPr>
                        <a:t>Pohjois-Pohjanmaa</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415 603</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416 543</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418 205</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26943312"/>
                  </a:ext>
                </a:extLst>
              </a:tr>
              <a:tr h="252000">
                <a:tc>
                  <a:txBody>
                    <a:bodyPr/>
                    <a:lstStyle/>
                    <a:p>
                      <a:pPr algn="l" fontAlgn="b"/>
                      <a:r>
                        <a:rPr lang="fi-FI" sz="1050" u="none" strike="noStrike">
                          <a:effectLst/>
                        </a:rPr>
                        <a:t>Kainuu</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71 255</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70 521</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70 164</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41197623"/>
                  </a:ext>
                </a:extLst>
              </a:tr>
              <a:tr h="252000">
                <a:tc>
                  <a:txBody>
                    <a:bodyPr/>
                    <a:lstStyle/>
                    <a:p>
                      <a:pPr algn="l" fontAlgn="b"/>
                      <a:r>
                        <a:rPr lang="fi-FI" sz="1050" u="none" strike="noStrike">
                          <a:effectLst/>
                        </a:rPr>
                        <a:t>Lappi</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176 494</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175 795</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176 150</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73409874"/>
                  </a:ext>
                </a:extLst>
              </a:tr>
              <a:tr h="252000">
                <a:tc>
                  <a:txBody>
                    <a:bodyPr/>
                    <a:lstStyle/>
                    <a:p>
                      <a:pPr algn="l" fontAlgn="b"/>
                      <a:r>
                        <a:rPr lang="fi-FI" sz="1050" u="none" strike="noStrike">
                          <a:effectLst/>
                        </a:rPr>
                        <a:t>Ahvenanmaa</a:t>
                      </a:r>
                      <a:endParaRPr lang="fi-FI" sz="1050" b="0" i="0" u="none" strike="noStrike">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dirty="0">
                          <a:effectLst/>
                        </a:rPr>
                        <a:t>30 344</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30 359</a:t>
                      </a:r>
                      <a:endParaRPr lang="fi-FI" sz="1050" b="0" i="0" u="none" strike="noStrike" dirty="0">
                        <a:solidFill>
                          <a:srgbClr val="000000"/>
                        </a:solidFill>
                        <a:effectLst/>
                        <a:latin typeface="+mn-lt"/>
                      </a:endParaRPr>
                    </a:p>
                  </a:txBody>
                  <a:tcPr marL="9525" marR="9525" marT="9525" marB="0" anchor="b"/>
                </a:tc>
                <a:tc>
                  <a:txBody>
                    <a:bodyPr/>
                    <a:lstStyle/>
                    <a:p>
                      <a:pPr algn="ctr" fontAlgn="b"/>
                      <a:r>
                        <a:rPr lang="fi-FI" sz="1050" u="none" strike="noStrike" dirty="0">
                          <a:effectLst/>
                        </a:rPr>
                        <a:t>30 541</a:t>
                      </a:r>
                      <a:endParaRPr lang="fi-FI" sz="105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30769101"/>
                  </a:ext>
                </a:extLst>
              </a:tr>
              <a:tr h="252000">
                <a:tc>
                  <a:txBody>
                    <a:bodyPr/>
                    <a:lstStyle/>
                    <a:p>
                      <a:pPr algn="l" fontAlgn="b"/>
                      <a:r>
                        <a:rPr lang="fi-FI" sz="1050" i="1" u="none" strike="noStrike" dirty="0">
                          <a:effectLst/>
                        </a:rPr>
                        <a:t>KOKO MAA</a:t>
                      </a:r>
                      <a:endParaRPr lang="fi-FI" sz="1050" b="0" i="1"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dirty="0">
                          <a:effectLst/>
                        </a:rPr>
                        <a:t>5 548 241</a:t>
                      </a:r>
                      <a:endParaRPr lang="fi-FI" sz="1050" b="0" i="1" u="none" strike="noStrike" dirty="0">
                        <a:solidFill>
                          <a:srgbClr val="000000"/>
                        </a:solidFill>
                        <a:effectLst/>
                        <a:latin typeface="+mn-lt"/>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dirty="0">
                          <a:effectLst/>
                        </a:rPr>
                        <a:t>5 563 970</a:t>
                      </a:r>
                      <a:endParaRPr lang="fi-FI" sz="1050" b="0" i="1" u="none" strike="noStrike" dirty="0">
                        <a:solidFill>
                          <a:srgbClr val="000000"/>
                        </a:solidFill>
                        <a:effectLst/>
                        <a:latin typeface="+mn-lt"/>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dirty="0">
                          <a:effectLst/>
                        </a:rPr>
                        <a:t>5 603 851</a:t>
                      </a:r>
                      <a:endParaRPr lang="fi-FI" sz="1050" b="0" i="1"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218128"/>
                  </a:ext>
                </a:extLst>
              </a:tr>
            </a:tbl>
          </a:graphicData>
        </a:graphic>
      </p:graphicFrame>
      <p:sp>
        <p:nvSpPr>
          <p:cNvPr id="7" name="Otsikko 1">
            <a:extLst>
              <a:ext uri="{FF2B5EF4-FFF2-40B4-BE49-F238E27FC236}">
                <a16:creationId xmlns:a16="http://schemas.microsoft.com/office/drawing/2014/main" id="{61D8676F-8C06-6082-F364-9D694E19F58F}"/>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Toteutunut väestönkehitys v. 2021–2023</a:t>
            </a:r>
          </a:p>
        </p:txBody>
      </p:sp>
      <p:pic>
        <p:nvPicPr>
          <p:cNvPr id="2" name="Kuva 1" descr="Kuva, joka sisältää kohteen teksti&#10;&#10;Kuvaus luotu automaattisesti">
            <a:extLst>
              <a:ext uri="{FF2B5EF4-FFF2-40B4-BE49-F238E27FC236}">
                <a16:creationId xmlns:a16="http://schemas.microsoft.com/office/drawing/2014/main" id="{30CC6150-AD9F-8E59-AC01-05F9E67F18C1}"/>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3" name="Tekstiruutu 2">
            <a:extLst>
              <a:ext uri="{FF2B5EF4-FFF2-40B4-BE49-F238E27FC236}">
                <a16:creationId xmlns:a16="http://schemas.microsoft.com/office/drawing/2014/main" id="{2CD66729-4866-E100-3EE1-65078E79D86D}"/>
              </a:ext>
            </a:extLst>
          </p:cNvPr>
          <p:cNvSpPr txBox="1"/>
          <p:nvPr/>
        </p:nvSpPr>
        <p:spPr>
          <a:xfrm>
            <a:off x="2219465" y="608400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588484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E6E3F0-8B10-AF6F-F0A4-4EC5C54F34FB}"/>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Tilastokeskuksen väestöennuste 2019 vuosille 2019–2029</a:t>
            </a:r>
          </a:p>
        </p:txBody>
      </p:sp>
      <p:graphicFrame>
        <p:nvGraphicFramePr>
          <p:cNvPr id="4" name="Sisällön paikkamerkki 4">
            <a:extLst>
              <a:ext uri="{FF2B5EF4-FFF2-40B4-BE49-F238E27FC236}">
                <a16:creationId xmlns:a16="http://schemas.microsoft.com/office/drawing/2014/main" id="{1834E6E4-13FF-760A-E825-00E244C9AE2C}"/>
              </a:ext>
            </a:extLst>
          </p:cNvPr>
          <p:cNvGraphicFramePr>
            <a:graphicFrameLocks noGrp="1"/>
          </p:cNvGraphicFramePr>
          <p:nvPr>
            <p:ph idx="1"/>
            <p:extLst>
              <p:ext uri="{D42A27DB-BD31-4B8C-83A1-F6EECF244321}">
                <p14:modId xmlns:p14="http://schemas.microsoft.com/office/powerpoint/2010/main" val="2485741008"/>
              </p:ext>
            </p:extLst>
          </p:nvPr>
        </p:nvGraphicFramePr>
        <p:xfrm>
          <a:off x="1920000" y="792000"/>
          <a:ext cx="8352000" cy="5292000"/>
        </p:xfrm>
        <a:graphic>
          <a:graphicData uri="http://schemas.openxmlformats.org/drawingml/2006/table">
            <a:tbl>
              <a:tblPr firstRow="1" bandRow="1">
                <a:tableStyleId>{D27102A9-8310-4765-A935-A1911B00CA55}</a:tableStyleId>
              </a:tblPr>
              <a:tblGrid>
                <a:gridCol w="1224000">
                  <a:extLst>
                    <a:ext uri="{9D8B030D-6E8A-4147-A177-3AD203B41FA5}">
                      <a16:colId xmlns:a16="http://schemas.microsoft.com/office/drawing/2014/main" val="2362050120"/>
                    </a:ext>
                  </a:extLst>
                </a:gridCol>
                <a:gridCol w="648000">
                  <a:extLst>
                    <a:ext uri="{9D8B030D-6E8A-4147-A177-3AD203B41FA5}">
                      <a16:colId xmlns:a16="http://schemas.microsoft.com/office/drawing/2014/main" val="1238790675"/>
                    </a:ext>
                  </a:extLst>
                </a:gridCol>
                <a:gridCol w="648000">
                  <a:extLst>
                    <a:ext uri="{9D8B030D-6E8A-4147-A177-3AD203B41FA5}">
                      <a16:colId xmlns:a16="http://schemas.microsoft.com/office/drawing/2014/main" val="2808413644"/>
                    </a:ext>
                  </a:extLst>
                </a:gridCol>
                <a:gridCol w="648000">
                  <a:extLst>
                    <a:ext uri="{9D8B030D-6E8A-4147-A177-3AD203B41FA5}">
                      <a16:colId xmlns:a16="http://schemas.microsoft.com/office/drawing/2014/main" val="3565813205"/>
                    </a:ext>
                  </a:extLst>
                </a:gridCol>
                <a:gridCol w="648000">
                  <a:extLst>
                    <a:ext uri="{9D8B030D-6E8A-4147-A177-3AD203B41FA5}">
                      <a16:colId xmlns:a16="http://schemas.microsoft.com/office/drawing/2014/main" val="1999525363"/>
                    </a:ext>
                  </a:extLst>
                </a:gridCol>
                <a:gridCol w="648000">
                  <a:extLst>
                    <a:ext uri="{9D8B030D-6E8A-4147-A177-3AD203B41FA5}">
                      <a16:colId xmlns:a16="http://schemas.microsoft.com/office/drawing/2014/main" val="3853267728"/>
                    </a:ext>
                  </a:extLst>
                </a:gridCol>
                <a:gridCol w="648000">
                  <a:extLst>
                    <a:ext uri="{9D8B030D-6E8A-4147-A177-3AD203B41FA5}">
                      <a16:colId xmlns:a16="http://schemas.microsoft.com/office/drawing/2014/main" val="3502324566"/>
                    </a:ext>
                  </a:extLst>
                </a:gridCol>
                <a:gridCol w="648000">
                  <a:extLst>
                    <a:ext uri="{9D8B030D-6E8A-4147-A177-3AD203B41FA5}">
                      <a16:colId xmlns:a16="http://schemas.microsoft.com/office/drawing/2014/main" val="3696386518"/>
                    </a:ext>
                  </a:extLst>
                </a:gridCol>
                <a:gridCol w="648000">
                  <a:extLst>
                    <a:ext uri="{9D8B030D-6E8A-4147-A177-3AD203B41FA5}">
                      <a16:colId xmlns:a16="http://schemas.microsoft.com/office/drawing/2014/main" val="256417535"/>
                    </a:ext>
                  </a:extLst>
                </a:gridCol>
                <a:gridCol w="648000">
                  <a:extLst>
                    <a:ext uri="{9D8B030D-6E8A-4147-A177-3AD203B41FA5}">
                      <a16:colId xmlns:a16="http://schemas.microsoft.com/office/drawing/2014/main" val="2340141522"/>
                    </a:ext>
                  </a:extLst>
                </a:gridCol>
                <a:gridCol w="648000">
                  <a:extLst>
                    <a:ext uri="{9D8B030D-6E8A-4147-A177-3AD203B41FA5}">
                      <a16:colId xmlns:a16="http://schemas.microsoft.com/office/drawing/2014/main" val="2581055274"/>
                    </a:ext>
                  </a:extLst>
                </a:gridCol>
                <a:gridCol w="648000">
                  <a:extLst>
                    <a:ext uri="{9D8B030D-6E8A-4147-A177-3AD203B41FA5}">
                      <a16:colId xmlns:a16="http://schemas.microsoft.com/office/drawing/2014/main" val="4041691638"/>
                    </a:ext>
                  </a:extLst>
                </a:gridCol>
              </a:tblGrid>
              <a:tr h="252000">
                <a:tc>
                  <a:txBody>
                    <a:bodyPr/>
                    <a:lstStyle/>
                    <a:p>
                      <a:pPr marL="18000" algn="l" fontAlgn="b"/>
                      <a:r>
                        <a:rPr lang="fi-FI" sz="1050" b="1" u="none" strike="noStrike" dirty="0">
                          <a:solidFill>
                            <a:srgbClr val="000000"/>
                          </a:solidFill>
                          <a:effectLst/>
                        </a:rPr>
                        <a:t>Maakunta</a:t>
                      </a:r>
                      <a:endParaRPr lang="fi-FI" sz="1050" b="1"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2019</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2020</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2021</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2022</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2023</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2024</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2025</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2026</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2027</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2028</a:t>
                      </a:r>
                      <a:endParaRPr lang="fi-FI" sz="1050" b="1" i="0" u="none" strike="noStrike" dirty="0">
                        <a:solidFill>
                          <a:srgbClr val="000000"/>
                        </a:solidFill>
                        <a:effectLst/>
                        <a:latin typeface="Calibri" panose="020F0502020204030204" pitchFamily="34" charset="0"/>
                      </a:endParaRPr>
                    </a:p>
                  </a:txBody>
                  <a:tcPr marL="8092" marR="8092" marT="8092"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2029</a:t>
                      </a:r>
                      <a:endParaRPr lang="fi-FI" sz="1050" b="1" i="0" u="none" strike="noStrike" dirty="0">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97726320"/>
                  </a:ext>
                </a:extLst>
              </a:tr>
              <a:tr h="252000">
                <a:tc>
                  <a:txBody>
                    <a:bodyPr/>
                    <a:lstStyle/>
                    <a:p>
                      <a:pPr marL="18000" algn="l" fontAlgn="b"/>
                      <a:r>
                        <a:rPr lang="fi-FI" sz="1050" b="0" u="none" strike="noStrike" dirty="0">
                          <a:solidFill>
                            <a:srgbClr val="000000"/>
                          </a:solidFill>
                          <a:effectLst/>
                        </a:rPr>
                        <a:t>Uusimaa</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1 686 320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1 701 280</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1 715 868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1 730 052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1 743 813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1 757 101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1 769 914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1 782 231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1 794 018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1 805 291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1 816 071</a:t>
                      </a:r>
                      <a:endParaRPr lang="fi-FI" sz="1050" b="0" i="0" u="none" strike="noStrike" dirty="0">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58990003"/>
                  </a:ext>
                </a:extLst>
              </a:tr>
              <a:tr h="252000">
                <a:tc>
                  <a:txBody>
                    <a:bodyPr/>
                    <a:lstStyle/>
                    <a:p>
                      <a:pPr marL="18000" algn="l" fontAlgn="b"/>
                      <a:r>
                        <a:rPr lang="fi-FI" sz="1050" b="0" u="none" strike="noStrike" dirty="0">
                          <a:solidFill>
                            <a:srgbClr val="000000"/>
                          </a:solidFill>
                          <a:effectLst/>
                        </a:rPr>
                        <a:t>Varsinais-Suomi</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479 371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480 126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480 847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481 545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482 215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482 874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483 518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484 115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484 678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485 195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485 639</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37643002"/>
                  </a:ext>
                </a:extLst>
              </a:tr>
              <a:tr h="252000">
                <a:tc>
                  <a:txBody>
                    <a:bodyPr/>
                    <a:lstStyle/>
                    <a:p>
                      <a:pPr marL="18000" algn="l" fontAlgn="b"/>
                      <a:r>
                        <a:rPr lang="fi-FI" sz="1050" b="0" u="none" strike="noStrike" dirty="0">
                          <a:solidFill>
                            <a:srgbClr val="000000"/>
                          </a:solidFill>
                          <a:effectLst/>
                        </a:rPr>
                        <a:t>Satakunta</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217 235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215 887</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214 572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213 276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212 000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210 735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209 482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208 229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207 000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205 787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204 575</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08390031"/>
                  </a:ext>
                </a:extLst>
              </a:tr>
              <a:tr h="252000">
                <a:tc>
                  <a:txBody>
                    <a:bodyPr/>
                    <a:lstStyle/>
                    <a:p>
                      <a:pPr marL="18000" algn="l" fontAlgn="b"/>
                      <a:r>
                        <a:rPr lang="fi-FI" sz="1050" b="0" u="none" strike="noStrike" dirty="0">
                          <a:solidFill>
                            <a:srgbClr val="000000"/>
                          </a:solidFill>
                          <a:effectLst/>
                        </a:rPr>
                        <a:t>Kanta-Häme</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170 350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169 386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168 454</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167 558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166 687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165 835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164 999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164 170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163 351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162 540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161 743</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39900697"/>
                  </a:ext>
                </a:extLst>
              </a:tr>
              <a:tr h="252000">
                <a:tc>
                  <a:txBody>
                    <a:bodyPr/>
                    <a:lstStyle/>
                    <a:p>
                      <a:pPr marL="18000" algn="l" fontAlgn="b"/>
                      <a:r>
                        <a:rPr lang="fi-FI" sz="1050" b="0" u="none" strike="noStrike">
                          <a:solidFill>
                            <a:srgbClr val="000000"/>
                          </a:solidFill>
                          <a:effectLst/>
                        </a:rPr>
                        <a:t>Pirkanmaa</a:t>
                      </a:r>
                      <a:endParaRPr lang="fi-FI" sz="1050" b="0" i="0" u="none" strike="noStrike">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519 612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521 769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523 810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525 754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527 603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529 344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530 999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532 563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534 019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535 369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536 611</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3706117"/>
                  </a:ext>
                </a:extLst>
              </a:tr>
              <a:tr h="252000">
                <a:tc>
                  <a:txBody>
                    <a:bodyPr/>
                    <a:lstStyle/>
                    <a:p>
                      <a:pPr marL="18000" algn="l" fontAlgn="b"/>
                      <a:r>
                        <a:rPr lang="fi-FI" sz="1050" b="0" u="none" strike="noStrike" dirty="0">
                          <a:solidFill>
                            <a:srgbClr val="000000"/>
                          </a:solidFill>
                          <a:effectLst/>
                        </a:rPr>
                        <a:t>Päijät-Häme</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206 755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206 124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205 509</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204 888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204 255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203 614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202 950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202 281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201 597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200 897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200 189</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96482964"/>
                  </a:ext>
                </a:extLst>
              </a:tr>
              <a:tr h="252000">
                <a:tc>
                  <a:txBody>
                    <a:bodyPr/>
                    <a:lstStyle/>
                    <a:p>
                      <a:pPr marL="18000" algn="l" fontAlgn="b"/>
                      <a:r>
                        <a:rPr lang="fi-FI" sz="1050" b="0" u="none" strike="noStrike" dirty="0">
                          <a:solidFill>
                            <a:srgbClr val="000000"/>
                          </a:solidFill>
                          <a:effectLst/>
                        </a:rPr>
                        <a:t>Kymenlaakso</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165 029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163 469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161 959</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160 495</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159 059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157 653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156 276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154 924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153 602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152 302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151 011</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85749887"/>
                  </a:ext>
                </a:extLst>
              </a:tr>
              <a:tr h="252000">
                <a:tc>
                  <a:txBody>
                    <a:bodyPr/>
                    <a:lstStyle/>
                    <a:p>
                      <a:pPr marL="18000" algn="l" fontAlgn="b"/>
                      <a:r>
                        <a:rPr lang="fi-FI" sz="1050" b="0" u="none" strike="noStrike">
                          <a:solidFill>
                            <a:srgbClr val="000000"/>
                          </a:solidFill>
                          <a:effectLst/>
                        </a:rPr>
                        <a:t>Etelä-Karjala</a:t>
                      </a:r>
                      <a:endParaRPr lang="fi-FI" sz="1050" b="0" i="0" u="none" strike="noStrike">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127 917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127 088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126 265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125 450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124 661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123 883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123 122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122 359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121 614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120 878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120 150</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18713652"/>
                  </a:ext>
                </a:extLst>
              </a:tr>
              <a:tr h="252000">
                <a:tc>
                  <a:txBody>
                    <a:bodyPr/>
                    <a:lstStyle/>
                    <a:p>
                      <a:pPr marL="18000" algn="l" fontAlgn="b"/>
                      <a:r>
                        <a:rPr lang="fi-FI" sz="1050" b="0" u="none" strike="noStrike" dirty="0">
                          <a:solidFill>
                            <a:srgbClr val="000000"/>
                          </a:solidFill>
                          <a:effectLst/>
                        </a:rPr>
                        <a:t>Etelä-Savo</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134 940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133 463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132 034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130 653</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129 309</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128 009</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126 732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125 507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124 309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123 136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122 007</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99201842"/>
                  </a:ext>
                </a:extLst>
              </a:tr>
              <a:tr h="252000">
                <a:tc>
                  <a:txBody>
                    <a:bodyPr/>
                    <a:lstStyle/>
                    <a:p>
                      <a:pPr marL="18000" algn="l" fontAlgn="b"/>
                      <a:r>
                        <a:rPr lang="fi-FI" sz="1050" b="1" u="none" strike="noStrike" dirty="0">
                          <a:solidFill>
                            <a:srgbClr val="000000"/>
                          </a:solidFill>
                          <a:effectLst/>
                        </a:rPr>
                        <a:t>Pohjois-Savo</a:t>
                      </a:r>
                      <a:endParaRPr lang="fi-FI" sz="1050" b="1"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1" u="none" strike="noStrike" dirty="0">
                          <a:solidFill>
                            <a:srgbClr val="000000"/>
                          </a:solidFill>
                          <a:effectLst/>
                        </a:rPr>
                        <a:t>249 389</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248 365</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247 362</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246 374</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245 397</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244 433</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243 455</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242 495</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241 539</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240 567</a:t>
                      </a:r>
                      <a:endParaRPr lang="fi-FI" sz="1050" b="1"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1" u="none" strike="noStrike" dirty="0">
                          <a:solidFill>
                            <a:srgbClr val="000000"/>
                          </a:solidFill>
                          <a:effectLst/>
                        </a:rPr>
                        <a:t>239 591</a:t>
                      </a:r>
                      <a:endParaRPr lang="fi-FI" sz="1050" b="1" i="0" u="none" strike="noStrike" dirty="0">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23614082"/>
                  </a:ext>
                </a:extLst>
              </a:tr>
              <a:tr h="252000">
                <a:tc>
                  <a:txBody>
                    <a:bodyPr/>
                    <a:lstStyle/>
                    <a:p>
                      <a:pPr marL="18000" algn="l" fontAlgn="b"/>
                      <a:r>
                        <a:rPr lang="fi-FI" sz="1050" b="0" u="none" strike="noStrike" dirty="0">
                          <a:solidFill>
                            <a:srgbClr val="000000"/>
                          </a:solidFill>
                          <a:effectLst/>
                        </a:rPr>
                        <a:t>Pohjois-Karjala</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164 724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163 899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163 080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162 285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161 503</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160 752</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160 015</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159 291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158 569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157 856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157 152</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05640851"/>
                  </a:ext>
                </a:extLst>
              </a:tr>
              <a:tr h="252000">
                <a:tc>
                  <a:txBody>
                    <a:bodyPr/>
                    <a:lstStyle/>
                    <a:p>
                      <a:pPr marL="18000" algn="l" fontAlgn="b"/>
                      <a:r>
                        <a:rPr lang="fi-FI" sz="1050" b="0" u="none" strike="noStrike" dirty="0">
                          <a:solidFill>
                            <a:srgbClr val="000000"/>
                          </a:solidFill>
                          <a:effectLst/>
                        </a:rPr>
                        <a:t>Keski-Suomi</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272 990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272 666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272 325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271 965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271 589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271 218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270 831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270 411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269 983</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269 522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269 038</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9376804"/>
                  </a:ext>
                </a:extLst>
              </a:tr>
              <a:tr h="252000">
                <a:tc>
                  <a:txBody>
                    <a:bodyPr/>
                    <a:lstStyle/>
                    <a:p>
                      <a:pPr marL="18000" algn="l" fontAlgn="b"/>
                      <a:r>
                        <a:rPr lang="fi-FI" sz="1050" b="0" u="none" strike="noStrike" dirty="0">
                          <a:solidFill>
                            <a:srgbClr val="000000"/>
                          </a:solidFill>
                          <a:effectLst/>
                        </a:rPr>
                        <a:t>Etelä-Pohjanmaa</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193 243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192 200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191 169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190 169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189 183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188 213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187 263</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186 335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185 406</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184 480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183 553</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22469092"/>
                  </a:ext>
                </a:extLst>
              </a:tr>
              <a:tr h="252000">
                <a:tc>
                  <a:txBody>
                    <a:bodyPr/>
                    <a:lstStyle/>
                    <a:p>
                      <a:pPr marL="18000" algn="l" fontAlgn="b"/>
                      <a:r>
                        <a:rPr lang="fi-FI" sz="1050" b="0" u="none" strike="noStrike" dirty="0">
                          <a:solidFill>
                            <a:srgbClr val="000000"/>
                          </a:solidFill>
                          <a:effectLst/>
                        </a:rPr>
                        <a:t>Pohjanmaa</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176 124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176 049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175 979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175 893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175 796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175 686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175 551</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175 385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175 192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174 966</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174 711</a:t>
                      </a:r>
                      <a:endParaRPr lang="fi-FI" sz="1050" b="0" i="0" u="none" strike="noStrike">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98225529"/>
                  </a:ext>
                </a:extLst>
              </a:tr>
              <a:tr h="252000">
                <a:tc>
                  <a:txBody>
                    <a:bodyPr/>
                    <a:lstStyle/>
                    <a:p>
                      <a:pPr marL="18000" algn="l" fontAlgn="b"/>
                      <a:r>
                        <a:rPr lang="fi-FI" sz="1050" b="0" u="none" strike="noStrike">
                          <a:solidFill>
                            <a:srgbClr val="000000"/>
                          </a:solidFill>
                          <a:effectLst/>
                        </a:rPr>
                        <a:t>Keski-Pohjanmaa</a:t>
                      </a:r>
                      <a:endParaRPr lang="fi-FI" sz="1050" b="0" i="0" u="none" strike="noStrike">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68 262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68 082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67 906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67 721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67 536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67 345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67 147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66 935</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66 720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66 491</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66 256</a:t>
                      </a:r>
                      <a:endParaRPr lang="fi-FI" sz="1050" b="0" i="0" u="none" strike="noStrike" dirty="0">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60890688"/>
                  </a:ext>
                </a:extLst>
              </a:tr>
              <a:tr h="252000">
                <a:tc>
                  <a:txBody>
                    <a:bodyPr/>
                    <a:lstStyle/>
                    <a:p>
                      <a:pPr marL="18000" algn="l" fontAlgn="b"/>
                      <a:r>
                        <a:rPr lang="fi-FI" sz="1050" b="0" u="none" strike="noStrike" dirty="0">
                          <a:solidFill>
                            <a:srgbClr val="000000"/>
                          </a:solidFill>
                          <a:effectLst/>
                        </a:rPr>
                        <a:t>Pohjois-Pohjanmaa</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412 600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412 879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413 022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413 044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412 959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412 767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412 492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412 135</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411 711</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411 214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410 645</a:t>
                      </a:r>
                      <a:endParaRPr lang="fi-FI" sz="1050" b="0" i="0" u="none" strike="noStrike" dirty="0">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30489940"/>
                  </a:ext>
                </a:extLst>
              </a:tr>
              <a:tr h="252000">
                <a:tc>
                  <a:txBody>
                    <a:bodyPr/>
                    <a:lstStyle/>
                    <a:p>
                      <a:pPr marL="18000" algn="l" fontAlgn="b"/>
                      <a:r>
                        <a:rPr lang="fi-FI" sz="1050" b="0" u="none" strike="noStrike" dirty="0">
                          <a:solidFill>
                            <a:srgbClr val="000000"/>
                          </a:solidFill>
                          <a:effectLst/>
                        </a:rPr>
                        <a:t>Kainuu</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72 206</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71 385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70 608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69 865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69 150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68 460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67 784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67 128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66 483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65 856</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65 247</a:t>
                      </a:r>
                      <a:endParaRPr lang="fi-FI" sz="1050" b="0" i="0" u="none" strike="noStrike" dirty="0">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74489062"/>
                  </a:ext>
                </a:extLst>
              </a:tr>
              <a:tr h="252000">
                <a:tc>
                  <a:txBody>
                    <a:bodyPr/>
                    <a:lstStyle/>
                    <a:p>
                      <a:pPr marL="18000" algn="l" fontAlgn="b"/>
                      <a:r>
                        <a:rPr lang="fi-FI" sz="1050" b="0" u="none" strike="noStrike" dirty="0">
                          <a:solidFill>
                            <a:srgbClr val="000000"/>
                          </a:solidFill>
                          <a:effectLst/>
                        </a:rPr>
                        <a:t>Lappi</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177 457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176 502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175 617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174 785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174 000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173 240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172 505</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171 788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171 078</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170 359</a:t>
                      </a:r>
                      <a:endParaRPr lang="fi-FI" sz="1050" b="0" i="0" u="none" strike="noStrike" dirty="0">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169 639</a:t>
                      </a:r>
                      <a:endParaRPr lang="fi-FI" sz="1050" b="0" i="0" u="none" strike="noStrike" dirty="0">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43364511"/>
                  </a:ext>
                </a:extLst>
              </a:tr>
              <a:tr h="252000">
                <a:tc>
                  <a:txBody>
                    <a:bodyPr/>
                    <a:lstStyle/>
                    <a:p>
                      <a:pPr marL="18000" algn="l" fontAlgn="b"/>
                      <a:r>
                        <a:rPr lang="fi-FI" sz="1050" b="0" u="none" strike="noStrike" dirty="0">
                          <a:solidFill>
                            <a:srgbClr val="000000"/>
                          </a:solidFill>
                          <a:effectLst/>
                        </a:rPr>
                        <a:t>Ahvenanmaa</a:t>
                      </a:r>
                      <a:endParaRPr lang="fi-FI" sz="1050" b="0" i="0"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30 042</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30 303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30 557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30 800</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31 044</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31 279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31 511</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31 733</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31 957</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a:solidFill>
                            <a:srgbClr val="000000"/>
                          </a:solidFill>
                          <a:effectLst/>
                        </a:rPr>
                        <a:t>32 159</a:t>
                      </a:r>
                      <a:endParaRPr lang="fi-FI" sz="1050" b="0" i="0" u="none" strike="noStrike">
                        <a:solidFill>
                          <a:srgbClr val="000000"/>
                        </a:solidFill>
                        <a:effectLst/>
                        <a:latin typeface="Calibri" panose="020F0502020204030204" pitchFamily="34" charset="0"/>
                      </a:endParaRPr>
                    </a:p>
                  </a:txBody>
                  <a:tcPr marL="8092" marR="8092" marT="8092" marB="0" anchor="b"/>
                </a:tc>
                <a:tc>
                  <a:txBody>
                    <a:bodyPr/>
                    <a:lstStyle/>
                    <a:p>
                      <a:pPr marL="18000" algn="ctr" fontAlgn="b"/>
                      <a:r>
                        <a:rPr lang="fi-FI" sz="1050" b="0" u="none" strike="noStrike" dirty="0">
                          <a:solidFill>
                            <a:srgbClr val="000000"/>
                          </a:solidFill>
                          <a:effectLst/>
                        </a:rPr>
                        <a:t>32 356</a:t>
                      </a:r>
                      <a:endParaRPr lang="fi-FI" sz="1050" b="0" i="0" u="none" strike="noStrike" dirty="0">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48776509"/>
                  </a:ext>
                </a:extLst>
              </a:tr>
              <a:tr h="252000">
                <a:tc>
                  <a:txBody>
                    <a:bodyPr/>
                    <a:lstStyle/>
                    <a:p>
                      <a:pPr marL="18000" algn="l" fontAlgn="b"/>
                      <a:r>
                        <a:rPr lang="fi-FI" sz="1050" b="0" i="1" u="none" strike="noStrike" dirty="0">
                          <a:solidFill>
                            <a:srgbClr val="000000"/>
                          </a:solidFill>
                          <a:effectLst/>
                        </a:rPr>
                        <a:t>Koko maa</a:t>
                      </a:r>
                      <a:endParaRPr lang="fi-FI" sz="1050" b="0" i="1" u="none" strike="noStrike" dirty="0">
                        <a:solidFill>
                          <a:srgbClr val="000000"/>
                        </a:solidFill>
                        <a:effectLst/>
                        <a:latin typeface="Calibri" panose="020F0502020204030204" pitchFamily="34" charset="0"/>
                      </a:endParaRPr>
                    </a:p>
                  </a:txBody>
                  <a:tcPr marL="8092" marR="8092" marT="8092"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5 524 566</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5 530 922</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5 536 943</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5 542 572</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5 547 759</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5 552 441</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5 556 546</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5 560 015</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5 562 826</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5 564 865</a:t>
                      </a:r>
                      <a:endParaRPr lang="fi-FI" sz="1050" b="0" i="1" u="none" strike="noStrike" dirty="0">
                        <a:solidFill>
                          <a:srgbClr val="000000"/>
                        </a:solidFill>
                        <a:effectLst/>
                        <a:latin typeface="Calibri" panose="020F0502020204030204" pitchFamily="34" charset="0"/>
                      </a:endParaRPr>
                    </a:p>
                  </a:txBody>
                  <a:tcPr marL="8092" marR="8092" marT="8092"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5 566 184</a:t>
                      </a:r>
                      <a:endParaRPr lang="fi-FI" sz="1050" b="0" i="1" u="none" strike="noStrike" dirty="0">
                        <a:solidFill>
                          <a:srgbClr val="000000"/>
                        </a:solidFill>
                        <a:effectLst/>
                        <a:latin typeface="Calibri" panose="020F0502020204030204" pitchFamily="34" charset="0"/>
                      </a:endParaRPr>
                    </a:p>
                  </a:txBody>
                  <a:tcPr marL="8092" marR="8092" marT="809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2495620"/>
                  </a:ext>
                </a:extLst>
              </a:tr>
            </a:tbl>
          </a:graphicData>
        </a:graphic>
      </p:graphicFrame>
      <p:pic>
        <p:nvPicPr>
          <p:cNvPr id="5" name="Kuva 4" descr="Kuva, joka sisältää kohteen teksti&#10;&#10;Kuvaus luotu automaattisesti">
            <a:extLst>
              <a:ext uri="{FF2B5EF4-FFF2-40B4-BE49-F238E27FC236}">
                <a16:creationId xmlns:a16="http://schemas.microsoft.com/office/drawing/2014/main" id="{6AECD15D-4253-9946-7D57-A99241697E73}"/>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6" name="Tekstiruutu 5">
            <a:extLst>
              <a:ext uri="{FF2B5EF4-FFF2-40B4-BE49-F238E27FC236}">
                <a16:creationId xmlns:a16="http://schemas.microsoft.com/office/drawing/2014/main" id="{B57A30E6-D2AC-767F-9EFB-F1571206175E}"/>
              </a:ext>
            </a:extLst>
          </p:cNvPr>
          <p:cNvSpPr txBox="1"/>
          <p:nvPr/>
        </p:nvSpPr>
        <p:spPr>
          <a:xfrm>
            <a:off x="1920000" y="608400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977148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7191354-BB16-9B5C-897A-7B9C37B11F22}"/>
              </a:ext>
            </a:extLst>
          </p:cNvPr>
          <p:cNvSpPr>
            <a:spLocks noGrp="1"/>
          </p:cNvSpPr>
          <p:nvPr>
            <p:ph type="title"/>
          </p:nvPr>
        </p:nvSpPr>
        <p:spPr>
          <a:xfrm>
            <a:off x="0" y="1"/>
            <a:ext cx="12192000" cy="792000"/>
          </a:xfrm>
        </p:spPr>
        <p:txBody>
          <a:bodyPr>
            <a:normAutofit/>
          </a:bodyPr>
          <a:lstStyle/>
          <a:p>
            <a:pPr algn="ctr"/>
            <a:r>
              <a:rPr lang="fi-FI" sz="2400" dirty="0">
                <a:solidFill>
                  <a:srgbClr val="0070C0"/>
                </a:solidFill>
                <a:latin typeface="Franklin Gothic Medium" panose="020B0603020102020204" pitchFamily="34" charset="0"/>
              </a:rPr>
              <a:t>Tilastokeskuksen väestöennuste 2019 vuosille 2030–2040</a:t>
            </a:r>
          </a:p>
        </p:txBody>
      </p:sp>
      <p:graphicFrame>
        <p:nvGraphicFramePr>
          <p:cNvPr id="4" name="Sisällön paikkamerkki 4">
            <a:extLst>
              <a:ext uri="{FF2B5EF4-FFF2-40B4-BE49-F238E27FC236}">
                <a16:creationId xmlns:a16="http://schemas.microsoft.com/office/drawing/2014/main" id="{05FFDA96-592D-3293-027E-BF8588F1696E}"/>
              </a:ext>
            </a:extLst>
          </p:cNvPr>
          <p:cNvGraphicFramePr>
            <a:graphicFrameLocks noGrp="1"/>
          </p:cNvGraphicFramePr>
          <p:nvPr>
            <p:ph idx="1"/>
            <p:extLst>
              <p:ext uri="{D42A27DB-BD31-4B8C-83A1-F6EECF244321}">
                <p14:modId xmlns:p14="http://schemas.microsoft.com/office/powerpoint/2010/main" val="3312344398"/>
              </p:ext>
            </p:extLst>
          </p:nvPr>
        </p:nvGraphicFramePr>
        <p:xfrm>
          <a:off x="1920000" y="792001"/>
          <a:ext cx="8352000" cy="5292000"/>
        </p:xfrm>
        <a:graphic>
          <a:graphicData uri="http://schemas.openxmlformats.org/drawingml/2006/table">
            <a:tbl>
              <a:tblPr firstRow="1" bandRow="1">
                <a:tableStyleId>{D27102A9-8310-4765-A935-A1911B00CA55}</a:tableStyleId>
              </a:tblPr>
              <a:tblGrid>
                <a:gridCol w="1224000">
                  <a:extLst>
                    <a:ext uri="{9D8B030D-6E8A-4147-A177-3AD203B41FA5}">
                      <a16:colId xmlns:a16="http://schemas.microsoft.com/office/drawing/2014/main" val="3500495570"/>
                    </a:ext>
                  </a:extLst>
                </a:gridCol>
                <a:gridCol w="648000">
                  <a:extLst>
                    <a:ext uri="{9D8B030D-6E8A-4147-A177-3AD203B41FA5}">
                      <a16:colId xmlns:a16="http://schemas.microsoft.com/office/drawing/2014/main" val="1832505755"/>
                    </a:ext>
                  </a:extLst>
                </a:gridCol>
                <a:gridCol w="648000">
                  <a:extLst>
                    <a:ext uri="{9D8B030D-6E8A-4147-A177-3AD203B41FA5}">
                      <a16:colId xmlns:a16="http://schemas.microsoft.com/office/drawing/2014/main" val="2301879135"/>
                    </a:ext>
                  </a:extLst>
                </a:gridCol>
                <a:gridCol w="648000">
                  <a:extLst>
                    <a:ext uri="{9D8B030D-6E8A-4147-A177-3AD203B41FA5}">
                      <a16:colId xmlns:a16="http://schemas.microsoft.com/office/drawing/2014/main" val="571281437"/>
                    </a:ext>
                  </a:extLst>
                </a:gridCol>
                <a:gridCol w="648000">
                  <a:extLst>
                    <a:ext uri="{9D8B030D-6E8A-4147-A177-3AD203B41FA5}">
                      <a16:colId xmlns:a16="http://schemas.microsoft.com/office/drawing/2014/main" val="2582622658"/>
                    </a:ext>
                  </a:extLst>
                </a:gridCol>
                <a:gridCol w="648000">
                  <a:extLst>
                    <a:ext uri="{9D8B030D-6E8A-4147-A177-3AD203B41FA5}">
                      <a16:colId xmlns:a16="http://schemas.microsoft.com/office/drawing/2014/main" val="302027008"/>
                    </a:ext>
                  </a:extLst>
                </a:gridCol>
                <a:gridCol w="648000">
                  <a:extLst>
                    <a:ext uri="{9D8B030D-6E8A-4147-A177-3AD203B41FA5}">
                      <a16:colId xmlns:a16="http://schemas.microsoft.com/office/drawing/2014/main" val="3440210580"/>
                    </a:ext>
                  </a:extLst>
                </a:gridCol>
                <a:gridCol w="648000">
                  <a:extLst>
                    <a:ext uri="{9D8B030D-6E8A-4147-A177-3AD203B41FA5}">
                      <a16:colId xmlns:a16="http://schemas.microsoft.com/office/drawing/2014/main" val="2353029652"/>
                    </a:ext>
                  </a:extLst>
                </a:gridCol>
                <a:gridCol w="648000">
                  <a:extLst>
                    <a:ext uri="{9D8B030D-6E8A-4147-A177-3AD203B41FA5}">
                      <a16:colId xmlns:a16="http://schemas.microsoft.com/office/drawing/2014/main" val="1570866073"/>
                    </a:ext>
                  </a:extLst>
                </a:gridCol>
                <a:gridCol w="648000">
                  <a:extLst>
                    <a:ext uri="{9D8B030D-6E8A-4147-A177-3AD203B41FA5}">
                      <a16:colId xmlns:a16="http://schemas.microsoft.com/office/drawing/2014/main" val="1632507940"/>
                    </a:ext>
                  </a:extLst>
                </a:gridCol>
                <a:gridCol w="648000">
                  <a:extLst>
                    <a:ext uri="{9D8B030D-6E8A-4147-A177-3AD203B41FA5}">
                      <a16:colId xmlns:a16="http://schemas.microsoft.com/office/drawing/2014/main" val="3347701840"/>
                    </a:ext>
                  </a:extLst>
                </a:gridCol>
                <a:gridCol w="648000">
                  <a:extLst>
                    <a:ext uri="{9D8B030D-6E8A-4147-A177-3AD203B41FA5}">
                      <a16:colId xmlns:a16="http://schemas.microsoft.com/office/drawing/2014/main" val="446165152"/>
                    </a:ext>
                  </a:extLst>
                </a:gridCol>
              </a:tblGrid>
              <a:tr h="252000">
                <a:tc>
                  <a:txBody>
                    <a:bodyPr/>
                    <a:lstStyle/>
                    <a:p>
                      <a:pPr marL="18000" algn="l" fontAlgn="b"/>
                      <a:r>
                        <a:rPr lang="fi-FI" sz="1050" b="1" u="none" strike="noStrike" dirty="0">
                          <a:solidFill>
                            <a:srgbClr val="000000"/>
                          </a:solidFill>
                          <a:effectLst/>
                        </a:rPr>
                        <a:t>Maakunta</a:t>
                      </a:r>
                      <a:endParaRPr lang="fi-FI" sz="1050" b="1"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2030</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2031</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2032</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2033</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2034</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2035</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2036</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2037</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2038</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2039</a:t>
                      </a:r>
                      <a:endParaRPr lang="fi-FI" sz="1050" b="1" i="0" u="none" strike="noStrike" dirty="0">
                        <a:solidFill>
                          <a:srgbClr val="000000"/>
                        </a:solidFill>
                        <a:effectLst/>
                        <a:latin typeface="Calibri" panose="020F0502020204030204" pitchFamily="34" charset="0"/>
                      </a:endParaRPr>
                    </a:p>
                  </a:txBody>
                  <a:tcPr marL="8070" marR="8070" marT="807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2040</a:t>
                      </a:r>
                      <a:endParaRPr lang="fi-FI" sz="1050" b="1" i="0" u="none" strike="noStrike" dirty="0">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88916114"/>
                  </a:ext>
                </a:extLst>
              </a:tr>
              <a:tr h="252000">
                <a:tc>
                  <a:txBody>
                    <a:bodyPr/>
                    <a:lstStyle/>
                    <a:p>
                      <a:pPr marL="18000" algn="l" fontAlgn="b"/>
                      <a:r>
                        <a:rPr lang="fi-FI" sz="1050" b="0" u="none" strike="noStrike">
                          <a:solidFill>
                            <a:srgbClr val="000000"/>
                          </a:solidFill>
                          <a:effectLst/>
                        </a:rPr>
                        <a:t>Uusimaa</a:t>
                      </a:r>
                      <a:endParaRPr lang="fi-FI" sz="1050" b="0" i="0" u="none" strike="noStrike">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1 826 362</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1 836 142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1 845 431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1 854 222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1 862 517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1 870 317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1 877 608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1 884 398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1 890 686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1 896 521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1 901 907</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1368012"/>
                  </a:ext>
                </a:extLst>
              </a:tr>
              <a:tr h="252000">
                <a:tc>
                  <a:txBody>
                    <a:bodyPr/>
                    <a:lstStyle/>
                    <a:p>
                      <a:pPr marL="18000" algn="l" fontAlgn="b"/>
                      <a:r>
                        <a:rPr lang="fi-FI" sz="1050" b="0" u="none" strike="noStrike" dirty="0">
                          <a:solidFill>
                            <a:srgbClr val="000000"/>
                          </a:solidFill>
                          <a:effectLst/>
                        </a:rPr>
                        <a:t>Varsinais-Suomi</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486 015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486 300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486 511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486 612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486 621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486 533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486 336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486 035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485 634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485 138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484 568</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39089820"/>
                  </a:ext>
                </a:extLst>
              </a:tr>
              <a:tr h="252000">
                <a:tc>
                  <a:txBody>
                    <a:bodyPr/>
                    <a:lstStyle/>
                    <a:p>
                      <a:pPr marL="18000" algn="l" fontAlgn="b"/>
                      <a:r>
                        <a:rPr lang="fi-FI" sz="1050" b="0" u="none" strike="noStrike" dirty="0">
                          <a:solidFill>
                            <a:srgbClr val="000000"/>
                          </a:solidFill>
                          <a:effectLst/>
                        </a:rPr>
                        <a:t>Satakunta</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203 356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202 140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200 926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199 712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198 489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197 283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196 083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194 898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193 721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192 563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191 403</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91661966"/>
                  </a:ext>
                </a:extLst>
              </a:tr>
              <a:tr h="252000">
                <a:tc>
                  <a:txBody>
                    <a:bodyPr/>
                    <a:lstStyle/>
                    <a:p>
                      <a:pPr marL="18000" algn="l" fontAlgn="b"/>
                      <a:r>
                        <a:rPr lang="fi-FI" sz="1050" b="0" u="none" strike="noStrike">
                          <a:solidFill>
                            <a:srgbClr val="000000"/>
                          </a:solidFill>
                          <a:effectLst/>
                        </a:rPr>
                        <a:t>Kanta-Häme</a:t>
                      </a:r>
                      <a:endParaRPr lang="fi-FI" sz="1050" b="0" i="0" u="none" strike="noStrike">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160 969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160 217</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159 475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158 740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158 019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157 314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156 620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155 940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155 265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154 607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153 955</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8184383"/>
                  </a:ext>
                </a:extLst>
              </a:tr>
              <a:tr h="252000">
                <a:tc>
                  <a:txBody>
                    <a:bodyPr/>
                    <a:lstStyle/>
                    <a:p>
                      <a:pPr marL="18000" algn="l" fontAlgn="b"/>
                      <a:r>
                        <a:rPr lang="fi-FI" sz="1050" b="0" u="none" strike="noStrike" dirty="0">
                          <a:solidFill>
                            <a:srgbClr val="000000"/>
                          </a:solidFill>
                          <a:effectLst/>
                        </a:rPr>
                        <a:t>Pirkanmaa</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537 751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538 754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539 632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540 389</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541 020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541 528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541 894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542 133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542 249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542 263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542 170</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78158694"/>
                  </a:ext>
                </a:extLst>
              </a:tr>
              <a:tr h="252000">
                <a:tc>
                  <a:txBody>
                    <a:bodyPr/>
                    <a:lstStyle/>
                    <a:p>
                      <a:pPr marL="18000" algn="l" fontAlgn="b"/>
                      <a:r>
                        <a:rPr lang="fi-FI" sz="1050" b="0" u="none" strike="noStrike">
                          <a:solidFill>
                            <a:srgbClr val="000000"/>
                          </a:solidFill>
                          <a:effectLst/>
                        </a:rPr>
                        <a:t>Päijät-Häme</a:t>
                      </a:r>
                      <a:endParaRPr lang="fi-FI" sz="1050" b="0" i="0" u="none" strike="noStrike">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199 457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198 701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197 924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197 125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196 300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195 475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194 634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193 786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192 930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192 080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191 226</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26510967"/>
                  </a:ext>
                </a:extLst>
              </a:tr>
              <a:tr h="252000">
                <a:tc>
                  <a:txBody>
                    <a:bodyPr/>
                    <a:lstStyle/>
                    <a:p>
                      <a:pPr marL="18000" algn="l" fontAlgn="b"/>
                      <a:r>
                        <a:rPr lang="fi-FI" sz="1050" b="0" u="none" strike="noStrike" dirty="0">
                          <a:solidFill>
                            <a:srgbClr val="000000"/>
                          </a:solidFill>
                          <a:effectLst/>
                        </a:rPr>
                        <a:t>Kymenlaakso</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149 736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148 482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147 235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146 009</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144 789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143 589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142 411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141 259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140 121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138 992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137 871</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43791666"/>
                  </a:ext>
                </a:extLst>
              </a:tr>
              <a:tr h="252000">
                <a:tc>
                  <a:txBody>
                    <a:bodyPr/>
                    <a:lstStyle/>
                    <a:p>
                      <a:pPr marL="18000" algn="l" fontAlgn="b"/>
                      <a:r>
                        <a:rPr lang="fi-FI" sz="1050" b="0" u="none" strike="noStrike" dirty="0">
                          <a:solidFill>
                            <a:srgbClr val="000000"/>
                          </a:solidFill>
                          <a:effectLst/>
                        </a:rPr>
                        <a:t>Etelä-Karjala</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119 419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118 694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117 969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117 236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116 515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115 782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115 051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114 321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113 588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112 860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112 138</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34513476"/>
                  </a:ext>
                </a:extLst>
              </a:tr>
              <a:tr h="252000">
                <a:tc>
                  <a:txBody>
                    <a:bodyPr/>
                    <a:lstStyle/>
                    <a:p>
                      <a:pPr marL="18000" algn="l" fontAlgn="b"/>
                      <a:r>
                        <a:rPr lang="fi-FI" sz="1050" b="0" u="none" strike="noStrike">
                          <a:solidFill>
                            <a:srgbClr val="000000"/>
                          </a:solidFill>
                          <a:effectLst/>
                        </a:rPr>
                        <a:t>Etelä-Savo</a:t>
                      </a:r>
                      <a:endParaRPr lang="fi-FI" sz="1050" b="0" i="0" u="none" strike="noStrike">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120 878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119 785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118 701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117 629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116 569</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115 520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114 487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113 478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112 476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111 501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110 545</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77154101"/>
                  </a:ext>
                </a:extLst>
              </a:tr>
              <a:tr h="252000">
                <a:tc>
                  <a:txBody>
                    <a:bodyPr/>
                    <a:lstStyle/>
                    <a:p>
                      <a:pPr marL="18000" algn="l" fontAlgn="b"/>
                      <a:r>
                        <a:rPr lang="fi-FI" sz="1050" b="1" u="none" strike="noStrike" dirty="0">
                          <a:solidFill>
                            <a:srgbClr val="000000"/>
                          </a:solidFill>
                          <a:effectLst/>
                        </a:rPr>
                        <a:t>Pohjois-Savo</a:t>
                      </a:r>
                      <a:endParaRPr lang="fi-FI" sz="1050" b="1"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1" u="none" strike="noStrike" dirty="0">
                          <a:solidFill>
                            <a:srgbClr val="000000"/>
                          </a:solidFill>
                          <a:effectLst/>
                        </a:rPr>
                        <a:t>238 591</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237 587</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236 550</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235 496</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234 402</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233 290</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232 152</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230 987</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229 799</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228 590</a:t>
                      </a:r>
                      <a:endParaRPr lang="fi-FI" sz="1050" b="1"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1" u="none" strike="noStrike" dirty="0">
                          <a:solidFill>
                            <a:srgbClr val="000000"/>
                          </a:solidFill>
                          <a:effectLst/>
                        </a:rPr>
                        <a:t>227 362</a:t>
                      </a:r>
                      <a:endParaRPr lang="fi-FI" sz="1050" b="1" i="0" u="none" strike="noStrike" dirty="0">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57114541"/>
                  </a:ext>
                </a:extLst>
              </a:tr>
              <a:tr h="252000">
                <a:tc>
                  <a:txBody>
                    <a:bodyPr/>
                    <a:lstStyle/>
                    <a:p>
                      <a:pPr marL="18000" algn="l" fontAlgn="b"/>
                      <a:r>
                        <a:rPr lang="fi-FI" sz="1050" b="0" u="none" strike="noStrike" dirty="0">
                          <a:solidFill>
                            <a:srgbClr val="000000"/>
                          </a:solidFill>
                          <a:effectLst/>
                        </a:rPr>
                        <a:t>Pohjois-Karjala</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156 431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155 711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154 970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154 226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153 464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152 681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151 884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151 079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150 255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149 409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148 558</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32026461"/>
                  </a:ext>
                </a:extLst>
              </a:tr>
              <a:tr h="252000">
                <a:tc>
                  <a:txBody>
                    <a:bodyPr/>
                    <a:lstStyle/>
                    <a:p>
                      <a:pPr marL="18000" algn="l" fontAlgn="b"/>
                      <a:r>
                        <a:rPr lang="fi-FI" sz="1050" b="0" u="none" strike="noStrike" dirty="0">
                          <a:solidFill>
                            <a:srgbClr val="000000"/>
                          </a:solidFill>
                          <a:effectLst/>
                        </a:rPr>
                        <a:t>Keski-Suomi</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268 509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267 951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267 350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266 696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266 017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265 284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264 516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263 706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262 861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261 991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261 106</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59109356"/>
                  </a:ext>
                </a:extLst>
              </a:tr>
              <a:tr h="252000">
                <a:tc>
                  <a:txBody>
                    <a:bodyPr/>
                    <a:lstStyle/>
                    <a:p>
                      <a:pPr marL="18000" algn="l" fontAlgn="b"/>
                      <a:r>
                        <a:rPr lang="fi-FI" sz="1050" b="0" u="none" strike="noStrike">
                          <a:solidFill>
                            <a:srgbClr val="000000"/>
                          </a:solidFill>
                          <a:effectLst/>
                        </a:rPr>
                        <a:t>Etelä-Pohjanmaa</a:t>
                      </a:r>
                      <a:endParaRPr lang="fi-FI" sz="1050" b="0" i="0" u="none" strike="noStrike">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182 632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181 702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180 786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179 873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178 958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178 035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177 124</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176 227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175 337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174 460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173 556</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6010057"/>
                  </a:ext>
                </a:extLst>
              </a:tr>
              <a:tr h="252000">
                <a:tc>
                  <a:txBody>
                    <a:bodyPr/>
                    <a:lstStyle/>
                    <a:p>
                      <a:pPr marL="18000" algn="l" fontAlgn="b"/>
                      <a:r>
                        <a:rPr lang="fi-FI" sz="1050" b="0" u="none" strike="noStrike" dirty="0">
                          <a:solidFill>
                            <a:srgbClr val="000000"/>
                          </a:solidFill>
                          <a:effectLst/>
                        </a:rPr>
                        <a:t>Pohjanmaa</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174 432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174 137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173 811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173 450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173 061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172 636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172 175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171 694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171 176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170 631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170 072</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50230212"/>
                  </a:ext>
                </a:extLst>
              </a:tr>
              <a:tr h="252000">
                <a:tc>
                  <a:txBody>
                    <a:bodyPr/>
                    <a:lstStyle/>
                    <a:p>
                      <a:pPr marL="18000" algn="l" fontAlgn="b"/>
                      <a:r>
                        <a:rPr lang="fi-FI" sz="1050" b="0" u="none" strike="noStrike" dirty="0">
                          <a:solidFill>
                            <a:srgbClr val="000000"/>
                          </a:solidFill>
                          <a:effectLst/>
                        </a:rPr>
                        <a:t>Keski-Pohjanmaa</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66 002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65 739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65 467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65 191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64 904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64 627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64 344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64 060</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63 780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63 509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63 230</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16190276"/>
                  </a:ext>
                </a:extLst>
              </a:tr>
              <a:tr h="252000">
                <a:tc>
                  <a:txBody>
                    <a:bodyPr/>
                    <a:lstStyle/>
                    <a:p>
                      <a:pPr marL="18000" algn="l" fontAlgn="b"/>
                      <a:r>
                        <a:rPr lang="fi-FI" sz="1050" b="0" u="none" strike="noStrike">
                          <a:solidFill>
                            <a:srgbClr val="000000"/>
                          </a:solidFill>
                          <a:effectLst/>
                        </a:rPr>
                        <a:t>Pohjois-Pohjanmaa</a:t>
                      </a:r>
                      <a:endParaRPr lang="fi-FI" sz="1050" b="0" i="0" u="none" strike="noStrike">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410 025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409 331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408 580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407 763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406 932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406 023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405 069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404 083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403 036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401 942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400 792</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68429328"/>
                  </a:ext>
                </a:extLst>
              </a:tr>
              <a:tr h="252000">
                <a:tc>
                  <a:txBody>
                    <a:bodyPr/>
                    <a:lstStyle/>
                    <a:p>
                      <a:pPr marL="18000" algn="l" fontAlgn="b"/>
                      <a:r>
                        <a:rPr lang="fi-FI" sz="1050" b="0" u="none" strike="noStrike" dirty="0">
                          <a:solidFill>
                            <a:srgbClr val="000000"/>
                          </a:solidFill>
                          <a:effectLst/>
                        </a:rPr>
                        <a:t>Kainuu</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64 651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64 075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63 497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62 925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62 365</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61 814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61 272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60 742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60 222</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59 706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59 196</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0389556"/>
                  </a:ext>
                </a:extLst>
              </a:tr>
              <a:tr h="252000">
                <a:tc>
                  <a:txBody>
                    <a:bodyPr/>
                    <a:lstStyle/>
                    <a:p>
                      <a:pPr marL="18000" algn="l" fontAlgn="b"/>
                      <a:r>
                        <a:rPr lang="fi-FI" sz="1050" b="0" u="none" strike="noStrike" dirty="0">
                          <a:solidFill>
                            <a:srgbClr val="000000"/>
                          </a:solidFill>
                          <a:effectLst/>
                        </a:rPr>
                        <a:t>Lappi</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168 911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168 182</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167 466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166 747</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166 033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165 313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164 613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163 896</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163 177</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162 444</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161 697</a:t>
                      </a:r>
                      <a:endParaRPr lang="fi-FI" sz="1050" b="0" i="0" u="none" strike="noStrike">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00573680"/>
                  </a:ext>
                </a:extLst>
              </a:tr>
              <a:tr h="252000">
                <a:tc>
                  <a:txBody>
                    <a:bodyPr/>
                    <a:lstStyle/>
                    <a:p>
                      <a:pPr marL="18000" algn="l" fontAlgn="b"/>
                      <a:r>
                        <a:rPr lang="fi-FI" sz="1050" b="0" u="none" strike="noStrike" dirty="0">
                          <a:solidFill>
                            <a:srgbClr val="000000"/>
                          </a:solidFill>
                          <a:effectLst/>
                        </a:rPr>
                        <a:t>Ahvenanmaa</a:t>
                      </a:r>
                      <a:endParaRPr lang="fi-FI" sz="1050" b="0" i="0"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32 558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32 739</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32 921</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33 100</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33 268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33 428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33 583</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a:solidFill>
                            <a:srgbClr val="000000"/>
                          </a:solidFill>
                          <a:effectLst/>
                        </a:rPr>
                        <a:t>33 738</a:t>
                      </a:r>
                      <a:endParaRPr lang="fi-FI" sz="1050" b="0" i="0" u="none" strike="noStrike">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33 886</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34 040</a:t>
                      </a:r>
                      <a:endParaRPr lang="fi-FI" sz="1050" b="0" i="0" u="none" strike="noStrike" dirty="0">
                        <a:solidFill>
                          <a:srgbClr val="000000"/>
                        </a:solidFill>
                        <a:effectLst/>
                        <a:latin typeface="Calibri" panose="020F0502020204030204" pitchFamily="34" charset="0"/>
                      </a:endParaRPr>
                    </a:p>
                  </a:txBody>
                  <a:tcPr marL="8070" marR="8070" marT="8070" marB="0" anchor="b"/>
                </a:tc>
                <a:tc>
                  <a:txBody>
                    <a:bodyPr/>
                    <a:lstStyle/>
                    <a:p>
                      <a:pPr marL="18000" algn="ctr" fontAlgn="b"/>
                      <a:r>
                        <a:rPr lang="fi-FI" sz="1050" b="0" u="none" strike="noStrike" dirty="0">
                          <a:solidFill>
                            <a:srgbClr val="000000"/>
                          </a:solidFill>
                          <a:effectLst/>
                        </a:rPr>
                        <a:t>34 176</a:t>
                      </a:r>
                      <a:endParaRPr lang="fi-FI" sz="1050" b="0" i="0" u="none" strike="noStrike" dirty="0">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38639101"/>
                  </a:ext>
                </a:extLst>
              </a:tr>
              <a:tr h="252000">
                <a:tc>
                  <a:txBody>
                    <a:bodyPr/>
                    <a:lstStyle/>
                    <a:p>
                      <a:pPr marL="18000" algn="l" fontAlgn="b"/>
                      <a:r>
                        <a:rPr lang="fi-FI" sz="1050" b="0" i="1" u="none" strike="noStrike" dirty="0">
                          <a:solidFill>
                            <a:srgbClr val="000000"/>
                          </a:solidFill>
                          <a:effectLst/>
                        </a:rPr>
                        <a:t>Koko maa</a:t>
                      </a:r>
                      <a:endParaRPr lang="fi-FI" sz="1050" b="0" i="1" u="none" strike="noStrike" dirty="0">
                        <a:solidFill>
                          <a:srgbClr val="000000"/>
                        </a:solidFill>
                        <a:effectLst/>
                        <a:latin typeface="Calibri" panose="020F0502020204030204" pitchFamily="34" charset="0"/>
                      </a:endParaRPr>
                    </a:p>
                  </a:txBody>
                  <a:tcPr marL="8070" marR="8070" marT="807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5 566 685</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5 566 369</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5 565 202</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5 563 141</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5 560 243</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5 556 472</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5 551 856</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5 546 460</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5 540 199</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5 533 247</a:t>
                      </a:r>
                      <a:endParaRPr lang="fi-FI" sz="1050" b="0" i="1" u="none" strike="noStrike" dirty="0">
                        <a:solidFill>
                          <a:srgbClr val="000000"/>
                        </a:solidFill>
                        <a:effectLst/>
                        <a:latin typeface="Calibri" panose="020F0502020204030204" pitchFamily="34" charset="0"/>
                      </a:endParaRPr>
                    </a:p>
                  </a:txBody>
                  <a:tcPr marL="8070" marR="8070" marT="807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5 525 528</a:t>
                      </a:r>
                      <a:endParaRPr lang="fi-FI" sz="1050" b="0" i="1" u="none" strike="noStrike" dirty="0">
                        <a:solidFill>
                          <a:srgbClr val="000000"/>
                        </a:solidFill>
                        <a:effectLst/>
                        <a:latin typeface="Calibri" panose="020F0502020204030204" pitchFamily="34" charset="0"/>
                      </a:endParaRPr>
                    </a:p>
                  </a:txBody>
                  <a:tcPr marL="8070" marR="8070" marT="807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9127437"/>
                  </a:ext>
                </a:extLst>
              </a:tr>
            </a:tbl>
          </a:graphicData>
        </a:graphic>
      </p:graphicFrame>
      <p:pic>
        <p:nvPicPr>
          <p:cNvPr id="5" name="Kuva 4" descr="Kuva, joka sisältää kohteen teksti&#10;&#10;Kuvaus luotu automaattisesti">
            <a:extLst>
              <a:ext uri="{FF2B5EF4-FFF2-40B4-BE49-F238E27FC236}">
                <a16:creationId xmlns:a16="http://schemas.microsoft.com/office/drawing/2014/main" id="{34F25D66-2B77-CA3A-A2BE-D8CCAE66C03A}"/>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6" name="Tekstiruutu 5">
            <a:extLst>
              <a:ext uri="{FF2B5EF4-FFF2-40B4-BE49-F238E27FC236}">
                <a16:creationId xmlns:a16="http://schemas.microsoft.com/office/drawing/2014/main" id="{0D515D77-2DF3-8D9E-CC03-AC73919FD7A7}"/>
              </a:ext>
            </a:extLst>
          </p:cNvPr>
          <p:cNvSpPr txBox="1"/>
          <p:nvPr/>
        </p:nvSpPr>
        <p:spPr>
          <a:xfrm>
            <a:off x="1920000" y="6084001"/>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33078325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44DEC9-F1D0-1552-87B1-B960481A6DCA}"/>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Tilastokeskuksen väestöennuste 2021 vuosille 2021–2029</a:t>
            </a:r>
          </a:p>
        </p:txBody>
      </p:sp>
      <p:graphicFrame>
        <p:nvGraphicFramePr>
          <p:cNvPr id="4" name="Taulukko 3">
            <a:extLst>
              <a:ext uri="{FF2B5EF4-FFF2-40B4-BE49-F238E27FC236}">
                <a16:creationId xmlns:a16="http://schemas.microsoft.com/office/drawing/2014/main" id="{EBC100E0-F9DD-79FE-3E9A-5D2441D0FA06}"/>
              </a:ext>
            </a:extLst>
          </p:cNvPr>
          <p:cNvGraphicFramePr>
            <a:graphicFrameLocks noGrp="1"/>
          </p:cNvGraphicFramePr>
          <p:nvPr>
            <p:extLst>
              <p:ext uri="{D42A27DB-BD31-4B8C-83A1-F6EECF244321}">
                <p14:modId xmlns:p14="http://schemas.microsoft.com/office/powerpoint/2010/main" val="1031606368"/>
              </p:ext>
            </p:extLst>
          </p:nvPr>
        </p:nvGraphicFramePr>
        <p:xfrm>
          <a:off x="2163000" y="792000"/>
          <a:ext cx="7866000" cy="5292000"/>
        </p:xfrm>
        <a:graphic>
          <a:graphicData uri="http://schemas.openxmlformats.org/drawingml/2006/table">
            <a:tbl>
              <a:tblPr firstRow="1" bandRow="1">
                <a:tableStyleId>{D27102A9-8310-4765-A935-A1911B00CA55}</a:tableStyleId>
              </a:tblPr>
              <a:tblGrid>
                <a:gridCol w="1386000">
                  <a:extLst>
                    <a:ext uri="{9D8B030D-6E8A-4147-A177-3AD203B41FA5}">
                      <a16:colId xmlns:a16="http://schemas.microsoft.com/office/drawing/2014/main" val="1205879059"/>
                    </a:ext>
                  </a:extLst>
                </a:gridCol>
                <a:gridCol w="720000">
                  <a:extLst>
                    <a:ext uri="{9D8B030D-6E8A-4147-A177-3AD203B41FA5}">
                      <a16:colId xmlns:a16="http://schemas.microsoft.com/office/drawing/2014/main" val="99765373"/>
                    </a:ext>
                  </a:extLst>
                </a:gridCol>
                <a:gridCol w="720000">
                  <a:extLst>
                    <a:ext uri="{9D8B030D-6E8A-4147-A177-3AD203B41FA5}">
                      <a16:colId xmlns:a16="http://schemas.microsoft.com/office/drawing/2014/main" val="3935711215"/>
                    </a:ext>
                  </a:extLst>
                </a:gridCol>
                <a:gridCol w="720000">
                  <a:extLst>
                    <a:ext uri="{9D8B030D-6E8A-4147-A177-3AD203B41FA5}">
                      <a16:colId xmlns:a16="http://schemas.microsoft.com/office/drawing/2014/main" val="2937987265"/>
                    </a:ext>
                  </a:extLst>
                </a:gridCol>
                <a:gridCol w="720000">
                  <a:extLst>
                    <a:ext uri="{9D8B030D-6E8A-4147-A177-3AD203B41FA5}">
                      <a16:colId xmlns:a16="http://schemas.microsoft.com/office/drawing/2014/main" val="2784553969"/>
                    </a:ext>
                  </a:extLst>
                </a:gridCol>
                <a:gridCol w="720000">
                  <a:extLst>
                    <a:ext uri="{9D8B030D-6E8A-4147-A177-3AD203B41FA5}">
                      <a16:colId xmlns:a16="http://schemas.microsoft.com/office/drawing/2014/main" val="2323811491"/>
                    </a:ext>
                  </a:extLst>
                </a:gridCol>
                <a:gridCol w="720000">
                  <a:extLst>
                    <a:ext uri="{9D8B030D-6E8A-4147-A177-3AD203B41FA5}">
                      <a16:colId xmlns:a16="http://schemas.microsoft.com/office/drawing/2014/main" val="3646316608"/>
                    </a:ext>
                  </a:extLst>
                </a:gridCol>
                <a:gridCol w="720000">
                  <a:extLst>
                    <a:ext uri="{9D8B030D-6E8A-4147-A177-3AD203B41FA5}">
                      <a16:colId xmlns:a16="http://schemas.microsoft.com/office/drawing/2014/main" val="3432220849"/>
                    </a:ext>
                  </a:extLst>
                </a:gridCol>
                <a:gridCol w="720000">
                  <a:extLst>
                    <a:ext uri="{9D8B030D-6E8A-4147-A177-3AD203B41FA5}">
                      <a16:colId xmlns:a16="http://schemas.microsoft.com/office/drawing/2014/main" val="3922021362"/>
                    </a:ext>
                  </a:extLst>
                </a:gridCol>
                <a:gridCol w="720000">
                  <a:extLst>
                    <a:ext uri="{9D8B030D-6E8A-4147-A177-3AD203B41FA5}">
                      <a16:colId xmlns:a16="http://schemas.microsoft.com/office/drawing/2014/main" val="1551135181"/>
                    </a:ext>
                  </a:extLst>
                </a:gridCol>
              </a:tblGrid>
              <a:tr h="252000">
                <a:tc>
                  <a:txBody>
                    <a:bodyPr/>
                    <a:lstStyle/>
                    <a:p>
                      <a:pPr marL="18000" algn="l" fontAlgn="b"/>
                      <a:r>
                        <a:rPr lang="fi-FI" sz="1050" b="1" u="none" strike="noStrike" dirty="0">
                          <a:solidFill>
                            <a:srgbClr val="000000"/>
                          </a:solidFill>
                          <a:effectLst/>
                        </a:rPr>
                        <a:t>Maakunta</a:t>
                      </a:r>
                      <a:endParaRPr lang="fi-FI" sz="1050" b="1"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2021</a:t>
                      </a:r>
                      <a:endParaRPr lang="fi-FI" sz="1050" b="1" i="0" u="none" strike="noStrike" dirty="0">
                        <a:solidFill>
                          <a:srgbClr val="000000"/>
                        </a:solidFill>
                        <a:effectLst/>
                        <a:latin typeface="Calibri" panose="020F050202020403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2022</a:t>
                      </a:r>
                      <a:endParaRPr lang="fi-FI" sz="1050" b="1" i="0" u="none" strike="noStrike" dirty="0">
                        <a:solidFill>
                          <a:srgbClr val="000000"/>
                        </a:solidFill>
                        <a:effectLst/>
                        <a:latin typeface="Calibri" panose="020F050202020403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2023</a:t>
                      </a:r>
                      <a:endParaRPr lang="fi-FI" sz="1050" b="1" i="0" u="none" strike="noStrike" dirty="0">
                        <a:solidFill>
                          <a:srgbClr val="000000"/>
                        </a:solidFill>
                        <a:effectLst/>
                        <a:latin typeface="Calibri" panose="020F050202020403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2024</a:t>
                      </a:r>
                      <a:endParaRPr lang="fi-FI" sz="1050" b="1" i="0" u="none" strike="noStrike" dirty="0">
                        <a:solidFill>
                          <a:srgbClr val="000000"/>
                        </a:solidFill>
                        <a:effectLst/>
                        <a:latin typeface="Calibri" panose="020F050202020403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2025</a:t>
                      </a:r>
                      <a:endParaRPr lang="fi-FI" sz="1050" b="1" i="0" u="none" strike="noStrike" dirty="0">
                        <a:solidFill>
                          <a:srgbClr val="000000"/>
                        </a:solidFill>
                        <a:effectLst/>
                        <a:latin typeface="Calibri" panose="020F050202020403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2026</a:t>
                      </a:r>
                      <a:endParaRPr lang="fi-FI" sz="1050" b="1" i="0" u="none" strike="noStrike" dirty="0">
                        <a:solidFill>
                          <a:srgbClr val="000000"/>
                        </a:solidFill>
                        <a:effectLst/>
                        <a:latin typeface="Calibri" panose="020F050202020403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2027</a:t>
                      </a:r>
                      <a:endParaRPr lang="fi-FI" sz="1050" b="1" i="0" u="none" strike="noStrike" dirty="0">
                        <a:solidFill>
                          <a:srgbClr val="000000"/>
                        </a:solidFill>
                        <a:effectLst/>
                        <a:latin typeface="Calibri" panose="020F050202020403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2028</a:t>
                      </a:r>
                      <a:endParaRPr lang="fi-FI" sz="1050" b="1" i="0" u="none" strike="noStrike" dirty="0">
                        <a:solidFill>
                          <a:srgbClr val="000000"/>
                        </a:solidFill>
                        <a:effectLst/>
                        <a:latin typeface="Calibri" panose="020F050202020403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2029</a:t>
                      </a:r>
                      <a:endParaRPr lang="fi-FI" sz="1050" b="1" i="0" u="none" strike="noStrike" dirty="0">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46388093"/>
                  </a:ext>
                </a:extLst>
              </a:tr>
              <a:tr h="252000">
                <a:tc>
                  <a:txBody>
                    <a:bodyPr/>
                    <a:lstStyle/>
                    <a:p>
                      <a:pPr marL="18000" algn="l" fontAlgn="b"/>
                      <a:r>
                        <a:rPr lang="fi-FI" sz="1050" b="0" u="none" strike="noStrike" dirty="0">
                          <a:solidFill>
                            <a:srgbClr val="000000"/>
                          </a:solidFill>
                          <a:effectLst/>
                        </a:rPr>
                        <a:t>Uusimaa</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1 720 405</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1 735 310</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1 749 771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1 763 768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1 777 239</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1 790 192</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1 802 610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1 814 494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1 825 902</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01869959"/>
                  </a:ext>
                </a:extLst>
              </a:tr>
              <a:tr h="252000">
                <a:tc>
                  <a:txBody>
                    <a:bodyPr/>
                    <a:lstStyle/>
                    <a:p>
                      <a:pPr marL="18000" algn="l" fontAlgn="b"/>
                      <a:r>
                        <a:rPr lang="fi-FI" sz="1050" b="0" u="none" strike="noStrike" dirty="0">
                          <a:solidFill>
                            <a:srgbClr val="000000"/>
                          </a:solidFill>
                          <a:effectLst/>
                        </a:rPr>
                        <a:t>Varsinais-Suomi</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482 880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483 954</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485 013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486 055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487 089</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488 097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489 074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489 995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490 852</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69520590"/>
                  </a:ext>
                </a:extLst>
              </a:tr>
              <a:tr h="252000">
                <a:tc>
                  <a:txBody>
                    <a:bodyPr/>
                    <a:lstStyle/>
                    <a:p>
                      <a:pPr marL="18000" algn="l" fontAlgn="b"/>
                      <a:r>
                        <a:rPr lang="fi-FI" sz="1050" b="0" u="none" strike="noStrike" dirty="0">
                          <a:solidFill>
                            <a:srgbClr val="000000"/>
                          </a:solidFill>
                          <a:effectLst/>
                        </a:rPr>
                        <a:t>Satakunta</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214 037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212 567</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211 121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209 704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208 307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206 923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205 567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204 228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202 892</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9666616"/>
                  </a:ext>
                </a:extLst>
              </a:tr>
              <a:tr h="252000">
                <a:tc>
                  <a:txBody>
                    <a:bodyPr/>
                    <a:lstStyle/>
                    <a:p>
                      <a:pPr marL="18000" algn="l" fontAlgn="b"/>
                      <a:r>
                        <a:rPr lang="fi-FI" sz="1050" b="0" u="none" strike="noStrike" dirty="0">
                          <a:solidFill>
                            <a:srgbClr val="000000"/>
                          </a:solidFill>
                          <a:effectLst/>
                        </a:rPr>
                        <a:t>Kanta-Häme</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169 954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169 268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168 626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167 997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167 381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166 772</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166 170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165 568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164 972</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62729546"/>
                  </a:ext>
                </a:extLst>
              </a:tr>
              <a:tr h="252000">
                <a:tc>
                  <a:txBody>
                    <a:bodyPr/>
                    <a:lstStyle/>
                    <a:p>
                      <a:pPr marL="18000" algn="l" fontAlgn="b"/>
                      <a:r>
                        <a:rPr lang="fi-FI" sz="1050" b="0" u="none" strike="noStrike" dirty="0">
                          <a:solidFill>
                            <a:srgbClr val="000000"/>
                          </a:solidFill>
                          <a:effectLst/>
                        </a:rPr>
                        <a:t>Pirkanmaa</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526 118</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528 912</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531 569</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534 089</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536 491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538 784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540 954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543 005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544 962</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34398471"/>
                  </a:ext>
                </a:extLst>
              </a:tr>
              <a:tr h="252000">
                <a:tc>
                  <a:txBody>
                    <a:bodyPr/>
                    <a:lstStyle/>
                    <a:p>
                      <a:pPr marL="18000" algn="l" fontAlgn="b"/>
                      <a:r>
                        <a:rPr lang="fi-FI" sz="1050" b="0" u="none" strike="noStrike" dirty="0">
                          <a:solidFill>
                            <a:srgbClr val="000000"/>
                          </a:solidFill>
                          <a:effectLst/>
                        </a:rPr>
                        <a:t>Päijät-Häme</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205 293</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204 716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204 141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203 560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202 967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202 378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201 786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201 173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200 556</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14804398"/>
                  </a:ext>
                </a:extLst>
              </a:tr>
              <a:tr h="252000">
                <a:tc>
                  <a:txBody>
                    <a:bodyPr/>
                    <a:lstStyle/>
                    <a:p>
                      <a:pPr marL="18000" algn="l" fontAlgn="b"/>
                      <a:r>
                        <a:rPr lang="fi-FI" sz="1050" b="0" u="none" strike="noStrike" dirty="0">
                          <a:solidFill>
                            <a:srgbClr val="000000"/>
                          </a:solidFill>
                          <a:effectLst/>
                        </a:rPr>
                        <a:t>Kymenlaakso</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161 229</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159 595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158 008</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156 461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154 971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153 523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152 113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150 730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149 367</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80817464"/>
                  </a:ext>
                </a:extLst>
              </a:tr>
              <a:tr h="252000">
                <a:tc>
                  <a:txBody>
                    <a:bodyPr/>
                    <a:lstStyle/>
                    <a:p>
                      <a:pPr marL="18000" algn="l" fontAlgn="b"/>
                      <a:r>
                        <a:rPr lang="fi-FI" sz="1050" b="0" u="none" strike="noStrike" dirty="0">
                          <a:solidFill>
                            <a:srgbClr val="000000"/>
                          </a:solidFill>
                          <a:effectLst/>
                        </a:rPr>
                        <a:t>Etelä-Karjala</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126 195</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125 381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124 591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123 835</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123 094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122 360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121 645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120 951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120 272</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80094843"/>
                  </a:ext>
                </a:extLst>
              </a:tr>
              <a:tr h="252000">
                <a:tc>
                  <a:txBody>
                    <a:bodyPr/>
                    <a:lstStyle/>
                    <a:p>
                      <a:pPr marL="18000" algn="l" fontAlgn="b"/>
                      <a:r>
                        <a:rPr lang="fi-FI" sz="1050" b="0" u="none" strike="noStrike">
                          <a:solidFill>
                            <a:srgbClr val="000000"/>
                          </a:solidFill>
                          <a:effectLst/>
                        </a:rPr>
                        <a:t>Etelä-Savo</a:t>
                      </a:r>
                      <a:endParaRPr lang="fi-FI" sz="105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131 025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129 368</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127 790</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126 273</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124 814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123 403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122 048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120 728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119 446</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53074757"/>
                  </a:ext>
                </a:extLst>
              </a:tr>
              <a:tr h="252000">
                <a:tc>
                  <a:txBody>
                    <a:bodyPr/>
                    <a:lstStyle/>
                    <a:p>
                      <a:pPr marL="18000" algn="l" fontAlgn="b"/>
                      <a:r>
                        <a:rPr lang="fi-FI" sz="1050" b="1" u="none" strike="noStrike" dirty="0">
                          <a:solidFill>
                            <a:srgbClr val="000000"/>
                          </a:solidFill>
                          <a:effectLst/>
                        </a:rPr>
                        <a:t>Pohjois-Savo</a:t>
                      </a:r>
                      <a:endParaRPr lang="fi-FI" sz="1050" b="1"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1" u="none" strike="noStrike" dirty="0">
                          <a:solidFill>
                            <a:srgbClr val="000000"/>
                          </a:solidFill>
                          <a:effectLst/>
                        </a:rPr>
                        <a:t>247 445</a:t>
                      </a:r>
                      <a:endParaRPr lang="fi-FI" sz="1050" b="1"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1" u="none" strike="noStrike" dirty="0">
                          <a:solidFill>
                            <a:srgbClr val="000000"/>
                          </a:solidFill>
                          <a:effectLst/>
                        </a:rPr>
                        <a:t>246 557</a:t>
                      </a:r>
                      <a:endParaRPr lang="fi-FI" sz="1050" b="1"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1" u="none" strike="noStrike" dirty="0">
                          <a:solidFill>
                            <a:srgbClr val="000000"/>
                          </a:solidFill>
                          <a:effectLst/>
                        </a:rPr>
                        <a:t>245 687</a:t>
                      </a:r>
                      <a:endParaRPr lang="fi-FI" sz="1050" b="1"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1" u="none" strike="noStrike" dirty="0">
                          <a:solidFill>
                            <a:srgbClr val="000000"/>
                          </a:solidFill>
                          <a:effectLst/>
                        </a:rPr>
                        <a:t>244 837</a:t>
                      </a:r>
                      <a:endParaRPr lang="fi-FI" sz="1050" b="1"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1" u="none" strike="noStrike" dirty="0">
                          <a:solidFill>
                            <a:srgbClr val="000000"/>
                          </a:solidFill>
                          <a:effectLst/>
                        </a:rPr>
                        <a:t>243 993</a:t>
                      </a:r>
                      <a:endParaRPr lang="fi-FI" sz="1050" b="1"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1" u="none" strike="noStrike" dirty="0">
                          <a:solidFill>
                            <a:srgbClr val="000000"/>
                          </a:solidFill>
                          <a:effectLst/>
                        </a:rPr>
                        <a:t>243 160</a:t>
                      </a:r>
                      <a:endParaRPr lang="fi-FI" sz="1050" b="1"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1" u="none" strike="noStrike" dirty="0">
                          <a:solidFill>
                            <a:srgbClr val="000000"/>
                          </a:solidFill>
                          <a:effectLst/>
                        </a:rPr>
                        <a:t>242 345</a:t>
                      </a:r>
                      <a:endParaRPr lang="fi-FI" sz="1050" b="1"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1" u="none" strike="noStrike" dirty="0">
                          <a:solidFill>
                            <a:srgbClr val="000000"/>
                          </a:solidFill>
                          <a:effectLst/>
                        </a:rPr>
                        <a:t>241 518</a:t>
                      </a:r>
                      <a:endParaRPr lang="fi-FI" sz="1050" b="1"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1" u="none" strike="noStrike" dirty="0">
                          <a:solidFill>
                            <a:srgbClr val="000000"/>
                          </a:solidFill>
                          <a:effectLst/>
                        </a:rPr>
                        <a:t>240 685</a:t>
                      </a:r>
                      <a:endParaRPr lang="fi-FI" sz="1050" b="1" i="0" u="none" strike="noStrike" dirty="0">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51404085"/>
                  </a:ext>
                </a:extLst>
              </a:tr>
              <a:tr h="252000">
                <a:tc>
                  <a:txBody>
                    <a:bodyPr/>
                    <a:lstStyle/>
                    <a:p>
                      <a:pPr marL="18000" algn="l" fontAlgn="b"/>
                      <a:r>
                        <a:rPr lang="fi-FI" sz="1050" b="0" u="none" strike="noStrike" dirty="0">
                          <a:solidFill>
                            <a:srgbClr val="000000"/>
                          </a:solidFill>
                          <a:effectLst/>
                        </a:rPr>
                        <a:t>Pohjois-Karjala</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162 729</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161 827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160 951</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160 107</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159 283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158 473</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157 686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156 903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156 139</a:t>
                      </a:r>
                      <a:endParaRPr lang="fi-FI" sz="1050" b="0" i="0" u="none" strike="noStrike" dirty="0">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4409956"/>
                  </a:ext>
                </a:extLst>
              </a:tr>
              <a:tr h="252000">
                <a:tc>
                  <a:txBody>
                    <a:bodyPr/>
                    <a:lstStyle/>
                    <a:p>
                      <a:pPr marL="18000" algn="l" fontAlgn="b"/>
                      <a:r>
                        <a:rPr lang="fi-FI" sz="1050" b="0" u="none" strike="noStrike">
                          <a:solidFill>
                            <a:srgbClr val="000000"/>
                          </a:solidFill>
                          <a:effectLst/>
                        </a:rPr>
                        <a:t>Keski-Suomi</a:t>
                      </a:r>
                      <a:endParaRPr lang="fi-FI" sz="105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272 553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272 300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272 014</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271 713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271 396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271 032</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270 644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270 226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269 775</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52851040"/>
                  </a:ext>
                </a:extLst>
              </a:tr>
              <a:tr h="252000">
                <a:tc>
                  <a:txBody>
                    <a:bodyPr/>
                    <a:lstStyle/>
                    <a:p>
                      <a:pPr marL="18000" algn="l" fontAlgn="b"/>
                      <a:r>
                        <a:rPr lang="fi-FI" sz="1050" b="0" u="none" strike="noStrike">
                          <a:solidFill>
                            <a:srgbClr val="000000"/>
                          </a:solidFill>
                          <a:effectLst/>
                        </a:rPr>
                        <a:t>Etelä-Pohjanmaa</a:t>
                      </a:r>
                      <a:endParaRPr lang="fi-FI" sz="105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191 250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190 296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189 370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188 439</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187 523</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186 609</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185 701</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184 780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183 854</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03623843"/>
                  </a:ext>
                </a:extLst>
              </a:tr>
              <a:tr h="252000">
                <a:tc>
                  <a:txBody>
                    <a:bodyPr/>
                    <a:lstStyle/>
                    <a:p>
                      <a:pPr marL="18000" algn="l" fontAlgn="b"/>
                      <a:r>
                        <a:rPr lang="fi-FI" sz="1050" b="0" u="none" strike="noStrike" dirty="0">
                          <a:solidFill>
                            <a:srgbClr val="000000"/>
                          </a:solidFill>
                          <a:effectLst/>
                        </a:rPr>
                        <a:t>Pohjanmaa</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175 863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175 659</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175 453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175 246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175 030</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174 803</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174 561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174 289</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173 998</a:t>
                      </a:r>
                      <a:endParaRPr lang="fi-FI" sz="1050" b="0" i="0" u="none" strike="noStrike">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86990313"/>
                  </a:ext>
                </a:extLst>
              </a:tr>
              <a:tr h="252000">
                <a:tc>
                  <a:txBody>
                    <a:bodyPr/>
                    <a:lstStyle/>
                    <a:p>
                      <a:pPr marL="18000" algn="l" fontAlgn="b"/>
                      <a:r>
                        <a:rPr lang="fi-FI" sz="1050" b="0" u="none" strike="noStrike">
                          <a:solidFill>
                            <a:srgbClr val="000000"/>
                          </a:solidFill>
                          <a:effectLst/>
                        </a:rPr>
                        <a:t>Keski-Pohjanmaa</a:t>
                      </a:r>
                      <a:endParaRPr lang="fi-FI" sz="105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67 788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67 545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67 301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67 052</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66 783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66 512</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66 240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65 957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65 660</a:t>
                      </a:r>
                      <a:endParaRPr lang="fi-FI" sz="1050" b="0" i="0" u="none" strike="noStrike" dirty="0">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9889703"/>
                  </a:ext>
                </a:extLst>
              </a:tr>
              <a:tr h="252000">
                <a:tc>
                  <a:txBody>
                    <a:bodyPr/>
                    <a:lstStyle/>
                    <a:p>
                      <a:pPr marL="18000" algn="l" fontAlgn="b"/>
                      <a:r>
                        <a:rPr lang="fi-FI" sz="1050" b="0" u="none" strike="noStrike" dirty="0">
                          <a:solidFill>
                            <a:srgbClr val="000000"/>
                          </a:solidFill>
                          <a:effectLst/>
                        </a:rPr>
                        <a:t>Pohjois-Pohjanmaa</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414 929</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415 685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416 325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416 845</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417 281</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417 618</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417 890</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418 091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418 235</a:t>
                      </a:r>
                      <a:endParaRPr lang="fi-FI" sz="1050" b="0" i="0" u="none" strike="noStrike" dirty="0">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73156992"/>
                  </a:ext>
                </a:extLst>
              </a:tr>
              <a:tr h="252000">
                <a:tc>
                  <a:txBody>
                    <a:bodyPr/>
                    <a:lstStyle/>
                    <a:p>
                      <a:pPr marL="18000" algn="l" fontAlgn="b"/>
                      <a:r>
                        <a:rPr lang="fi-FI" sz="1050" b="0" u="none" strike="noStrike">
                          <a:solidFill>
                            <a:srgbClr val="000000"/>
                          </a:solidFill>
                          <a:effectLst/>
                        </a:rPr>
                        <a:t>Kainuu</a:t>
                      </a:r>
                      <a:endParaRPr lang="fi-FI" sz="105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71 002</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70 332</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69 684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69 046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68 430</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67 819</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67 223</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66 638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66 059</a:t>
                      </a:r>
                      <a:endParaRPr lang="fi-FI" sz="1050" b="0" i="0" u="none" strike="noStrike" dirty="0">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93526217"/>
                  </a:ext>
                </a:extLst>
              </a:tr>
              <a:tr h="252000">
                <a:tc>
                  <a:txBody>
                    <a:bodyPr/>
                    <a:lstStyle/>
                    <a:p>
                      <a:pPr marL="18000" algn="l" fontAlgn="b"/>
                      <a:r>
                        <a:rPr lang="fi-FI" sz="1050" b="0" u="none" strike="noStrike">
                          <a:solidFill>
                            <a:srgbClr val="000000"/>
                          </a:solidFill>
                          <a:effectLst/>
                        </a:rPr>
                        <a:t>Lappi</a:t>
                      </a:r>
                      <a:endParaRPr lang="fi-FI" sz="105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175 901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175 066</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174 277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173 527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172 821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172 130</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171 440</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170 758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170 070</a:t>
                      </a:r>
                      <a:endParaRPr lang="fi-FI" sz="1050" b="0" i="0" u="none" strike="noStrike" dirty="0">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21033760"/>
                  </a:ext>
                </a:extLst>
              </a:tr>
              <a:tr h="252000">
                <a:tc>
                  <a:txBody>
                    <a:bodyPr/>
                    <a:lstStyle/>
                    <a:p>
                      <a:pPr marL="18000" algn="l" fontAlgn="b"/>
                      <a:r>
                        <a:rPr lang="fi-FI" sz="1050" b="0" u="none" strike="noStrike" dirty="0">
                          <a:solidFill>
                            <a:srgbClr val="000000"/>
                          </a:solidFill>
                          <a:effectLst/>
                        </a:rPr>
                        <a:t>Ahvenanmaa</a:t>
                      </a:r>
                      <a:endParaRPr lang="fi-FI" sz="105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30 449</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30 664</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30 877</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31 091</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31 293</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a:solidFill>
                            <a:srgbClr val="000000"/>
                          </a:solidFill>
                          <a:effectLst/>
                        </a:rPr>
                        <a:t>31 488</a:t>
                      </a:r>
                      <a:endParaRPr lang="fi-FI" sz="1050" b="0" i="0" u="none" strike="noStrike">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31 675</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31 855</a:t>
                      </a:r>
                      <a:endParaRPr lang="fi-FI" sz="1050" b="0" i="0" u="none" strike="noStrike" dirty="0">
                        <a:solidFill>
                          <a:srgbClr val="000000"/>
                        </a:solidFill>
                        <a:effectLst/>
                        <a:latin typeface="Calibri" panose="020F0502020204030204" pitchFamily="34" charset="0"/>
                      </a:endParaRPr>
                    </a:p>
                  </a:txBody>
                  <a:tcPr marL="6350" marR="6350" marT="6350" marB="0" anchor="b"/>
                </a:tc>
                <a:tc>
                  <a:txBody>
                    <a:bodyPr/>
                    <a:lstStyle/>
                    <a:p>
                      <a:pPr marL="18000" algn="ctr" fontAlgn="b"/>
                      <a:r>
                        <a:rPr lang="fi-FI" sz="1050" b="0" u="none" strike="noStrike" dirty="0">
                          <a:solidFill>
                            <a:srgbClr val="000000"/>
                          </a:solidFill>
                          <a:effectLst/>
                        </a:rPr>
                        <a:t>32 028</a:t>
                      </a:r>
                      <a:endParaRPr lang="fi-FI" sz="1050" b="0" i="0" u="none" strike="noStrike" dirty="0">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22079446"/>
                  </a:ext>
                </a:extLst>
              </a:tr>
              <a:tr h="252000">
                <a:tc>
                  <a:txBody>
                    <a:bodyPr/>
                    <a:lstStyle/>
                    <a:p>
                      <a:pPr marL="18000" algn="l" fontAlgn="b"/>
                      <a:r>
                        <a:rPr lang="fi-FI" sz="1050" b="0" i="1" u="none" strike="noStrike" dirty="0">
                          <a:solidFill>
                            <a:srgbClr val="000000"/>
                          </a:solidFill>
                          <a:effectLst/>
                        </a:rPr>
                        <a:t>KOKO MAA</a:t>
                      </a:r>
                      <a:endParaRPr lang="fi-FI" sz="1050" b="0" i="1"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5 547 045</a:t>
                      </a:r>
                      <a:endParaRPr lang="fi-FI" sz="1050" b="0" i="1" u="none" strike="noStrike" dirty="0">
                        <a:solidFill>
                          <a:srgbClr val="000000"/>
                        </a:solidFill>
                        <a:effectLst/>
                        <a:latin typeface="Calibri" panose="020F050202020403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5 555 002</a:t>
                      </a:r>
                      <a:endParaRPr lang="fi-FI" sz="1050" b="0" i="1" u="none" strike="noStrike" dirty="0">
                        <a:solidFill>
                          <a:srgbClr val="000000"/>
                        </a:solidFill>
                        <a:effectLst/>
                        <a:latin typeface="Calibri" panose="020F050202020403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5 562 569</a:t>
                      </a:r>
                      <a:endParaRPr lang="fi-FI" sz="1050" b="0" i="1" u="none" strike="noStrike" dirty="0">
                        <a:solidFill>
                          <a:srgbClr val="000000"/>
                        </a:solidFill>
                        <a:effectLst/>
                        <a:latin typeface="Calibri" panose="020F050202020403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5 569 645</a:t>
                      </a:r>
                      <a:endParaRPr lang="fi-FI" sz="1050" b="0" i="1" u="none" strike="noStrike" dirty="0">
                        <a:solidFill>
                          <a:srgbClr val="000000"/>
                        </a:solidFill>
                        <a:effectLst/>
                        <a:latin typeface="Calibri" panose="020F050202020403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5 576 186</a:t>
                      </a:r>
                      <a:endParaRPr lang="fi-FI" sz="1050" b="0" i="1" u="none" strike="noStrike" dirty="0">
                        <a:solidFill>
                          <a:srgbClr val="000000"/>
                        </a:solidFill>
                        <a:effectLst/>
                        <a:latin typeface="Calibri" panose="020F050202020403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5 582 076</a:t>
                      </a:r>
                      <a:endParaRPr lang="fi-FI" sz="1050" b="0" i="1" u="none" strike="noStrike" dirty="0">
                        <a:solidFill>
                          <a:srgbClr val="000000"/>
                        </a:solidFill>
                        <a:effectLst/>
                        <a:latin typeface="Calibri" panose="020F050202020403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5 587 372</a:t>
                      </a:r>
                      <a:endParaRPr lang="fi-FI" sz="1050" b="0" i="1" u="none" strike="noStrike" dirty="0">
                        <a:solidFill>
                          <a:srgbClr val="000000"/>
                        </a:solidFill>
                        <a:effectLst/>
                        <a:latin typeface="Calibri" panose="020F050202020403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5 591 887</a:t>
                      </a:r>
                      <a:endParaRPr lang="fi-FI" sz="1050" b="0" i="1" u="none" strike="noStrike" dirty="0">
                        <a:solidFill>
                          <a:srgbClr val="000000"/>
                        </a:solidFill>
                        <a:effectLst/>
                        <a:latin typeface="Calibri" panose="020F050202020403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5 595 724</a:t>
                      </a:r>
                      <a:endParaRPr lang="fi-FI" sz="1050" b="0" i="1" u="none" strike="noStrike" dirty="0">
                        <a:solidFill>
                          <a:srgbClr val="000000"/>
                        </a:solidFill>
                        <a:effectLst/>
                        <a:latin typeface="Calibri" panose="020F0502020204030204" pitchFamily="34"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4792359"/>
                  </a:ext>
                </a:extLst>
              </a:tr>
            </a:tbl>
          </a:graphicData>
        </a:graphic>
      </p:graphicFrame>
      <p:pic>
        <p:nvPicPr>
          <p:cNvPr id="5" name="Kuva 4" descr="Kuva, joka sisältää kohteen teksti&#10;&#10;Kuvaus luotu automaattisesti">
            <a:extLst>
              <a:ext uri="{FF2B5EF4-FFF2-40B4-BE49-F238E27FC236}">
                <a16:creationId xmlns:a16="http://schemas.microsoft.com/office/drawing/2014/main" id="{9833BA9E-646E-5176-DC03-4F92F2543142}"/>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6" name="Tekstiruutu 5">
            <a:extLst>
              <a:ext uri="{FF2B5EF4-FFF2-40B4-BE49-F238E27FC236}">
                <a16:creationId xmlns:a16="http://schemas.microsoft.com/office/drawing/2014/main" id="{0734005E-BDBF-0DD0-D9BC-4962F0B98953}"/>
              </a:ext>
            </a:extLst>
          </p:cNvPr>
          <p:cNvSpPr txBox="1"/>
          <p:nvPr/>
        </p:nvSpPr>
        <p:spPr>
          <a:xfrm>
            <a:off x="2163000" y="608400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7314488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EFD73C8-DD84-BDDA-D7B0-715AE86D66E9}"/>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Tilastokeskuksen väestöennuste 2021 vuosille 2030–2040</a:t>
            </a:r>
          </a:p>
        </p:txBody>
      </p:sp>
      <p:graphicFrame>
        <p:nvGraphicFramePr>
          <p:cNvPr id="4" name="Taulukko 3">
            <a:extLst>
              <a:ext uri="{FF2B5EF4-FFF2-40B4-BE49-F238E27FC236}">
                <a16:creationId xmlns:a16="http://schemas.microsoft.com/office/drawing/2014/main" id="{0DF9003F-854A-5B5D-2FB8-E3A21AFAF2F8}"/>
              </a:ext>
            </a:extLst>
          </p:cNvPr>
          <p:cNvGraphicFramePr>
            <a:graphicFrameLocks noGrp="1"/>
          </p:cNvGraphicFramePr>
          <p:nvPr>
            <p:extLst>
              <p:ext uri="{D42A27DB-BD31-4B8C-83A1-F6EECF244321}">
                <p14:modId xmlns:p14="http://schemas.microsoft.com/office/powerpoint/2010/main" val="3654039781"/>
              </p:ext>
            </p:extLst>
          </p:nvPr>
        </p:nvGraphicFramePr>
        <p:xfrm>
          <a:off x="1911000" y="792000"/>
          <a:ext cx="8370000" cy="5292000"/>
        </p:xfrm>
        <a:graphic>
          <a:graphicData uri="http://schemas.openxmlformats.org/drawingml/2006/table">
            <a:tbl>
              <a:tblPr firstRow="1" bandRow="1">
                <a:tableStyleId>{D27102A9-8310-4765-A935-A1911B00CA55}</a:tableStyleId>
              </a:tblPr>
              <a:tblGrid>
                <a:gridCol w="1242000">
                  <a:extLst>
                    <a:ext uri="{9D8B030D-6E8A-4147-A177-3AD203B41FA5}">
                      <a16:colId xmlns:a16="http://schemas.microsoft.com/office/drawing/2014/main" val="1933656167"/>
                    </a:ext>
                  </a:extLst>
                </a:gridCol>
                <a:gridCol w="648000">
                  <a:extLst>
                    <a:ext uri="{9D8B030D-6E8A-4147-A177-3AD203B41FA5}">
                      <a16:colId xmlns:a16="http://schemas.microsoft.com/office/drawing/2014/main" val="933185535"/>
                    </a:ext>
                  </a:extLst>
                </a:gridCol>
                <a:gridCol w="648000">
                  <a:extLst>
                    <a:ext uri="{9D8B030D-6E8A-4147-A177-3AD203B41FA5}">
                      <a16:colId xmlns:a16="http://schemas.microsoft.com/office/drawing/2014/main" val="1462971140"/>
                    </a:ext>
                  </a:extLst>
                </a:gridCol>
                <a:gridCol w="648000">
                  <a:extLst>
                    <a:ext uri="{9D8B030D-6E8A-4147-A177-3AD203B41FA5}">
                      <a16:colId xmlns:a16="http://schemas.microsoft.com/office/drawing/2014/main" val="2921277961"/>
                    </a:ext>
                  </a:extLst>
                </a:gridCol>
                <a:gridCol w="648000">
                  <a:extLst>
                    <a:ext uri="{9D8B030D-6E8A-4147-A177-3AD203B41FA5}">
                      <a16:colId xmlns:a16="http://schemas.microsoft.com/office/drawing/2014/main" val="1136707637"/>
                    </a:ext>
                  </a:extLst>
                </a:gridCol>
                <a:gridCol w="648000">
                  <a:extLst>
                    <a:ext uri="{9D8B030D-6E8A-4147-A177-3AD203B41FA5}">
                      <a16:colId xmlns:a16="http://schemas.microsoft.com/office/drawing/2014/main" val="658963518"/>
                    </a:ext>
                  </a:extLst>
                </a:gridCol>
                <a:gridCol w="648000">
                  <a:extLst>
                    <a:ext uri="{9D8B030D-6E8A-4147-A177-3AD203B41FA5}">
                      <a16:colId xmlns:a16="http://schemas.microsoft.com/office/drawing/2014/main" val="229317275"/>
                    </a:ext>
                  </a:extLst>
                </a:gridCol>
                <a:gridCol w="648000">
                  <a:extLst>
                    <a:ext uri="{9D8B030D-6E8A-4147-A177-3AD203B41FA5}">
                      <a16:colId xmlns:a16="http://schemas.microsoft.com/office/drawing/2014/main" val="1341801567"/>
                    </a:ext>
                  </a:extLst>
                </a:gridCol>
                <a:gridCol w="648000">
                  <a:extLst>
                    <a:ext uri="{9D8B030D-6E8A-4147-A177-3AD203B41FA5}">
                      <a16:colId xmlns:a16="http://schemas.microsoft.com/office/drawing/2014/main" val="1027219286"/>
                    </a:ext>
                  </a:extLst>
                </a:gridCol>
                <a:gridCol w="648000">
                  <a:extLst>
                    <a:ext uri="{9D8B030D-6E8A-4147-A177-3AD203B41FA5}">
                      <a16:colId xmlns:a16="http://schemas.microsoft.com/office/drawing/2014/main" val="4098262893"/>
                    </a:ext>
                  </a:extLst>
                </a:gridCol>
                <a:gridCol w="648000">
                  <a:extLst>
                    <a:ext uri="{9D8B030D-6E8A-4147-A177-3AD203B41FA5}">
                      <a16:colId xmlns:a16="http://schemas.microsoft.com/office/drawing/2014/main" val="2994941772"/>
                    </a:ext>
                  </a:extLst>
                </a:gridCol>
                <a:gridCol w="648000">
                  <a:extLst>
                    <a:ext uri="{9D8B030D-6E8A-4147-A177-3AD203B41FA5}">
                      <a16:colId xmlns:a16="http://schemas.microsoft.com/office/drawing/2014/main" val="3685344433"/>
                    </a:ext>
                  </a:extLst>
                </a:gridCol>
              </a:tblGrid>
              <a:tr h="252000">
                <a:tc>
                  <a:txBody>
                    <a:bodyPr/>
                    <a:lstStyle/>
                    <a:p>
                      <a:pPr marL="18000" algn="l" fontAlgn="b"/>
                      <a:r>
                        <a:rPr lang="fi-FI" sz="1050" b="1" u="none" strike="noStrike" dirty="0">
                          <a:solidFill>
                            <a:srgbClr val="000000"/>
                          </a:solidFill>
                          <a:effectLst/>
                        </a:rPr>
                        <a:t>Maakunta</a:t>
                      </a:r>
                      <a:endParaRPr lang="fi-FI" sz="1050" b="1"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2030</a:t>
                      </a:r>
                      <a:endParaRPr lang="fi-FI" sz="1050" b="1" i="0" u="none" strike="noStrike" dirty="0">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2031</a:t>
                      </a:r>
                      <a:endParaRPr lang="fi-FI" sz="1050" b="1" i="0" u="none" strike="noStrike" dirty="0">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2032</a:t>
                      </a:r>
                      <a:endParaRPr lang="fi-FI" sz="1050" b="1" i="0" u="none" strike="noStrike" dirty="0">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2033</a:t>
                      </a:r>
                      <a:endParaRPr lang="fi-FI" sz="1050" b="1" i="0" u="none" strike="noStrike" dirty="0">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a:solidFill>
                            <a:srgbClr val="000000"/>
                          </a:solidFill>
                          <a:effectLst/>
                        </a:rPr>
                        <a:t>2034</a:t>
                      </a:r>
                      <a:endParaRPr lang="fi-FI" sz="1050" b="1" i="0" u="none" strike="noStrike">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2035</a:t>
                      </a:r>
                      <a:endParaRPr lang="fi-FI" sz="1050" b="1" i="0" u="none" strike="noStrike" dirty="0">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a:solidFill>
                            <a:srgbClr val="000000"/>
                          </a:solidFill>
                          <a:effectLst/>
                        </a:rPr>
                        <a:t>2036</a:t>
                      </a:r>
                      <a:endParaRPr lang="fi-FI" sz="1050" b="1" i="0" u="none" strike="noStrike">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2037</a:t>
                      </a:r>
                      <a:endParaRPr lang="fi-FI" sz="1050" b="1" i="0" u="none" strike="noStrike" dirty="0">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2038</a:t>
                      </a:r>
                      <a:endParaRPr lang="fi-FI" sz="1050" b="1" i="0" u="none" strike="noStrike" dirty="0">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2039</a:t>
                      </a:r>
                      <a:endParaRPr lang="fi-FI" sz="1050" b="1" i="0" u="none" strike="noStrike" dirty="0">
                        <a:solidFill>
                          <a:srgbClr val="000000"/>
                        </a:solidFill>
                        <a:effectLst/>
                        <a:latin typeface="Calibri" panose="020F0502020204030204" pitchFamily="34" charset="0"/>
                      </a:endParaRPr>
                    </a:p>
                  </a:txBody>
                  <a:tcPr marL="3331" marR="3331" marT="3331" marB="0" anchor="b">
                    <a:lnT w="12700" cap="flat" cmpd="sng" algn="ctr">
                      <a:solidFill>
                        <a:schemeClr val="tx1"/>
                      </a:solidFill>
                      <a:prstDash val="solid"/>
                      <a:round/>
                      <a:headEnd type="none" w="med" len="med"/>
                      <a:tailEnd type="none" w="med" len="med"/>
                    </a:lnT>
                  </a:tcPr>
                </a:tc>
                <a:tc>
                  <a:txBody>
                    <a:bodyPr/>
                    <a:lstStyle/>
                    <a:p>
                      <a:pPr marL="18000" algn="ctr" fontAlgn="b"/>
                      <a:r>
                        <a:rPr lang="fi-FI" sz="1050" b="1" u="none" strike="noStrike" dirty="0">
                          <a:solidFill>
                            <a:srgbClr val="000000"/>
                          </a:solidFill>
                          <a:effectLst/>
                        </a:rPr>
                        <a:t>2040</a:t>
                      </a:r>
                      <a:endParaRPr lang="fi-FI" sz="1050" b="1" i="0" u="none" strike="noStrike" dirty="0">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34313729"/>
                  </a:ext>
                </a:extLst>
              </a:tr>
              <a:tr h="252000">
                <a:tc>
                  <a:txBody>
                    <a:bodyPr/>
                    <a:lstStyle/>
                    <a:p>
                      <a:pPr marL="18000" algn="l" fontAlgn="b"/>
                      <a:r>
                        <a:rPr lang="fi-FI" sz="1050" b="0" u="none" strike="noStrike" dirty="0">
                          <a:solidFill>
                            <a:srgbClr val="000000"/>
                          </a:solidFill>
                          <a:effectLst/>
                        </a:rPr>
                        <a:t>Uusimaa</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1 836 816</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1 847 243</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1 857 186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1 866 662</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1 875 667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1 884 180</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1 892 214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1 899 730</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1 906 765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1 913 313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1 919 393</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85506598"/>
                  </a:ext>
                </a:extLst>
              </a:tr>
              <a:tr h="252000">
                <a:tc>
                  <a:txBody>
                    <a:bodyPr/>
                    <a:lstStyle/>
                    <a:p>
                      <a:pPr marL="18000" algn="l" fontAlgn="b"/>
                      <a:r>
                        <a:rPr lang="fi-FI" sz="1050" b="0" u="none" strike="noStrike">
                          <a:solidFill>
                            <a:srgbClr val="000000"/>
                          </a:solidFill>
                          <a:effectLst/>
                        </a:rPr>
                        <a:t>Varsinais-Suomi</a:t>
                      </a:r>
                      <a:endParaRPr lang="fi-FI" sz="1050" b="0" i="0" u="none" strike="noStrike">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491 637</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492 330</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492 945</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493 467</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493 882</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494 193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494 399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494 509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494 523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494 458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494 333</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03510927"/>
                  </a:ext>
                </a:extLst>
              </a:tr>
              <a:tr h="252000">
                <a:tc>
                  <a:txBody>
                    <a:bodyPr/>
                    <a:lstStyle/>
                    <a:p>
                      <a:pPr marL="18000" algn="l" fontAlgn="b"/>
                      <a:r>
                        <a:rPr lang="fi-FI" sz="1050" b="0" u="none" strike="noStrike" dirty="0">
                          <a:solidFill>
                            <a:srgbClr val="000000"/>
                          </a:solidFill>
                          <a:effectLst/>
                        </a:rPr>
                        <a:t>Satakunta</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201 574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200 257</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198 952</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197 652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196 371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195 098</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193 849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192 631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191 446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190 282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189 132</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61590860"/>
                  </a:ext>
                </a:extLst>
              </a:tr>
              <a:tr h="252000">
                <a:tc>
                  <a:txBody>
                    <a:bodyPr/>
                    <a:lstStyle/>
                    <a:p>
                      <a:pPr marL="18000" algn="l" fontAlgn="b"/>
                      <a:r>
                        <a:rPr lang="fi-FI" sz="1050" b="0" u="none" strike="noStrike" dirty="0">
                          <a:solidFill>
                            <a:srgbClr val="000000"/>
                          </a:solidFill>
                          <a:effectLst/>
                        </a:rPr>
                        <a:t>Kanta-Häme</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164 397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163 836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163 286</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162 743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162 202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161 681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161 172</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160 674</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160 184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159 716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159 251</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1255720"/>
                  </a:ext>
                </a:extLst>
              </a:tr>
              <a:tr h="252000">
                <a:tc>
                  <a:txBody>
                    <a:bodyPr/>
                    <a:lstStyle/>
                    <a:p>
                      <a:pPr marL="18000" algn="l" fontAlgn="b"/>
                      <a:r>
                        <a:rPr lang="fi-FI" sz="1050" b="0" u="none" strike="noStrike" dirty="0">
                          <a:solidFill>
                            <a:srgbClr val="000000"/>
                          </a:solidFill>
                          <a:effectLst/>
                        </a:rPr>
                        <a:t>Pirkanmaa</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546 805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548 507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550 075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551 512</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552 818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553 986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555 010</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555 904</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556 667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557 322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557 883</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7839299"/>
                  </a:ext>
                </a:extLst>
              </a:tr>
              <a:tr h="252000">
                <a:tc>
                  <a:txBody>
                    <a:bodyPr/>
                    <a:lstStyle/>
                    <a:p>
                      <a:pPr marL="18000" algn="l" fontAlgn="b"/>
                      <a:r>
                        <a:rPr lang="fi-FI" sz="1050" b="0" u="none" strike="noStrike" dirty="0">
                          <a:solidFill>
                            <a:srgbClr val="000000"/>
                          </a:solidFill>
                          <a:effectLst/>
                        </a:rPr>
                        <a:t>Päijät-Häme</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199 927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199 278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198 620</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197 947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197 265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196 579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195 898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195 208</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194 535</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193 867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193 194</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471032"/>
                  </a:ext>
                </a:extLst>
              </a:tr>
              <a:tr h="252000">
                <a:tc>
                  <a:txBody>
                    <a:bodyPr/>
                    <a:lstStyle/>
                    <a:p>
                      <a:pPr marL="18000" algn="l" fontAlgn="b"/>
                      <a:r>
                        <a:rPr lang="fi-FI" sz="1050" b="0" u="none" strike="noStrike" dirty="0">
                          <a:solidFill>
                            <a:srgbClr val="000000"/>
                          </a:solidFill>
                          <a:effectLst/>
                        </a:rPr>
                        <a:t>Kymenlaakso</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148 033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146 725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145 443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144 187</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142 958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141 755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140 591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139 466</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138 368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137 293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136 233</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11750918"/>
                  </a:ext>
                </a:extLst>
              </a:tr>
              <a:tr h="252000">
                <a:tc>
                  <a:txBody>
                    <a:bodyPr/>
                    <a:lstStyle/>
                    <a:p>
                      <a:pPr marL="18000" algn="l" fontAlgn="b"/>
                      <a:r>
                        <a:rPr lang="fi-FI" sz="1050" b="0" u="none" strike="noStrike" dirty="0">
                          <a:solidFill>
                            <a:srgbClr val="000000"/>
                          </a:solidFill>
                          <a:effectLst/>
                        </a:rPr>
                        <a:t>Etelä-Karjala</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119 591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118 916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118 253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117 593</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116 939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116 279</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115 632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114 981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114 338</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113 702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113 074</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3603020"/>
                  </a:ext>
                </a:extLst>
              </a:tr>
              <a:tr h="252000">
                <a:tc>
                  <a:txBody>
                    <a:bodyPr/>
                    <a:lstStyle/>
                    <a:p>
                      <a:pPr marL="18000" algn="l" fontAlgn="b"/>
                      <a:r>
                        <a:rPr lang="fi-FI" sz="1050" b="0" u="none" strike="noStrike">
                          <a:solidFill>
                            <a:srgbClr val="000000"/>
                          </a:solidFill>
                          <a:effectLst/>
                        </a:rPr>
                        <a:t>Etelä-Savo</a:t>
                      </a:r>
                      <a:endParaRPr lang="fi-FI" sz="1050" b="0" i="0" u="none" strike="noStrike">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118 190</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116 961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115 760</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114 566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113 405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112 271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111 157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110 078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109 038</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108 025</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107 041</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30236988"/>
                  </a:ext>
                </a:extLst>
              </a:tr>
              <a:tr h="252000">
                <a:tc>
                  <a:txBody>
                    <a:bodyPr/>
                    <a:lstStyle/>
                    <a:p>
                      <a:pPr marL="18000" algn="l" fontAlgn="b"/>
                      <a:r>
                        <a:rPr lang="fi-FI" sz="1050" b="1" u="none" strike="noStrike" dirty="0">
                          <a:solidFill>
                            <a:srgbClr val="000000"/>
                          </a:solidFill>
                          <a:effectLst/>
                        </a:rPr>
                        <a:t>Pohjois-Savo</a:t>
                      </a:r>
                      <a:endParaRPr lang="fi-FI" sz="1050" b="1"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1" u="none" strike="noStrike">
                          <a:solidFill>
                            <a:srgbClr val="000000"/>
                          </a:solidFill>
                          <a:effectLst/>
                        </a:rPr>
                        <a:t>239 850</a:t>
                      </a:r>
                      <a:endParaRPr lang="fi-FI" sz="1050" b="1"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a:solidFill>
                            <a:srgbClr val="000000"/>
                          </a:solidFill>
                          <a:effectLst/>
                        </a:rPr>
                        <a:t>238 985</a:t>
                      </a:r>
                      <a:endParaRPr lang="fi-FI" sz="1050" b="1"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a:solidFill>
                            <a:srgbClr val="000000"/>
                          </a:solidFill>
                          <a:effectLst/>
                        </a:rPr>
                        <a:t>238 116</a:t>
                      </a:r>
                      <a:endParaRPr lang="fi-FI" sz="1050" b="1"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dirty="0">
                          <a:solidFill>
                            <a:srgbClr val="000000"/>
                          </a:solidFill>
                          <a:effectLst/>
                        </a:rPr>
                        <a:t>237 221</a:t>
                      </a:r>
                      <a:endParaRPr lang="fi-FI" sz="1050" b="1"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dirty="0">
                          <a:solidFill>
                            <a:srgbClr val="000000"/>
                          </a:solidFill>
                          <a:effectLst/>
                        </a:rPr>
                        <a:t>236 295</a:t>
                      </a:r>
                      <a:endParaRPr lang="fi-FI" sz="1050" b="1"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a:solidFill>
                            <a:srgbClr val="000000"/>
                          </a:solidFill>
                          <a:effectLst/>
                        </a:rPr>
                        <a:t>235 355</a:t>
                      </a:r>
                      <a:endParaRPr lang="fi-FI" sz="1050" b="1"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a:solidFill>
                            <a:srgbClr val="000000"/>
                          </a:solidFill>
                          <a:effectLst/>
                        </a:rPr>
                        <a:t>234 395</a:t>
                      </a:r>
                      <a:endParaRPr lang="fi-FI" sz="1050" b="1"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dirty="0">
                          <a:solidFill>
                            <a:srgbClr val="000000"/>
                          </a:solidFill>
                          <a:effectLst/>
                        </a:rPr>
                        <a:t>233 422</a:t>
                      </a:r>
                      <a:endParaRPr lang="fi-FI" sz="1050" b="1"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a:solidFill>
                            <a:srgbClr val="000000"/>
                          </a:solidFill>
                          <a:effectLst/>
                        </a:rPr>
                        <a:t>232 427</a:t>
                      </a:r>
                      <a:endParaRPr lang="fi-FI" sz="1050" b="1"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a:solidFill>
                            <a:srgbClr val="000000"/>
                          </a:solidFill>
                          <a:effectLst/>
                        </a:rPr>
                        <a:t>231 427</a:t>
                      </a:r>
                      <a:endParaRPr lang="fi-FI" sz="1050" b="1"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1" u="none" strike="noStrike" dirty="0">
                          <a:solidFill>
                            <a:srgbClr val="000000"/>
                          </a:solidFill>
                          <a:effectLst/>
                        </a:rPr>
                        <a:t>230 413</a:t>
                      </a:r>
                      <a:endParaRPr lang="fi-FI" sz="1050" b="1" i="0" u="none" strike="noStrike" dirty="0">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02857883"/>
                  </a:ext>
                </a:extLst>
              </a:tr>
              <a:tr h="252000">
                <a:tc>
                  <a:txBody>
                    <a:bodyPr/>
                    <a:lstStyle/>
                    <a:p>
                      <a:pPr marL="18000" algn="l" fontAlgn="b"/>
                      <a:r>
                        <a:rPr lang="fi-FI" sz="1050" b="0" u="none" strike="noStrike">
                          <a:solidFill>
                            <a:srgbClr val="000000"/>
                          </a:solidFill>
                          <a:effectLst/>
                        </a:rPr>
                        <a:t>Pohjois-Karjala</a:t>
                      </a:r>
                      <a:endParaRPr lang="fi-FI" sz="1050" b="0" i="0" u="none" strike="noStrike">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155 368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154 597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153 817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153 028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152 234</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151 428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150 618</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149 800</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148 978</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148 153</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147 328</a:t>
                      </a:r>
                      <a:endParaRPr lang="fi-FI" sz="1050" b="0" i="0" u="none" strike="noStrike" dirty="0">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85146268"/>
                  </a:ext>
                </a:extLst>
              </a:tr>
              <a:tr h="252000">
                <a:tc>
                  <a:txBody>
                    <a:bodyPr/>
                    <a:lstStyle/>
                    <a:p>
                      <a:pPr marL="18000" algn="l" fontAlgn="b"/>
                      <a:r>
                        <a:rPr lang="fi-FI" sz="1050" b="0" u="none" strike="noStrike" dirty="0">
                          <a:solidFill>
                            <a:srgbClr val="000000"/>
                          </a:solidFill>
                          <a:effectLst/>
                        </a:rPr>
                        <a:t>Keski-Suomi</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269 281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268 752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268 188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267 572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266 917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266 228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265 497</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264 744</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263 954</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263 150</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262 332</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49751878"/>
                  </a:ext>
                </a:extLst>
              </a:tr>
              <a:tr h="252000">
                <a:tc>
                  <a:txBody>
                    <a:bodyPr/>
                    <a:lstStyle/>
                    <a:p>
                      <a:pPr marL="18000" algn="l" fontAlgn="b"/>
                      <a:r>
                        <a:rPr lang="fi-FI" sz="1050" b="0" u="none" strike="noStrike">
                          <a:solidFill>
                            <a:srgbClr val="000000"/>
                          </a:solidFill>
                          <a:effectLst/>
                        </a:rPr>
                        <a:t>Etelä-Pohjanmaa</a:t>
                      </a:r>
                      <a:endParaRPr lang="fi-FI" sz="1050" b="0" i="0" u="none" strike="noStrike">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182 921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181 977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181 045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180 106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179 179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178 249</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177 315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176 414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175 517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174 632</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173 749</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15324533"/>
                  </a:ext>
                </a:extLst>
              </a:tr>
              <a:tr h="252000">
                <a:tc>
                  <a:txBody>
                    <a:bodyPr/>
                    <a:lstStyle/>
                    <a:p>
                      <a:pPr marL="18000" algn="l" fontAlgn="b"/>
                      <a:r>
                        <a:rPr lang="fi-FI" sz="1050" b="0" u="none" strike="noStrike" dirty="0">
                          <a:solidFill>
                            <a:srgbClr val="000000"/>
                          </a:solidFill>
                          <a:effectLst/>
                        </a:rPr>
                        <a:t>Pohjanmaa</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173 694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173 375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173 034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172 673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172 291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171 882</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171 450</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171 001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170 524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170 029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169 533</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41869993"/>
                  </a:ext>
                </a:extLst>
              </a:tr>
              <a:tr h="252000">
                <a:tc>
                  <a:txBody>
                    <a:bodyPr/>
                    <a:lstStyle/>
                    <a:p>
                      <a:pPr marL="18000" algn="l" fontAlgn="b"/>
                      <a:r>
                        <a:rPr lang="fi-FI" sz="1050" b="0" u="none" strike="noStrike">
                          <a:solidFill>
                            <a:srgbClr val="000000"/>
                          </a:solidFill>
                          <a:effectLst/>
                        </a:rPr>
                        <a:t>Keski-Pohjanmaa</a:t>
                      </a:r>
                      <a:endParaRPr lang="fi-FI" sz="1050" b="0" i="0" u="none" strike="noStrike">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65 348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65 031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64 704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64 369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64 037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63 703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63 377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63 051</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62 730</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62 416</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62 104</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67750325"/>
                  </a:ext>
                </a:extLst>
              </a:tr>
              <a:tr h="252000">
                <a:tc>
                  <a:txBody>
                    <a:bodyPr/>
                    <a:lstStyle/>
                    <a:p>
                      <a:pPr marL="18000" algn="l" fontAlgn="b"/>
                      <a:r>
                        <a:rPr lang="fi-FI" sz="1050" b="0" u="none" strike="noStrike">
                          <a:solidFill>
                            <a:srgbClr val="000000"/>
                          </a:solidFill>
                          <a:effectLst/>
                        </a:rPr>
                        <a:t>Pohjois-Pohjanmaa</a:t>
                      </a:r>
                      <a:endParaRPr lang="fi-FI" sz="1050" b="0" i="0" u="none" strike="noStrike">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418 307</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418 328</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418 284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418 202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418 074</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417 897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417 654</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417 380</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417 053</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416 666</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416 214</a:t>
                      </a:r>
                      <a:endParaRPr lang="fi-FI" sz="1050" b="0" i="0" u="none" strike="noStrike" dirty="0">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94452229"/>
                  </a:ext>
                </a:extLst>
              </a:tr>
              <a:tr h="252000">
                <a:tc>
                  <a:txBody>
                    <a:bodyPr/>
                    <a:lstStyle/>
                    <a:p>
                      <a:pPr marL="18000" algn="l" fontAlgn="b"/>
                      <a:r>
                        <a:rPr lang="fi-FI" sz="1050" b="0" u="none" strike="noStrike" dirty="0">
                          <a:solidFill>
                            <a:srgbClr val="000000"/>
                          </a:solidFill>
                          <a:effectLst/>
                        </a:rPr>
                        <a:t>Kainuu</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65 494</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64 942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64 392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63 845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63 307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62 786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62 268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61 762</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61 268</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60 787</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60 312</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62140071"/>
                  </a:ext>
                </a:extLst>
              </a:tr>
              <a:tr h="252000">
                <a:tc>
                  <a:txBody>
                    <a:bodyPr/>
                    <a:lstStyle/>
                    <a:p>
                      <a:pPr marL="18000" algn="l" fontAlgn="b"/>
                      <a:r>
                        <a:rPr lang="fi-FI" sz="1050" b="0" u="none" strike="noStrike">
                          <a:solidFill>
                            <a:srgbClr val="000000"/>
                          </a:solidFill>
                          <a:effectLst/>
                        </a:rPr>
                        <a:t>Lappi</a:t>
                      </a:r>
                      <a:endParaRPr lang="fi-FI" sz="1050" b="0" i="0" u="none" strike="noStrike">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dirty="0">
                          <a:solidFill>
                            <a:srgbClr val="000000"/>
                          </a:solidFill>
                          <a:effectLst/>
                        </a:rPr>
                        <a:t>169 391</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168 719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168 049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167 392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166 745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166 100</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165 470</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164 837</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164 206</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163 572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162 937</a:t>
                      </a:r>
                      <a:endParaRPr lang="fi-FI" sz="1050" b="0" i="0" u="none" strike="noStrike" dirty="0">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2012883"/>
                  </a:ext>
                </a:extLst>
              </a:tr>
              <a:tr h="252000">
                <a:tc>
                  <a:txBody>
                    <a:bodyPr/>
                    <a:lstStyle/>
                    <a:p>
                      <a:pPr marL="18000" algn="l" fontAlgn="b"/>
                      <a:r>
                        <a:rPr lang="fi-FI" sz="1050" b="0" u="none" strike="noStrike" dirty="0">
                          <a:solidFill>
                            <a:srgbClr val="000000"/>
                          </a:solidFill>
                          <a:effectLst/>
                        </a:rPr>
                        <a:t>Ahvenanmaa</a:t>
                      </a:r>
                      <a:endParaRPr lang="fi-FI" sz="1050" b="0" i="0"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tcPr>
                </a:tc>
                <a:tc>
                  <a:txBody>
                    <a:bodyPr/>
                    <a:lstStyle/>
                    <a:p>
                      <a:pPr marL="18000" algn="ctr" fontAlgn="b"/>
                      <a:r>
                        <a:rPr lang="fi-FI" sz="1050" b="0" u="none" strike="noStrike">
                          <a:solidFill>
                            <a:srgbClr val="000000"/>
                          </a:solidFill>
                          <a:effectLst/>
                        </a:rPr>
                        <a:t>32 197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32 352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32 505</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32 653</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32 792</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32 929</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33 057</a:t>
                      </a:r>
                      <a:endParaRPr lang="fi-FI" sz="1050" b="0" i="0" u="none" strike="noStrike">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33 182</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33 310</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dirty="0">
                          <a:solidFill>
                            <a:srgbClr val="000000"/>
                          </a:solidFill>
                          <a:effectLst/>
                        </a:rPr>
                        <a:t>33 438</a:t>
                      </a:r>
                      <a:endParaRPr lang="fi-FI" sz="1050" b="0" i="0" u="none" strike="noStrike" dirty="0">
                        <a:solidFill>
                          <a:srgbClr val="000000"/>
                        </a:solidFill>
                        <a:effectLst/>
                        <a:latin typeface="Calibri" panose="020F0502020204030204" pitchFamily="34" charset="0"/>
                      </a:endParaRPr>
                    </a:p>
                  </a:txBody>
                  <a:tcPr marL="3331" marR="3331" marT="3331" marB="0" anchor="b"/>
                </a:tc>
                <a:tc>
                  <a:txBody>
                    <a:bodyPr/>
                    <a:lstStyle/>
                    <a:p>
                      <a:pPr marL="18000" algn="ctr" fontAlgn="b"/>
                      <a:r>
                        <a:rPr lang="fi-FI" sz="1050" b="0" u="none" strike="noStrike">
                          <a:solidFill>
                            <a:srgbClr val="000000"/>
                          </a:solidFill>
                          <a:effectLst/>
                        </a:rPr>
                        <a:t>33 555</a:t>
                      </a:r>
                      <a:endParaRPr lang="fi-FI" sz="1050" b="0" i="0" u="none" strike="noStrike">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62191009"/>
                  </a:ext>
                </a:extLst>
              </a:tr>
              <a:tr h="252000">
                <a:tc>
                  <a:txBody>
                    <a:bodyPr/>
                    <a:lstStyle/>
                    <a:p>
                      <a:pPr marL="18000" algn="l" fontAlgn="b"/>
                      <a:r>
                        <a:rPr lang="fi-FI" sz="1050" b="0" i="1" u="none" strike="noStrike" dirty="0">
                          <a:solidFill>
                            <a:srgbClr val="000000"/>
                          </a:solidFill>
                          <a:effectLst/>
                        </a:rPr>
                        <a:t>KOKO MAA</a:t>
                      </a:r>
                      <a:endParaRPr lang="fi-FI" sz="1050" b="0" i="1" u="none" strike="noStrike" dirty="0">
                        <a:solidFill>
                          <a:srgbClr val="000000"/>
                        </a:solidFill>
                        <a:effectLst/>
                        <a:latin typeface="Calibri" panose="020F0502020204030204" pitchFamily="34" charset="0"/>
                      </a:endParaRPr>
                    </a:p>
                  </a:txBody>
                  <a:tcPr marL="3331" marR="3331" marT="3331"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5 598 821</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5 601 111</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5 602 654</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5 603 390</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5 603 378</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5 602 579</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5 601 023</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5 598 774</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5 595 831</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5 592 248</a:t>
                      </a:r>
                      <a:endParaRPr lang="fi-FI" sz="1050" b="0" i="1" u="none" strike="noStrike" dirty="0">
                        <a:solidFill>
                          <a:srgbClr val="000000"/>
                        </a:solidFill>
                        <a:effectLst/>
                        <a:latin typeface="Calibri" panose="020F0502020204030204" pitchFamily="34" charset="0"/>
                      </a:endParaRPr>
                    </a:p>
                  </a:txBody>
                  <a:tcPr marL="3331" marR="3331" marT="3331" marB="0" anchor="b">
                    <a:lnB w="12700" cap="flat" cmpd="sng" algn="ctr">
                      <a:solidFill>
                        <a:schemeClr val="tx1"/>
                      </a:solidFill>
                      <a:prstDash val="solid"/>
                      <a:round/>
                      <a:headEnd type="none" w="med" len="med"/>
                      <a:tailEnd type="none" w="med" len="med"/>
                    </a:lnB>
                  </a:tcPr>
                </a:tc>
                <a:tc>
                  <a:txBody>
                    <a:bodyPr/>
                    <a:lstStyle/>
                    <a:p>
                      <a:pPr marL="18000" algn="ctr" fontAlgn="b"/>
                      <a:r>
                        <a:rPr lang="fi-FI" sz="1050" b="0" i="1" u="none" strike="noStrike" dirty="0">
                          <a:solidFill>
                            <a:srgbClr val="000000"/>
                          </a:solidFill>
                          <a:effectLst/>
                        </a:rPr>
                        <a:t>5 588 011</a:t>
                      </a:r>
                      <a:endParaRPr lang="fi-FI" sz="1050" b="0" i="1" u="none" strike="noStrike" dirty="0">
                        <a:solidFill>
                          <a:srgbClr val="000000"/>
                        </a:solidFill>
                        <a:effectLst/>
                        <a:latin typeface="Calibri" panose="020F0502020204030204" pitchFamily="34" charset="0"/>
                      </a:endParaRPr>
                    </a:p>
                  </a:txBody>
                  <a:tcPr marL="3331" marR="3331" marT="3331"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5028974"/>
                  </a:ext>
                </a:extLst>
              </a:tr>
            </a:tbl>
          </a:graphicData>
        </a:graphic>
      </p:graphicFrame>
      <p:pic>
        <p:nvPicPr>
          <p:cNvPr id="5" name="Kuva 4" descr="Kuva, joka sisältää kohteen teksti&#10;&#10;Kuvaus luotu automaattisesti">
            <a:extLst>
              <a:ext uri="{FF2B5EF4-FFF2-40B4-BE49-F238E27FC236}">
                <a16:creationId xmlns:a16="http://schemas.microsoft.com/office/drawing/2014/main" id="{5F8DC0CD-2D54-BC1D-D57A-47DD62117DE5}"/>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6" name="Tekstiruutu 5">
            <a:extLst>
              <a:ext uri="{FF2B5EF4-FFF2-40B4-BE49-F238E27FC236}">
                <a16:creationId xmlns:a16="http://schemas.microsoft.com/office/drawing/2014/main" id="{AC8BF718-6B53-F05B-5202-25A055BF9C6F}"/>
              </a:ext>
            </a:extLst>
          </p:cNvPr>
          <p:cNvSpPr txBox="1"/>
          <p:nvPr/>
        </p:nvSpPr>
        <p:spPr>
          <a:xfrm>
            <a:off x="1911000" y="608400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282894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ulukko 3">
            <a:extLst>
              <a:ext uri="{FF2B5EF4-FFF2-40B4-BE49-F238E27FC236}">
                <a16:creationId xmlns:a16="http://schemas.microsoft.com/office/drawing/2014/main" id="{C10E8163-4EF6-37E5-AE3E-30575FFEED80}"/>
              </a:ext>
            </a:extLst>
          </p:cNvPr>
          <p:cNvGraphicFramePr>
            <a:graphicFrameLocks noGrp="1"/>
          </p:cNvGraphicFramePr>
          <p:nvPr>
            <p:extLst>
              <p:ext uri="{D42A27DB-BD31-4B8C-83A1-F6EECF244321}">
                <p14:modId xmlns:p14="http://schemas.microsoft.com/office/powerpoint/2010/main" val="3256228059"/>
              </p:ext>
            </p:extLst>
          </p:nvPr>
        </p:nvGraphicFramePr>
        <p:xfrm>
          <a:off x="2108200" y="792000"/>
          <a:ext cx="7975600" cy="5292000"/>
        </p:xfrm>
        <a:graphic>
          <a:graphicData uri="http://schemas.openxmlformats.org/drawingml/2006/table">
            <a:tbl>
              <a:tblPr firstRow="1" bandRow="1">
                <a:tableStyleId>{D27102A9-8310-4765-A935-A1911B00CA55}</a:tableStyleId>
              </a:tblPr>
              <a:tblGrid>
                <a:gridCol w="1270000">
                  <a:extLst>
                    <a:ext uri="{9D8B030D-6E8A-4147-A177-3AD203B41FA5}">
                      <a16:colId xmlns:a16="http://schemas.microsoft.com/office/drawing/2014/main" val="3311387300"/>
                    </a:ext>
                  </a:extLst>
                </a:gridCol>
                <a:gridCol w="609600">
                  <a:extLst>
                    <a:ext uri="{9D8B030D-6E8A-4147-A177-3AD203B41FA5}">
                      <a16:colId xmlns:a16="http://schemas.microsoft.com/office/drawing/2014/main" val="3400341408"/>
                    </a:ext>
                  </a:extLst>
                </a:gridCol>
                <a:gridCol w="609600">
                  <a:extLst>
                    <a:ext uri="{9D8B030D-6E8A-4147-A177-3AD203B41FA5}">
                      <a16:colId xmlns:a16="http://schemas.microsoft.com/office/drawing/2014/main" val="2859782302"/>
                    </a:ext>
                  </a:extLst>
                </a:gridCol>
                <a:gridCol w="609600">
                  <a:extLst>
                    <a:ext uri="{9D8B030D-6E8A-4147-A177-3AD203B41FA5}">
                      <a16:colId xmlns:a16="http://schemas.microsoft.com/office/drawing/2014/main" val="3732619906"/>
                    </a:ext>
                  </a:extLst>
                </a:gridCol>
                <a:gridCol w="609600">
                  <a:extLst>
                    <a:ext uri="{9D8B030D-6E8A-4147-A177-3AD203B41FA5}">
                      <a16:colId xmlns:a16="http://schemas.microsoft.com/office/drawing/2014/main" val="3794124465"/>
                    </a:ext>
                  </a:extLst>
                </a:gridCol>
                <a:gridCol w="609600">
                  <a:extLst>
                    <a:ext uri="{9D8B030D-6E8A-4147-A177-3AD203B41FA5}">
                      <a16:colId xmlns:a16="http://schemas.microsoft.com/office/drawing/2014/main" val="3552681238"/>
                    </a:ext>
                  </a:extLst>
                </a:gridCol>
                <a:gridCol w="609600">
                  <a:extLst>
                    <a:ext uri="{9D8B030D-6E8A-4147-A177-3AD203B41FA5}">
                      <a16:colId xmlns:a16="http://schemas.microsoft.com/office/drawing/2014/main" val="2838033533"/>
                    </a:ext>
                  </a:extLst>
                </a:gridCol>
                <a:gridCol w="609600">
                  <a:extLst>
                    <a:ext uri="{9D8B030D-6E8A-4147-A177-3AD203B41FA5}">
                      <a16:colId xmlns:a16="http://schemas.microsoft.com/office/drawing/2014/main" val="3783207011"/>
                    </a:ext>
                  </a:extLst>
                </a:gridCol>
                <a:gridCol w="609600">
                  <a:extLst>
                    <a:ext uri="{9D8B030D-6E8A-4147-A177-3AD203B41FA5}">
                      <a16:colId xmlns:a16="http://schemas.microsoft.com/office/drawing/2014/main" val="2821621741"/>
                    </a:ext>
                  </a:extLst>
                </a:gridCol>
                <a:gridCol w="609600">
                  <a:extLst>
                    <a:ext uri="{9D8B030D-6E8A-4147-A177-3AD203B41FA5}">
                      <a16:colId xmlns:a16="http://schemas.microsoft.com/office/drawing/2014/main" val="2022294834"/>
                    </a:ext>
                  </a:extLst>
                </a:gridCol>
                <a:gridCol w="609600">
                  <a:extLst>
                    <a:ext uri="{9D8B030D-6E8A-4147-A177-3AD203B41FA5}">
                      <a16:colId xmlns:a16="http://schemas.microsoft.com/office/drawing/2014/main" val="1864475114"/>
                    </a:ext>
                  </a:extLst>
                </a:gridCol>
                <a:gridCol w="609600">
                  <a:extLst>
                    <a:ext uri="{9D8B030D-6E8A-4147-A177-3AD203B41FA5}">
                      <a16:colId xmlns:a16="http://schemas.microsoft.com/office/drawing/2014/main" val="2832539984"/>
                    </a:ext>
                  </a:extLst>
                </a:gridCol>
              </a:tblGrid>
              <a:tr h="252000">
                <a:tc>
                  <a:txBody>
                    <a:bodyPr/>
                    <a:lstStyle/>
                    <a:p>
                      <a:pPr algn="l" fontAlgn="b"/>
                      <a:r>
                        <a:rPr lang="fi-FI" sz="1050" u="none" strike="noStrike">
                          <a:effectLst/>
                        </a:rPr>
                        <a:t>Maakunta</a:t>
                      </a:r>
                      <a:endParaRPr lang="fi-FI" sz="1050" b="1"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fi-FI" sz="1050" u="none" strike="noStrike" dirty="0">
                          <a:effectLst/>
                        </a:rPr>
                        <a:t>2024</a:t>
                      </a:r>
                      <a:endParaRPr lang="fi-FI" sz="1050" b="1"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2025</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2026</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2027</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2028</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2029</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2030</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2031</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2032</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2033</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2034</a:t>
                      </a:r>
                      <a:endParaRPr lang="fi-FI" sz="1050" b="1"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10072109"/>
                  </a:ext>
                </a:extLst>
              </a:tr>
              <a:tr h="252000">
                <a:tc>
                  <a:txBody>
                    <a:bodyPr/>
                    <a:lstStyle/>
                    <a:p>
                      <a:pPr algn="l" fontAlgn="b"/>
                      <a:r>
                        <a:rPr lang="fi-FI" sz="1050" u="none" strike="noStrike">
                          <a:effectLst/>
                        </a:rPr>
                        <a:t>Uusimaa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1 788 660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1 813 965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1 836 394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1 858 377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1 879 908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1 900 998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1 921 647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1 941 864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1 961 635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1 980 983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1 999 885</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22987335"/>
                  </a:ext>
                </a:extLst>
              </a:tr>
              <a:tr h="252000">
                <a:tc>
                  <a:txBody>
                    <a:bodyPr/>
                    <a:lstStyle/>
                    <a:p>
                      <a:pPr algn="l" fontAlgn="b"/>
                      <a:r>
                        <a:rPr lang="fi-FI" sz="1050" u="none" strike="noStrike">
                          <a:effectLst/>
                        </a:rPr>
                        <a:t>Varsinais-Suomi</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494 614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497 911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500 807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503 684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506 532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509 349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512 124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514 848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517 532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520 143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522 691</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4627364"/>
                  </a:ext>
                </a:extLst>
              </a:tr>
              <a:tr h="252000">
                <a:tc>
                  <a:txBody>
                    <a:bodyPr/>
                    <a:lstStyle/>
                    <a:p>
                      <a:pPr algn="l" fontAlgn="b"/>
                      <a:r>
                        <a:rPr lang="fi-FI" sz="1050" u="none" strike="noStrike">
                          <a:effectLst/>
                        </a:rPr>
                        <a:t>Satakunta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210 709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209 539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208 300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207 127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206 010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204 928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203 892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202 884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201 914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200 971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200 074</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71748468"/>
                  </a:ext>
                </a:extLst>
              </a:tr>
              <a:tr h="252000">
                <a:tc>
                  <a:txBody>
                    <a:bodyPr/>
                    <a:lstStyle/>
                    <a:p>
                      <a:pPr algn="l" fontAlgn="b"/>
                      <a:r>
                        <a:rPr lang="fi-FI" sz="1050" u="none" strike="noStrike">
                          <a:effectLst/>
                        </a:rPr>
                        <a:t>Kanta-Häme</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169 313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169 035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168 712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168 429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168 183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167 973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167 806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167 681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167 589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167 526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167 488</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93574592"/>
                  </a:ext>
                </a:extLst>
              </a:tr>
              <a:tr h="252000">
                <a:tc>
                  <a:txBody>
                    <a:bodyPr/>
                    <a:lstStyle/>
                    <a:p>
                      <a:pPr algn="l" fontAlgn="b"/>
                      <a:r>
                        <a:rPr lang="fi-FI" sz="1050" u="none" strike="noStrike">
                          <a:effectLst/>
                        </a:rPr>
                        <a:t>Pirkanmaa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544 893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549 930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554 556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559 099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563 549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567 950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572 293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576 516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580 640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584 682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588 618</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221397"/>
                  </a:ext>
                </a:extLst>
              </a:tr>
              <a:tr h="252000">
                <a:tc>
                  <a:txBody>
                    <a:bodyPr/>
                    <a:lstStyle/>
                    <a:p>
                      <a:pPr algn="l" fontAlgn="b"/>
                      <a:r>
                        <a:rPr lang="fi-FI" sz="1050" u="none" strike="noStrike">
                          <a:effectLst/>
                        </a:rPr>
                        <a:t>Päijät-Häme</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204 415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204 183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203 848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203 513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203 201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202 887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202 586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202 288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201 999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201 727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201 464</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88500052"/>
                  </a:ext>
                </a:extLst>
              </a:tr>
              <a:tr h="252000">
                <a:tc>
                  <a:txBody>
                    <a:bodyPr/>
                    <a:lstStyle/>
                    <a:p>
                      <a:pPr algn="l" fontAlgn="b"/>
                      <a:r>
                        <a:rPr lang="fi-FI" sz="1050" u="none" strike="noStrike">
                          <a:effectLst/>
                        </a:rPr>
                        <a:t>Kymenlaakso</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157 147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155 615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154 065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152 584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151 186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149 831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148 526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147 281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146 085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144 930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143 827</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1680748"/>
                  </a:ext>
                </a:extLst>
              </a:tr>
              <a:tr h="252000">
                <a:tc>
                  <a:txBody>
                    <a:bodyPr/>
                    <a:lstStyle/>
                    <a:p>
                      <a:pPr algn="l" fontAlgn="b"/>
                      <a:r>
                        <a:rPr lang="fi-FI" sz="1050" u="none" strike="noStrike">
                          <a:effectLst/>
                        </a:rPr>
                        <a:t>Etelä-Karjala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124 831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124 343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123 761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123 198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122 670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122 165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121 664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121 182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120 713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120 269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119 834</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01213732"/>
                  </a:ext>
                </a:extLst>
              </a:tr>
              <a:tr h="252000">
                <a:tc>
                  <a:txBody>
                    <a:bodyPr/>
                    <a:lstStyle/>
                    <a:p>
                      <a:pPr algn="l" fontAlgn="b"/>
                      <a:r>
                        <a:rPr lang="fi-FI" sz="1050" u="none" strike="noStrike" dirty="0">
                          <a:effectLst/>
                        </a:rPr>
                        <a:t>Etelä-Savo</a:t>
                      </a:r>
                      <a:endParaRPr lang="fi-FI" sz="1050" b="0"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128 955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127 936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126 896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125 893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124 918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123 982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123 070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122 188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121 324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120 480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119 663</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97947061"/>
                  </a:ext>
                </a:extLst>
              </a:tr>
              <a:tr h="252000">
                <a:tc>
                  <a:txBody>
                    <a:bodyPr/>
                    <a:lstStyle/>
                    <a:p>
                      <a:pPr algn="l" fontAlgn="b"/>
                      <a:r>
                        <a:rPr lang="fi-FI" sz="1050" b="1" u="none" strike="noStrike" dirty="0">
                          <a:effectLst/>
                        </a:rPr>
                        <a:t>Pohjois-Savo</a:t>
                      </a:r>
                      <a:endParaRPr lang="fi-FI" sz="1050" b="1"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b="1" u="none" strike="noStrike">
                          <a:effectLst/>
                        </a:rPr>
                        <a:t>248 412</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248 516</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248 511</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248 535</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248 569</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248 597</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248 637</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248 682</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248 718</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248 758</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dirty="0">
                          <a:effectLst/>
                        </a:rPr>
                        <a:t>248 775</a:t>
                      </a:r>
                      <a:endParaRPr lang="fi-FI" sz="1050" b="1" i="0" u="none" strike="noStrike" dirty="0">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23513048"/>
                  </a:ext>
                </a:extLst>
              </a:tr>
              <a:tr h="252000">
                <a:tc>
                  <a:txBody>
                    <a:bodyPr/>
                    <a:lstStyle/>
                    <a:p>
                      <a:pPr algn="l" fontAlgn="b"/>
                      <a:r>
                        <a:rPr lang="fi-FI" sz="1050" u="none" strike="noStrike">
                          <a:effectLst/>
                        </a:rPr>
                        <a:t>Pohjois-Karjala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162 015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161 591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161 094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160 611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160 139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159 686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159 241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158 793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158 353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157 909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157 471</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3760548"/>
                  </a:ext>
                </a:extLst>
              </a:tr>
              <a:tr h="252000">
                <a:tc>
                  <a:txBody>
                    <a:bodyPr/>
                    <a:lstStyle/>
                    <a:p>
                      <a:pPr algn="l" fontAlgn="b"/>
                      <a:r>
                        <a:rPr lang="fi-FI" sz="1050" u="none" strike="noStrike">
                          <a:effectLst/>
                        </a:rPr>
                        <a:t>Keski-Suomi</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273 726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274 002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274 129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274 261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274 383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274 488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274 570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274 638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274 686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274 726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274 745</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11022702"/>
                  </a:ext>
                </a:extLst>
              </a:tr>
              <a:tr h="252000">
                <a:tc>
                  <a:txBody>
                    <a:bodyPr/>
                    <a:lstStyle/>
                    <a:p>
                      <a:pPr algn="l" fontAlgn="b"/>
                      <a:r>
                        <a:rPr lang="fi-FI" sz="1050" u="none" strike="noStrike">
                          <a:effectLst/>
                        </a:rPr>
                        <a:t>Etelä-Pohjanmaa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189 920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189 225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188 497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187 770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187 066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186 379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185 703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185 036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184 394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183 789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183 208</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41439158"/>
                  </a:ext>
                </a:extLst>
              </a:tr>
              <a:tr h="252000">
                <a:tc>
                  <a:txBody>
                    <a:bodyPr/>
                    <a:lstStyle/>
                    <a:p>
                      <a:pPr algn="l" fontAlgn="b"/>
                      <a:r>
                        <a:rPr lang="fi-FI" sz="1050" u="none" strike="noStrike">
                          <a:effectLst/>
                        </a:rPr>
                        <a:t>Pohjanmaa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178 664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179 396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179 878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180 366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180 829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181 276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181 715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182 151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182 577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182 980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183 368</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34400941"/>
                  </a:ext>
                </a:extLst>
              </a:tr>
              <a:tr h="252000">
                <a:tc>
                  <a:txBody>
                    <a:bodyPr/>
                    <a:lstStyle/>
                    <a:p>
                      <a:pPr algn="l" fontAlgn="b"/>
                      <a:r>
                        <a:rPr lang="fi-FI" sz="1050" u="none" strike="noStrike">
                          <a:effectLst/>
                        </a:rPr>
                        <a:t>Keski-Pohjanmaa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67 690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67 590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67 445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67 304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67 157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67 001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66 832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66 667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66 487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66 311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66 138</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332209"/>
                  </a:ext>
                </a:extLst>
              </a:tr>
              <a:tr h="252000">
                <a:tc>
                  <a:txBody>
                    <a:bodyPr/>
                    <a:lstStyle/>
                    <a:p>
                      <a:pPr algn="l" fontAlgn="b"/>
                      <a:r>
                        <a:rPr lang="fi-FI" sz="1050" u="none" strike="noStrike">
                          <a:effectLst/>
                        </a:rPr>
                        <a:t>Pohjois-Pohjanmaa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420 210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421 820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423 135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424 385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425 590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426 764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427 914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429 030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430 119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431 179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432 233</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32151521"/>
                  </a:ext>
                </a:extLst>
              </a:tr>
              <a:tr h="252000">
                <a:tc>
                  <a:txBody>
                    <a:bodyPr/>
                    <a:lstStyle/>
                    <a:p>
                      <a:pPr algn="l" fontAlgn="b"/>
                      <a:r>
                        <a:rPr lang="fi-FI" sz="1050" u="none" strike="noStrike">
                          <a:effectLst/>
                        </a:rPr>
                        <a:t>Kainuu</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69 714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69 197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68 642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68 091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67 563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67 050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66 558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66 079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65 608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65 154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64 721</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0893049"/>
                  </a:ext>
                </a:extLst>
              </a:tr>
              <a:tr h="252000">
                <a:tc>
                  <a:txBody>
                    <a:bodyPr/>
                    <a:lstStyle/>
                    <a:p>
                      <a:pPr algn="l" fontAlgn="b"/>
                      <a:r>
                        <a:rPr lang="fi-FI" sz="1050" u="none" strike="noStrike">
                          <a:effectLst/>
                        </a:rPr>
                        <a:t>Lappi</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175 941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175 645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175 296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174 971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174 679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174 410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174 156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173 921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173 715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173 537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173 379</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99108006"/>
                  </a:ext>
                </a:extLst>
              </a:tr>
              <a:tr h="252000">
                <a:tc>
                  <a:txBody>
                    <a:bodyPr/>
                    <a:lstStyle/>
                    <a:p>
                      <a:pPr algn="l" fontAlgn="b"/>
                      <a:r>
                        <a:rPr lang="fi-FI" sz="1050" u="none" strike="noStrike">
                          <a:effectLst/>
                        </a:rPr>
                        <a:t>Ahvenanmaa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30 698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30 785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30 819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30 850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30 864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30 889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30 900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30 902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30 896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30 896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30 888</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93226651"/>
                  </a:ext>
                </a:extLst>
              </a:tr>
              <a:tr h="252000">
                <a:tc>
                  <a:txBody>
                    <a:bodyPr/>
                    <a:lstStyle/>
                    <a:p>
                      <a:pPr algn="l" fontAlgn="b"/>
                      <a:r>
                        <a:rPr lang="fi-FI" sz="1050" i="1" u="none" strike="noStrike" dirty="0">
                          <a:effectLst/>
                        </a:rPr>
                        <a:t>KOKO MAA</a:t>
                      </a:r>
                      <a:endParaRPr lang="fi-FI" sz="1050" b="0" i="1"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5 640 527</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5 670 224</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5 694 785</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5 719 048</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5 742 996</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5 766 603</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5 789 834</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5 812 631</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5 834 984</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5 856 950</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dirty="0">
                          <a:effectLst/>
                        </a:rPr>
                        <a:t>5 878 470</a:t>
                      </a:r>
                      <a:endParaRPr lang="fi-FI" sz="1050" b="0" i="1" u="none" strike="noStrike" dirty="0">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3654667"/>
                  </a:ext>
                </a:extLst>
              </a:tr>
            </a:tbl>
          </a:graphicData>
        </a:graphic>
      </p:graphicFrame>
      <p:sp>
        <p:nvSpPr>
          <p:cNvPr id="5" name="Otsikko 1">
            <a:extLst>
              <a:ext uri="{FF2B5EF4-FFF2-40B4-BE49-F238E27FC236}">
                <a16:creationId xmlns:a16="http://schemas.microsoft.com/office/drawing/2014/main" id="{A20955C6-C420-8E3B-B3A1-426D73796A71}"/>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Tilastokeskuksen väestöennuste 2024 vuosille 2024–2034</a:t>
            </a:r>
          </a:p>
        </p:txBody>
      </p:sp>
      <p:pic>
        <p:nvPicPr>
          <p:cNvPr id="6" name="Kuva 5" descr="Kuva, joka sisältää kohteen teksti&#10;&#10;Kuvaus luotu automaattisesti">
            <a:extLst>
              <a:ext uri="{FF2B5EF4-FFF2-40B4-BE49-F238E27FC236}">
                <a16:creationId xmlns:a16="http://schemas.microsoft.com/office/drawing/2014/main" id="{F9452E62-3E79-0E2D-7F49-864CB39E8DDE}"/>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7" name="Tekstiruutu 6">
            <a:extLst>
              <a:ext uri="{FF2B5EF4-FFF2-40B4-BE49-F238E27FC236}">
                <a16:creationId xmlns:a16="http://schemas.microsoft.com/office/drawing/2014/main" id="{1AF1782F-355B-A084-186F-586B530E6D08}"/>
              </a:ext>
            </a:extLst>
          </p:cNvPr>
          <p:cNvSpPr txBox="1"/>
          <p:nvPr/>
        </p:nvSpPr>
        <p:spPr>
          <a:xfrm>
            <a:off x="2036727" y="608400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14103707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a:extLst>
              <a:ext uri="{FF2B5EF4-FFF2-40B4-BE49-F238E27FC236}">
                <a16:creationId xmlns:a16="http://schemas.microsoft.com/office/drawing/2014/main" id="{D06A2110-8B83-FF74-4635-F1C889FD911B}"/>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Tilastokeskuksen väestöennuste 2024 vuosille 2035–2045</a:t>
            </a:r>
          </a:p>
        </p:txBody>
      </p:sp>
      <p:graphicFrame>
        <p:nvGraphicFramePr>
          <p:cNvPr id="5" name="Taulukko 4">
            <a:extLst>
              <a:ext uri="{FF2B5EF4-FFF2-40B4-BE49-F238E27FC236}">
                <a16:creationId xmlns:a16="http://schemas.microsoft.com/office/drawing/2014/main" id="{0131EFBF-2BD8-4BAC-A5D2-24D141C35AC8}"/>
              </a:ext>
            </a:extLst>
          </p:cNvPr>
          <p:cNvGraphicFramePr>
            <a:graphicFrameLocks noGrp="1"/>
          </p:cNvGraphicFramePr>
          <p:nvPr>
            <p:extLst>
              <p:ext uri="{D42A27DB-BD31-4B8C-83A1-F6EECF244321}">
                <p14:modId xmlns:p14="http://schemas.microsoft.com/office/powerpoint/2010/main" val="3376217673"/>
              </p:ext>
            </p:extLst>
          </p:nvPr>
        </p:nvGraphicFramePr>
        <p:xfrm>
          <a:off x="2108200" y="792000"/>
          <a:ext cx="7975600" cy="5292000"/>
        </p:xfrm>
        <a:graphic>
          <a:graphicData uri="http://schemas.openxmlformats.org/drawingml/2006/table">
            <a:tbl>
              <a:tblPr firstRow="1" bandRow="1">
                <a:tableStyleId>{D27102A9-8310-4765-A935-A1911B00CA55}</a:tableStyleId>
              </a:tblPr>
              <a:tblGrid>
                <a:gridCol w="1270000">
                  <a:extLst>
                    <a:ext uri="{9D8B030D-6E8A-4147-A177-3AD203B41FA5}">
                      <a16:colId xmlns:a16="http://schemas.microsoft.com/office/drawing/2014/main" val="1486211845"/>
                    </a:ext>
                  </a:extLst>
                </a:gridCol>
                <a:gridCol w="609600">
                  <a:extLst>
                    <a:ext uri="{9D8B030D-6E8A-4147-A177-3AD203B41FA5}">
                      <a16:colId xmlns:a16="http://schemas.microsoft.com/office/drawing/2014/main" val="1238330371"/>
                    </a:ext>
                  </a:extLst>
                </a:gridCol>
                <a:gridCol w="609600">
                  <a:extLst>
                    <a:ext uri="{9D8B030D-6E8A-4147-A177-3AD203B41FA5}">
                      <a16:colId xmlns:a16="http://schemas.microsoft.com/office/drawing/2014/main" val="650049368"/>
                    </a:ext>
                  </a:extLst>
                </a:gridCol>
                <a:gridCol w="609600">
                  <a:extLst>
                    <a:ext uri="{9D8B030D-6E8A-4147-A177-3AD203B41FA5}">
                      <a16:colId xmlns:a16="http://schemas.microsoft.com/office/drawing/2014/main" val="1305471411"/>
                    </a:ext>
                  </a:extLst>
                </a:gridCol>
                <a:gridCol w="609600">
                  <a:extLst>
                    <a:ext uri="{9D8B030D-6E8A-4147-A177-3AD203B41FA5}">
                      <a16:colId xmlns:a16="http://schemas.microsoft.com/office/drawing/2014/main" val="3426589300"/>
                    </a:ext>
                  </a:extLst>
                </a:gridCol>
                <a:gridCol w="609600">
                  <a:extLst>
                    <a:ext uri="{9D8B030D-6E8A-4147-A177-3AD203B41FA5}">
                      <a16:colId xmlns:a16="http://schemas.microsoft.com/office/drawing/2014/main" val="3489059426"/>
                    </a:ext>
                  </a:extLst>
                </a:gridCol>
                <a:gridCol w="609600">
                  <a:extLst>
                    <a:ext uri="{9D8B030D-6E8A-4147-A177-3AD203B41FA5}">
                      <a16:colId xmlns:a16="http://schemas.microsoft.com/office/drawing/2014/main" val="2487753870"/>
                    </a:ext>
                  </a:extLst>
                </a:gridCol>
                <a:gridCol w="609600">
                  <a:extLst>
                    <a:ext uri="{9D8B030D-6E8A-4147-A177-3AD203B41FA5}">
                      <a16:colId xmlns:a16="http://schemas.microsoft.com/office/drawing/2014/main" val="3279437467"/>
                    </a:ext>
                  </a:extLst>
                </a:gridCol>
                <a:gridCol w="609600">
                  <a:extLst>
                    <a:ext uri="{9D8B030D-6E8A-4147-A177-3AD203B41FA5}">
                      <a16:colId xmlns:a16="http://schemas.microsoft.com/office/drawing/2014/main" val="2597293279"/>
                    </a:ext>
                  </a:extLst>
                </a:gridCol>
                <a:gridCol w="609600">
                  <a:extLst>
                    <a:ext uri="{9D8B030D-6E8A-4147-A177-3AD203B41FA5}">
                      <a16:colId xmlns:a16="http://schemas.microsoft.com/office/drawing/2014/main" val="2165232778"/>
                    </a:ext>
                  </a:extLst>
                </a:gridCol>
                <a:gridCol w="609600">
                  <a:extLst>
                    <a:ext uri="{9D8B030D-6E8A-4147-A177-3AD203B41FA5}">
                      <a16:colId xmlns:a16="http://schemas.microsoft.com/office/drawing/2014/main" val="3032973098"/>
                    </a:ext>
                  </a:extLst>
                </a:gridCol>
                <a:gridCol w="609600">
                  <a:extLst>
                    <a:ext uri="{9D8B030D-6E8A-4147-A177-3AD203B41FA5}">
                      <a16:colId xmlns:a16="http://schemas.microsoft.com/office/drawing/2014/main" val="1147963483"/>
                    </a:ext>
                  </a:extLst>
                </a:gridCol>
              </a:tblGrid>
              <a:tr h="252000">
                <a:tc>
                  <a:txBody>
                    <a:bodyPr/>
                    <a:lstStyle/>
                    <a:p>
                      <a:pPr algn="l" fontAlgn="b"/>
                      <a:r>
                        <a:rPr lang="fi-FI" sz="1050" u="none" strike="noStrike">
                          <a:effectLst/>
                        </a:rPr>
                        <a:t>Maakunta</a:t>
                      </a:r>
                      <a:endParaRPr lang="fi-FI" sz="1050" b="1"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fi-FI" sz="1050" u="none" strike="noStrike" dirty="0">
                          <a:effectLst/>
                        </a:rPr>
                        <a:t>2035</a:t>
                      </a:r>
                      <a:endParaRPr lang="fi-FI" sz="1050" b="1"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2036</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2037</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2038</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2039</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2040</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2041</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2042</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2043</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2044</a:t>
                      </a:r>
                      <a:endParaRPr lang="fi-FI" sz="105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050" u="none" strike="noStrike">
                          <a:effectLst/>
                        </a:rPr>
                        <a:t>2045</a:t>
                      </a:r>
                      <a:endParaRPr lang="fi-FI" sz="1050" b="1"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10539431"/>
                  </a:ext>
                </a:extLst>
              </a:tr>
              <a:tr h="252000">
                <a:tc>
                  <a:txBody>
                    <a:bodyPr/>
                    <a:lstStyle/>
                    <a:p>
                      <a:pPr algn="l" fontAlgn="b"/>
                      <a:r>
                        <a:rPr lang="fi-FI" sz="1050" u="none" strike="noStrike">
                          <a:effectLst/>
                        </a:rPr>
                        <a:t>Uusimaa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2 018 352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2 036 357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2 053 911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2 070 974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2 087 583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2 103 712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2 119 351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2 134 512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2 149 244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2 163 554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2 177 470</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93459577"/>
                  </a:ext>
                </a:extLst>
              </a:tr>
              <a:tr h="252000">
                <a:tc>
                  <a:txBody>
                    <a:bodyPr/>
                    <a:lstStyle/>
                    <a:p>
                      <a:pPr algn="l" fontAlgn="b"/>
                      <a:r>
                        <a:rPr lang="fi-FI" sz="1050" u="none" strike="noStrike">
                          <a:effectLst/>
                        </a:rPr>
                        <a:t>Varsinais-Suomi</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525 174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527 573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529 891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532 138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534 322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536 478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538 610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540 713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542 801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544 872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546 937</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91631995"/>
                  </a:ext>
                </a:extLst>
              </a:tr>
              <a:tr h="252000">
                <a:tc>
                  <a:txBody>
                    <a:bodyPr/>
                    <a:lstStyle/>
                    <a:p>
                      <a:pPr algn="l" fontAlgn="b"/>
                      <a:r>
                        <a:rPr lang="fi-FI" sz="1050" u="none" strike="noStrike">
                          <a:effectLst/>
                        </a:rPr>
                        <a:t>Satakunta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199 222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198 421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197 672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196 995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196 362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195 767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195 206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194 692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194 218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193 797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193 409</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60877080"/>
                  </a:ext>
                </a:extLst>
              </a:tr>
              <a:tr h="252000">
                <a:tc>
                  <a:txBody>
                    <a:bodyPr/>
                    <a:lstStyle/>
                    <a:p>
                      <a:pPr algn="l" fontAlgn="b"/>
                      <a:r>
                        <a:rPr lang="fi-FI" sz="1050" u="none" strike="noStrike" dirty="0">
                          <a:effectLst/>
                        </a:rPr>
                        <a:t>Kanta-Häme</a:t>
                      </a:r>
                      <a:endParaRPr lang="fi-FI" sz="1050" b="0"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167 488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167 515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167 570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167 651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167 761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167 896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168 042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168 210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168 407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168 621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168 870</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91690709"/>
                  </a:ext>
                </a:extLst>
              </a:tr>
              <a:tr h="252000">
                <a:tc>
                  <a:txBody>
                    <a:bodyPr/>
                    <a:lstStyle/>
                    <a:p>
                      <a:pPr algn="l" fontAlgn="b"/>
                      <a:r>
                        <a:rPr lang="fi-FI" sz="1050" u="none" strike="noStrike">
                          <a:effectLst/>
                        </a:rPr>
                        <a:t>Pirkanmaa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592 449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596 173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599 785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603 281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606 688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610 024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613 297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616 472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619 578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622 612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625 591</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71328141"/>
                  </a:ext>
                </a:extLst>
              </a:tr>
              <a:tr h="252000">
                <a:tc>
                  <a:txBody>
                    <a:bodyPr/>
                    <a:lstStyle/>
                    <a:p>
                      <a:pPr algn="l" fontAlgn="b"/>
                      <a:r>
                        <a:rPr lang="fi-FI" sz="1050" u="none" strike="noStrike">
                          <a:effectLst/>
                        </a:rPr>
                        <a:t>Päijät-Häme</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201 225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201 010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200 818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200 653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200 511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200 386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200 279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200 204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200 161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200 153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200 166</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61729995"/>
                  </a:ext>
                </a:extLst>
              </a:tr>
              <a:tr h="252000">
                <a:tc>
                  <a:txBody>
                    <a:bodyPr/>
                    <a:lstStyle/>
                    <a:p>
                      <a:pPr algn="l" fontAlgn="b"/>
                      <a:r>
                        <a:rPr lang="fi-FI" sz="1050" u="none" strike="noStrike">
                          <a:effectLst/>
                        </a:rPr>
                        <a:t>Kymenlaakso</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142 771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141 776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140 847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139 958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139 120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138 309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137 546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136 831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136 161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135 528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134 936</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84075527"/>
                  </a:ext>
                </a:extLst>
              </a:tr>
              <a:tr h="252000">
                <a:tc>
                  <a:txBody>
                    <a:bodyPr/>
                    <a:lstStyle/>
                    <a:p>
                      <a:pPr algn="l" fontAlgn="b"/>
                      <a:r>
                        <a:rPr lang="fi-FI" sz="1050" u="none" strike="noStrike">
                          <a:effectLst/>
                        </a:rPr>
                        <a:t>Etelä-Karjala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119 415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119 002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118 607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118 232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117 874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117 540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117 245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116 969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116 710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116 480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116 269</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40532719"/>
                  </a:ext>
                </a:extLst>
              </a:tr>
              <a:tr h="252000">
                <a:tc>
                  <a:txBody>
                    <a:bodyPr/>
                    <a:lstStyle/>
                    <a:p>
                      <a:pPr algn="l" fontAlgn="b"/>
                      <a:r>
                        <a:rPr lang="fi-FI" sz="1050" u="none" strike="noStrike">
                          <a:effectLst/>
                        </a:rPr>
                        <a:t>Etelä-Savo</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118 872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118 107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117 387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116 706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116 061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115 450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114 862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114 318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113 801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113 326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112 880</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47701886"/>
                  </a:ext>
                </a:extLst>
              </a:tr>
              <a:tr h="252000">
                <a:tc>
                  <a:txBody>
                    <a:bodyPr/>
                    <a:lstStyle/>
                    <a:p>
                      <a:pPr algn="l" fontAlgn="b"/>
                      <a:r>
                        <a:rPr lang="fi-FI" sz="1050" b="1" u="none" strike="noStrike" dirty="0">
                          <a:effectLst/>
                        </a:rPr>
                        <a:t>Pohjois-Savo</a:t>
                      </a:r>
                      <a:endParaRPr lang="fi-FI" sz="1050" b="1"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b="1" u="none" strike="noStrike">
                          <a:effectLst/>
                        </a:rPr>
                        <a:t>248 790</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248 801</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248 808</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248 793</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248 795</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248 802</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248 794</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248 809</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248 829</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a:effectLst/>
                        </a:rPr>
                        <a:t>248 856</a:t>
                      </a:r>
                      <a:endParaRPr lang="fi-FI"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b="1" u="none" strike="noStrike" dirty="0">
                          <a:effectLst/>
                        </a:rPr>
                        <a:t>248 896</a:t>
                      </a:r>
                      <a:endParaRPr lang="fi-FI" sz="1050" b="1" i="0" u="none" strike="noStrike" dirty="0">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47253862"/>
                  </a:ext>
                </a:extLst>
              </a:tr>
              <a:tr h="252000">
                <a:tc>
                  <a:txBody>
                    <a:bodyPr/>
                    <a:lstStyle/>
                    <a:p>
                      <a:pPr algn="l" fontAlgn="b"/>
                      <a:r>
                        <a:rPr lang="fi-FI" sz="1050" u="none" strike="noStrike">
                          <a:effectLst/>
                        </a:rPr>
                        <a:t>Pohjois-Karjala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157 023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156 588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156 145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155 710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155 279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154 867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154 480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154 118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153 775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153 442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153 149</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24852904"/>
                  </a:ext>
                </a:extLst>
              </a:tr>
              <a:tr h="252000">
                <a:tc>
                  <a:txBody>
                    <a:bodyPr/>
                    <a:lstStyle/>
                    <a:p>
                      <a:pPr algn="l" fontAlgn="b"/>
                      <a:r>
                        <a:rPr lang="fi-FI" sz="1050" u="none" strike="noStrike">
                          <a:effectLst/>
                        </a:rPr>
                        <a:t>Keski-Suomi</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274 757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274 761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274 756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274 739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274 721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274 724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274 741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274 776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274 826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274 895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274 981</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82875816"/>
                  </a:ext>
                </a:extLst>
              </a:tr>
              <a:tr h="252000">
                <a:tc>
                  <a:txBody>
                    <a:bodyPr/>
                    <a:lstStyle/>
                    <a:p>
                      <a:pPr algn="l" fontAlgn="b"/>
                      <a:r>
                        <a:rPr lang="fi-FI" sz="1050" u="none" strike="noStrike">
                          <a:effectLst/>
                        </a:rPr>
                        <a:t>Etelä-Pohjanmaa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182 637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182 089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181 584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181 118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180 668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180 244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179 848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179 469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179 114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178 789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178 473</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05954917"/>
                  </a:ext>
                </a:extLst>
              </a:tr>
              <a:tr h="252000">
                <a:tc>
                  <a:txBody>
                    <a:bodyPr/>
                    <a:lstStyle/>
                    <a:p>
                      <a:pPr algn="l" fontAlgn="b"/>
                      <a:r>
                        <a:rPr lang="fi-FI" sz="1050" u="none" strike="noStrike">
                          <a:effectLst/>
                        </a:rPr>
                        <a:t>Pohjanmaa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183 739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184 083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184 409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184 717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185 007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185 296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185 605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185 921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186 231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186 544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186 862</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01481174"/>
                  </a:ext>
                </a:extLst>
              </a:tr>
              <a:tr h="252000">
                <a:tc>
                  <a:txBody>
                    <a:bodyPr/>
                    <a:lstStyle/>
                    <a:p>
                      <a:pPr algn="l" fontAlgn="b"/>
                      <a:r>
                        <a:rPr lang="fi-FI" sz="1050" u="none" strike="noStrike">
                          <a:effectLst/>
                        </a:rPr>
                        <a:t>Keski-Pohjanmaa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65 982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65 831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65 691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65 559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65 448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65 343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65 240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65 155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65 076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65 005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64 944</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58854924"/>
                  </a:ext>
                </a:extLst>
              </a:tr>
              <a:tr h="252000">
                <a:tc>
                  <a:txBody>
                    <a:bodyPr/>
                    <a:lstStyle/>
                    <a:p>
                      <a:pPr algn="l" fontAlgn="b"/>
                      <a:r>
                        <a:rPr lang="fi-FI" sz="1050" u="none" strike="noStrike">
                          <a:effectLst/>
                        </a:rPr>
                        <a:t>Pohjois-Pohjanmaa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433 265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434 276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435 271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436 240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437 170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438 082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438 976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439 847</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440 705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441 519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442 301</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41974155"/>
                  </a:ext>
                </a:extLst>
              </a:tr>
              <a:tr h="252000">
                <a:tc>
                  <a:txBody>
                    <a:bodyPr/>
                    <a:lstStyle/>
                    <a:p>
                      <a:pPr algn="l" fontAlgn="b"/>
                      <a:r>
                        <a:rPr lang="fi-FI" sz="1050" u="none" strike="noStrike">
                          <a:effectLst/>
                        </a:rPr>
                        <a:t>Kainuu</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64 306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63 915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63 538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63 186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62 860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62 552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62 245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61 965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61 696</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61 448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61 219</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30287825"/>
                  </a:ext>
                </a:extLst>
              </a:tr>
              <a:tr h="252000">
                <a:tc>
                  <a:txBody>
                    <a:bodyPr/>
                    <a:lstStyle/>
                    <a:p>
                      <a:pPr algn="l" fontAlgn="b"/>
                      <a:r>
                        <a:rPr lang="fi-FI" sz="1050" u="none" strike="noStrike">
                          <a:effectLst/>
                        </a:rPr>
                        <a:t>Lappi</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173 248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173 154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173 063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172 998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172 945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172 892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172 859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172 833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172 812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172 803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172 800</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51700312"/>
                  </a:ext>
                </a:extLst>
              </a:tr>
              <a:tr h="252000">
                <a:tc>
                  <a:txBody>
                    <a:bodyPr/>
                    <a:lstStyle/>
                    <a:p>
                      <a:pPr algn="l" fontAlgn="b"/>
                      <a:r>
                        <a:rPr lang="fi-FI" sz="1050" u="none" strike="noStrike">
                          <a:effectLst/>
                        </a:rPr>
                        <a:t>Ahvenanmaa</a:t>
                      </a:r>
                      <a:endParaRPr lang="fi-FI" sz="1050" b="0" i="0" u="none" strike="noStrike">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050" u="none" strike="noStrike">
                          <a:effectLst/>
                        </a:rPr>
                        <a:t>30 871</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30 853</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30 829</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30 804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30 784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30 760</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30 735</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30 712</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30 684</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30 668</a:t>
                      </a:r>
                      <a:endParaRPr lang="fi-FI"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fi-FI" sz="1050" u="none" strike="noStrike">
                          <a:effectLst/>
                        </a:rPr>
                        <a:t>30 649</a:t>
                      </a:r>
                      <a:endParaRPr lang="fi-FI" sz="1050" b="0" i="0" u="none" strike="noStrike">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02517454"/>
                  </a:ext>
                </a:extLst>
              </a:tr>
              <a:tr h="252000">
                <a:tc>
                  <a:txBody>
                    <a:bodyPr/>
                    <a:lstStyle/>
                    <a:p>
                      <a:pPr algn="l" fontAlgn="b"/>
                      <a:r>
                        <a:rPr lang="fi-FI" sz="1050" i="1" u="none" strike="noStrike" dirty="0">
                          <a:effectLst/>
                        </a:rPr>
                        <a:t>KOKO MAA</a:t>
                      </a:r>
                      <a:endParaRPr lang="fi-FI" sz="1050" b="0" i="1"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5 899 586</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5 920 285</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5 940 582</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5 960 452</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5 979 959</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5 999 124</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6 017 961</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6 036 526</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6 054 829</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a:effectLst/>
                        </a:rPr>
                        <a:t>6 072 912</a:t>
                      </a:r>
                      <a:endParaRPr lang="fi-FI" sz="1050" b="0" i="1" u="none" strike="noStrike">
                        <a:solidFill>
                          <a:srgbClr val="000000"/>
                        </a:solidFill>
                        <a:effectLst/>
                        <a:latin typeface="Aptos Narrow" panose="020B000402020202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050" i="1" u="none" strike="noStrike" dirty="0">
                          <a:effectLst/>
                        </a:rPr>
                        <a:t>6 090 802</a:t>
                      </a:r>
                      <a:endParaRPr lang="fi-FI" sz="1050" b="0" i="1" u="none" strike="noStrike" dirty="0">
                        <a:solidFill>
                          <a:srgbClr val="000000"/>
                        </a:solidFill>
                        <a:effectLst/>
                        <a:latin typeface="Aptos Narrow" panose="020B000402020202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9640251"/>
                  </a:ext>
                </a:extLst>
              </a:tr>
            </a:tbl>
          </a:graphicData>
        </a:graphic>
      </p:graphicFrame>
      <p:pic>
        <p:nvPicPr>
          <p:cNvPr id="6" name="Kuva 5" descr="Kuva, joka sisältää kohteen teksti&#10;&#10;Kuvaus luotu automaattisesti">
            <a:extLst>
              <a:ext uri="{FF2B5EF4-FFF2-40B4-BE49-F238E27FC236}">
                <a16:creationId xmlns:a16="http://schemas.microsoft.com/office/drawing/2014/main" id="{F0908046-0D8E-B0FD-4E9F-84249E15B3E7}"/>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7" name="Tekstiruutu 6">
            <a:extLst>
              <a:ext uri="{FF2B5EF4-FFF2-40B4-BE49-F238E27FC236}">
                <a16:creationId xmlns:a16="http://schemas.microsoft.com/office/drawing/2014/main" id="{B10BF4BC-723F-DE74-2987-28CB35AFFEC9}"/>
              </a:ext>
            </a:extLst>
          </p:cNvPr>
          <p:cNvSpPr txBox="1"/>
          <p:nvPr/>
        </p:nvSpPr>
        <p:spPr>
          <a:xfrm>
            <a:off x="2108200" y="608400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324884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a:extLst>
              <a:ext uri="{FF2B5EF4-FFF2-40B4-BE49-F238E27FC236}">
                <a16:creationId xmlns:a16="http://schemas.microsoft.com/office/drawing/2014/main" id="{10305D9E-162D-5DED-6275-BE64AB70021A}"/>
              </a:ext>
            </a:extLst>
          </p:cNvPr>
          <p:cNvSpPr>
            <a:spLocks noGrp="1"/>
          </p:cNvSpPr>
          <p:nvPr>
            <p:ph type="title"/>
          </p:nvPr>
        </p:nvSpPr>
        <p:spPr>
          <a:xfrm>
            <a:off x="0" y="0"/>
            <a:ext cx="12192000" cy="567748"/>
          </a:xfrm>
        </p:spPr>
        <p:txBody>
          <a:bodyPr>
            <a:normAutofit/>
          </a:bodyPr>
          <a:lstStyle/>
          <a:p>
            <a:pPr algn="ctr"/>
            <a:r>
              <a:rPr lang="fi-FI" sz="2400" dirty="0">
                <a:solidFill>
                  <a:srgbClr val="0070C0"/>
                </a:solidFill>
                <a:latin typeface="Franklin Gothic Medium" panose="020B0603020102020204" pitchFamily="34" charset="0"/>
              </a:rPr>
              <a:t>Väestö maakunnittain v. 2023 sekä ennuste vuosille 2024-2033 (%)</a:t>
            </a:r>
          </a:p>
        </p:txBody>
      </p:sp>
      <p:graphicFrame>
        <p:nvGraphicFramePr>
          <p:cNvPr id="5" name="Taulukko 4">
            <a:extLst>
              <a:ext uri="{FF2B5EF4-FFF2-40B4-BE49-F238E27FC236}">
                <a16:creationId xmlns:a16="http://schemas.microsoft.com/office/drawing/2014/main" id="{BE4AFE9E-A8B3-C5CB-BF15-C0BAD4AD8A38}"/>
              </a:ext>
            </a:extLst>
          </p:cNvPr>
          <p:cNvGraphicFramePr>
            <a:graphicFrameLocks noGrp="1"/>
          </p:cNvGraphicFramePr>
          <p:nvPr>
            <p:extLst>
              <p:ext uri="{D42A27DB-BD31-4B8C-83A1-F6EECF244321}">
                <p14:modId xmlns:p14="http://schemas.microsoft.com/office/powerpoint/2010/main" val="1166057341"/>
              </p:ext>
            </p:extLst>
          </p:nvPr>
        </p:nvGraphicFramePr>
        <p:xfrm>
          <a:off x="1851274" y="783000"/>
          <a:ext cx="8489452" cy="5292000"/>
        </p:xfrm>
        <a:graphic>
          <a:graphicData uri="http://schemas.openxmlformats.org/drawingml/2006/table">
            <a:tbl>
              <a:tblPr firstRow="1" bandRow="1">
                <a:tableStyleId>{D27102A9-8310-4765-A935-A1911B00CA55}</a:tableStyleId>
              </a:tblPr>
              <a:tblGrid>
                <a:gridCol w="1303979">
                  <a:extLst>
                    <a:ext uri="{9D8B030D-6E8A-4147-A177-3AD203B41FA5}">
                      <a16:colId xmlns:a16="http://schemas.microsoft.com/office/drawing/2014/main" val="4035093011"/>
                    </a:ext>
                  </a:extLst>
                </a:gridCol>
                <a:gridCol w="665573">
                  <a:extLst>
                    <a:ext uri="{9D8B030D-6E8A-4147-A177-3AD203B41FA5}">
                      <a16:colId xmlns:a16="http://schemas.microsoft.com/office/drawing/2014/main" val="3303765622"/>
                    </a:ext>
                  </a:extLst>
                </a:gridCol>
                <a:gridCol w="651990">
                  <a:extLst>
                    <a:ext uri="{9D8B030D-6E8A-4147-A177-3AD203B41FA5}">
                      <a16:colId xmlns:a16="http://schemas.microsoft.com/office/drawing/2014/main" val="3195314170"/>
                    </a:ext>
                  </a:extLst>
                </a:gridCol>
                <a:gridCol w="651990">
                  <a:extLst>
                    <a:ext uri="{9D8B030D-6E8A-4147-A177-3AD203B41FA5}">
                      <a16:colId xmlns:a16="http://schemas.microsoft.com/office/drawing/2014/main" val="2715899158"/>
                    </a:ext>
                  </a:extLst>
                </a:gridCol>
                <a:gridCol w="651990">
                  <a:extLst>
                    <a:ext uri="{9D8B030D-6E8A-4147-A177-3AD203B41FA5}">
                      <a16:colId xmlns:a16="http://schemas.microsoft.com/office/drawing/2014/main" val="4204394184"/>
                    </a:ext>
                  </a:extLst>
                </a:gridCol>
                <a:gridCol w="651990">
                  <a:extLst>
                    <a:ext uri="{9D8B030D-6E8A-4147-A177-3AD203B41FA5}">
                      <a16:colId xmlns:a16="http://schemas.microsoft.com/office/drawing/2014/main" val="3262822674"/>
                    </a:ext>
                  </a:extLst>
                </a:gridCol>
                <a:gridCol w="651990">
                  <a:extLst>
                    <a:ext uri="{9D8B030D-6E8A-4147-A177-3AD203B41FA5}">
                      <a16:colId xmlns:a16="http://schemas.microsoft.com/office/drawing/2014/main" val="3712028139"/>
                    </a:ext>
                  </a:extLst>
                </a:gridCol>
                <a:gridCol w="651990">
                  <a:extLst>
                    <a:ext uri="{9D8B030D-6E8A-4147-A177-3AD203B41FA5}">
                      <a16:colId xmlns:a16="http://schemas.microsoft.com/office/drawing/2014/main" val="1080913677"/>
                    </a:ext>
                  </a:extLst>
                </a:gridCol>
                <a:gridCol w="651990">
                  <a:extLst>
                    <a:ext uri="{9D8B030D-6E8A-4147-A177-3AD203B41FA5}">
                      <a16:colId xmlns:a16="http://schemas.microsoft.com/office/drawing/2014/main" val="2392952676"/>
                    </a:ext>
                  </a:extLst>
                </a:gridCol>
                <a:gridCol w="651990">
                  <a:extLst>
                    <a:ext uri="{9D8B030D-6E8A-4147-A177-3AD203B41FA5}">
                      <a16:colId xmlns:a16="http://schemas.microsoft.com/office/drawing/2014/main" val="1301617419"/>
                    </a:ext>
                  </a:extLst>
                </a:gridCol>
                <a:gridCol w="651990">
                  <a:extLst>
                    <a:ext uri="{9D8B030D-6E8A-4147-A177-3AD203B41FA5}">
                      <a16:colId xmlns:a16="http://schemas.microsoft.com/office/drawing/2014/main" val="4143707196"/>
                    </a:ext>
                  </a:extLst>
                </a:gridCol>
                <a:gridCol w="651990">
                  <a:extLst>
                    <a:ext uri="{9D8B030D-6E8A-4147-A177-3AD203B41FA5}">
                      <a16:colId xmlns:a16="http://schemas.microsoft.com/office/drawing/2014/main" val="4285913137"/>
                    </a:ext>
                  </a:extLst>
                </a:gridCol>
              </a:tblGrid>
              <a:tr h="252000">
                <a:tc>
                  <a:txBody>
                    <a:bodyPr/>
                    <a:lstStyle/>
                    <a:p>
                      <a:pPr algn="l" fontAlgn="b"/>
                      <a:r>
                        <a:rPr lang="fi-FI" sz="1100" b="1" u="none" strike="noStrike" dirty="0">
                          <a:solidFill>
                            <a:srgbClr val="000000"/>
                          </a:solidFill>
                          <a:effectLst/>
                        </a:rPr>
                        <a:t>Maakunta</a:t>
                      </a:r>
                      <a:endParaRPr lang="fi-FI" sz="11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dirty="0">
                          <a:solidFill>
                            <a:srgbClr val="000000"/>
                          </a:solidFill>
                          <a:effectLst/>
                        </a:rPr>
                        <a:t>2023</a:t>
                      </a:r>
                      <a:endParaRPr lang="fi-FI" sz="1100" b="1"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2024</a:t>
                      </a:r>
                      <a:endParaRPr lang="fi-FI" sz="110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2025</a:t>
                      </a:r>
                      <a:endParaRPr lang="fi-FI" sz="110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2026</a:t>
                      </a:r>
                      <a:endParaRPr lang="fi-FI" sz="110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2027</a:t>
                      </a:r>
                      <a:endParaRPr lang="fi-FI" sz="110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2028</a:t>
                      </a:r>
                      <a:endParaRPr lang="fi-FI" sz="110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2029</a:t>
                      </a:r>
                      <a:endParaRPr lang="fi-FI" sz="110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2030</a:t>
                      </a:r>
                      <a:endParaRPr lang="fi-FI" sz="110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2031</a:t>
                      </a:r>
                      <a:endParaRPr lang="fi-FI" sz="110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2032</a:t>
                      </a:r>
                      <a:endParaRPr lang="fi-FI" sz="1100" b="1"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2033</a:t>
                      </a:r>
                      <a:endParaRPr lang="fi-FI" sz="1100" b="1"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49173198"/>
                  </a:ext>
                </a:extLst>
              </a:tr>
              <a:tr h="252000">
                <a:tc>
                  <a:txBody>
                    <a:bodyPr/>
                    <a:lstStyle/>
                    <a:p>
                      <a:pPr algn="l" fontAlgn="b"/>
                      <a:r>
                        <a:rPr lang="fi-FI" sz="1100" b="0" u="none" strike="noStrike">
                          <a:solidFill>
                            <a:srgbClr val="000000"/>
                          </a:solidFill>
                          <a:effectLst/>
                        </a:rPr>
                        <a:t>Uusimaa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1 759 537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1 788 660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1 813 965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1 836 394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1 858 377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1 879 908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1 900 998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1 921 647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1 941 864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1 961 635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1 980 983</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0691008"/>
                  </a:ext>
                </a:extLst>
              </a:tr>
              <a:tr h="252000">
                <a:tc>
                  <a:txBody>
                    <a:bodyPr/>
                    <a:lstStyle/>
                    <a:p>
                      <a:pPr algn="l" fontAlgn="b"/>
                      <a:r>
                        <a:rPr lang="fi-FI" sz="1100" b="0" u="none" strike="noStrike">
                          <a:solidFill>
                            <a:srgbClr val="000000"/>
                          </a:solidFill>
                          <a:effectLst/>
                        </a:rPr>
                        <a:t>Varsinais-Suomi</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490 786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494 614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497 911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500 807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503 684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506 532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509 349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512 124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514 848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517 532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520 143</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83533353"/>
                  </a:ext>
                </a:extLst>
              </a:tr>
              <a:tr h="252000">
                <a:tc>
                  <a:txBody>
                    <a:bodyPr/>
                    <a:lstStyle/>
                    <a:p>
                      <a:pPr algn="l" fontAlgn="b"/>
                      <a:r>
                        <a:rPr lang="fi-FI" sz="1100" b="0" u="none" strike="noStrike">
                          <a:solidFill>
                            <a:srgbClr val="000000"/>
                          </a:solidFill>
                          <a:effectLst/>
                        </a:rPr>
                        <a:t>Satakunta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211 740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210 709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209 539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208 300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207 127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206 010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204 928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203 892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202 884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201 914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200 971</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03663557"/>
                  </a:ext>
                </a:extLst>
              </a:tr>
              <a:tr h="252000">
                <a:tc>
                  <a:txBody>
                    <a:bodyPr/>
                    <a:lstStyle/>
                    <a:p>
                      <a:pPr algn="l" fontAlgn="b"/>
                      <a:r>
                        <a:rPr lang="fi-FI" sz="1100" b="0" u="none" strike="noStrike">
                          <a:solidFill>
                            <a:srgbClr val="000000"/>
                          </a:solidFill>
                          <a:effectLst/>
                        </a:rPr>
                        <a:t>Kanta-Häme</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169 547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169 313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169 035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168 712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168 429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168 183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167 973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167 806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167 681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167 589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167 526</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4042279"/>
                  </a:ext>
                </a:extLst>
              </a:tr>
              <a:tr h="252000">
                <a:tc>
                  <a:txBody>
                    <a:bodyPr/>
                    <a:lstStyle/>
                    <a:p>
                      <a:pPr algn="l" fontAlgn="b"/>
                      <a:r>
                        <a:rPr lang="fi-FI" sz="1100" b="0" u="none" strike="noStrike">
                          <a:solidFill>
                            <a:srgbClr val="000000"/>
                          </a:solidFill>
                          <a:effectLst/>
                        </a:rPr>
                        <a:t>Pirkanmaa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539 309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544 893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549 930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554 556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559 099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563 549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567 950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572 293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576 516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580 640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584 682</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55082194"/>
                  </a:ext>
                </a:extLst>
              </a:tr>
              <a:tr h="252000">
                <a:tc>
                  <a:txBody>
                    <a:bodyPr/>
                    <a:lstStyle/>
                    <a:p>
                      <a:pPr algn="l" fontAlgn="b"/>
                      <a:r>
                        <a:rPr lang="fi-FI" sz="1100" b="0" u="none" strike="noStrike">
                          <a:solidFill>
                            <a:srgbClr val="000000"/>
                          </a:solidFill>
                          <a:effectLst/>
                        </a:rPr>
                        <a:t>Päijät-Häme</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204 479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204 415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204 183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203 848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203 513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203 201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202 887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202 586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202 288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201 999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201 727</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87551174"/>
                  </a:ext>
                </a:extLst>
              </a:tr>
              <a:tr h="252000">
                <a:tc>
                  <a:txBody>
                    <a:bodyPr/>
                    <a:lstStyle/>
                    <a:p>
                      <a:pPr algn="l" fontAlgn="b"/>
                      <a:r>
                        <a:rPr lang="fi-FI" sz="1100" b="0" u="none" strike="noStrike">
                          <a:solidFill>
                            <a:srgbClr val="000000"/>
                          </a:solidFill>
                          <a:effectLst/>
                        </a:rPr>
                        <a:t>Kymenlaakso</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158 658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157 147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155 615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154 065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152 584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151 186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149 831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148 526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147 281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146 085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144 930</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87681542"/>
                  </a:ext>
                </a:extLst>
              </a:tr>
              <a:tr h="252000">
                <a:tc>
                  <a:txBody>
                    <a:bodyPr/>
                    <a:lstStyle/>
                    <a:p>
                      <a:pPr algn="l" fontAlgn="b"/>
                      <a:r>
                        <a:rPr lang="fi-FI" sz="1100" b="0" u="none" strike="noStrike">
                          <a:solidFill>
                            <a:srgbClr val="000000"/>
                          </a:solidFill>
                          <a:effectLst/>
                        </a:rPr>
                        <a:t>Etelä-Karjala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125 162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124 831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124 343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123 761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123 198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122 670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122 165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121 664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121 182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120 713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120 269</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19916231"/>
                  </a:ext>
                </a:extLst>
              </a:tr>
              <a:tr h="252000">
                <a:tc>
                  <a:txBody>
                    <a:bodyPr/>
                    <a:lstStyle/>
                    <a:p>
                      <a:pPr algn="l" fontAlgn="b"/>
                      <a:r>
                        <a:rPr lang="fi-FI" sz="1100" b="0" u="none" strike="noStrike">
                          <a:solidFill>
                            <a:srgbClr val="000000"/>
                          </a:solidFill>
                          <a:effectLst/>
                        </a:rPr>
                        <a:t>Etelä-Savo</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129 914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128 955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127 936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126 896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125 893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124 918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123 982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123 070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122 188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121 324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120 480</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48932671"/>
                  </a:ext>
                </a:extLst>
              </a:tr>
              <a:tr h="252000">
                <a:tc>
                  <a:txBody>
                    <a:bodyPr/>
                    <a:lstStyle/>
                    <a:p>
                      <a:pPr algn="l" fontAlgn="b"/>
                      <a:r>
                        <a:rPr lang="fi-FI" sz="1100" b="1" u="none" strike="noStrike" dirty="0">
                          <a:solidFill>
                            <a:srgbClr val="000000"/>
                          </a:solidFill>
                          <a:effectLst/>
                        </a:rPr>
                        <a:t>Pohjois-Savo</a:t>
                      </a:r>
                      <a:endParaRPr lang="fi-FI" sz="11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1" u="none" strike="noStrike">
                          <a:solidFill>
                            <a:srgbClr val="000000"/>
                          </a:solidFill>
                          <a:effectLst/>
                        </a:rPr>
                        <a:t>248 190</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248 412</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248 516</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248 511</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248 535</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248 569</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248 597</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248 637</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248 682</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a:solidFill>
                            <a:srgbClr val="000000"/>
                          </a:solidFill>
                          <a:effectLst/>
                        </a:rPr>
                        <a:t>248 718</a:t>
                      </a:r>
                      <a:endParaRPr lang="fi-FI"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1" u="none" strike="noStrike" dirty="0">
                          <a:solidFill>
                            <a:srgbClr val="000000"/>
                          </a:solidFill>
                          <a:effectLst/>
                        </a:rPr>
                        <a:t>248 758</a:t>
                      </a:r>
                      <a:endParaRPr lang="fi-FI" sz="11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61507851"/>
                  </a:ext>
                </a:extLst>
              </a:tr>
              <a:tr h="252000">
                <a:tc>
                  <a:txBody>
                    <a:bodyPr/>
                    <a:lstStyle/>
                    <a:p>
                      <a:pPr algn="l" fontAlgn="b"/>
                      <a:r>
                        <a:rPr lang="fi-FI" sz="1100" b="0" u="none" strike="noStrike">
                          <a:solidFill>
                            <a:srgbClr val="000000"/>
                          </a:solidFill>
                          <a:effectLst/>
                        </a:rPr>
                        <a:t>Pohjois-Karjala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162 321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162 015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161 591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161 094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160 611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160 139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159 686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159 241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158 793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158 353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157 909</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52438809"/>
                  </a:ext>
                </a:extLst>
              </a:tr>
              <a:tr h="252000">
                <a:tc>
                  <a:txBody>
                    <a:bodyPr/>
                    <a:lstStyle/>
                    <a:p>
                      <a:pPr algn="l" fontAlgn="b"/>
                      <a:r>
                        <a:rPr lang="fi-FI" sz="1100" b="0" u="none" strike="noStrike">
                          <a:solidFill>
                            <a:srgbClr val="000000"/>
                          </a:solidFill>
                          <a:effectLst/>
                        </a:rPr>
                        <a:t>Keski-Suomi</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273 271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273 726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274 002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274 129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274 261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274 383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274 488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274 570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274 638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274 686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274 726</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18612477"/>
                  </a:ext>
                </a:extLst>
              </a:tr>
              <a:tr h="252000">
                <a:tc>
                  <a:txBody>
                    <a:bodyPr/>
                    <a:lstStyle/>
                    <a:p>
                      <a:pPr algn="l" fontAlgn="b"/>
                      <a:r>
                        <a:rPr lang="fi-FI" sz="1100" b="0" u="none" strike="noStrike">
                          <a:solidFill>
                            <a:srgbClr val="000000"/>
                          </a:solidFill>
                          <a:effectLst/>
                        </a:rPr>
                        <a:t>Etelä-Pohjanmaa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190 539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189 920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189 225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188 497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187 770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187 066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186 379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185 703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185 036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184 394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183 789</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65905361"/>
                  </a:ext>
                </a:extLst>
              </a:tr>
              <a:tr h="252000">
                <a:tc>
                  <a:txBody>
                    <a:bodyPr/>
                    <a:lstStyle/>
                    <a:p>
                      <a:pPr algn="l" fontAlgn="b"/>
                      <a:r>
                        <a:rPr lang="fi-FI" sz="1100" b="0" u="none" strike="noStrike">
                          <a:solidFill>
                            <a:srgbClr val="000000"/>
                          </a:solidFill>
                          <a:effectLst/>
                        </a:rPr>
                        <a:t>Pohjanmaa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177 602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178 664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179 396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179 878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180 366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180 829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181 276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181 715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182 151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182 577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182 980</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86989803"/>
                  </a:ext>
                </a:extLst>
              </a:tr>
              <a:tr h="252000">
                <a:tc>
                  <a:txBody>
                    <a:bodyPr/>
                    <a:lstStyle/>
                    <a:p>
                      <a:pPr algn="l" fontAlgn="b"/>
                      <a:r>
                        <a:rPr lang="fi-FI" sz="1100" b="0" u="none" strike="noStrike">
                          <a:solidFill>
                            <a:srgbClr val="000000"/>
                          </a:solidFill>
                          <a:effectLst/>
                        </a:rPr>
                        <a:t>Keski-Pohjanmaa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67 736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67 690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67 590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67 445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67 304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67 157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67 001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66 832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66 667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66 487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66 311</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94061859"/>
                  </a:ext>
                </a:extLst>
              </a:tr>
              <a:tr h="252000">
                <a:tc>
                  <a:txBody>
                    <a:bodyPr/>
                    <a:lstStyle/>
                    <a:p>
                      <a:pPr algn="l" fontAlgn="b"/>
                      <a:r>
                        <a:rPr lang="fi-FI" sz="1100" b="0" u="none" strike="noStrike">
                          <a:solidFill>
                            <a:srgbClr val="000000"/>
                          </a:solidFill>
                          <a:effectLst/>
                        </a:rPr>
                        <a:t>Pohjois-Pohjanmaa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418 205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420 210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421 820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423 135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424 385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425 590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426 764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427 914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429 030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430 119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431 179</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55510539"/>
                  </a:ext>
                </a:extLst>
              </a:tr>
              <a:tr h="252000">
                <a:tc>
                  <a:txBody>
                    <a:bodyPr/>
                    <a:lstStyle/>
                    <a:p>
                      <a:pPr algn="l" fontAlgn="b"/>
                      <a:r>
                        <a:rPr lang="fi-FI" sz="1100" b="0" u="none" strike="noStrike">
                          <a:solidFill>
                            <a:srgbClr val="000000"/>
                          </a:solidFill>
                          <a:effectLst/>
                        </a:rPr>
                        <a:t>Kainuu</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70 164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69 714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69 197</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68 642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68 091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67 563</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67 050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66 558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66 079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65 608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65 154</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77540471"/>
                  </a:ext>
                </a:extLst>
              </a:tr>
              <a:tr h="252000">
                <a:tc>
                  <a:txBody>
                    <a:bodyPr/>
                    <a:lstStyle/>
                    <a:p>
                      <a:pPr algn="l" fontAlgn="b"/>
                      <a:r>
                        <a:rPr lang="fi-FI" sz="1100" b="0" u="none" strike="noStrike">
                          <a:solidFill>
                            <a:srgbClr val="000000"/>
                          </a:solidFill>
                          <a:effectLst/>
                        </a:rPr>
                        <a:t>Lappi</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176 150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175 941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175 645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175 296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174 971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174 679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174 410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174 156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173 921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173 715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173 537</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86138242"/>
                  </a:ext>
                </a:extLst>
              </a:tr>
              <a:tr h="252000">
                <a:tc>
                  <a:txBody>
                    <a:bodyPr/>
                    <a:lstStyle/>
                    <a:p>
                      <a:pPr algn="l" fontAlgn="b"/>
                      <a:r>
                        <a:rPr lang="fi-FI" sz="1100" b="0" u="none" strike="noStrike">
                          <a:solidFill>
                            <a:srgbClr val="000000"/>
                          </a:solidFill>
                          <a:effectLst/>
                        </a:rPr>
                        <a:t>Ahvenanmaa</a:t>
                      </a:r>
                      <a:endParaRPr lang="fi-FI"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30 541</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30 698</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30 785</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30 819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30 850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30 864</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30 889</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30 900</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30 902</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30 896</a:t>
                      </a:r>
                      <a:endParaRPr lang="fi-FI"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fi-FI" sz="1100" b="0" u="none" strike="noStrike">
                          <a:solidFill>
                            <a:srgbClr val="000000"/>
                          </a:solidFill>
                          <a:effectLst/>
                        </a:rPr>
                        <a:t>30 896</a:t>
                      </a:r>
                      <a:endParaRPr lang="fi-FI" sz="11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68259216"/>
                  </a:ext>
                </a:extLst>
              </a:tr>
              <a:tr h="252000">
                <a:tc>
                  <a:txBody>
                    <a:bodyPr/>
                    <a:lstStyle/>
                    <a:p>
                      <a:pPr algn="l" fontAlgn="b"/>
                      <a:r>
                        <a:rPr lang="fi-FI" sz="1100" b="0" i="1" u="none" strike="noStrike" dirty="0">
                          <a:solidFill>
                            <a:srgbClr val="000000"/>
                          </a:solidFill>
                          <a:effectLst/>
                        </a:rPr>
                        <a:t>KOKO MAA</a:t>
                      </a:r>
                      <a:endParaRPr lang="fi-FI" sz="1100" b="0" i="1"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5 603 851</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5 640 527</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5 670 224</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5 694 785</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5 719 048</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5 742 996</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5 766 603</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5 789 834</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5 812 631</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5 834 984</a:t>
                      </a:r>
                      <a:endParaRPr lang="fi-FI" sz="1100" b="0" i="1" u="none" strike="noStrike">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dirty="0">
                          <a:solidFill>
                            <a:srgbClr val="000000"/>
                          </a:solidFill>
                          <a:effectLst/>
                        </a:rPr>
                        <a:t>5 856 950</a:t>
                      </a:r>
                      <a:endParaRPr lang="fi-FI" sz="1100" b="0" i="1"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6054170"/>
                  </a:ext>
                </a:extLst>
              </a:tr>
            </a:tbl>
          </a:graphicData>
        </a:graphic>
      </p:graphicFrame>
      <p:pic>
        <p:nvPicPr>
          <p:cNvPr id="2" name="Kuva 1" descr="Kuva, joka sisältää kohteen teksti&#10;&#10;Kuvaus luotu automaattisesti">
            <a:extLst>
              <a:ext uri="{FF2B5EF4-FFF2-40B4-BE49-F238E27FC236}">
                <a16:creationId xmlns:a16="http://schemas.microsoft.com/office/drawing/2014/main" id="{4B7A603C-C356-D68D-1BD6-8956B14DAD4A}"/>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3" name="Tekstiruutu 2">
            <a:extLst>
              <a:ext uri="{FF2B5EF4-FFF2-40B4-BE49-F238E27FC236}">
                <a16:creationId xmlns:a16="http://schemas.microsoft.com/office/drawing/2014/main" id="{8284FDAF-5430-673C-ED0C-F1D9FAE43877}"/>
              </a:ext>
            </a:extLst>
          </p:cNvPr>
          <p:cNvSpPr txBox="1"/>
          <p:nvPr/>
        </p:nvSpPr>
        <p:spPr>
          <a:xfrm>
            <a:off x="1851274" y="6084659"/>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3411835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a:extLst>
              <a:ext uri="{FF2B5EF4-FFF2-40B4-BE49-F238E27FC236}">
                <a16:creationId xmlns:a16="http://schemas.microsoft.com/office/drawing/2014/main" id="{83429266-5BB6-DE8C-CBB3-A97D43C88D83}"/>
              </a:ext>
            </a:extLst>
          </p:cNvPr>
          <p:cNvSpPr>
            <a:spLocks noGrp="1"/>
          </p:cNvSpPr>
          <p:nvPr>
            <p:ph type="title"/>
          </p:nvPr>
        </p:nvSpPr>
        <p:spPr>
          <a:xfrm>
            <a:off x="0" y="0"/>
            <a:ext cx="12192000" cy="567748"/>
          </a:xfrm>
        </p:spPr>
        <p:txBody>
          <a:bodyPr>
            <a:normAutofit/>
          </a:bodyPr>
          <a:lstStyle/>
          <a:p>
            <a:pPr algn="ctr"/>
            <a:r>
              <a:rPr lang="fi-FI" sz="2400" dirty="0">
                <a:solidFill>
                  <a:srgbClr val="0070C0"/>
                </a:solidFill>
                <a:latin typeface="Franklin Gothic Medium" panose="020B0603020102020204" pitchFamily="34" charset="0"/>
              </a:rPr>
              <a:t>Väestöennuste maakunnittain vuosille 2034-2045</a:t>
            </a:r>
          </a:p>
        </p:txBody>
      </p:sp>
      <p:graphicFrame>
        <p:nvGraphicFramePr>
          <p:cNvPr id="5" name="Taulukko 4">
            <a:extLst>
              <a:ext uri="{FF2B5EF4-FFF2-40B4-BE49-F238E27FC236}">
                <a16:creationId xmlns:a16="http://schemas.microsoft.com/office/drawing/2014/main" id="{B901B3D2-B514-6EC7-C499-D2CA9356CC3C}"/>
              </a:ext>
            </a:extLst>
          </p:cNvPr>
          <p:cNvGraphicFramePr>
            <a:graphicFrameLocks noGrp="1"/>
          </p:cNvGraphicFramePr>
          <p:nvPr>
            <p:extLst>
              <p:ext uri="{D42A27DB-BD31-4B8C-83A1-F6EECF244321}">
                <p14:modId xmlns:p14="http://schemas.microsoft.com/office/powerpoint/2010/main" val="1603170795"/>
              </p:ext>
            </p:extLst>
          </p:nvPr>
        </p:nvGraphicFramePr>
        <p:xfrm>
          <a:off x="1413469" y="783000"/>
          <a:ext cx="9365061" cy="5292000"/>
        </p:xfrm>
        <a:graphic>
          <a:graphicData uri="http://schemas.openxmlformats.org/drawingml/2006/table">
            <a:tbl>
              <a:tblPr firstRow="1" bandRow="1">
                <a:tableStyleId>{D27102A9-8310-4765-A935-A1911B00CA55}</a:tableStyleId>
              </a:tblPr>
              <a:tblGrid>
                <a:gridCol w="1337865">
                  <a:extLst>
                    <a:ext uri="{9D8B030D-6E8A-4147-A177-3AD203B41FA5}">
                      <a16:colId xmlns:a16="http://schemas.microsoft.com/office/drawing/2014/main" val="553249042"/>
                    </a:ext>
                  </a:extLst>
                </a:gridCol>
                <a:gridCol w="668933">
                  <a:extLst>
                    <a:ext uri="{9D8B030D-6E8A-4147-A177-3AD203B41FA5}">
                      <a16:colId xmlns:a16="http://schemas.microsoft.com/office/drawing/2014/main" val="3600988682"/>
                    </a:ext>
                  </a:extLst>
                </a:gridCol>
                <a:gridCol w="668933">
                  <a:extLst>
                    <a:ext uri="{9D8B030D-6E8A-4147-A177-3AD203B41FA5}">
                      <a16:colId xmlns:a16="http://schemas.microsoft.com/office/drawing/2014/main" val="2334249382"/>
                    </a:ext>
                  </a:extLst>
                </a:gridCol>
                <a:gridCol w="668933">
                  <a:extLst>
                    <a:ext uri="{9D8B030D-6E8A-4147-A177-3AD203B41FA5}">
                      <a16:colId xmlns:a16="http://schemas.microsoft.com/office/drawing/2014/main" val="306086792"/>
                    </a:ext>
                  </a:extLst>
                </a:gridCol>
                <a:gridCol w="668933">
                  <a:extLst>
                    <a:ext uri="{9D8B030D-6E8A-4147-A177-3AD203B41FA5}">
                      <a16:colId xmlns:a16="http://schemas.microsoft.com/office/drawing/2014/main" val="2068045853"/>
                    </a:ext>
                  </a:extLst>
                </a:gridCol>
                <a:gridCol w="668933">
                  <a:extLst>
                    <a:ext uri="{9D8B030D-6E8A-4147-A177-3AD203B41FA5}">
                      <a16:colId xmlns:a16="http://schemas.microsoft.com/office/drawing/2014/main" val="3976625273"/>
                    </a:ext>
                  </a:extLst>
                </a:gridCol>
                <a:gridCol w="668933">
                  <a:extLst>
                    <a:ext uri="{9D8B030D-6E8A-4147-A177-3AD203B41FA5}">
                      <a16:colId xmlns:a16="http://schemas.microsoft.com/office/drawing/2014/main" val="3239134150"/>
                    </a:ext>
                  </a:extLst>
                </a:gridCol>
                <a:gridCol w="668933">
                  <a:extLst>
                    <a:ext uri="{9D8B030D-6E8A-4147-A177-3AD203B41FA5}">
                      <a16:colId xmlns:a16="http://schemas.microsoft.com/office/drawing/2014/main" val="1641589613"/>
                    </a:ext>
                  </a:extLst>
                </a:gridCol>
                <a:gridCol w="668933">
                  <a:extLst>
                    <a:ext uri="{9D8B030D-6E8A-4147-A177-3AD203B41FA5}">
                      <a16:colId xmlns:a16="http://schemas.microsoft.com/office/drawing/2014/main" val="2099880023"/>
                    </a:ext>
                  </a:extLst>
                </a:gridCol>
                <a:gridCol w="668933">
                  <a:extLst>
                    <a:ext uri="{9D8B030D-6E8A-4147-A177-3AD203B41FA5}">
                      <a16:colId xmlns:a16="http://schemas.microsoft.com/office/drawing/2014/main" val="2329562859"/>
                    </a:ext>
                  </a:extLst>
                </a:gridCol>
                <a:gridCol w="668933">
                  <a:extLst>
                    <a:ext uri="{9D8B030D-6E8A-4147-A177-3AD203B41FA5}">
                      <a16:colId xmlns:a16="http://schemas.microsoft.com/office/drawing/2014/main" val="872428634"/>
                    </a:ext>
                  </a:extLst>
                </a:gridCol>
                <a:gridCol w="668933">
                  <a:extLst>
                    <a:ext uri="{9D8B030D-6E8A-4147-A177-3AD203B41FA5}">
                      <a16:colId xmlns:a16="http://schemas.microsoft.com/office/drawing/2014/main" val="3367150038"/>
                    </a:ext>
                  </a:extLst>
                </a:gridCol>
                <a:gridCol w="668933">
                  <a:extLst>
                    <a:ext uri="{9D8B030D-6E8A-4147-A177-3AD203B41FA5}">
                      <a16:colId xmlns:a16="http://schemas.microsoft.com/office/drawing/2014/main" val="767551454"/>
                    </a:ext>
                  </a:extLst>
                </a:gridCol>
              </a:tblGrid>
              <a:tr h="252000">
                <a:tc>
                  <a:txBody>
                    <a:bodyPr/>
                    <a:lstStyle/>
                    <a:p>
                      <a:pPr algn="l" fontAlgn="b"/>
                      <a:r>
                        <a:rPr lang="fi-FI" sz="1100" b="1" u="none" strike="noStrike" dirty="0">
                          <a:solidFill>
                            <a:srgbClr val="000000"/>
                          </a:solidFill>
                          <a:effectLst/>
                        </a:rPr>
                        <a:t>Maakunta</a:t>
                      </a:r>
                      <a:endParaRPr lang="fi-FI" sz="1100" b="1" i="0" u="none" strike="noStrike" dirty="0">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dirty="0">
                          <a:solidFill>
                            <a:srgbClr val="000000"/>
                          </a:solidFill>
                          <a:effectLst/>
                        </a:rPr>
                        <a:t>2034</a:t>
                      </a:r>
                      <a:endParaRPr lang="fi-FI" sz="1100" b="1" i="0" u="none" strike="noStrike" dirty="0">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2035</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2036</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2037</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2038</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2039</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2040</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2041</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2042</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2043</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2044</a:t>
                      </a:r>
                      <a:endParaRPr lang="fi-FI" sz="1100" b="1" i="0" u="none" strike="noStrike">
                        <a:solidFill>
                          <a:srgbClr val="000000"/>
                        </a:solidFill>
                        <a:effectLst/>
                        <a:latin typeface="Calibri" panose="020F0502020204030204" pitchFamily="34" charset="0"/>
                      </a:endParaRPr>
                    </a:p>
                  </a:txBody>
                  <a:tcPr marL="6567" marR="6567" marT="6567" marB="0" anchor="b">
                    <a:lnT w="12700" cap="flat" cmpd="sng" algn="ctr">
                      <a:solidFill>
                        <a:schemeClr val="tx1"/>
                      </a:solidFill>
                      <a:prstDash val="solid"/>
                      <a:round/>
                      <a:headEnd type="none" w="med" len="med"/>
                      <a:tailEnd type="none" w="med" len="med"/>
                    </a:lnT>
                  </a:tcPr>
                </a:tc>
                <a:tc>
                  <a:txBody>
                    <a:bodyPr/>
                    <a:lstStyle/>
                    <a:p>
                      <a:pPr algn="ctr" fontAlgn="b"/>
                      <a:r>
                        <a:rPr lang="fi-FI" sz="1100" b="1" u="none" strike="noStrike">
                          <a:solidFill>
                            <a:srgbClr val="000000"/>
                          </a:solidFill>
                          <a:effectLst/>
                        </a:rPr>
                        <a:t>2045</a:t>
                      </a:r>
                      <a:endParaRPr lang="fi-FI" sz="1100" b="1"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9565570"/>
                  </a:ext>
                </a:extLst>
              </a:tr>
              <a:tr h="252000">
                <a:tc>
                  <a:txBody>
                    <a:bodyPr/>
                    <a:lstStyle/>
                    <a:p>
                      <a:pPr algn="l" fontAlgn="b"/>
                      <a:r>
                        <a:rPr lang="fi-FI" sz="1100" b="0" u="none" strike="noStrike">
                          <a:solidFill>
                            <a:srgbClr val="000000"/>
                          </a:solidFill>
                          <a:effectLst/>
                        </a:rPr>
                        <a:t>Uusimaa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1 999 885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2 018 352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2 036 357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2 053 911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2 070 974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2 087 583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2 103 712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2 119 351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2 134 512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2 149 244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2 163 554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2 177 470</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80100432"/>
                  </a:ext>
                </a:extLst>
              </a:tr>
              <a:tr h="252000">
                <a:tc>
                  <a:txBody>
                    <a:bodyPr/>
                    <a:lstStyle/>
                    <a:p>
                      <a:pPr algn="l" fontAlgn="b"/>
                      <a:r>
                        <a:rPr lang="fi-FI" sz="1100" b="0" u="none" strike="noStrike">
                          <a:solidFill>
                            <a:srgbClr val="000000"/>
                          </a:solidFill>
                          <a:effectLst/>
                        </a:rPr>
                        <a:t>Varsinais-Suomi</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522 691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525 174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527 573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529 891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532 138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534 322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536 478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538 610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540 713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542 801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544 872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546 937</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79384352"/>
                  </a:ext>
                </a:extLst>
              </a:tr>
              <a:tr h="252000">
                <a:tc>
                  <a:txBody>
                    <a:bodyPr/>
                    <a:lstStyle/>
                    <a:p>
                      <a:pPr algn="l" fontAlgn="b"/>
                      <a:r>
                        <a:rPr lang="fi-FI" sz="1100" b="0" u="none" strike="noStrike">
                          <a:solidFill>
                            <a:srgbClr val="000000"/>
                          </a:solidFill>
                          <a:effectLst/>
                        </a:rPr>
                        <a:t>Satakunta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200 074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199 222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198 421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197 672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196 995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196 362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195 767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195 206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194 692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194 218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193 797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193 409</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65544131"/>
                  </a:ext>
                </a:extLst>
              </a:tr>
              <a:tr h="252000">
                <a:tc>
                  <a:txBody>
                    <a:bodyPr/>
                    <a:lstStyle/>
                    <a:p>
                      <a:pPr algn="l" fontAlgn="b"/>
                      <a:r>
                        <a:rPr lang="fi-FI" sz="1100" b="0" u="none" strike="noStrike">
                          <a:solidFill>
                            <a:srgbClr val="000000"/>
                          </a:solidFill>
                          <a:effectLst/>
                        </a:rPr>
                        <a:t>Kanta-Häme</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167 488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167 488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167 515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167 570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167 651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167 761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167 896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168 042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168 210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168 407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168 621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168 870</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22590696"/>
                  </a:ext>
                </a:extLst>
              </a:tr>
              <a:tr h="252000">
                <a:tc>
                  <a:txBody>
                    <a:bodyPr/>
                    <a:lstStyle/>
                    <a:p>
                      <a:pPr algn="l" fontAlgn="b"/>
                      <a:r>
                        <a:rPr lang="fi-FI" sz="1100" b="0" u="none" strike="noStrike">
                          <a:solidFill>
                            <a:srgbClr val="000000"/>
                          </a:solidFill>
                          <a:effectLst/>
                        </a:rPr>
                        <a:t>Pirkanmaa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588 618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592 449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596 173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599 785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603 281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606 688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610 024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613 297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616 472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619 578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622 612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625 591</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66322816"/>
                  </a:ext>
                </a:extLst>
              </a:tr>
              <a:tr h="252000">
                <a:tc>
                  <a:txBody>
                    <a:bodyPr/>
                    <a:lstStyle/>
                    <a:p>
                      <a:pPr algn="l" fontAlgn="b"/>
                      <a:r>
                        <a:rPr lang="fi-FI" sz="1100" b="0" u="none" strike="noStrike">
                          <a:solidFill>
                            <a:srgbClr val="000000"/>
                          </a:solidFill>
                          <a:effectLst/>
                        </a:rPr>
                        <a:t>Päijät-Häme</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201 464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201 225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201 010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200 818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200 653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200 511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200 386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200 279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200 204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200 161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200 153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200 166</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88635771"/>
                  </a:ext>
                </a:extLst>
              </a:tr>
              <a:tr h="252000">
                <a:tc>
                  <a:txBody>
                    <a:bodyPr/>
                    <a:lstStyle/>
                    <a:p>
                      <a:pPr algn="l" fontAlgn="b"/>
                      <a:r>
                        <a:rPr lang="fi-FI" sz="1100" b="0" u="none" strike="noStrike">
                          <a:solidFill>
                            <a:srgbClr val="000000"/>
                          </a:solidFill>
                          <a:effectLst/>
                        </a:rPr>
                        <a:t>Kymenlaakso</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143 827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142 771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141 776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140 847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139 958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139 120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138 309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137 546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136 831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136 161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135 528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134 936</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45585473"/>
                  </a:ext>
                </a:extLst>
              </a:tr>
              <a:tr h="252000">
                <a:tc>
                  <a:txBody>
                    <a:bodyPr/>
                    <a:lstStyle/>
                    <a:p>
                      <a:pPr algn="l" fontAlgn="b"/>
                      <a:r>
                        <a:rPr lang="fi-FI" sz="1100" b="0" u="none" strike="noStrike">
                          <a:solidFill>
                            <a:srgbClr val="000000"/>
                          </a:solidFill>
                          <a:effectLst/>
                        </a:rPr>
                        <a:t>Etelä-Karjala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119 834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119 415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119 002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118 607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118 232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117 874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117 540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117 245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116 969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116 710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116 480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116 269</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08623477"/>
                  </a:ext>
                </a:extLst>
              </a:tr>
              <a:tr h="252000">
                <a:tc>
                  <a:txBody>
                    <a:bodyPr/>
                    <a:lstStyle/>
                    <a:p>
                      <a:pPr algn="l" fontAlgn="b"/>
                      <a:r>
                        <a:rPr lang="fi-FI" sz="1100" b="0" u="none" strike="noStrike">
                          <a:solidFill>
                            <a:srgbClr val="000000"/>
                          </a:solidFill>
                          <a:effectLst/>
                        </a:rPr>
                        <a:t>Etelä-Savo</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119 663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118 872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118 107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117 387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116 706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116 061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115 450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114 862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114 318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113 801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113 326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112 880</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52197609"/>
                  </a:ext>
                </a:extLst>
              </a:tr>
              <a:tr h="252000">
                <a:tc>
                  <a:txBody>
                    <a:bodyPr/>
                    <a:lstStyle/>
                    <a:p>
                      <a:pPr algn="l" fontAlgn="b"/>
                      <a:r>
                        <a:rPr lang="fi-FI" sz="1100" b="1" u="none" strike="noStrike" dirty="0">
                          <a:solidFill>
                            <a:srgbClr val="000000"/>
                          </a:solidFill>
                          <a:effectLst/>
                        </a:rPr>
                        <a:t>Pohjois-Savo</a:t>
                      </a:r>
                      <a:endParaRPr lang="fi-FI" sz="1100" b="1" i="0" u="none" strike="noStrike" dirty="0">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1" u="none" strike="noStrike">
                          <a:solidFill>
                            <a:srgbClr val="000000"/>
                          </a:solidFill>
                          <a:effectLst/>
                        </a:rPr>
                        <a:t>248 775</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248 790</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248 801</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248 808</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248 793</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248 795</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248 802</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248 794</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248 809</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248 829</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a:solidFill>
                            <a:srgbClr val="000000"/>
                          </a:solidFill>
                          <a:effectLst/>
                        </a:rPr>
                        <a:t>248 856</a:t>
                      </a:r>
                      <a:endParaRPr lang="fi-FI" sz="1100" b="1"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1" u="none" strike="noStrike" dirty="0">
                          <a:solidFill>
                            <a:srgbClr val="000000"/>
                          </a:solidFill>
                          <a:effectLst/>
                        </a:rPr>
                        <a:t>248 896</a:t>
                      </a:r>
                      <a:endParaRPr lang="fi-FI" sz="1100" b="1" i="0" u="none" strike="noStrike" dirty="0">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992419"/>
                  </a:ext>
                </a:extLst>
              </a:tr>
              <a:tr h="252000">
                <a:tc>
                  <a:txBody>
                    <a:bodyPr/>
                    <a:lstStyle/>
                    <a:p>
                      <a:pPr algn="l" fontAlgn="b"/>
                      <a:r>
                        <a:rPr lang="fi-FI" sz="1100" b="0" u="none" strike="noStrike">
                          <a:solidFill>
                            <a:srgbClr val="000000"/>
                          </a:solidFill>
                          <a:effectLst/>
                        </a:rPr>
                        <a:t>Pohjois-Karjala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157 471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157 023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156 588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156 145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155 710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155 279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154 867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154 480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154 118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153 775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153 442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153 149</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61475252"/>
                  </a:ext>
                </a:extLst>
              </a:tr>
              <a:tr h="252000">
                <a:tc>
                  <a:txBody>
                    <a:bodyPr/>
                    <a:lstStyle/>
                    <a:p>
                      <a:pPr algn="l" fontAlgn="b"/>
                      <a:r>
                        <a:rPr lang="fi-FI" sz="1100" b="0" u="none" strike="noStrike">
                          <a:solidFill>
                            <a:srgbClr val="000000"/>
                          </a:solidFill>
                          <a:effectLst/>
                        </a:rPr>
                        <a:t>Keski-Suomi</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274 745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274 757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274 761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274 756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274 739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274 721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274 724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274 741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274 776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274 826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274 895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274 981</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38724312"/>
                  </a:ext>
                </a:extLst>
              </a:tr>
              <a:tr h="252000">
                <a:tc>
                  <a:txBody>
                    <a:bodyPr/>
                    <a:lstStyle/>
                    <a:p>
                      <a:pPr algn="l" fontAlgn="b"/>
                      <a:r>
                        <a:rPr lang="fi-FI" sz="1100" b="0" u="none" strike="noStrike">
                          <a:solidFill>
                            <a:srgbClr val="000000"/>
                          </a:solidFill>
                          <a:effectLst/>
                        </a:rPr>
                        <a:t>Etelä-Pohjanmaa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183 208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182 637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182 089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181 584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181 118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180 668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180 244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179 848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179 469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179 114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178 789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178 473</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5406114"/>
                  </a:ext>
                </a:extLst>
              </a:tr>
              <a:tr h="252000">
                <a:tc>
                  <a:txBody>
                    <a:bodyPr/>
                    <a:lstStyle/>
                    <a:p>
                      <a:pPr algn="l" fontAlgn="b"/>
                      <a:r>
                        <a:rPr lang="fi-FI" sz="1100" b="0" u="none" strike="noStrike">
                          <a:solidFill>
                            <a:srgbClr val="000000"/>
                          </a:solidFill>
                          <a:effectLst/>
                        </a:rPr>
                        <a:t>Pohjanmaa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183 368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183 739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184 083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184 409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184 717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185 007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185 296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185 605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185 921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186 231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186 544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186 862</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1328595"/>
                  </a:ext>
                </a:extLst>
              </a:tr>
              <a:tr h="252000">
                <a:tc>
                  <a:txBody>
                    <a:bodyPr/>
                    <a:lstStyle/>
                    <a:p>
                      <a:pPr algn="l" fontAlgn="b"/>
                      <a:r>
                        <a:rPr lang="fi-FI" sz="1100" b="0" u="none" strike="noStrike">
                          <a:solidFill>
                            <a:srgbClr val="000000"/>
                          </a:solidFill>
                          <a:effectLst/>
                        </a:rPr>
                        <a:t>Keski-Pohjanmaa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66 138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65 982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65 831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65 691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65 559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65 448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65 343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65 240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65 155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65 076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65 005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64 944</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78427438"/>
                  </a:ext>
                </a:extLst>
              </a:tr>
              <a:tr h="252000">
                <a:tc>
                  <a:txBody>
                    <a:bodyPr/>
                    <a:lstStyle/>
                    <a:p>
                      <a:pPr algn="l" fontAlgn="b"/>
                      <a:r>
                        <a:rPr lang="fi-FI" sz="1100" b="0" u="none" strike="noStrike">
                          <a:solidFill>
                            <a:srgbClr val="000000"/>
                          </a:solidFill>
                          <a:effectLst/>
                        </a:rPr>
                        <a:t>Pohjois-Pohjanmaa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432 233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433 265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434 276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435 271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436 240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437 170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438 082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438 976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439 847</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440 705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441 519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442 301</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52580042"/>
                  </a:ext>
                </a:extLst>
              </a:tr>
              <a:tr h="252000">
                <a:tc>
                  <a:txBody>
                    <a:bodyPr/>
                    <a:lstStyle/>
                    <a:p>
                      <a:pPr algn="l" fontAlgn="b"/>
                      <a:r>
                        <a:rPr lang="fi-FI" sz="1100" b="0" u="none" strike="noStrike">
                          <a:solidFill>
                            <a:srgbClr val="000000"/>
                          </a:solidFill>
                          <a:effectLst/>
                        </a:rPr>
                        <a:t>Kainuu</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64 721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64 306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63 915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63 538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63 186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62 860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62 552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62 245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61 965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61 696</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61 448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61 219</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71048226"/>
                  </a:ext>
                </a:extLst>
              </a:tr>
              <a:tr h="252000">
                <a:tc>
                  <a:txBody>
                    <a:bodyPr/>
                    <a:lstStyle/>
                    <a:p>
                      <a:pPr algn="l" fontAlgn="b"/>
                      <a:r>
                        <a:rPr lang="fi-FI" sz="1100" b="0" u="none" strike="noStrike">
                          <a:solidFill>
                            <a:srgbClr val="000000"/>
                          </a:solidFill>
                          <a:effectLst/>
                        </a:rPr>
                        <a:t>Lappi</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173 379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173 248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173 154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173 063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172 998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172 945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172 892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172 859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172 833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172 812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172 803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172 800</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84511665"/>
                  </a:ext>
                </a:extLst>
              </a:tr>
              <a:tr h="252000">
                <a:tc>
                  <a:txBody>
                    <a:bodyPr/>
                    <a:lstStyle/>
                    <a:p>
                      <a:pPr algn="l" fontAlgn="b"/>
                      <a:r>
                        <a:rPr lang="fi-FI" sz="1100" b="0" u="none" strike="noStrike">
                          <a:solidFill>
                            <a:srgbClr val="000000"/>
                          </a:solidFill>
                          <a:effectLst/>
                        </a:rPr>
                        <a:t>Ahvenanmaa</a:t>
                      </a:r>
                      <a:endParaRPr lang="fi-FI" sz="1100" b="0" i="0" u="none" strike="noStrike">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tcPr>
                </a:tc>
                <a:tc>
                  <a:txBody>
                    <a:bodyPr/>
                    <a:lstStyle/>
                    <a:p>
                      <a:pPr algn="ctr" fontAlgn="b"/>
                      <a:r>
                        <a:rPr lang="fi-FI" sz="1100" b="0" u="none" strike="noStrike">
                          <a:solidFill>
                            <a:srgbClr val="000000"/>
                          </a:solidFill>
                          <a:effectLst/>
                        </a:rPr>
                        <a:t>30 888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30 871</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30 853</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30 829</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30 804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30 784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30 760</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30 735</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30 712</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30 684</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30 668</a:t>
                      </a:r>
                      <a:endParaRPr lang="fi-FI" sz="1100" b="0" i="0" u="none" strike="noStrike">
                        <a:solidFill>
                          <a:srgbClr val="000000"/>
                        </a:solidFill>
                        <a:effectLst/>
                        <a:latin typeface="Calibri" panose="020F0502020204030204" pitchFamily="34" charset="0"/>
                      </a:endParaRPr>
                    </a:p>
                  </a:txBody>
                  <a:tcPr marL="6567" marR="6567" marT="6567" marB="0" anchor="b"/>
                </a:tc>
                <a:tc>
                  <a:txBody>
                    <a:bodyPr/>
                    <a:lstStyle/>
                    <a:p>
                      <a:pPr algn="ctr" fontAlgn="b"/>
                      <a:r>
                        <a:rPr lang="fi-FI" sz="1100" b="0" u="none" strike="noStrike">
                          <a:solidFill>
                            <a:srgbClr val="000000"/>
                          </a:solidFill>
                          <a:effectLst/>
                        </a:rPr>
                        <a:t>30 649</a:t>
                      </a:r>
                      <a:endParaRPr lang="fi-FI" sz="1100" b="0" i="0" u="none" strike="noStrike">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64272497"/>
                  </a:ext>
                </a:extLst>
              </a:tr>
              <a:tr h="252000">
                <a:tc>
                  <a:txBody>
                    <a:bodyPr/>
                    <a:lstStyle/>
                    <a:p>
                      <a:pPr algn="l" fontAlgn="b"/>
                      <a:r>
                        <a:rPr lang="fi-FI" sz="1100" b="0" i="1" u="none" strike="noStrike" dirty="0">
                          <a:solidFill>
                            <a:srgbClr val="000000"/>
                          </a:solidFill>
                          <a:effectLst/>
                        </a:rPr>
                        <a:t>KOKO MAA</a:t>
                      </a:r>
                      <a:endParaRPr lang="fi-FI" sz="1100" b="0" i="1" u="none" strike="noStrike" dirty="0">
                        <a:solidFill>
                          <a:srgbClr val="000000"/>
                        </a:solidFill>
                        <a:effectLst/>
                        <a:latin typeface="Calibri" panose="020F0502020204030204" pitchFamily="34" charset="0"/>
                      </a:endParaRPr>
                    </a:p>
                  </a:txBody>
                  <a:tcPr marL="6567" marR="6567" marT="6567"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dirty="0">
                          <a:solidFill>
                            <a:srgbClr val="000000"/>
                          </a:solidFill>
                          <a:effectLst/>
                        </a:rPr>
                        <a:t>5 878 470</a:t>
                      </a:r>
                      <a:endParaRPr lang="fi-FI" sz="1100" b="0" i="1" u="none" strike="noStrike" dirty="0">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5 899 586</a:t>
                      </a:r>
                      <a:endParaRPr lang="fi-FI" sz="1100" b="0" i="1" u="none" strike="noStrike">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5 920 285</a:t>
                      </a:r>
                      <a:endParaRPr lang="fi-FI" sz="1100" b="0" i="1" u="none" strike="noStrike">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5 940 582</a:t>
                      </a:r>
                      <a:endParaRPr lang="fi-FI" sz="1100" b="0" i="1" u="none" strike="noStrike">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5 960 452</a:t>
                      </a:r>
                      <a:endParaRPr lang="fi-FI" sz="1100" b="0" i="1" u="none" strike="noStrike">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5 979 959</a:t>
                      </a:r>
                      <a:endParaRPr lang="fi-FI" sz="1100" b="0" i="1" u="none" strike="noStrike">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5 999 124</a:t>
                      </a:r>
                      <a:endParaRPr lang="fi-FI" sz="1100" b="0" i="1" u="none" strike="noStrike">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6 017 961</a:t>
                      </a:r>
                      <a:endParaRPr lang="fi-FI" sz="1100" b="0" i="1" u="none" strike="noStrike">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6 036 526</a:t>
                      </a:r>
                      <a:endParaRPr lang="fi-FI" sz="1100" b="0" i="1" u="none" strike="noStrike">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a:solidFill>
                            <a:srgbClr val="000000"/>
                          </a:solidFill>
                          <a:effectLst/>
                        </a:rPr>
                        <a:t>6 054 829</a:t>
                      </a:r>
                      <a:endParaRPr lang="fi-FI" sz="1100" b="0" i="1" u="none" strike="noStrike">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dirty="0">
                          <a:solidFill>
                            <a:srgbClr val="000000"/>
                          </a:solidFill>
                          <a:effectLst/>
                        </a:rPr>
                        <a:t>6 072 912</a:t>
                      </a:r>
                      <a:endParaRPr lang="fi-FI" sz="1100" b="0" i="1" u="none" strike="noStrike" dirty="0">
                        <a:solidFill>
                          <a:srgbClr val="000000"/>
                        </a:solidFill>
                        <a:effectLst/>
                        <a:latin typeface="Calibri" panose="020F0502020204030204" pitchFamily="34" charset="0"/>
                      </a:endParaRPr>
                    </a:p>
                  </a:txBody>
                  <a:tcPr marL="6567" marR="6567" marT="6567" marB="0" anchor="b">
                    <a:lnB w="12700" cap="flat" cmpd="sng" algn="ctr">
                      <a:solidFill>
                        <a:schemeClr val="tx1"/>
                      </a:solidFill>
                      <a:prstDash val="solid"/>
                      <a:round/>
                      <a:headEnd type="none" w="med" len="med"/>
                      <a:tailEnd type="none" w="med" len="med"/>
                    </a:lnB>
                  </a:tcPr>
                </a:tc>
                <a:tc>
                  <a:txBody>
                    <a:bodyPr/>
                    <a:lstStyle/>
                    <a:p>
                      <a:pPr algn="ctr" fontAlgn="b"/>
                      <a:r>
                        <a:rPr lang="fi-FI" sz="1100" b="0" i="1" u="none" strike="noStrike" dirty="0">
                          <a:solidFill>
                            <a:srgbClr val="000000"/>
                          </a:solidFill>
                          <a:effectLst/>
                        </a:rPr>
                        <a:t>6 090 802</a:t>
                      </a:r>
                      <a:endParaRPr lang="fi-FI" sz="1100" b="0" i="1" u="none" strike="noStrike" dirty="0">
                        <a:solidFill>
                          <a:srgbClr val="000000"/>
                        </a:solidFill>
                        <a:effectLst/>
                        <a:latin typeface="Calibri" panose="020F0502020204030204" pitchFamily="34" charset="0"/>
                      </a:endParaRPr>
                    </a:p>
                  </a:txBody>
                  <a:tcPr marL="6567" marR="6567" marT="6567"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4187605"/>
                  </a:ext>
                </a:extLst>
              </a:tr>
            </a:tbl>
          </a:graphicData>
        </a:graphic>
      </p:graphicFrame>
      <p:pic>
        <p:nvPicPr>
          <p:cNvPr id="2" name="Kuva 1" descr="Kuva, joka sisältää kohteen teksti&#10;&#10;Kuvaus luotu automaattisesti">
            <a:extLst>
              <a:ext uri="{FF2B5EF4-FFF2-40B4-BE49-F238E27FC236}">
                <a16:creationId xmlns:a16="http://schemas.microsoft.com/office/drawing/2014/main" id="{A5D6B2ED-B97F-5D8F-E291-1CB412255DAA}"/>
              </a:ext>
            </a:extLst>
          </p:cNvPr>
          <p:cNvPicPr>
            <a:picLocks noChangeAspect="1"/>
          </p:cNvPicPr>
          <p:nvPr/>
        </p:nvPicPr>
        <p:blipFill>
          <a:blip r:embed="rId2"/>
          <a:stretch>
            <a:fillRect/>
          </a:stretch>
        </p:blipFill>
        <p:spPr>
          <a:xfrm>
            <a:off x="9875864" y="6450548"/>
            <a:ext cx="2316136" cy="409184"/>
          </a:xfrm>
          <a:prstGeom prst="rect">
            <a:avLst/>
          </a:prstGeom>
        </p:spPr>
      </p:pic>
      <p:sp>
        <p:nvSpPr>
          <p:cNvPr id="3" name="Tekstiruutu 2">
            <a:extLst>
              <a:ext uri="{FF2B5EF4-FFF2-40B4-BE49-F238E27FC236}">
                <a16:creationId xmlns:a16="http://schemas.microsoft.com/office/drawing/2014/main" id="{51BD3995-D6CB-B80B-A034-B7890506D4A7}"/>
              </a:ext>
            </a:extLst>
          </p:cNvPr>
          <p:cNvSpPr txBox="1"/>
          <p:nvPr/>
        </p:nvSpPr>
        <p:spPr>
          <a:xfrm>
            <a:off x="1413469" y="6075000"/>
            <a:ext cx="1301750" cy="221865"/>
          </a:xfrm>
          <a:prstGeom prst="rect">
            <a:avLst/>
          </a:prstGeom>
          <a:noFill/>
        </p:spPr>
        <p:txBody>
          <a:bodyPr wrap="square" rtlCol="0">
            <a:spAutoFit/>
          </a:bodyPr>
          <a:lstStyle/>
          <a:p>
            <a:r>
              <a:rPr lang="fi-FI" sz="800" dirty="0"/>
              <a:t>Lähde: Tilastokeskus</a:t>
            </a:r>
          </a:p>
        </p:txBody>
      </p:sp>
    </p:spTree>
    <p:extLst>
      <p:ext uri="{BB962C8B-B14F-4D97-AF65-F5344CB8AC3E}">
        <p14:creationId xmlns:p14="http://schemas.microsoft.com/office/powerpoint/2010/main" val="2536168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2B7AF3-A3FF-771D-0B36-F8863B5BB45A}"/>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Koko</a:t>
            </a:r>
            <a:r>
              <a:rPr lang="fi-FI" sz="2400" baseline="0" dirty="0">
                <a:solidFill>
                  <a:srgbClr val="0070C0"/>
                </a:solidFill>
                <a:latin typeface="Franklin Gothic Medium" panose="020B0603020102020204" pitchFamily="34" charset="0"/>
              </a:rPr>
              <a:t> maa</a:t>
            </a:r>
            <a:r>
              <a:rPr lang="fi-FI" sz="2400" dirty="0">
                <a:solidFill>
                  <a:srgbClr val="0070C0"/>
                </a:solidFill>
                <a:latin typeface="Franklin Gothic Medium" panose="020B0603020102020204" pitchFamily="34" charset="0"/>
              </a:rPr>
              <a:t>n väestönkehitys 1975–2023 ja Tilastokeskuksen väestöennusteet</a:t>
            </a:r>
          </a:p>
        </p:txBody>
      </p:sp>
      <p:graphicFrame>
        <p:nvGraphicFramePr>
          <p:cNvPr id="4" name="Kaavio 3" descr="Viivakaavio esittää koko ma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636BFF91-7D78-4EFA-AA07-3BCFEA6A670E}"/>
              </a:ext>
            </a:extLst>
          </p:cNvPr>
          <p:cNvGraphicFramePr>
            <a:graphicFrameLocks/>
          </p:cNvGraphicFramePr>
          <p:nvPr>
            <p:extLst>
              <p:ext uri="{D42A27DB-BD31-4B8C-83A1-F6EECF244321}">
                <p14:modId xmlns:p14="http://schemas.microsoft.com/office/powerpoint/2010/main" val="3922321107"/>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CE1EA641-D6F3-B332-7E53-B711D8C41544}"/>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3847004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917AEB8-F752-5BAF-D150-C8B0D32F2EAC}"/>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Uudenmaan väestönkehitys 1975–2023 ja Tilastokeskuksen väestöennusteet</a:t>
            </a:r>
          </a:p>
        </p:txBody>
      </p:sp>
      <p:graphicFrame>
        <p:nvGraphicFramePr>
          <p:cNvPr id="4" name="Kaavio 3" descr="Viivakaavio esittää Uudenma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BA9125D4-F552-4DF1-9BF2-52B1A6CBCD9D}"/>
              </a:ext>
            </a:extLst>
          </p:cNvPr>
          <p:cNvGraphicFramePr>
            <a:graphicFrameLocks/>
          </p:cNvGraphicFramePr>
          <p:nvPr>
            <p:extLst>
              <p:ext uri="{D42A27DB-BD31-4B8C-83A1-F6EECF244321}">
                <p14:modId xmlns:p14="http://schemas.microsoft.com/office/powerpoint/2010/main" val="2739722053"/>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BBC6B4EA-D136-F1CF-D1C5-123B07A705D7}"/>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1864900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9578AF9-F3E9-562E-5B34-29BA21BD74BA}"/>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Varsinais-Suomen väestönkehitys 1975–2023 ja Tilastokeskuksen väestöennusteet</a:t>
            </a:r>
          </a:p>
        </p:txBody>
      </p:sp>
      <p:graphicFrame>
        <p:nvGraphicFramePr>
          <p:cNvPr id="4" name="Kaavio 3" descr="Viivakaavio esittää Varsinais-Suome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A5983DF5-F6C8-4A99-9E89-B7F2688C4B2C}"/>
              </a:ext>
            </a:extLst>
          </p:cNvPr>
          <p:cNvGraphicFramePr>
            <a:graphicFrameLocks/>
          </p:cNvGraphicFramePr>
          <p:nvPr>
            <p:extLst>
              <p:ext uri="{D42A27DB-BD31-4B8C-83A1-F6EECF244321}">
                <p14:modId xmlns:p14="http://schemas.microsoft.com/office/powerpoint/2010/main" val="651014953"/>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38CD02A8-8446-5228-E8B5-AE3B456DFA73}"/>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3618416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FB0C21C-7BD4-80CE-E7E2-98B0300CB31A}"/>
              </a:ext>
            </a:extLst>
          </p:cNvPr>
          <p:cNvSpPr>
            <a:spLocks noGrp="1"/>
          </p:cNvSpPr>
          <p:nvPr>
            <p:ph type="title"/>
          </p:nvPr>
        </p:nvSpPr>
        <p:spPr>
          <a:xfrm>
            <a:off x="0" y="0"/>
            <a:ext cx="12192000" cy="792000"/>
          </a:xfrm>
        </p:spPr>
        <p:txBody>
          <a:bodyPr>
            <a:normAutofit/>
          </a:bodyPr>
          <a:lstStyle/>
          <a:p>
            <a:pPr algn="ctr"/>
            <a:r>
              <a:rPr lang="fi-FI" sz="2400" dirty="0">
                <a:solidFill>
                  <a:srgbClr val="0070C0"/>
                </a:solidFill>
                <a:latin typeface="Franklin Gothic Medium" panose="020B0603020102020204" pitchFamily="34" charset="0"/>
              </a:rPr>
              <a:t>Satakunnan väestönkehitys 1975–2023 ja Tilastokeskuksen väestöennusteet</a:t>
            </a:r>
          </a:p>
        </p:txBody>
      </p:sp>
      <p:graphicFrame>
        <p:nvGraphicFramePr>
          <p:cNvPr id="4" name="Kaavio 3" descr="Viivakaavio esittää Satakunnan väestönkehityksen vuosina 1975–2020 sekä Tilastokeskuksen vuosien 2019 ja 2021 väestöennusteet vuoteen 2040 saakka. Kaavion tiedot löytyvät taulukkomuodossa diaesityksen lopusta.">
            <a:extLst>
              <a:ext uri="{FF2B5EF4-FFF2-40B4-BE49-F238E27FC236}">
                <a16:creationId xmlns:a16="http://schemas.microsoft.com/office/drawing/2014/main" id="{DD526C84-5488-4FE9-BEC9-54C293FA5DAF}"/>
              </a:ext>
            </a:extLst>
          </p:cNvPr>
          <p:cNvGraphicFramePr>
            <a:graphicFrameLocks/>
          </p:cNvGraphicFramePr>
          <p:nvPr>
            <p:extLst>
              <p:ext uri="{D42A27DB-BD31-4B8C-83A1-F6EECF244321}">
                <p14:modId xmlns:p14="http://schemas.microsoft.com/office/powerpoint/2010/main" val="3707086793"/>
              </p:ext>
            </p:extLst>
          </p:nvPr>
        </p:nvGraphicFramePr>
        <p:xfrm>
          <a:off x="2125200" y="792000"/>
          <a:ext cx="7941600" cy="56052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descr="Kuva, joka sisältää kohteen teksti&#10;&#10;Kuvaus luotu automaattisesti">
            <a:extLst>
              <a:ext uri="{FF2B5EF4-FFF2-40B4-BE49-F238E27FC236}">
                <a16:creationId xmlns:a16="http://schemas.microsoft.com/office/drawing/2014/main" id="{C71B4030-6CAA-4C2F-FC04-44606331CE99}"/>
              </a:ext>
            </a:extLst>
          </p:cNvPr>
          <p:cNvPicPr>
            <a:picLocks noChangeAspect="1"/>
          </p:cNvPicPr>
          <p:nvPr/>
        </p:nvPicPr>
        <p:blipFill>
          <a:blip r:embed="rId3"/>
          <a:stretch>
            <a:fillRect/>
          </a:stretch>
        </p:blipFill>
        <p:spPr>
          <a:xfrm>
            <a:off x="9875864" y="6450548"/>
            <a:ext cx="2316136" cy="409184"/>
          </a:xfrm>
          <a:prstGeom prst="rect">
            <a:avLst/>
          </a:prstGeom>
        </p:spPr>
      </p:pic>
    </p:spTree>
    <p:extLst>
      <p:ext uri="{BB962C8B-B14F-4D97-AF65-F5344CB8AC3E}">
        <p14:creationId xmlns:p14="http://schemas.microsoft.com/office/powerpoint/2010/main" val="3990090316"/>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BA730BBA5CA44FABC43D3B76C31DDA" ma:contentTypeVersion="18" ma:contentTypeDescription="Create a new document." ma:contentTypeScope="" ma:versionID="ab14091e0824df1c0ea45c5b23f14818">
  <xsd:schema xmlns:xsd="http://www.w3.org/2001/XMLSchema" xmlns:xs="http://www.w3.org/2001/XMLSchema" xmlns:p="http://schemas.microsoft.com/office/2006/metadata/properties" xmlns:ns2="20687e04-2b66-4153-a4a5-df37f3cb410c" xmlns:ns3="27da45db-5c56-40f0-812e-9e795a9ded2e" targetNamespace="http://schemas.microsoft.com/office/2006/metadata/properties" ma:root="true" ma:fieldsID="a9ef018753874e357385c209003b3c09" ns2:_="" ns3:_="">
    <xsd:import namespace="20687e04-2b66-4153-a4a5-df37f3cb410c"/>
    <xsd:import namespace="27da45db-5c56-40f0-812e-9e795a9ded2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687e04-2b66-4153-a4a5-df37f3cb41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4f3aec6-172b-4261-a579-1b9c936781e8"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da45db-5c56-40f0-812e-9e795a9ded2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89bfb88-a4b8-407b-b9ae-716c5ce0db20}" ma:internalName="TaxCatchAll" ma:showField="CatchAllData" ma:web="27da45db-5c56-40f0-812e-9e795a9ded2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0687e04-2b66-4153-a4a5-df37f3cb410c">
      <Terms xmlns="http://schemas.microsoft.com/office/infopath/2007/PartnerControls"/>
    </lcf76f155ced4ddcb4097134ff3c332f>
    <TaxCatchAll xmlns="27da45db-5c56-40f0-812e-9e795a9ded2e" xsi:nil="true"/>
  </documentManagement>
</p:properties>
</file>

<file path=customXml/itemProps1.xml><?xml version="1.0" encoding="utf-8"?>
<ds:datastoreItem xmlns:ds="http://schemas.openxmlformats.org/officeDocument/2006/customXml" ds:itemID="{A995959A-3244-410F-BBE5-8A6DDE4998E8}"/>
</file>

<file path=customXml/itemProps2.xml><?xml version="1.0" encoding="utf-8"?>
<ds:datastoreItem xmlns:ds="http://schemas.openxmlformats.org/officeDocument/2006/customXml" ds:itemID="{1660E6AA-4418-4412-ADA7-775A61401F76}"/>
</file>

<file path=customXml/itemProps3.xml><?xml version="1.0" encoding="utf-8"?>
<ds:datastoreItem xmlns:ds="http://schemas.openxmlformats.org/officeDocument/2006/customXml" ds:itemID="{3BCFBEB3-0849-47CE-B9B7-2A4B15607641}"/>
</file>

<file path=docProps/app.xml><?xml version="1.0" encoding="utf-8"?>
<Properties xmlns="http://schemas.openxmlformats.org/officeDocument/2006/extended-properties" xmlns:vt="http://schemas.openxmlformats.org/officeDocument/2006/docPropsVTypes">
  <TotalTime>0</TotalTime>
  <Words>6662</Words>
  <Application>Microsoft Office PowerPoint</Application>
  <PresentationFormat>Laajakuva</PresentationFormat>
  <Paragraphs>3196</Paragraphs>
  <Slides>36</Slides>
  <Notes>0</Notes>
  <HiddenSlides>0</HiddenSlides>
  <MMClips>0</MMClips>
  <ScaleCrop>false</ScaleCrop>
  <HeadingPairs>
    <vt:vector size="6" baseType="variant">
      <vt:variant>
        <vt:lpstr>Käytetyt fontit</vt:lpstr>
      </vt:variant>
      <vt:variant>
        <vt:i4>7</vt:i4>
      </vt:variant>
      <vt:variant>
        <vt:lpstr>Teema</vt:lpstr>
      </vt:variant>
      <vt:variant>
        <vt:i4>1</vt:i4>
      </vt:variant>
      <vt:variant>
        <vt:lpstr>Dian otsikot</vt:lpstr>
      </vt:variant>
      <vt:variant>
        <vt:i4>36</vt:i4>
      </vt:variant>
    </vt:vector>
  </HeadingPairs>
  <TitlesOfParts>
    <vt:vector size="44" baseType="lpstr">
      <vt:lpstr>Aptos</vt:lpstr>
      <vt:lpstr>Aptos Display</vt:lpstr>
      <vt:lpstr>Aptos Narrow</vt:lpstr>
      <vt:lpstr>Arial</vt:lpstr>
      <vt:lpstr>Calibri</vt:lpstr>
      <vt:lpstr>Franklin Gothic Book</vt:lpstr>
      <vt:lpstr>Franklin Gothic Medium</vt:lpstr>
      <vt:lpstr>Office-teema</vt:lpstr>
      <vt:lpstr>Tilastokeskuksen väestöennuste 2024 Väkiluku maakunnittain vuoteen 2045</vt:lpstr>
      <vt:lpstr>Vuoden 2024 väestöennusteen oletukset</vt:lpstr>
      <vt:lpstr>Väkiluvun muutos maakunnittain v. 2023–2045 (%)</vt:lpstr>
      <vt:lpstr>Väestö maakunnittain v. 2023 sekä ennuste vuosille 2024-2033 (%)</vt:lpstr>
      <vt:lpstr>Väestöennuste maakunnittain vuosille 2034-2045</vt:lpstr>
      <vt:lpstr>Koko maan väestönkehitys 1975–2023 ja Tilastokeskuksen väestöennusteet</vt:lpstr>
      <vt:lpstr>Uudenmaan väestönkehitys 1975–2023 ja Tilastokeskuksen väestöennusteet</vt:lpstr>
      <vt:lpstr>Varsinais-Suomen väestönkehitys 1975–2023 ja Tilastokeskuksen väestöennusteet</vt:lpstr>
      <vt:lpstr>Satakunnan väestönkehitys 1975–2023 ja Tilastokeskuksen väestöennusteet</vt:lpstr>
      <vt:lpstr>Kanta-Hämeen väestönkehitys 1975–2023 ja Tilastokeskuksen väestöennusteet</vt:lpstr>
      <vt:lpstr>Pirkanmaan väestönkehitys 1975–2023 ja Tilastokeskuksen väestöennusteet</vt:lpstr>
      <vt:lpstr>Päijät-Hämeen väestönkehitys 1975–2023 ja Tilastokeskuksen väestöennusteet</vt:lpstr>
      <vt:lpstr>Kymenlaakson väestönkehitys 1975–2023 ja Tilastokeskuksen väestöennusteet</vt:lpstr>
      <vt:lpstr>Etelä-Karjalan väestönkehitys 1975–2023 ja Tilastokeskuksen väestöennusteet</vt:lpstr>
      <vt:lpstr>Etelä-Savon väestönkehitys 1975–2023 ja Tilastokeskuksen väestöennusteet</vt:lpstr>
      <vt:lpstr>Pohjois-Savon väestönkehitys 1975–2023 ja Tilastokeskuksen väestöennusteet</vt:lpstr>
      <vt:lpstr>Pohjois-Karjalan väestönkehitys 1975–2023 ja Tilastokeskuksen väestöennusteet</vt:lpstr>
      <vt:lpstr>Keski-Suomen väestönkehitys 1975–2023 ja Tilastokeskuksen väestöennusteet</vt:lpstr>
      <vt:lpstr>Etelä-Pohjanmaan väestönkehitys 1975–2023 ja Tilastokeskuksen väestöennusteet</vt:lpstr>
      <vt:lpstr>Pohjanmaan väestönkehitys 1975–2023 ja Tilastokeskuksen väestöennusteet</vt:lpstr>
      <vt:lpstr>Keski-Pohjanmaan väestönkehitys 1975–2023 ja Tilastokeskuksen väestöennusteet</vt:lpstr>
      <vt:lpstr>Pohjois-Pohjanmaan väestönkehitys 1975–2023 ja Tilastokeskuksen väestöennusteet</vt:lpstr>
      <vt:lpstr>Kainuun väestönkehitys 1975–2023 ja Tilastokeskuksen väestöennusteet</vt:lpstr>
      <vt:lpstr>Lapin väestönkehitys 1975–2023 ja Tilastokeskuksen väestöennusteet</vt:lpstr>
      <vt:lpstr>Ahvenanmaan väestönkehitys 1975–2023 ja Tilastokeskuksen väestöennusteet</vt:lpstr>
      <vt:lpstr>Väestönkehitys 1975–2023 ja Tilastokeskuksen väestöennusteet 2019, 2021 ja 2024, taulukot</vt:lpstr>
      <vt:lpstr>Toteutunut väestönkehitys v. 1975–1989</vt:lpstr>
      <vt:lpstr>Toteutunut väestönkehitys v. 1990–1999</vt:lpstr>
      <vt:lpstr>Toteutunut väestönkehitys v. 2010–2020</vt:lpstr>
      <vt:lpstr>Toteutunut väestönkehitys v. 2021–2023</vt:lpstr>
      <vt:lpstr>Tilastokeskuksen väestöennuste 2019 vuosille 2019–2029</vt:lpstr>
      <vt:lpstr>Tilastokeskuksen väestöennuste 2019 vuosille 2030–2040</vt:lpstr>
      <vt:lpstr>Tilastokeskuksen väestöennuste 2021 vuosille 2021–2029</vt:lpstr>
      <vt:lpstr>Tilastokeskuksen väestöennuste 2021 vuosille 2030–2040</vt:lpstr>
      <vt:lpstr>Tilastokeskuksen väestöennuste 2024 vuosille 2024–2034</vt:lpstr>
      <vt:lpstr>Tilastokeskuksen väestöennuste 2024 vuosille 2035–2045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2024-11-28T07:11:08Z</dcterms:created>
  <dcterms:modified xsi:type="dcterms:W3CDTF">2024-11-28T07:11:13Z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0x01010042BA730BBA5CA44FABC43D3B76C31DDA</vt:lpwstr>
  </property>
</Properties>
</file>