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drawings/drawing2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drawings/drawing2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drawings/drawing24.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drawings/drawing25.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drawings/drawing26.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drawings/drawing27.xml" ContentType="application/vnd.openxmlformats-officedocument.drawingml.chartshape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drawings/drawing28.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drawings/drawing29.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drawings/drawing30.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drawings/drawing31.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drawings/drawing32.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drawings/drawing33.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drawings/drawing34.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drawings/drawing35.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drawings/drawing36.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drawings/drawing37.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drawings/drawing38.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drawings/drawing39.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drawings/drawing40.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drawings/drawing41.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drawings/drawing42.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drawings/drawing43.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drawings/drawing44.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drawings/drawing45.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drawings/drawing46.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drawings/drawing47.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8.xml" ContentType="application/vnd.openxmlformats-officedocument.themeOverride+xml"/>
  <Override PartName="/ppt/drawings/drawing48.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9.xml" ContentType="application/vnd.openxmlformats-officedocument.themeOverride+xml"/>
  <Override PartName="/ppt/drawings/drawing49.xml" ContentType="application/vnd.openxmlformats-officedocument.drawingml.chartshape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0.xml" ContentType="application/vnd.openxmlformats-officedocument.themeOverride+xml"/>
  <Override PartName="/ppt/drawings/drawing50.xml" ContentType="application/vnd.openxmlformats-officedocument.drawingml.chartshape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1.xml" ContentType="application/vnd.openxmlformats-officedocument.themeOverride+xml"/>
  <Override PartName="/ppt/drawings/drawing5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3" r:id="rId2"/>
    <p:sldId id="264" r:id="rId3"/>
    <p:sldId id="30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308" r:id="rId33"/>
    <p:sldId id="293" r:id="rId34"/>
    <p:sldId id="294" r:id="rId35"/>
    <p:sldId id="295" r:id="rId36"/>
    <p:sldId id="296" r:id="rId37"/>
    <p:sldId id="297" r:id="rId38"/>
    <p:sldId id="298" r:id="rId39"/>
    <p:sldId id="299" r:id="rId40"/>
    <p:sldId id="300" r:id="rId41"/>
    <p:sldId id="301" r:id="rId42"/>
    <p:sldId id="302" r:id="rId43"/>
    <p:sldId id="304" r:id="rId44"/>
    <p:sldId id="305" r:id="rId45"/>
    <p:sldId id="306" r:id="rId4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D3423-22C7-46A2-9721-050A2EF1856E}" v="292" dt="2024-11-28T07:33:34.835"/>
  </p1510:revLst>
</p1510:revInfo>
</file>

<file path=ppt/tableStyles.xml><?xml version="1.0" encoding="utf-8"?>
<a:tblStyleLst xmlns:a="http://schemas.openxmlformats.org/drawingml/2006/main" def="{5C22544A-7EE6-4342-B048-85BDC9FD1C3A}">
  <a:tblStyle styleId="{D27102A9-8310-4765-A935-A1911B00CA55}" styleName="Vaalea tyyli 1 - Korostu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pohjoissavofi.sharepoint.com/Aluekehitys/TILASTOT/Paketti2018/Vaestoennuste/ennuste2024_psavo.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https://pohjoissavofi.sharepoint.com/Aluekehitys/TILASTOT/Paketti2018/Vaestoennuste/Ennuste2024_koonti.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oleObject" Target="https://pohjoissavofi.sharepoint.com/Aluekehitys/TILASTOT/Paketti2018/Vaestoennuste/Ennuste2024_koonti.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oleObject" Target="https://pohjoissavofi.sharepoint.com/Aluekehitys/TILASTOT/Paketti2018/Vaestoennuste/Ennuste2024_koonti.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oleObject" Target="https://pohjoissavofi.sharepoint.com/Aluekehitys/TILASTOT/Paketti2018/Vaestoennuste/Ennuste2024_koonti.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oleObject" Target="https://pohjoissavofi.sharepoint.com/Aluekehitys/TILASTOT/Paketti2018/Vaestoennuste/Ennuste2024_koonti.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oleObject" Target="https://pohjoissavofi.sharepoint.com/Aluekehitys/TILASTOT/Paketti2018/Vaestoennuste/Ennuste2024_koonti.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oleObject" Target="https://pohjoissavofi.sharepoint.com/Aluekehitys/TILASTOT/Paketti2018/Vaestoennuste/Ennuste2024_koonti.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oleObject" Target="https://pohjoissavofi.sharepoint.com/Aluekehitys/TILASTOT/Paketti2018/Vaestoennuste/Ennuste2024_koonti.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8.xml"/><Relationship Id="rId4" Type="http://schemas.openxmlformats.org/officeDocument/2006/relationships/oleObject" Target="https://pohjoissavofi.sharepoint.com/Aluekehitys/TILASTOT/Paketti2018/Vaestoennuste/Ennuste2024_koonti.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oleObject" Target="https://pohjoissavofi.sharepoint.com/Aluekehitys/TILASTOT/Paketti2018/Vaestoennuste/Ennuste2024_koonti.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oleObject" Target="https://pohjoissavofi.sharepoint.com/Aluekehitys/TILASTOT/Paketti2018/Vaestoennuste/Ennuste2024_koonti.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1.xml"/><Relationship Id="rId4" Type="http://schemas.openxmlformats.org/officeDocument/2006/relationships/oleObject" Target="https://pohjoissavofi.sharepoint.com/Aluekehitys/TILASTOT/Paketti2018/Vaestoennuste/Ennuste2024_koonti.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22.xml"/><Relationship Id="rId4" Type="http://schemas.openxmlformats.org/officeDocument/2006/relationships/oleObject" Target="https://pohjoissavofi.sharepoint.com/Aluekehitys/TILASTOT/Paketti2018/Vaestoennuste/Ennuste2024_koonti.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3.xml"/><Relationship Id="rId4" Type="http://schemas.openxmlformats.org/officeDocument/2006/relationships/oleObject" Target="https://pohjoissavofi.sharepoint.com/Aluekehitys/TILASTOT/Paketti2018/Vaestoennuste/Ennuste2024_koonti.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24.xml"/><Relationship Id="rId4" Type="http://schemas.openxmlformats.org/officeDocument/2006/relationships/oleObject" Target="https://pohjoissavofi.sharepoint.com/Aluekehitys/TILASTOT/Paketti2018/Vaestoennuste/Ennuste2024_koonti.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5.xml"/><Relationship Id="rId4" Type="http://schemas.openxmlformats.org/officeDocument/2006/relationships/oleObject" Target="https://pohjoissavofi.sharepoint.com/Aluekehitys/TILASTOT/Paketti2018/Vaestoennuste/Ennuste2024_koonti.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26.xml"/><Relationship Id="rId4" Type="http://schemas.openxmlformats.org/officeDocument/2006/relationships/oleObject" Target="https://pohjoissavofi.sharepoint.com/Aluekehitys/TILASTOT/Paketti2018/Vaestoennuste/Ennuste2024_koonti.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27.xml"/><Relationship Id="rId4" Type="http://schemas.openxmlformats.org/officeDocument/2006/relationships/oleObject" Target="https://pohjoissavofi.sharepoint.com/Aluekehitys/TILASTOT/Paketti2018/Vaestoennuste/Ennuste2024_koonti.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28.xml"/><Relationship Id="rId4" Type="http://schemas.openxmlformats.org/officeDocument/2006/relationships/oleObject" Target="https://pohjoissavofi.sharepoint.com/Aluekehitys/TILASTOT/Paketti2018/Vaestoennuste/Ennuste2024_koonti.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29.xml"/><Relationship Id="rId4" Type="http://schemas.openxmlformats.org/officeDocument/2006/relationships/oleObject" Target="https://pohjoissavofi.sharepoint.com/Aluekehitys/TILASTOT/Paketti2018/Vaestoennuste/Ennuste2024_koonti.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30.xml"/><Relationship Id="rId4" Type="http://schemas.openxmlformats.org/officeDocument/2006/relationships/oleObject" Target="https://pohjoissavofi.sharepoint.com/Aluekehitys/TILASTOT/Paketti2018/Vaestoennuste/Ennuste2024_koonti.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31.xml"/><Relationship Id="rId4" Type="http://schemas.openxmlformats.org/officeDocument/2006/relationships/oleObject" Target="https://pohjoissavofi.sharepoint.com/Aluekehitys/TILASTOT/Paketti2018/Vaestoennuste/Ennuste2024_koonti.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32.xml"/><Relationship Id="rId4" Type="http://schemas.openxmlformats.org/officeDocument/2006/relationships/oleObject" Target="https://pohjoissavofi.sharepoint.com/Aluekehitys/TILASTOT/Paketti2018/Vaestoennuste/Ennuste2024_koonti.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5" Type="http://schemas.openxmlformats.org/officeDocument/2006/relationships/chartUserShapes" Target="../drawings/drawing33.xml"/><Relationship Id="rId4" Type="http://schemas.openxmlformats.org/officeDocument/2006/relationships/oleObject" Target="https://pohjoissavofi.sharepoint.com/Aluekehitys/TILASTOT/Paketti2018/Vaestoennuste/Ennuste2024_koonti.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34.xml"/><Relationship Id="rId4" Type="http://schemas.openxmlformats.org/officeDocument/2006/relationships/package" Target="../embeddings/Microsoft_Excel_Worksheet6.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35.xml"/><Relationship Id="rId4" Type="http://schemas.openxmlformats.org/officeDocument/2006/relationships/oleObject" Target="https://pohjoissavofi.sharepoint.com/Aluekehitys/TILASTOT/Paketti2018/Vaestoennuste/Ennuste2024_koonti.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5" Type="http://schemas.openxmlformats.org/officeDocument/2006/relationships/chartUserShapes" Target="../drawings/drawing36.xml"/><Relationship Id="rId4" Type="http://schemas.openxmlformats.org/officeDocument/2006/relationships/oleObject" Target="https://pohjoissavofi.sharepoint.com/Aluekehitys/TILASTOT/Paketti2018/Vaestoennuste/Ennuste2024_koonti.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37.xml"/><Relationship Id="rId4" Type="http://schemas.openxmlformats.org/officeDocument/2006/relationships/oleObject" Target="https://pohjoissavofi.sharepoint.com/Aluekehitys/TILASTOT/Paketti2018/Vaestoennuste/Ennuste2024_koonti.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5" Type="http://schemas.openxmlformats.org/officeDocument/2006/relationships/chartUserShapes" Target="../drawings/drawing38.xml"/><Relationship Id="rId4" Type="http://schemas.openxmlformats.org/officeDocument/2006/relationships/oleObject" Target="https://pohjoissavofi.sharepoint.com/Aluekehitys/TILASTOT/Paketti2018/Vaestoennuste/Ennuste2024_koonti.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5" Type="http://schemas.openxmlformats.org/officeDocument/2006/relationships/chartUserShapes" Target="../drawings/drawing39.xml"/><Relationship Id="rId4" Type="http://schemas.openxmlformats.org/officeDocument/2006/relationships/oleObject" Target="https://pohjoissavofi.sharepoint.com/Aluekehitys/TILASTOT/Paketti2018/Vaestoennuste/Ennuste2024_koonti.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2.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5" Type="http://schemas.openxmlformats.org/officeDocument/2006/relationships/chartUserShapes" Target="../drawings/drawing40.xml"/><Relationship Id="rId4" Type="http://schemas.openxmlformats.org/officeDocument/2006/relationships/oleObject" Target="https://pohjoissavofi.sharepoint.com/Aluekehitys/TILASTOT/Paketti2018/Vaestoennuste/Ennuste2024_koonti.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5" Type="http://schemas.openxmlformats.org/officeDocument/2006/relationships/chartUserShapes" Target="../drawings/drawing41.xml"/><Relationship Id="rId4" Type="http://schemas.openxmlformats.org/officeDocument/2006/relationships/oleObject" Target="https://pohjoissavofi.sharepoint.com/Aluekehitys/TILASTOT/Paketti2018/Vaestoennuste/Ennuste2024_koonti.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5" Type="http://schemas.openxmlformats.org/officeDocument/2006/relationships/chartUserShapes" Target="../drawings/drawing42.xml"/><Relationship Id="rId4" Type="http://schemas.openxmlformats.org/officeDocument/2006/relationships/oleObject" Target="https://pohjoissavofi.sharepoint.com/Aluekehitys/TILASTOT/Paketti2018/Vaestoennuste/Ennuste2024_koonti.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43.xml"/><Relationship Id="rId4" Type="http://schemas.openxmlformats.org/officeDocument/2006/relationships/package" Target="../embeddings/Microsoft_Excel_Worksheet7.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5" Type="http://schemas.openxmlformats.org/officeDocument/2006/relationships/chartUserShapes" Target="../drawings/drawing44.xml"/><Relationship Id="rId4" Type="http://schemas.openxmlformats.org/officeDocument/2006/relationships/oleObject" Target="https://pohjoissavofi.sharepoint.com/Aluekehitys/TILASTOT/Paketti2018/Vaestoennuste/Ennuste2024_koonti.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5" Type="http://schemas.openxmlformats.org/officeDocument/2006/relationships/chartUserShapes" Target="../drawings/drawing45.xml"/><Relationship Id="rId4" Type="http://schemas.openxmlformats.org/officeDocument/2006/relationships/oleObject" Target="https://pohjoissavofi.sharepoint.com/Aluekehitys/TILASTOT/Paketti2018/Vaestoennuste/Ennuste2024_koonti.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5" Type="http://schemas.openxmlformats.org/officeDocument/2006/relationships/chartUserShapes" Target="../drawings/drawing46.xml"/><Relationship Id="rId4" Type="http://schemas.openxmlformats.org/officeDocument/2006/relationships/oleObject" Target="https://pohjoissavofi.sharepoint.com/Aluekehitys/TILASTOT/Paketti2018/Vaestoennuste/Ennuste2024_koonti.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47.xml"/><Relationship Id="rId4" Type="http://schemas.openxmlformats.org/officeDocument/2006/relationships/oleObject" Target="https://pohjoissavofi.sharepoint.com/Aluekehitys/TILASTOT/Paketti2018/Vaestoennuste/Ennuste2024_koonti.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48.xml"/><Relationship Id="rId4" Type="http://schemas.openxmlformats.org/officeDocument/2006/relationships/package" Target="../embeddings/Microsoft_Excel_Worksheet8.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9.xml"/><Relationship Id="rId1" Type="http://schemas.microsoft.com/office/2011/relationships/chartStyle" Target="style49.xml"/><Relationship Id="rId5" Type="http://schemas.openxmlformats.org/officeDocument/2006/relationships/chartUserShapes" Target="../drawings/drawing49.xml"/><Relationship Id="rId4" Type="http://schemas.openxmlformats.org/officeDocument/2006/relationships/package" Target="../embeddings/Microsoft_Excel_Worksheet9.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3.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0.xml"/><Relationship Id="rId1" Type="http://schemas.microsoft.com/office/2011/relationships/chartStyle" Target="style50.xml"/><Relationship Id="rId5" Type="http://schemas.openxmlformats.org/officeDocument/2006/relationships/chartUserShapes" Target="../drawings/drawing50.xml"/><Relationship Id="rId4" Type="http://schemas.openxmlformats.org/officeDocument/2006/relationships/package" Target="../embeddings/Microsoft_Excel_Worksheet10.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1.xml"/><Relationship Id="rId1" Type="http://schemas.microsoft.com/office/2011/relationships/chartStyle" Target="style51.xml"/><Relationship Id="rId5" Type="http://schemas.openxmlformats.org/officeDocument/2006/relationships/chartUserShapes" Target="../drawings/drawing51.xml"/><Relationship Id="rId4" Type="http://schemas.openxmlformats.org/officeDocument/2006/relationships/package" Target="../embeddings/Microsoft_Excel_Worksheet1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oleObject" Target="https://pohjoissavofi.sharepoint.com/Aluekehitys/TILASTOT/Paketti2018/Vaestoennuste/Ennuste2024_koonti.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oleObject" Target="https://pohjoissavofi.sharepoint.com/Aluekehitys/TILASTOT/Paketti2018/Vaestoennuste/Ennuste2024_koon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Pohjois-Savon väestönkehitys 1975–2023 ja Tilastokeskuksen väestöennusteet</a:t>
            </a:r>
          </a:p>
        </c:rich>
      </c:tx>
      <c:layout>
        <c:manualLayout>
          <c:xMode val="edge"/>
          <c:yMode val="edge"/>
          <c:x val="0.16835524327591417"/>
          <c:y val="1.812602583315492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tiedot'!$A$124</c:f>
              <c:strCache>
                <c:ptCount val="1"/>
                <c:pt idx="0">
                  <c:v>Pohjois-Savo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5.7207429107895807E-2"/>
                  <c:y val="4.234198744129282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92E2109-50F9-4B7B-A611-5D83BBF793CB}"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CFCE-490C-8FFE-79EB51A6827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tiedot'!$B$124:$BO$124</c:f>
              <c:numCache>
                <c:formatCode>#,##0</c:formatCode>
                <c:ptCount val="66"/>
                <c:pt idx="0">
                  <c:v>258882</c:v>
                </c:pt>
                <c:pt idx="1">
                  <c:v>259028</c:v>
                </c:pt>
                <c:pt idx="2">
                  <c:v>259543</c:v>
                </c:pt>
                <c:pt idx="3">
                  <c:v>259605</c:v>
                </c:pt>
                <c:pt idx="4">
                  <c:v>259779</c:v>
                </c:pt>
                <c:pt idx="5">
                  <c:v>260152</c:v>
                </c:pt>
                <c:pt idx="6">
                  <c:v>260841</c:v>
                </c:pt>
                <c:pt idx="7">
                  <c:v>262023</c:v>
                </c:pt>
                <c:pt idx="8">
                  <c:v>262960</c:v>
                </c:pt>
                <c:pt idx="9">
                  <c:v>263882</c:v>
                </c:pt>
                <c:pt idx="10">
                  <c:v>264164</c:v>
                </c:pt>
                <c:pt idx="11">
                  <c:v>264381</c:v>
                </c:pt>
                <c:pt idx="12">
                  <c:v>263858</c:v>
                </c:pt>
                <c:pt idx="13">
                  <c:v>264094</c:v>
                </c:pt>
                <c:pt idx="14">
                  <c:v>264650</c:v>
                </c:pt>
                <c:pt idx="15">
                  <c:v>265040</c:v>
                </c:pt>
                <c:pt idx="16">
                  <c:v>266039</c:v>
                </c:pt>
                <c:pt idx="17">
                  <c:v>266853</c:v>
                </c:pt>
                <c:pt idx="18">
                  <c:v>266956</c:v>
                </c:pt>
                <c:pt idx="19">
                  <c:v>266870</c:v>
                </c:pt>
                <c:pt idx="20">
                  <c:v>266308</c:v>
                </c:pt>
                <c:pt idx="21">
                  <c:v>265644</c:v>
                </c:pt>
                <c:pt idx="22">
                  <c:v>264578</c:v>
                </c:pt>
                <c:pt idx="23">
                  <c:v>262946</c:v>
                </c:pt>
                <c:pt idx="24">
                  <c:v>261393</c:v>
                </c:pt>
                <c:pt idx="25">
                  <c:v>259639</c:v>
                </c:pt>
                <c:pt idx="26">
                  <c:v>258664</c:v>
                </c:pt>
                <c:pt idx="27">
                  <c:v>257728</c:v>
                </c:pt>
                <c:pt idx="28">
                  <c:v>257079</c:v>
                </c:pt>
                <c:pt idx="29">
                  <c:v>256740</c:v>
                </c:pt>
                <c:pt idx="30">
                  <c:v>255683</c:v>
                </c:pt>
                <c:pt idx="31">
                  <c:v>255094</c:v>
                </c:pt>
                <c:pt idx="32">
                  <c:v>254367</c:v>
                </c:pt>
                <c:pt idx="33">
                  <c:v>253899</c:v>
                </c:pt>
                <c:pt idx="34">
                  <c:v>253605</c:v>
                </c:pt>
                <c:pt idx="35">
                  <c:v>253337</c:v>
                </c:pt>
                <c:pt idx="36">
                  <c:v>253472</c:v>
                </c:pt>
                <c:pt idx="37">
                  <c:v>253524</c:v>
                </c:pt>
                <c:pt idx="38">
                  <c:v>253643</c:v>
                </c:pt>
                <c:pt idx="39">
                  <c:v>253585</c:v>
                </c:pt>
                <c:pt idx="40">
                  <c:v>253239</c:v>
                </c:pt>
                <c:pt idx="41">
                  <c:v>252815</c:v>
                </c:pt>
                <c:pt idx="42">
                  <c:v>251570</c:v>
                </c:pt>
                <c:pt idx="43">
                  <c:v>250414</c:v>
                </c:pt>
                <c:pt idx="44">
                  <c:v>249003</c:v>
                </c:pt>
                <c:pt idx="45">
                  <c:v>248265</c:v>
                </c:pt>
                <c:pt idx="46">
                  <c:v>248363</c:v>
                </c:pt>
                <c:pt idx="47">
                  <c:v>247689</c:v>
                </c:pt>
                <c:pt idx="48">
                  <c:v>248190</c:v>
                </c:pt>
              </c:numCache>
            </c:numRef>
          </c:val>
          <c:smooth val="0"/>
          <c:extLst>
            <c:ext xmlns:c16="http://schemas.microsoft.com/office/drawing/2014/chart" uri="{C3380CC4-5D6E-409C-BE32-E72D297353CC}">
              <c16:uniqueId val="{00000001-CFCE-490C-8FFE-79EB51A6827B}"/>
            </c:ext>
          </c:extLst>
        </c:ser>
        <c:ser>
          <c:idx val="1"/>
          <c:order val="1"/>
          <c:tx>
            <c:strRef>
              <c:f>'Diat 6–30 tiedot'!$A$125</c:f>
              <c:strCache>
                <c:ptCount val="1"/>
                <c:pt idx="0">
                  <c:v>Pohjois-Savo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6.6943577984349162E-2"/>
                  <c:y val="-4.2937547761954832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CFCE-490C-8FFE-79EB51A6827B}"/>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tiedot'!$B$125:$BO$125</c:f>
              <c:numCache>
                <c:formatCode>General</c:formatCode>
                <c:ptCount val="66"/>
                <c:pt idx="40" formatCode="#,##0">
                  <c:v>253522</c:v>
                </c:pt>
                <c:pt idx="41" formatCode="#,##0">
                  <c:v>253535</c:v>
                </c:pt>
                <c:pt idx="42" formatCode="#,##0">
                  <c:v>253547</c:v>
                </c:pt>
                <c:pt idx="43" formatCode="#,##0">
                  <c:v>253570</c:v>
                </c:pt>
                <c:pt idx="44" formatCode="#,##0">
                  <c:v>253587</c:v>
                </c:pt>
                <c:pt idx="45" formatCode="#,##0">
                  <c:v>253621</c:v>
                </c:pt>
                <c:pt idx="46" formatCode="#,##0">
                  <c:v>253665</c:v>
                </c:pt>
                <c:pt idx="47" formatCode="#,##0">
                  <c:v>253731</c:v>
                </c:pt>
                <c:pt idx="48" formatCode="#,##0">
                  <c:v>253792</c:v>
                </c:pt>
                <c:pt idx="49" formatCode="#,##0">
                  <c:v>253850</c:v>
                </c:pt>
                <c:pt idx="50" formatCode="#,##0">
                  <c:v>253896</c:v>
                </c:pt>
                <c:pt idx="51" formatCode="#,##0">
                  <c:v>253945</c:v>
                </c:pt>
                <c:pt idx="52" formatCode="#,##0">
                  <c:v>253984</c:v>
                </c:pt>
                <c:pt idx="53" formatCode="#,##0">
                  <c:v>254006</c:v>
                </c:pt>
                <c:pt idx="54" formatCode="#,##0">
                  <c:v>253994</c:v>
                </c:pt>
                <c:pt idx="55" formatCode="#,##0">
                  <c:v>253960</c:v>
                </c:pt>
                <c:pt idx="56" formatCode="#,##0">
                  <c:v>253912</c:v>
                </c:pt>
                <c:pt idx="57" formatCode="#,##0">
                  <c:v>253827</c:v>
                </c:pt>
                <c:pt idx="58" formatCode="#,##0">
                  <c:v>253711</c:v>
                </c:pt>
                <c:pt idx="59" formatCode="#,##0">
                  <c:v>253566</c:v>
                </c:pt>
                <c:pt idx="60" formatCode="#,##0">
                  <c:v>253380</c:v>
                </c:pt>
                <c:pt idx="61" formatCode="#,##0">
                  <c:v>253173</c:v>
                </c:pt>
                <c:pt idx="62" formatCode="#,##0">
                  <c:v>252934</c:v>
                </c:pt>
                <c:pt idx="63" formatCode="#,##0">
                  <c:v>252659</c:v>
                </c:pt>
                <c:pt idx="64" formatCode="#,##0">
                  <c:v>252363</c:v>
                </c:pt>
                <c:pt idx="65" formatCode="#,##0">
                  <c:v>252049</c:v>
                </c:pt>
              </c:numCache>
            </c:numRef>
          </c:val>
          <c:smooth val="0"/>
          <c:extLst>
            <c:ext xmlns:c16="http://schemas.microsoft.com/office/drawing/2014/chart" uri="{C3380CC4-5D6E-409C-BE32-E72D297353CC}">
              <c16:uniqueId val="{00000003-CFCE-490C-8FFE-79EB51A6827B}"/>
            </c:ext>
          </c:extLst>
        </c:ser>
        <c:ser>
          <c:idx val="2"/>
          <c:order val="2"/>
          <c:tx>
            <c:strRef>
              <c:f>'Diat 6–30 tiedot'!$A$126</c:f>
              <c:strCache>
                <c:ptCount val="1"/>
                <c:pt idx="0">
                  <c:v>Pohjois-Savo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CE-490C-8FFE-79EB51A6827B}"/>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tiedot'!$B$126:$BO$126</c:f>
              <c:numCache>
                <c:formatCode>General</c:formatCode>
                <c:ptCount val="66"/>
                <c:pt idx="44" formatCode="#,##0">
                  <c:v>249389</c:v>
                </c:pt>
                <c:pt idx="45" formatCode="#,##0">
                  <c:v>248365</c:v>
                </c:pt>
                <c:pt idx="46" formatCode="#,##0">
                  <c:v>247362</c:v>
                </c:pt>
                <c:pt idx="47" formatCode="#,##0">
                  <c:v>246374</c:v>
                </c:pt>
                <c:pt idx="48" formatCode="#,##0">
                  <c:v>245397</c:v>
                </c:pt>
                <c:pt idx="49" formatCode="#,##0">
                  <c:v>244433</c:v>
                </c:pt>
                <c:pt idx="50" formatCode="#,##0">
                  <c:v>243455</c:v>
                </c:pt>
                <c:pt idx="51" formatCode="#,##0">
                  <c:v>242495</c:v>
                </c:pt>
                <c:pt idx="52" formatCode="#,##0">
                  <c:v>241539</c:v>
                </c:pt>
                <c:pt idx="53" formatCode="#,##0">
                  <c:v>240567</c:v>
                </c:pt>
                <c:pt idx="54" formatCode="#,##0">
                  <c:v>239591</c:v>
                </c:pt>
                <c:pt idx="55" formatCode="#,##0">
                  <c:v>238591</c:v>
                </c:pt>
                <c:pt idx="56" formatCode="#,##0">
                  <c:v>237587</c:v>
                </c:pt>
                <c:pt idx="57" formatCode="#,##0">
                  <c:v>236550</c:v>
                </c:pt>
                <c:pt idx="58" formatCode="#,##0">
                  <c:v>235496</c:v>
                </c:pt>
                <c:pt idx="59" formatCode="#,##0">
                  <c:v>234402</c:v>
                </c:pt>
                <c:pt idx="60" formatCode="#,##0">
                  <c:v>233290</c:v>
                </c:pt>
                <c:pt idx="61" formatCode="#,##0">
                  <c:v>232152</c:v>
                </c:pt>
                <c:pt idx="62" formatCode="#,##0">
                  <c:v>230987</c:v>
                </c:pt>
                <c:pt idx="63" formatCode="#,##0">
                  <c:v>229799</c:v>
                </c:pt>
                <c:pt idx="64" formatCode="#,##0">
                  <c:v>228590</c:v>
                </c:pt>
                <c:pt idx="65" formatCode="#,##0">
                  <c:v>227362</c:v>
                </c:pt>
              </c:numCache>
            </c:numRef>
          </c:val>
          <c:smooth val="0"/>
          <c:extLst>
            <c:ext xmlns:c16="http://schemas.microsoft.com/office/drawing/2014/chart" uri="{C3380CC4-5D6E-409C-BE32-E72D297353CC}">
              <c16:uniqueId val="{00000005-CFCE-490C-8FFE-79EB51A6827B}"/>
            </c:ext>
          </c:extLst>
        </c:ser>
        <c:ser>
          <c:idx val="3"/>
          <c:order val="3"/>
          <c:tx>
            <c:strRef>
              <c:f>'Diat 6–30 tiedot'!$A$127</c:f>
              <c:strCache>
                <c:ptCount val="1"/>
                <c:pt idx="0">
                  <c:v>Pohjois-Savo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2789166224244529E-3"/>
                  <c:y val="-2.061509062817224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CFCE-490C-8FFE-79EB51A6827B}"/>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tiedot'!$B$127:$BO$127</c:f>
              <c:numCache>
                <c:formatCode>General</c:formatCode>
                <c:ptCount val="66"/>
                <c:pt idx="46" formatCode="#,##0">
                  <c:v>247445</c:v>
                </c:pt>
                <c:pt idx="47" formatCode="#,##0">
                  <c:v>246557</c:v>
                </c:pt>
                <c:pt idx="48" formatCode="#,##0">
                  <c:v>245687</c:v>
                </c:pt>
                <c:pt idx="49" formatCode="#,##0">
                  <c:v>244837</c:v>
                </c:pt>
                <c:pt idx="50" formatCode="#,##0">
                  <c:v>243993</c:v>
                </c:pt>
                <c:pt idx="51" formatCode="#,##0">
                  <c:v>243160</c:v>
                </c:pt>
                <c:pt idx="52" formatCode="#,##0">
                  <c:v>242345</c:v>
                </c:pt>
                <c:pt idx="53" formatCode="#,##0">
                  <c:v>241518</c:v>
                </c:pt>
                <c:pt idx="54" formatCode="#,##0">
                  <c:v>240685</c:v>
                </c:pt>
                <c:pt idx="55" formatCode="#,##0">
                  <c:v>239850</c:v>
                </c:pt>
                <c:pt idx="56" formatCode="#,##0">
                  <c:v>238985</c:v>
                </c:pt>
                <c:pt idx="57" formatCode="#,##0">
                  <c:v>238116</c:v>
                </c:pt>
                <c:pt idx="58" formatCode="#,##0">
                  <c:v>237221</c:v>
                </c:pt>
                <c:pt idx="59" formatCode="#,##0">
                  <c:v>236295</c:v>
                </c:pt>
                <c:pt idx="60" formatCode="#,##0">
                  <c:v>235355</c:v>
                </c:pt>
                <c:pt idx="61" formatCode="#,##0">
                  <c:v>234395</c:v>
                </c:pt>
                <c:pt idx="62" formatCode="#,##0">
                  <c:v>233422</c:v>
                </c:pt>
                <c:pt idx="63" formatCode="#,##0">
                  <c:v>232427</c:v>
                </c:pt>
                <c:pt idx="64" formatCode="#,##0">
                  <c:v>231427</c:v>
                </c:pt>
                <c:pt idx="65" formatCode="#,##0">
                  <c:v>230413</c:v>
                </c:pt>
              </c:numCache>
            </c:numRef>
          </c:val>
          <c:smooth val="0"/>
          <c:extLst>
            <c:ext xmlns:c16="http://schemas.microsoft.com/office/drawing/2014/chart" uri="{C3380CC4-5D6E-409C-BE32-E72D297353CC}">
              <c16:uniqueId val="{00000007-CFCE-490C-8FFE-79EB51A6827B}"/>
            </c:ext>
          </c:extLst>
        </c:ser>
        <c:ser>
          <c:idx val="4"/>
          <c:order val="4"/>
          <c:tx>
            <c:strRef>
              <c:f>'Diat 6–30 tiedot'!$A$128</c:f>
              <c:strCache>
                <c:ptCount val="1"/>
                <c:pt idx="0">
                  <c:v>Pohjois-Savo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1781905059942168E-2"/>
                  <c:y val="-4.4570513096097733E-2"/>
                </c:manualLayout>
              </c:layout>
              <c:tx>
                <c:rich>
                  <a:bodyPr/>
                  <a:lstStyle/>
                  <a:p>
                    <a:fld id="{E96987E0-1EFD-4FD9-80A4-7082382A0AD3}"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CE-490C-8FFE-79EB51A6827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tiedot'!$B$128:$BT$128</c:f>
              <c:numCache>
                <c:formatCode>General</c:formatCode>
                <c:ptCount val="71"/>
                <c:pt idx="49" formatCode="#,##0">
                  <c:v>248412</c:v>
                </c:pt>
                <c:pt idx="50" formatCode="#,##0">
                  <c:v>248516</c:v>
                </c:pt>
                <c:pt idx="51" formatCode="#,##0">
                  <c:v>248511</c:v>
                </c:pt>
                <c:pt idx="52" formatCode="#,##0">
                  <c:v>248535</c:v>
                </c:pt>
                <c:pt idx="53" formatCode="#,##0">
                  <c:v>248569</c:v>
                </c:pt>
                <c:pt idx="54" formatCode="#,##0">
                  <c:v>248597</c:v>
                </c:pt>
                <c:pt idx="55" formatCode="#,##0">
                  <c:v>248637</c:v>
                </c:pt>
                <c:pt idx="56" formatCode="#,##0">
                  <c:v>248682</c:v>
                </c:pt>
                <c:pt idx="57" formatCode="#,##0">
                  <c:v>248718</c:v>
                </c:pt>
                <c:pt idx="58" formatCode="#,##0">
                  <c:v>248758</c:v>
                </c:pt>
                <c:pt idx="59" formatCode="#,##0">
                  <c:v>248775</c:v>
                </c:pt>
                <c:pt idx="60" formatCode="#,##0">
                  <c:v>248790</c:v>
                </c:pt>
                <c:pt idx="61" formatCode="#,##0">
                  <c:v>248801</c:v>
                </c:pt>
                <c:pt idx="62" formatCode="#,##0">
                  <c:v>248808</c:v>
                </c:pt>
                <c:pt idx="63" formatCode="#,##0">
                  <c:v>248793</c:v>
                </c:pt>
                <c:pt idx="64" formatCode="#,##0">
                  <c:v>248795</c:v>
                </c:pt>
                <c:pt idx="65" formatCode="#,##0">
                  <c:v>248802</c:v>
                </c:pt>
                <c:pt idx="66" formatCode="#,##0">
                  <c:v>248794</c:v>
                </c:pt>
                <c:pt idx="67" formatCode="#,##0">
                  <c:v>248809</c:v>
                </c:pt>
                <c:pt idx="68" formatCode="#,##0">
                  <c:v>248829</c:v>
                </c:pt>
                <c:pt idx="69" formatCode="#,##0">
                  <c:v>248856</c:v>
                </c:pt>
                <c:pt idx="70" formatCode="#,##0">
                  <c:v>248896</c:v>
                </c:pt>
              </c:numCache>
            </c:numRef>
          </c:val>
          <c:smooth val="0"/>
          <c:extLst>
            <c:ext xmlns:c16="http://schemas.microsoft.com/office/drawing/2014/chart" uri="{C3380CC4-5D6E-409C-BE32-E72D297353CC}">
              <c16:uniqueId val="{00000009-CFCE-490C-8FFE-79EB51A6827B}"/>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2674052665382143"/>
          <c:w val="0.36404808377009479"/>
          <c:h val="0.376824386036795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Keiteleellä v. 1990–2023 ja ennuste v. 2023–2045</a:t>
            </a:r>
            <a:endParaRPr lang="fi-FI" sz="1100"/>
          </a:p>
        </c:rich>
      </c:tx>
      <c:layout>
        <c:manualLayout>
          <c:xMode val="edge"/>
          <c:yMode val="edge"/>
          <c:x val="0.1799304461942257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tiedot'!$A$15</c:f>
              <c:strCache>
                <c:ptCount val="1"/>
                <c:pt idx="0">
                  <c:v>Keitele toteutunut</c:v>
                </c:pt>
              </c:strCache>
            </c:strRef>
          </c:tx>
          <c:spPr>
            <a:ln w="38100" cap="rnd">
              <a:solidFill>
                <a:schemeClr val="tx2"/>
              </a:solidFill>
              <a:round/>
            </a:ln>
            <a:effectLst/>
          </c:spPr>
          <c:marker>
            <c:symbol val="none"/>
          </c:marker>
          <c:dLbls>
            <c:dLbl>
              <c:idx val="0"/>
              <c:layout>
                <c:manualLayout>
                  <c:x val="-1.6666666666666666E-2"/>
                  <c:y val="8.333333333333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94-4831-B37B-CECC6E6040AC}"/>
                </c:ext>
              </c:extLst>
            </c:dLbl>
            <c:dLbl>
              <c:idx val="1"/>
              <c:delete val="1"/>
              <c:extLst>
                <c:ext xmlns:c15="http://schemas.microsoft.com/office/drawing/2012/chart" uri="{CE6537A1-D6FC-4f65-9D91-7224C49458BB}"/>
                <c:ext xmlns:c16="http://schemas.microsoft.com/office/drawing/2014/chart" uri="{C3380CC4-5D6E-409C-BE32-E72D297353CC}">
                  <c16:uniqueId val="{00000001-0C94-4831-B37B-CECC6E6040AC}"/>
                </c:ext>
              </c:extLst>
            </c:dLbl>
            <c:dLbl>
              <c:idx val="2"/>
              <c:delete val="1"/>
              <c:extLst>
                <c:ext xmlns:c15="http://schemas.microsoft.com/office/drawing/2012/chart" uri="{CE6537A1-D6FC-4f65-9D91-7224C49458BB}"/>
                <c:ext xmlns:c16="http://schemas.microsoft.com/office/drawing/2014/chart" uri="{C3380CC4-5D6E-409C-BE32-E72D297353CC}">
                  <c16:uniqueId val="{00000002-0C94-4831-B37B-CECC6E6040AC}"/>
                </c:ext>
              </c:extLst>
            </c:dLbl>
            <c:dLbl>
              <c:idx val="3"/>
              <c:delete val="1"/>
              <c:extLst>
                <c:ext xmlns:c15="http://schemas.microsoft.com/office/drawing/2012/chart" uri="{CE6537A1-D6FC-4f65-9D91-7224C49458BB}"/>
                <c:ext xmlns:c16="http://schemas.microsoft.com/office/drawing/2014/chart" uri="{C3380CC4-5D6E-409C-BE32-E72D297353CC}">
                  <c16:uniqueId val="{00000003-0C94-4831-B37B-CECC6E6040AC}"/>
                </c:ext>
              </c:extLst>
            </c:dLbl>
            <c:dLbl>
              <c:idx val="4"/>
              <c:delete val="1"/>
              <c:extLst>
                <c:ext xmlns:c15="http://schemas.microsoft.com/office/drawing/2012/chart" uri="{CE6537A1-D6FC-4f65-9D91-7224C49458BB}"/>
                <c:ext xmlns:c16="http://schemas.microsoft.com/office/drawing/2014/chart" uri="{C3380CC4-5D6E-409C-BE32-E72D297353CC}">
                  <c16:uniqueId val="{00000004-0C94-4831-B37B-CECC6E6040AC}"/>
                </c:ext>
              </c:extLst>
            </c:dLbl>
            <c:dLbl>
              <c:idx val="5"/>
              <c:delete val="1"/>
              <c:extLst>
                <c:ext xmlns:c15="http://schemas.microsoft.com/office/drawing/2012/chart" uri="{CE6537A1-D6FC-4f65-9D91-7224C49458BB}"/>
                <c:ext xmlns:c16="http://schemas.microsoft.com/office/drawing/2014/chart" uri="{C3380CC4-5D6E-409C-BE32-E72D297353CC}">
                  <c16:uniqueId val="{00000005-0C94-4831-B37B-CECC6E6040AC}"/>
                </c:ext>
              </c:extLst>
            </c:dLbl>
            <c:dLbl>
              <c:idx val="6"/>
              <c:delete val="1"/>
              <c:extLst>
                <c:ext xmlns:c15="http://schemas.microsoft.com/office/drawing/2012/chart" uri="{CE6537A1-D6FC-4f65-9D91-7224C49458BB}"/>
                <c:ext xmlns:c16="http://schemas.microsoft.com/office/drawing/2014/chart" uri="{C3380CC4-5D6E-409C-BE32-E72D297353CC}">
                  <c16:uniqueId val="{00000006-0C94-4831-B37B-CECC6E6040AC}"/>
                </c:ext>
              </c:extLst>
            </c:dLbl>
            <c:dLbl>
              <c:idx val="7"/>
              <c:delete val="1"/>
              <c:extLst>
                <c:ext xmlns:c15="http://schemas.microsoft.com/office/drawing/2012/chart" uri="{CE6537A1-D6FC-4f65-9D91-7224C49458BB}"/>
                <c:ext xmlns:c16="http://schemas.microsoft.com/office/drawing/2014/chart" uri="{C3380CC4-5D6E-409C-BE32-E72D297353CC}">
                  <c16:uniqueId val="{00000007-0C94-4831-B37B-CECC6E6040AC}"/>
                </c:ext>
              </c:extLst>
            </c:dLbl>
            <c:dLbl>
              <c:idx val="8"/>
              <c:delete val="1"/>
              <c:extLst>
                <c:ext xmlns:c15="http://schemas.microsoft.com/office/drawing/2012/chart" uri="{CE6537A1-D6FC-4f65-9D91-7224C49458BB}"/>
                <c:ext xmlns:c16="http://schemas.microsoft.com/office/drawing/2014/chart" uri="{C3380CC4-5D6E-409C-BE32-E72D297353CC}">
                  <c16:uniqueId val="{00000008-0C94-4831-B37B-CECC6E6040AC}"/>
                </c:ext>
              </c:extLst>
            </c:dLbl>
            <c:dLbl>
              <c:idx val="9"/>
              <c:delete val="1"/>
              <c:extLst>
                <c:ext xmlns:c15="http://schemas.microsoft.com/office/drawing/2012/chart" uri="{CE6537A1-D6FC-4f65-9D91-7224C49458BB}"/>
                <c:ext xmlns:c16="http://schemas.microsoft.com/office/drawing/2014/chart" uri="{C3380CC4-5D6E-409C-BE32-E72D297353CC}">
                  <c16:uniqueId val="{00000009-0C94-4831-B37B-CECC6E6040AC}"/>
                </c:ext>
              </c:extLst>
            </c:dLbl>
            <c:dLbl>
              <c:idx val="10"/>
              <c:delete val="1"/>
              <c:extLst>
                <c:ext xmlns:c15="http://schemas.microsoft.com/office/drawing/2012/chart" uri="{CE6537A1-D6FC-4f65-9D91-7224C49458BB}"/>
                <c:ext xmlns:c16="http://schemas.microsoft.com/office/drawing/2014/chart" uri="{C3380CC4-5D6E-409C-BE32-E72D297353CC}">
                  <c16:uniqueId val="{0000000A-0C94-4831-B37B-CECC6E6040AC}"/>
                </c:ext>
              </c:extLst>
            </c:dLbl>
            <c:dLbl>
              <c:idx val="11"/>
              <c:delete val="1"/>
              <c:extLst>
                <c:ext xmlns:c15="http://schemas.microsoft.com/office/drawing/2012/chart" uri="{CE6537A1-D6FC-4f65-9D91-7224C49458BB}"/>
                <c:ext xmlns:c16="http://schemas.microsoft.com/office/drawing/2014/chart" uri="{C3380CC4-5D6E-409C-BE32-E72D297353CC}">
                  <c16:uniqueId val="{0000000B-0C94-4831-B37B-CECC6E6040AC}"/>
                </c:ext>
              </c:extLst>
            </c:dLbl>
            <c:dLbl>
              <c:idx val="12"/>
              <c:delete val="1"/>
              <c:extLst>
                <c:ext xmlns:c15="http://schemas.microsoft.com/office/drawing/2012/chart" uri="{CE6537A1-D6FC-4f65-9D91-7224C49458BB}"/>
                <c:ext xmlns:c16="http://schemas.microsoft.com/office/drawing/2014/chart" uri="{C3380CC4-5D6E-409C-BE32-E72D297353CC}">
                  <c16:uniqueId val="{0000000C-0C94-4831-B37B-CECC6E6040AC}"/>
                </c:ext>
              </c:extLst>
            </c:dLbl>
            <c:dLbl>
              <c:idx val="13"/>
              <c:delete val="1"/>
              <c:extLst>
                <c:ext xmlns:c15="http://schemas.microsoft.com/office/drawing/2012/chart" uri="{CE6537A1-D6FC-4f65-9D91-7224C49458BB}"/>
                <c:ext xmlns:c16="http://schemas.microsoft.com/office/drawing/2014/chart" uri="{C3380CC4-5D6E-409C-BE32-E72D297353CC}">
                  <c16:uniqueId val="{0000000D-0C94-4831-B37B-CECC6E6040AC}"/>
                </c:ext>
              </c:extLst>
            </c:dLbl>
            <c:dLbl>
              <c:idx val="14"/>
              <c:delete val="1"/>
              <c:extLst>
                <c:ext xmlns:c15="http://schemas.microsoft.com/office/drawing/2012/chart" uri="{CE6537A1-D6FC-4f65-9D91-7224C49458BB}"/>
                <c:ext xmlns:c16="http://schemas.microsoft.com/office/drawing/2014/chart" uri="{C3380CC4-5D6E-409C-BE32-E72D297353CC}">
                  <c16:uniqueId val="{0000000E-0C94-4831-B37B-CECC6E6040AC}"/>
                </c:ext>
              </c:extLst>
            </c:dLbl>
            <c:dLbl>
              <c:idx val="15"/>
              <c:delete val="1"/>
              <c:extLst>
                <c:ext xmlns:c15="http://schemas.microsoft.com/office/drawing/2012/chart" uri="{CE6537A1-D6FC-4f65-9D91-7224C49458BB}"/>
                <c:ext xmlns:c16="http://schemas.microsoft.com/office/drawing/2014/chart" uri="{C3380CC4-5D6E-409C-BE32-E72D297353CC}">
                  <c16:uniqueId val="{0000000F-0C94-4831-B37B-CECC6E6040AC}"/>
                </c:ext>
              </c:extLst>
            </c:dLbl>
            <c:dLbl>
              <c:idx val="16"/>
              <c:delete val="1"/>
              <c:extLst>
                <c:ext xmlns:c15="http://schemas.microsoft.com/office/drawing/2012/chart" uri="{CE6537A1-D6FC-4f65-9D91-7224C49458BB}"/>
                <c:ext xmlns:c16="http://schemas.microsoft.com/office/drawing/2014/chart" uri="{C3380CC4-5D6E-409C-BE32-E72D297353CC}">
                  <c16:uniqueId val="{00000010-0C94-4831-B37B-CECC6E6040AC}"/>
                </c:ext>
              </c:extLst>
            </c:dLbl>
            <c:dLbl>
              <c:idx val="17"/>
              <c:delete val="1"/>
              <c:extLst>
                <c:ext xmlns:c15="http://schemas.microsoft.com/office/drawing/2012/chart" uri="{CE6537A1-D6FC-4f65-9D91-7224C49458BB}"/>
                <c:ext xmlns:c16="http://schemas.microsoft.com/office/drawing/2014/chart" uri="{C3380CC4-5D6E-409C-BE32-E72D297353CC}">
                  <c16:uniqueId val="{00000011-0C94-4831-B37B-CECC6E6040AC}"/>
                </c:ext>
              </c:extLst>
            </c:dLbl>
            <c:dLbl>
              <c:idx val="18"/>
              <c:delete val="1"/>
              <c:extLst>
                <c:ext xmlns:c15="http://schemas.microsoft.com/office/drawing/2012/chart" uri="{CE6537A1-D6FC-4f65-9D91-7224C49458BB}"/>
                <c:ext xmlns:c16="http://schemas.microsoft.com/office/drawing/2014/chart" uri="{C3380CC4-5D6E-409C-BE32-E72D297353CC}">
                  <c16:uniqueId val="{00000012-0C94-4831-B37B-CECC6E6040AC}"/>
                </c:ext>
              </c:extLst>
            </c:dLbl>
            <c:dLbl>
              <c:idx val="19"/>
              <c:delete val="1"/>
              <c:extLst>
                <c:ext xmlns:c15="http://schemas.microsoft.com/office/drawing/2012/chart" uri="{CE6537A1-D6FC-4f65-9D91-7224C49458BB}"/>
                <c:ext xmlns:c16="http://schemas.microsoft.com/office/drawing/2014/chart" uri="{C3380CC4-5D6E-409C-BE32-E72D297353CC}">
                  <c16:uniqueId val="{00000013-0C94-4831-B37B-CECC6E6040AC}"/>
                </c:ext>
              </c:extLst>
            </c:dLbl>
            <c:dLbl>
              <c:idx val="20"/>
              <c:delete val="1"/>
              <c:extLst>
                <c:ext xmlns:c15="http://schemas.microsoft.com/office/drawing/2012/chart" uri="{CE6537A1-D6FC-4f65-9D91-7224C49458BB}"/>
                <c:ext xmlns:c16="http://schemas.microsoft.com/office/drawing/2014/chart" uri="{C3380CC4-5D6E-409C-BE32-E72D297353CC}">
                  <c16:uniqueId val="{00000014-0C94-4831-B37B-CECC6E6040AC}"/>
                </c:ext>
              </c:extLst>
            </c:dLbl>
            <c:dLbl>
              <c:idx val="21"/>
              <c:delete val="1"/>
              <c:extLst>
                <c:ext xmlns:c15="http://schemas.microsoft.com/office/drawing/2012/chart" uri="{CE6537A1-D6FC-4f65-9D91-7224C49458BB}"/>
                <c:ext xmlns:c16="http://schemas.microsoft.com/office/drawing/2014/chart" uri="{C3380CC4-5D6E-409C-BE32-E72D297353CC}">
                  <c16:uniqueId val="{00000015-0C94-4831-B37B-CECC6E6040AC}"/>
                </c:ext>
              </c:extLst>
            </c:dLbl>
            <c:dLbl>
              <c:idx val="22"/>
              <c:delete val="1"/>
              <c:extLst>
                <c:ext xmlns:c15="http://schemas.microsoft.com/office/drawing/2012/chart" uri="{CE6537A1-D6FC-4f65-9D91-7224C49458BB}"/>
                <c:ext xmlns:c16="http://schemas.microsoft.com/office/drawing/2014/chart" uri="{C3380CC4-5D6E-409C-BE32-E72D297353CC}">
                  <c16:uniqueId val="{00000016-0C94-4831-B37B-CECC6E6040AC}"/>
                </c:ext>
              </c:extLst>
            </c:dLbl>
            <c:dLbl>
              <c:idx val="23"/>
              <c:delete val="1"/>
              <c:extLst>
                <c:ext xmlns:c15="http://schemas.microsoft.com/office/drawing/2012/chart" uri="{CE6537A1-D6FC-4f65-9D91-7224C49458BB}"/>
                <c:ext xmlns:c16="http://schemas.microsoft.com/office/drawing/2014/chart" uri="{C3380CC4-5D6E-409C-BE32-E72D297353CC}">
                  <c16:uniqueId val="{00000017-0C94-4831-B37B-CECC6E6040AC}"/>
                </c:ext>
              </c:extLst>
            </c:dLbl>
            <c:dLbl>
              <c:idx val="24"/>
              <c:delete val="1"/>
              <c:extLst>
                <c:ext xmlns:c15="http://schemas.microsoft.com/office/drawing/2012/chart" uri="{CE6537A1-D6FC-4f65-9D91-7224C49458BB}"/>
                <c:ext xmlns:c16="http://schemas.microsoft.com/office/drawing/2014/chart" uri="{C3380CC4-5D6E-409C-BE32-E72D297353CC}">
                  <c16:uniqueId val="{00000018-0C94-4831-B37B-CECC6E6040AC}"/>
                </c:ext>
              </c:extLst>
            </c:dLbl>
            <c:dLbl>
              <c:idx val="25"/>
              <c:delete val="1"/>
              <c:extLst>
                <c:ext xmlns:c15="http://schemas.microsoft.com/office/drawing/2012/chart" uri="{CE6537A1-D6FC-4f65-9D91-7224C49458BB}"/>
                <c:ext xmlns:c16="http://schemas.microsoft.com/office/drawing/2014/chart" uri="{C3380CC4-5D6E-409C-BE32-E72D297353CC}">
                  <c16:uniqueId val="{00000019-0C94-4831-B37B-CECC6E6040AC}"/>
                </c:ext>
              </c:extLst>
            </c:dLbl>
            <c:dLbl>
              <c:idx val="26"/>
              <c:delete val="1"/>
              <c:extLst>
                <c:ext xmlns:c15="http://schemas.microsoft.com/office/drawing/2012/chart" uri="{CE6537A1-D6FC-4f65-9D91-7224C49458BB}"/>
                <c:ext xmlns:c16="http://schemas.microsoft.com/office/drawing/2014/chart" uri="{C3380CC4-5D6E-409C-BE32-E72D297353CC}">
                  <c16:uniqueId val="{0000001A-0C94-4831-B37B-CECC6E6040AC}"/>
                </c:ext>
              </c:extLst>
            </c:dLbl>
            <c:dLbl>
              <c:idx val="27"/>
              <c:delete val="1"/>
              <c:extLst>
                <c:ext xmlns:c15="http://schemas.microsoft.com/office/drawing/2012/chart" uri="{CE6537A1-D6FC-4f65-9D91-7224C49458BB}"/>
                <c:ext xmlns:c16="http://schemas.microsoft.com/office/drawing/2014/chart" uri="{C3380CC4-5D6E-409C-BE32-E72D297353CC}">
                  <c16:uniqueId val="{0000001B-0C94-4831-B37B-CECC6E6040AC}"/>
                </c:ext>
              </c:extLst>
            </c:dLbl>
            <c:dLbl>
              <c:idx val="28"/>
              <c:delete val="1"/>
              <c:extLst>
                <c:ext xmlns:c15="http://schemas.microsoft.com/office/drawing/2012/chart" uri="{CE6537A1-D6FC-4f65-9D91-7224C49458BB}"/>
                <c:ext xmlns:c16="http://schemas.microsoft.com/office/drawing/2014/chart" uri="{C3380CC4-5D6E-409C-BE32-E72D297353CC}">
                  <c16:uniqueId val="{0000001C-0C94-4831-B37B-CECC6E6040AC}"/>
                </c:ext>
              </c:extLst>
            </c:dLbl>
            <c:dLbl>
              <c:idx val="29"/>
              <c:delete val="1"/>
              <c:extLst>
                <c:ext xmlns:c15="http://schemas.microsoft.com/office/drawing/2012/chart" uri="{CE6537A1-D6FC-4f65-9D91-7224C49458BB}"/>
                <c:ext xmlns:c16="http://schemas.microsoft.com/office/drawing/2014/chart" uri="{C3380CC4-5D6E-409C-BE32-E72D297353CC}">
                  <c16:uniqueId val="{0000001D-0C94-4831-B37B-CECC6E6040AC}"/>
                </c:ext>
              </c:extLst>
            </c:dLbl>
            <c:dLbl>
              <c:idx val="30"/>
              <c:delete val="1"/>
              <c:extLst>
                <c:ext xmlns:c15="http://schemas.microsoft.com/office/drawing/2012/chart" uri="{CE6537A1-D6FC-4f65-9D91-7224C49458BB}"/>
                <c:ext xmlns:c16="http://schemas.microsoft.com/office/drawing/2014/chart" uri="{C3380CC4-5D6E-409C-BE32-E72D297353CC}">
                  <c16:uniqueId val="{0000001E-0C94-4831-B37B-CECC6E6040AC}"/>
                </c:ext>
              </c:extLst>
            </c:dLbl>
            <c:dLbl>
              <c:idx val="31"/>
              <c:delete val="1"/>
              <c:extLst>
                <c:ext xmlns:c15="http://schemas.microsoft.com/office/drawing/2012/chart" uri="{CE6537A1-D6FC-4f65-9D91-7224C49458BB}"/>
                <c:ext xmlns:c16="http://schemas.microsoft.com/office/drawing/2014/chart" uri="{C3380CC4-5D6E-409C-BE32-E72D297353CC}">
                  <c16:uniqueId val="{0000001F-0C94-4831-B37B-CECC6E6040AC}"/>
                </c:ext>
              </c:extLst>
            </c:dLbl>
            <c:dLbl>
              <c:idx val="32"/>
              <c:delete val="1"/>
              <c:extLst>
                <c:ext xmlns:c15="http://schemas.microsoft.com/office/drawing/2012/chart" uri="{CE6537A1-D6FC-4f65-9D91-7224C49458BB}"/>
                <c:ext xmlns:c16="http://schemas.microsoft.com/office/drawing/2014/chart" uri="{C3380CC4-5D6E-409C-BE32-E72D297353CC}">
                  <c16:uniqueId val="{00000020-0C94-4831-B37B-CECC6E6040AC}"/>
                </c:ext>
              </c:extLst>
            </c:dLbl>
            <c:dLbl>
              <c:idx val="33"/>
              <c:delete val="1"/>
              <c:extLst>
                <c:ext xmlns:c15="http://schemas.microsoft.com/office/drawing/2012/chart" uri="{CE6537A1-D6FC-4f65-9D91-7224C49458BB}"/>
                <c:ext xmlns:c16="http://schemas.microsoft.com/office/drawing/2014/chart" uri="{C3380CC4-5D6E-409C-BE32-E72D297353CC}">
                  <c16:uniqueId val="{00000021-0C94-4831-B37B-CECC6E6040AC}"/>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tiedot'!$B$15:$AZ$15</c:f>
              <c:numCache>
                <c:formatCode>#,##0</c:formatCode>
                <c:ptCount val="51"/>
                <c:pt idx="0">
                  <c:v>-19</c:v>
                </c:pt>
                <c:pt idx="1">
                  <c:v>2</c:v>
                </c:pt>
                <c:pt idx="2">
                  <c:v>-4</c:v>
                </c:pt>
                <c:pt idx="3">
                  <c:v>-15</c:v>
                </c:pt>
                <c:pt idx="4">
                  <c:v>-5</c:v>
                </c:pt>
                <c:pt idx="5">
                  <c:v>-14</c:v>
                </c:pt>
                <c:pt idx="6">
                  <c:v>-33</c:v>
                </c:pt>
                <c:pt idx="7">
                  <c:v>-9</c:v>
                </c:pt>
                <c:pt idx="8">
                  <c:v>-19</c:v>
                </c:pt>
                <c:pt idx="9">
                  <c:v>-17</c:v>
                </c:pt>
                <c:pt idx="10">
                  <c:v>-22</c:v>
                </c:pt>
                <c:pt idx="11">
                  <c:v>-19</c:v>
                </c:pt>
                <c:pt idx="12">
                  <c:v>-20</c:v>
                </c:pt>
                <c:pt idx="13">
                  <c:v>-24</c:v>
                </c:pt>
                <c:pt idx="14">
                  <c:v>-15</c:v>
                </c:pt>
                <c:pt idx="15">
                  <c:v>-27</c:v>
                </c:pt>
                <c:pt idx="16">
                  <c:v>-20</c:v>
                </c:pt>
                <c:pt idx="17">
                  <c:v>-4</c:v>
                </c:pt>
                <c:pt idx="18">
                  <c:v>-23</c:v>
                </c:pt>
                <c:pt idx="19">
                  <c:v>-19</c:v>
                </c:pt>
                <c:pt idx="20">
                  <c:v>-16</c:v>
                </c:pt>
                <c:pt idx="21">
                  <c:v>-35</c:v>
                </c:pt>
                <c:pt idx="22">
                  <c:v>-31</c:v>
                </c:pt>
                <c:pt idx="23">
                  <c:v>-19</c:v>
                </c:pt>
                <c:pt idx="24">
                  <c:v>-12</c:v>
                </c:pt>
                <c:pt idx="25">
                  <c:v>-22</c:v>
                </c:pt>
                <c:pt idx="26">
                  <c:v>-22</c:v>
                </c:pt>
                <c:pt idx="27">
                  <c:v>-22</c:v>
                </c:pt>
                <c:pt idx="28">
                  <c:v>-35</c:v>
                </c:pt>
                <c:pt idx="29">
                  <c:v>-14</c:v>
                </c:pt>
                <c:pt idx="30">
                  <c:v>-26</c:v>
                </c:pt>
                <c:pt idx="31">
                  <c:v>-25</c:v>
                </c:pt>
                <c:pt idx="32">
                  <c:v>-43</c:v>
                </c:pt>
                <c:pt idx="33">
                  <c:v>-27</c:v>
                </c:pt>
              </c:numCache>
            </c:numRef>
          </c:val>
          <c:smooth val="0"/>
          <c:extLst>
            <c:ext xmlns:c16="http://schemas.microsoft.com/office/drawing/2014/chart" uri="{C3380CC4-5D6E-409C-BE32-E72D297353CC}">
              <c16:uniqueId val="{00000022-0C94-4831-B37B-CECC6E6040AC}"/>
            </c:ext>
          </c:extLst>
        </c:ser>
        <c:ser>
          <c:idx val="1"/>
          <c:order val="1"/>
          <c:tx>
            <c:strRef>
              <c:f>'Diat 13–18 tiedot'!$A$16</c:f>
              <c:strCache>
                <c:ptCount val="1"/>
                <c:pt idx="0">
                  <c:v>Keitele ennuste</c:v>
                </c:pt>
              </c:strCache>
            </c:strRef>
          </c:tx>
          <c:spPr>
            <a:ln w="38100" cap="rnd">
              <a:solidFill>
                <a:srgbClr val="FF0000"/>
              </a:solidFill>
              <a:round/>
            </a:ln>
            <a:effectLst/>
          </c:spPr>
          <c:marker>
            <c:symbol val="none"/>
          </c:marker>
          <c:dLbls>
            <c:dLbl>
              <c:idx val="33"/>
              <c:layout>
                <c:manualLayout>
                  <c:x val="-1.1111111111111112E-2"/>
                  <c:y val="-5.555555555555564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C1F4922-CB6F-4E5C-91D3-D1215C540CD4}"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0C94-4831-B37B-CECC6E6040AC}"/>
                </c:ext>
              </c:extLst>
            </c:dLbl>
            <c:dLbl>
              <c:idx val="55"/>
              <c:layout>
                <c:manualLayout>
                  <c:x val="-5.833333333333323E-2"/>
                  <c:y val="-7.8703703703703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FFF87FF9-F4B8-4776-AB8B-200DA36348DF}"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0C94-4831-B37B-CECC6E6040A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tiedot'!$B$16:$BE$16</c:f>
              <c:numCache>
                <c:formatCode>General</c:formatCode>
                <c:ptCount val="56"/>
                <c:pt idx="33" formatCode="#,##0">
                  <c:v>-27</c:v>
                </c:pt>
                <c:pt idx="34" formatCode="#,##0">
                  <c:v>-28</c:v>
                </c:pt>
                <c:pt idx="35" formatCode="#,##0">
                  <c:v>-29</c:v>
                </c:pt>
                <c:pt idx="36" formatCode="#,##0">
                  <c:v>-29</c:v>
                </c:pt>
                <c:pt idx="37" formatCode="#,##0">
                  <c:v>-29</c:v>
                </c:pt>
                <c:pt idx="38" formatCode="#,##0">
                  <c:v>-29</c:v>
                </c:pt>
                <c:pt idx="39" formatCode="#,##0">
                  <c:v>-29</c:v>
                </c:pt>
                <c:pt idx="40" formatCode="#,##0">
                  <c:v>-29</c:v>
                </c:pt>
                <c:pt idx="41" formatCode="#,##0">
                  <c:v>-29</c:v>
                </c:pt>
                <c:pt idx="42" formatCode="#,##0">
                  <c:v>-29</c:v>
                </c:pt>
                <c:pt idx="43" formatCode="#,##0">
                  <c:v>-29</c:v>
                </c:pt>
                <c:pt idx="44" formatCode="#,##0">
                  <c:v>-29</c:v>
                </c:pt>
                <c:pt idx="45" formatCode="#,##0">
                  <c:v>-29</c:v>
                </c:pt>
                <c:pt idx="46" formatCode="#,##0">
                  <c:v>-29</c:v>
                </c:pt>
                <c:pt idx="47" formatCode="#,##0">
                  <c:v>-29</c:v>
                </c:pt>
                <c:pt idx="48" formatCode="#,##0">
                  <c:v>-30</c:v>
                </c:pt>
                <c:pt idx="49" formatCode="#,##0">
                  <c:v>-30</c:v>
                </c:pt>
                <c:pt idx="50" formatCode="#,##0">
                  <c:v>-30</c:v>
                </c:pt>
                <c:pt idx="51">
                  <c:v>-30</c:v>
                </c:pt>
                <c:pt idx="52">
                  <c:v>-30</c:v>
                </c:pt>
                <c:pt idx="53">
                  <c:v>-30</c:v>
                </c:pt>
                <c:pt idx="54">
                  <c:v>-29</c:v>
                </c:pt>
                <c:pt idx="55">
                  <c:v>-28</c:v>
                </c:pt>
              </c:numCache>
            </c:numRef>
          </c:val>
          <c:smooth val="0"/>
          <c:extLst>
            <c:ext xmlns:c16="http://schemas.microsoft.com/office/drawing/2014/chart" uri="{C3380CC4-5D6E-409C-BE32-E72D297353CC}">
              <c16:uniqueId val="{00000025-0C94-4831-B37B-CECC6E6040AC}"/>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5749352580927383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Kiuruvedellä v. 1990–2023 ja ennuste v. 2024–2045</a:t>
            </a:r>
            <a:endParaRPr lang="fi-FI" sz="1100"/>
          </a:p>
        </c:rich>
      </c:tx>
      <c:layout>
        <c:manualLayout>
          <c:xMode val="edge"/>
          <c:yMode val="edge"/>
          <c:x val="0.17993044619422571"/>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tiedot'!$A$17</c:f>
              <c:strCache>
                <c:ptCount val="1"/>
                <c:pt idx="0">
                  <c:v>Kiuruvesi toteutunut</c:v>
                </c:pt>
              </c:strCache>
            </c:strRef>
          </c:tx>
          <c:spPr>
            <a:ln w="38100" cap="rnd">
              <a:solidFill>
                <a:schemeClr val="tx2"/>
              </a:solidFill>
              <a:round/>
            </a:ln>
            <a:effectLst/>
          </c:spPr>
          <c:marker>
            <c:symbol val="none"/>
          </c:marker>
          <c:dLbls>
            <c:dLbl>
              <c:idx val="0"/>
              <c:layout>
                <c:manualLayout>
                  <c:x val="-1.9444444444444469E-2"/>
                  <c:y val="0.14351851851851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13-49A1-98CF-D90A05747BF0}"/>
                </c:ext>
              </c:extLst>
            </c:dLbl>
            <c:dLbl>
              <c:idx val="1"/>
              <c:delete val="1"/>
              <c:extLst>
                <c:ext xmlns:c15="http://schemas.microsoft.com/office/drawing/2012/chart" uri="{CE6537A1-D6FC-4f65-9D91-7224C49458BB}"/>
                <c:ext xmlns:c16="http://schemas.microsoft.com/office/drawing/2014/chart" uri="{C3380CC4-5D6E-409C-BE32-E72D297353CC}">
                  <c16:uniqueId val="{00000001-4B13-49A1-98CF-D90A05747BF0}"/>
                </c:ext>
              </c:extLst>
            </c:dLbl>
            <c:dLbl>
              <c:idx val="2"/>
              <c:delete val="1"/>
              <c:extLst>
                <c:ext xmlns:c15="http://schemas.microsoft.com/office/drawing/2012/chart" uri="{CE6537A1-D6FC-4f65-9D91-7224C49458BB}"/>
                <c:ext xmlns:c16="http://schemas.microsoft.com/office/drawing/2014/chart" uri="{C3380CC4-5D6E-409C-BE32-E72D297353CC}">
                  <c16:uniqueId val="{00000002-4B13-49A1-98CF-D90A05747BF0}"/>
                </c:ext>
              </c:extLst>
            </c:dLbl>
            <c:dLbl>
              <c:idx val="3"/>
              <c:delete val="1"/>
              <c:extLst>
                <c:ext xmlns:c15="http://schemas.microsoft.com/office/drawing/2012/chart" uri="{CE6537A1-D6FC-4f65-9D91-7224C49458BB}"/>
                <c:ext xmlns:c16="http://schemas.microsoft.com/office/drawing/2014/chart" uri="{C3380CC4-5D6E-409C-BE32-E72D297353CC}">
                  <c16:uniqueId val="{00000003-4B13-49A1-98CF-D90A05747BF0}"/>
                </c:ext>
              </c:extLst>
            </c:dLbl>
            <c:dLbl>
              <c:idx val="4"/>
              <c:delete val="1"/>
              <c:extLst>
                <c:ext xmlns:c15="http://schemas.microsoft.com/office/drawing/2012/chart" uri="{CE6537A1-D6FC-4f65-9D91-7224C49458BB}"/>
                <c:ext xmlns:c16="http://schemas.microsoft.com/office/drawing/2014/chart" uri="{C3380CC4-5D6E-409C-BE32-E72D297353CC}">
                  <c16:uniqueId val="{00000004-4B13-49A1-98CF-D90A05747BF0}"/>
                </c:ext>
              </c:extLst>
            </c:dLbl>
            <c:dLbl>
              <c:idx val="5"/>
              <c:delete val="1"/>
              <c:extLst>
                <c:ext xmlns:c15="http://schemas.microsoft.com/office/drawing/2012/chart" uri="{CE6537A1-D6FC-4f65-9D91-7224C49458BB}"/>
                <c:ext xmlns:c16="http://schemas.microsoft.com/office/drawing/2014/chart" uri="{C3380CC4-5D6E-409C-BE32-E72D297353CC}">
                  <c16:uniqueId val="{00000005-4B13-49A1-98CF-D90A05747BF0}"/>
                </c:ext>
              </c:extLst>
            </c:dLbl>
            <c:dLbl>
              <c:idx val="6"/>
              <c:delete val="1"/>
              <c:extLst>
                <c:ext xmlns:c15="http://schemas.microsoft.com/office/drawing/2012/chart" uri="{CE6537A1-D6FC-4f65-9D91-7224C49458BB}"/>
                <c:ext xmlns:c16="http://schemas.microsoft.com/office/drawing/2014/chart" uri="{C3380CC4-5D6E-409C-BE32-E72D297353CC}">
                  <c16:uniqueId val="{00000006-4B13-49A1-98CF-D90A05747BF0}"/>
                </c:ext>
              </c:extLst>
            </c:dLbl>
            <c:dLbl>
              <c:idx val="7"/>
              <c:delete val="1"/>
              <c:extLst>
                <c:ext xmlns:c15="http://schemas.microsoft.com/office/drawing/2012/chart" uri="{CE6537A1-D6FC-4f65-9D91-7224C49458BB}"/>
                <c:ext xmlns:c16="http://schemas.microsoft.com/office/drawing/2014/chart" uri="{C3380CC4-5D6E-409C-BE32-E72D297353CC}">
                  <c16:uniqueId val="{00000007-4B13-49A1-98CF-D90A05747BF0}"/>
                </c:ext>
              </c:extLst>
            </c:dLbl>
            <c:dLbl>
              <c:idx val="8"/>
              <c:delete val="1"/>
              <c:extLst>
                <c:ext xmlns:c15="http://schemas.microsoft.com/office/drawing/2012/chart" uri="{CE6537A1-D6FC-4f65-9D91-7224C49458BB}"/>
                <c:ext xmlns:c16="http://schemas.microsoft.com/office/drawing/2014/chart" uri="{C3380CC4-5D6E-409C-BE32-E72D297353CC}">
                  <c16:uniqueId val="{00000008-4B13-49A1-98CF-D90A05747BF0}"/>
                </c:ext>
              </c:extLst>
            </c:dLbl>
            <c:dLbl>
              <c:idx val="9"/>
              <c:delete val="1"/>
              <c:extLst>
                <c:ext xmlns:c15="http://schemas.microsoft.com/office/drawing/2012/chart" uri="{CE6537A1-D6FC-4f65-9D91-7224C49458BB}"/>
                <c:ext xmlns:c16="http://schemas.microsoft.com/office/drawing/2014/chart" uri="{C3380CC4-5D6E-409C-BE32-E72D297353CC}">
                  <c16:uniqueId val="{00000009-4B13-49A1-98CF-D90A05747BF0}"/>
                </c:ext>
              </c:extLst>
            </c:dLbl>
            <c:dLbl>
              <c:idx val="10"/>
              <c:delete val="1"/>
              <c:extLst>
                <c:ext xmlns:c15="http://schemas.microsoft.com/office/drawing/2012/chart" uri="{CE6537A1-D6FC-4f65-9D91-7224C49458BB}"/>
                <c:ext xmlns:c16="http://schemas.microsoft.com/office/drawing/2014/chart" uri="{C3380CC4-5D6E-409C-BE32-E72D297353CC}">
                  <c16:uniqueId val="{0000000A-4B13-49A1-98CF-D90A05747BF0}"/>
                </c:ext>
              </c:extLst>
            </c:dLbl>
            <c:dLbl>
              <c:idx val="11"/>
              <c:delete val="1"/>
              <c:extLst>
                <c:ext xmlns:c15="http://schemas.microsoft.com/office/drawing/2012/chart" uri="{CE6537A1-D6FC-4f65-9D91-7224C49458BB}"/>
                <c:ext xmlns:c16="http://schemas.microsoft.com/office/drawing/2014/chart" uri="{C3380CC4-5D6E-409C-BE32-E72D297353CC}">
                  <c16:uniqueId val="{0000000B-4B13-49A1-98CF-D90A05747BF0}"/>
                </c:ext>
              </c:extLst>
            </c:dLbl>
            <c:dLbl>
              <c:idx val="12"/>
              <c:delete val="1"/>
              <c:extLst>
                <c:ext xmlns:c15="http://schemas.microsoft.com/office/drawing/2012/chart" uri="{CE6537A1-D6FC-4f65-9D91-7224C49458BB}"/>
                <c:ext xmlns:c16="http://schemas.microsoft.com/office/drawing/2014/chart" uri="{C3380CC4-5D6E-409C-BE32-E72D297353CC}">
                  <c16:uniqueId val="{0000000C-4B13-49A1-98CF-D90A05747BF0}"/>
                </c:ext>
              </c:extLst>
            </c:dLbl>
            <c:dLbl>
              <c:idx val="13"/>
              <c:delete val="1"/>
              <c:extLst>
                <c:ext xmlns:c15="http://schemas.microsoft.com/office/drawing/2012/chart" uri="{CE6537A1-D6FC-4f65-9D91-7224C49458BB}"/>
                <c:ext xmlns:c16="http://schemas.microsoft.com/office/drawing/2014/chart" uri="{C3380CC4-5D6E-409C-BE32-E72D297353CC}">
                  <c16:uniqueId val="{0000000D-4B13-49A1-98CF-D90A05747BF0}"/>
                </c:ext>
              </c:extLst>
            </c:dLbl>
            <c:dLbl>
              <c:idx val="14"/>
              <c:delete val="1"/>
              <c:extLst>
                <c:ext xmlns:c15="http://schemas.microsoft.com/office/drawing/2012/chart" uri="{CE6537A1-D6FC-4f65-9D91-7224C49458BB}"/>
                <c:ext xmlns:c16="http://schemas.microsoft.com/office/drawing/2014/chart" uri="{C3380CC4-5D6E-409C-BE32-E72D297353CC}">
                  <c16:uniqueId val="{0000000E-4B13-49A1-98CF-D90A05747BF0}"/>
                </c:ext>
              </c:extLst>
            </c:dLbl>
            <c:dLbl>
              <c:idx val="15"/>
              <c:delete val="1"/>
              <c:extLst>
                <c:ext xmlns:c15="http://schemas.microsoft.com/office/drawing/2012/chart" uri="{CE6537A1-D6FC-4f65-9D91-7224C49458BB}"/>
                <c:ext xmlns:c16="http://schemas.microsoft.com/office/drawing/2014/chart" uri="{C3380CC4-5D6E-409C-BE32-E72D297353CC}">
                  <c16:uniqueId val="{0000000F-4B13-49A1-98CF-D90A05747BF0}"/>
                </c:ext>
              </c:extLst>
            </c:dLbl>
            <c:dLbl>
              <c:idx val="16"/>
              <c:delete val="1"/>
              <c:extLst>
                <c:ext xmlns:c15="http://schemas.microsoft.com/office/drawing/2012/chart" uri="{CE6537A1-D6FC-4f65-9D91-7224C49458BB}"/>
                <c:ext xmlns:c16="http://schemas.microsoft.com/office/drawing/2014/chart" uri="{C3380CC4-5D6E-409C-BE32-E72D297353CC}">
                  <c16:uniqueId val="{00000010-4B13-49A1-98CF-D90A05747BF0}"/>
                </c:ext>
              </c:extLst>
            </c:dLbl>
            <c:dLbl>
              <c:idx val="17"/>
              <c:delete val="1"/>
              <c:extLst>
                <c:ext xmlns:c15="http://schemas.microsoft.com/office/drawing/2012/chart" uri="{CE6537A1-D6FC-4f65-9D91-7224C49458BB}"/>
                <c:ext xmlns:c16="http://schemas.microsoft.com/office/drawing/2014/chart" uri="{C3380CC4-5D6E-409C-BE32-E72D297353CC}">
                  <c16:uniqueId val="{00000011-4B13-49A1-98CF-D90A05747BF0}"/>
                </c:ext>
              </c:extLst>
            </c:dLbl>
            <c:dLbl>
              <c:idx val="18"/>
              <c:delete val="1"/>
              <c:extLst>
                <c:ext xmlns:c15="http://schemas.microsoft.com/office/drawing/2012/chart" uri="{CE6537A1-D6FC-4f65-9D91-7224C49458BB}"/>
                <c:ext xmlns:c16="http://schemas.microsoft.com/office/drawing/2014/chart" uri="{C3380CC4-5D6E-409C-BE32-E72D297353CC}">
                  <c16:uniqueId val="{00000012-4B13-49A1-98CF-D90A05747BF0}"/>
                </c:ext>
              </c:extLst>
            </c:dLbl>
            <c:dLbl>
              <c:idx val="19"/>
              <c:delete val="1"/>
              <c:extLst>
                <c:ext xmlns:c15="http://schemas.microsoft.com/office/drawing/2012/chart" uri="{CE6537A1-D6FC-4f65-9D91-7224C49458BB}"/>
                <c:ext xmlns:c16="http://schemas.microsoft.com/office/drawing/2014/chart" uri="{C3380CC4-5D6E-409C-BE32-E72D297353CC}">
                  <c16:uniqueId val="{00000013-4B13-49A1-98CF-D90A05747BF0}"/>
                </c:ext>
              </c:extLst>
            </c:dLbl>
            <c:dLbl>
              <c:idx val="20"/>
              <c:delete val="1"/>
              <c:extLst>
                <c:ext xmlns:c15="http://schemas.microsoft.com/office/drawing/2012/chart" uri="{CE6537A1-D6FC-4f65-9D91-7224C49458BB}"/>
                <c:ext xmlns:c16="http://schemas.microsoft.com/office/drawing/2014/chart" uri="{C3380CC4-5D6E-409C-BE32-E72D297353CC}">
                  <c16:uniqueId val="{00000014-4B13-49A1-98CF-D90A05747BF0}"/>
                </c:ext>
              </c:extLst>
            </c:dLbl>
            <c:dLbl>
              <c:idx val="21"/>
              <c:delete val="1"/>
              <c:extLst>
                <c:ext xmlns:c15="http://schemas.microsoft.com/office/drawing/2012/chart" uri="{CE6537A1-D6FC-4f65-9D91-7224C49458BB}"/>
                <c:ext xmlns:c16="http://schemas.microsoft.com/office/drawing/2014/chart" uri="{C3380CC4-5D6E-409C-BE32-E72D297353CC}">
                  <c16:uniqueId val="{00000015-4B13-49A1-98CF-D90A05747BF0}"/>
                </c:ext>
              </c:extLst>
            </c:dLbl>
            <c:dLbl>
              <c:idx val="22"/>
              <c:delete val="1"/>
              <c:extLst>
                <c:ext xmlns:c15="http://schemas.microsoft.com/office/drawing/2012/chart" uri="{CE6537A1-D6FC-4f65-9D91-7224C49458BB}"/>
                <c:ext xmlns:c16="http://schemas.microsoft.com/office/drawing/2014/chart" uri="{C3380CC4-5D6E-409C-BE32-E72D297353CC}">
                  <c16:uniqueId val="{00000016-4B13-49A1-98CF-D90A05747BF0}"/>
                </c:ext>
              </c:extLst>
            </c:dLbl>
            <c:dLbl>
              <c:idx val="23"/>
              <c:delete val="1"/>
              <c:extLst>
                <c:ext xmlns:c15="http://schemas.microsoft.com/office/drawing/2012/chart" uri="{CE6537A1-D6FC-4f65-9D91-7224C49458BB}"/>
                <c:ext xmlns:c16="http://schemas.microsoft.com/office/drawing/2014/chart" uri="{C3380CC4-5D6E-409C-BE32-E72D297353CC}">
                  <c16:uniqueId val="{00000017-4B13-49A1-98CF-D90A05747BF0}"/>
                </c:ext>
              </c:extLst>
            </c:dLbl>
            <c:dLbl>
              <c:idx val="24"/>
              <c:delete val="1"/>
              <c:extLst>
                <c:ext xmlns:c15="http://schemas.microsoft.com/office/drawing/2012/chart" uri="{CE6537A1-D6FC-4f65-9D91-7224C49458BB}"/>
                <c:ext xmlns:c16="http://schemas.microsoft.com/office/drawing/2014/chart" uri="{C3380CC4-5D6E-409C-BE32-E72D297353CC}">
                  <c16:uniqueId val="{00000018-4B13-49A1-98CF-D90A05747BF0}"/>
                </c:ext>
              </c:extLst>
            </c:dLbl>
            <c:dLbl>
              <c:idx val="25"/>
              <c:delete val="1"/>
              <c:extLst>
                <c:ext xmlns:c15="http://schemas.microsoft.com/office/drawing/2012/chart" uri="{CE6537A1-D6FC-4f65-9D91-7224C49458BB}"/>
                <c:ext xmlns:c16="http://schemas.microsoft.com/office/drawing/2014/chart" uri="{C3380CC4-5D6E-409C-BE32-E72D297353CC}">
                  <c16:uniqueId val="{00000019-4B13-49A1-98CF-D90A05747BF0}"/>
                </c:ext>
              </c:extLst>
            </c:dLbl>
            <c:dLbl>
              <c:idx val="26"/>
              <c:delete val="1"/>
              <c:extLst>
                <c:ext xmlns:c15="http://schemas.microsoft.com/office/drawing/2012/chart" uri="{CE6537A1-D6FC-4f65-9D91-7224C49458BB}"/>
                <c:ext xmlns:c16="http://schemas.microsoft.com/office/drawing/2014/chart" uri="{C3380CC4-5D6E-409C-BE32-E72D297353CC}">
                  <c16:uniqueId val="{0000001A-4B13-49A1-98CF-D90A05747BF0}"/>
                </c:ext>
              </c:extLst>
            </c:dLbl>
            <c:dLbl>
              <c:idx val="27"/>
              <c:delete val="1"/>
              <c:extLst>
                <c:ext xmlns:c15="http://schemas.microsoft.com/office/drawing/2012/chart" uri="{CE6537A1-D6FC-4f65-9D91-7224C49458BB}"/>
                <c:ext xmlns:c16="http://schemas.microsoft.com/office/drawing/2014/chart" uri="{C3380CC4-5D6E-409C-BE32-E72D297353CC}">
                  <c16:uniqueId val="{0000001B-4B13-49A1-98CF-D90A05747BF0}"/>
                </c:ext>
              </c:extLst>
            </c:dLbl>
            <c:dLbl>
              <c:idx val="28"/>
              <c:delete val="1"/>
              <c:extLst>
                <c:ext xmlns:c15="http://schemas.microsoft.com/office/drawing/2012/chart" uri="{CE6537A1-D6FC-4f65-9D91-7224C49458BB}"/>
                <c:ext xmlns:c16="http://schemas.microsoft.com/office/drawing/2014/chart" uri="{C3380CC4-5D6E-409C-BE32-E72D297353CC}">
                  <c16:uniqueId val="{0000001C-4B13-49A1-98CF-D90A05747BF0}"/>
                </c:ext>
              </c:extLst>
            </c:dLbl>
            <c:dLbl>
              <c:idx val="29"/>
              <c:delete val="1"/>
              <c:extLst>
                <c:ext xmlns:c15="http://schemas.microsoft.com/office/drawing/2012/chart" uri="{CE6537A1-D6FC-4f65-9D91-7224C49458BB}"/>
                <c:ext xmlns:c16="http://schemas.microsoft.com/office/drawing/2014/chart" uri="{C3380CC4-5D6E-409C-BE32-E72D297353CC}">
                  <c16:uniqueId val="{0000001D-4B13-49A1-98CF-D90A05747BF0}"/>
                </c:ext>
              </c:extLst>
            </c:dLbl>
            <c:dLbl>
              <c:idx val="30"/>
              <c:delete val="1"/>
              <c:extLst>
                <c:ext xmlns:c15="http://schemas.microsoft.com/office/drawing/2012/chart" uri="{CE6537A1-D6FC-4f65-9D91-7224C49458BB}"/>
                <c:ext xmlns:c16="http://schemas.microsoft.com/office/drawing/2014/chart" uri="{C3380CC4-5D6E-409C-BE32-E72D297353CC}">
                  <c16:uniqueId val="{0000001E-4B13-49A1-98CF-D90A05747BF0}"/>
                </c:ext>
              </c:extLst>
            </c:dLbl>
            <c:dLbl>
              <c:idx val="31"/>
              <c:delete val="1"/>
              <c:extLst>
                <c:ext xmlns:c15="http://schemas.microsoft.com/office/drawing/2012/chart" uri="{CE6537A1-D6FC-4f65-9D91-7224C49458BB}"/>
                <c:ext xmlns:c16="http://schemas.microsoft.com/office/drawing/2014/chart" uri="{C3380CC4-5D6E-409C-BE32-E72D297353CC}">
                  <c16:uniqueId val="{0000001F-4B13-49A1-98CF-D90A05747BF0}"/>
                </c:ext>
              </c:extLst>
            </c:dLbl>
            <c:dLbl>
              <c:idx val="32"/>
              <c:delete val="1"/>
              <c:extLst>
                <c:ext xmlns:c15="http://schemas.microsoft.com/office/drawing/2012/chart" uri="{CE6537A1-D6FC-4f65-9D91-7224C49458BB}"/>
                <c:ext xmlns:c16="http://schemas.microsoft.com/office/drawing/2014/chart" uri="{C3380CC4-5D6E-409C-BE32-E72D297353CC}">
                  <c16:uniqueId val="{00000020-4B13-49A1-98CF-D90A05747BF0}"/>
                </c:ext>
              </c:extLst>
            </c:dLbl>
            <c:dLbl>
              <c:idx val="33"/>
              <c:delete val="1"/>
              <c:extLst>
                <c:ext xmlns:c15="http://schemas.microsoft.com/office/drawing/2012/chart" uri="{CE6537A1-D6FC-4f65-9D91-7224C49458BB}"/>
                <c:ext xmlns:c16="http://schemas.microsoft.com/office/drawing/2014/chart" uri="{C3380CC4-5D6E-409C-BE32-E72D297353CC}">
                  <c16:uniqueId val="{00000021-4B13-49A1-98CF-D90A05747BF0}"/>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tiedot'!$B$17:$AZ$17</c:f>
              <c:numCache>
                <c:formatCode>#,##0</c:formatCode>
                <c:ptCount val="51"/>
                <c:pt idx="0">
                  <c:v>-18</c:v>
                </c:pt>
                <c:pt idx="1">
                  <c:v>0</c:v>
                </c:pt>
                <c:pt idx="2">
                  <c:v>9</c:v>
                </c:pt>
                <c:pt idx="3">
                  <c:v>-30</c:v>
                </c:pt>
                <c:pt idx="4">
                  <c:v>7</c:v>
                </c:pt>
                <c:pt idx="5">
                  <c:v>-16</c:v>
                </c:pt>
                <c:pt idx="6">
                  <c:v>-18</c:v>
                </c:pt>
                <c:pt idx="7">
                  <c:v>-50</c:v>
                </c:pt>
                <c:pt idx="8">
                  <c:v>-52</c:v>
                </c:pt>
                <c:pt idx="9">
                  <c:v>-38</c:v>
                </c:pt>
                <c:pt idx="10">
                  <c:v>-25</c:v>
                </c:pt>
                <c:pt idx="11">
                  <c:v>-30</c:v>
                </c:pt>
                <c:pt idx="12">
                  <c:v>-40</c:v>
                </c:pt>
                <c:pt idx="13">
                  <c:v>-50</c:v>
                </c:pt>
                <c:pt idx="14">
                  <c:v>-47</c:v>
                </c:pt>
                <c:pt idx="15">
                  <c:v>-43</c:v>
                </c:pt>
                <c:pt idx="16">
                  <c:v>-76</c:v>
                </c:pt>
                <c:pt idx="17">
                  <c:v>-59</c:v>
                </c:pt>
                <c:pt idx="18">
                  <c:v>-48</c:v>
                </c:pt>
                <c:pt idx="19">
                  <c:v>-55</c:v>
                </c:pt>
                <c:pt idx="20">
                  <c:v>-48</c:v>
                </c:pt>
                <c:pt idx="21">
                  <c:v>-48</c:v>
                </c:pt>
                <c:pt idx="22">
                  <c:v>-40</c:v>
                </c:pt>
                <c:pt idx="23">
                  <c:v>-87</c:v>
                </c:pt>
                <c:pt idx="24">
                  <c:v>-61</c:v>
                </c:pt>
                <c:pt idx="25">
                  <c:v>-50</c:v>
                </c:pt>
                <c:pt idx="26">
                  <c:v>-71</c:v>
                </c:pt>
                <c:pt idx="27">
                  <c:v>-74</c:v>
                </c:pt>
                <c:pt idx="28">
                  <c:v>-47</c:v>
                </c:pt>
                <c:pt idx="29">
                  <c:v>-86</c:v>
                </c:pt>
                <c:pt idx="30">
                  <c:v>-66</c:v>
                </c:pt>
                <c:pt idx="31">
                  <c:v>-55</c:v>
                </c:pt>
                <c:pt idx="32">
                  <c:v>-97</c:v>
                </c:pt>
                <c:pt idx="33">
                  <c:v>-89</c:v>
                </c:pt>
              </c:numCache>
            </c:numRef>
          </c:val>
          <c:smooth val="0"/>
          <c:extLst>
            <c:ext xmlns:c16="http://schemas.microsoft.com/office/drawing/2014/chart" uri="{C3380CC4-5D6E-409C-BE32-E72D297353CC}">
              <c16:uniqueId val="{00000022-4B13-49A1-98CF-D90A05747BF0}"/>
            </c:ext>
          </c:extLst>
        </c:ser>
        <c:ser>
          <c:idx val="1"/>
          <c:order val="1"/>
          <c:tx>
            <c:strRef>
              <c:f>'Diat 13–18 tiedot'!$A$18</c:f>
              <c:strCache>
                <c:ptCount val="1"/>
                <c:pt idx="0">
                  <c:v>Kiuruvesi ennuste</c:v>
                </c:pt>
              </c:strCache>
            </c:strRef>
          </c:tx>
          <c:spPr>
            <a:ln w="38100" cap="rnd">
              <a:solidFill>
                <a:srgbClr val="FF0000"/>
              </a:solidFill>
              <a:round/>
            </a:ln>
            <a:effectLst/>
          </c:spPr>
          <c:marker>
            <c:symbol val="none"/>
          </c:marker>
          <c:dLbls>
            <c:dLbl>
              <c:idx val="33"/>
              <c:layout>
                <c:manualLayout>
                  <c:x val="-5.5555555555556572E-3"/>
                  <c:y val="-7.8703703703703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3440BAE-06FA-4486-92FB-C21B892127CA}"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4B13-49A1-98CF-D90A05747BF0}"/>
                </c:ext>
              </c:extLst>
            </c:dLbl>
            <c:dLbl>
              <c:idx val="55"/>
              <c:layout>
                <c:manualLayout>
                  <c:x val="-6.1111111111111109E-2"/>
                  <c:y val="-7.4074074074074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98998A3-C455-4843-BCA2-E5B94483540B}"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4B13-49A1-98CF-D90A05747BF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tiedot'!$B$18:$BE$18</c:f>
              <c:numCache>
                <c:formatCode>General</c:formatCode>
                <c:ptCount val="56"/>
                <c:pt idx="33" formatCode="#,##0">
                  <c:v>-89</c:v>
                </c:pt>
                <c:pt idx="34" formatCode="#,##0">
                  <c:v>-86</c:v>
                </c:pt>
                <c:pt idx="35" formatCode="#,##0">
                  <c:v>-85</c:v>
                </c:pt>
                <c:pt idx="36" formatCode="#,##0">
                  <c:v>-85</c:v>
                </c:pt>
                <c:pt idx="37" formatCode="#,##0">
                  <c:v>-86</c:v>
                </c:pt>
                <c:pt idx="38" formatCode="#,##0">
                  <c:v>-83</c:v>
                </c:pt>
                <c:pt idx="39" formatCode="#,##0">
                  <c:v>-84</c:v>
                </c:pt>
                <c:pt idx="40" formatCode="#,##0">
                  <c:v>-82</c:v>
                </c:pt>
                <c:pt idx="41" formatCode="#,##0">
                  <c:v>-84</c:v>
                </c:pt>
                <c:pt idx="42" formatCode="#,##0">
                  <c:v>-83</c:v>
                </c:pt>
                <c:pt idx="43" formatCode="#,##0">
                  <c:v>-83</c:v>
                </c:pt>
                <c:pt idx="44" formatCode="#,##0">
                  <c:v>-81</c:v>
                </c:pt>
                <c:pt idx="45" formatCode="#,##0">
                  <c:v>-81</c:v>
                </c:pt>
                <c:pt idx="46" formatCode="#,##0">
                  <c:v>-82</c:v>
                </c:pt>
                <c:pt idx="47" formatCode="#,##0">
                  <c:v>-81</c:v>
                </c:pt>
                <c:pt idx="48" formatCode="#,##0">
                  <c:v>-81</c:v>
                </c:pt>
                <c:pt idx="49" formatCode="#,##0">
                  <c:v>-80</c:v>
                </c:pt>
                <c:pt idx="50" formatCode="#,##0">
                  <c:v>-80</c:v>
                </c:pt>
                <c:pt idx="51">
                  <c:v>-79</c:v>
                </c:pt>
                <c:pt idx="52">
                  <c:v>-78</c:v>
                </c:pt>
                <c:pt idx="53">
                  <c:v>-79</c:v>
                </c:pt>
                <c:pt idx="54">
                  <c:v>-78</c:v>
                </c:pt>
                <c:pt idx="55">
                  <c:v>-77</c:v>
                </c:pt>
              </c:numCache>
            </c:numRef>
          </c:val>
          <c:smooth val="0"/>
          <c:extLst>
            <c:ext xmlns:c16="http://schemas.microsoft.com/office/drawing/2014/chart" uri="{C3380CC4-5D6E-409C-BE32-E72D297353CC}">
              <c16:uniqueId val="{00000025-4B13-49A1-98CF-D90A05747BF0}"/>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296686351706036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Kuopiossa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tiedot'!$A$19</c:f>
              <c:strCache>
                <c:ptCount val="1"/>
                <c:pt idx="0">
                  <c:v>Kuopio toteutunut</c:v>
                </c:pt>
              </c:strCache>
            </c:strRef>
          </c:tx>
          <c:spPr>
            <a:ln w="38100" cap="rnd">
              <a:solidFill>
                <a:schemeClr val="tx2"/>
              </a:solidFill>
              <a:round/>
            </a:ln>
            <a:effectLst/>
          </c:spPr>
          <c:marker>
            <c:symbol val="none"/>
          </c:marker>
          <c:dLbls>
            <c:dLbl>
              <c:idx val="0"/>
              <c:layout>
                <c:manualLayout>
                  <c:x val="-1.9444444444444469E-2"/>
                  <c:y val="-0.134259259259259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27-4347-8AB5-5C21D750E776}"/>
                </c:ext>
              </c:extLst>
            </c:dLbl>
            <c:dLbl>
              <c:idx val="1"/>
              <c:delete val="1"/>
              <c:extLst>
                <c:ext xmlns:c15="http://schemas.microsoft.com/office/drawing/2012/chart" uri="{CE6537A1-D6FC-4f65-9D91-7224C49458BB}"/>
                <c:ext xmlns:c16="http://schemas.microsoft.com/office/drawing/2014/chart" uri="{C3380CC4-5D6E-409C-BE32-E72D297353CC}">
                  <c16:uniqueId val="{00000001-0027-4347-8AB5-5C21D750E776}"/>
                </c:ext>
              </c:extLst>
            </c:dLbl>
            <c:dLbl>
              <c:idx val="2"/>
              <c:delete val="1"/>
              <c:extLst>
                <c:ext xmlns:c15="http://schemas.microsoft.com/office/drawing/2012/chart" uri="{CE6537A1-D6FC-4f65-9D91-7224C49458BB}"/>
                <c:ext xmlns:c16="http://schemas.microsoft.com/office/drawing/2014/chart" uri="{C3380CC4-5D6E-409C-BE32-E72D297353CC}">
                  <c16:uniqueId val="{00000002-0027-4347-8AB5-5C21D750E776}"/>
                </c:ext>
              </c:extLst>
            </c:dLbl>
            <c:dLbl>
              <c:idx val="3"/>
              <c:delete val="1"/>
              <c:extLst>
                <c:ext xmlns:c15="http://schemas.microsoft.com/office/drawing/2012/chart" uri="{CE6537A1-D6FC-4f65-9D91-7224C49458BB}"/>
                <c:ext xmlns:c16="http://schemas.microsoft.com/office/drawing/2014/chart" uri="{C3380CC4-5D6E-409C-BE32-E72D297353CC}">
                  <c16:uniqueId val="{00000003-0027-4347-8AB5-5C21D750E776}"/>
                </c:ext>
              </c:extLst>
            </c:dLbl>
            <c:dLbl>
              <c:idx val="4"/>
              <c:delete val="1"/>
              <c:extLst>
                <c:ext xmlns:c15="http://schemas.microsoft.com/office/drawing/2012/chart" uri="{CE6537A1-D6FC-4f65-9D91-7224C49458BB}"/>
                <c:ext xmlns:c16="http://schemas.microsoft.com/office/drawing/2014/chart" uri="{C3380CC4-5D6E-409C-BE32-E72D297353CC}">
                  <c16:uniqueId val="{00000004-0027-4347-8AB5-5C21D750E776}"/>
                </c:ext>
              </c:extLst>
            </c:dLbl>
            <c:dLbl>
              <c:idx val="5"/>
              <c:delete val="1"/>
              <c:extLst>
                <c:ext xmlns:c15="http://schemas.microsoft.com/office/drawing/2012/chart" uri="{CE6537A1-D6FC-4f65-9D91-7224C49458BB}"/>
                <c:ext xmlns:c16="http://schemas.microsoft.com/office/drawing/2014/chart" uri="{C3380CC4-5D6E-409C-BE32-E72D297353CC}">
                  <c16:uniqueId val="{00000005-0027-4347-8AB5-5C21D750E776}"/>
                </c:ext>
              </c:extLst>
            </c:dLbl>
            <c:dLbl>
              <c:idx val="6"/>
              <c:delete val="1"/>
              <c:extLst>
                <c:ext xmlns:c15="http://schemas.microsoft.com/office/drawing/2012/chart" uri="{CE6537A1-D6FC-4f65-9D91-7224C49458BB}"/>
                <c:ext xmlns:c16="http://schemas.microsoft.com/office/drawing/2014/chart" uri="{C3380CC4-5D6E-409C-BE32-E72D297353CC}">
                  <c16:uniqueId val="{00000006-0027-4347-8AB5-5C21D750E776}"/>
                </c:ext>
              </c:extLst>
            </c:dLbl>
            <c:dLbl>
              <c:idx val="7"/>
              <c:delete val="1"/>
              <c:extLst>
                <c:ext xmlns:c15="http://schemas.microsoft.com/office/drawing/2012/chart" uri="{CE6537A1-D6FC-4f65-9D91-7224C49458BB}"/>
                <c:ext xmlns:c16="http://schemas.microsoft.com/office/drawing/2014/chart" uri="{C3380CC4-5D6E-409C-BE32-E72D297353CC}">
                  <c16:uniqueId val="{00000007-0027-4347-8AB5-5C21D750E776}"/>
                </c:ext>
              </c:extLst>
            </c:dLbl>
            <c:dLbl>
              <c:idx val="8"/>
              <c:delete val="1"/>
              <c:extLst>
                <c:ext xmlns:c15="http://schemas.microsoft.com/office/drawing/2012/chart" uri="{CE6537A1-D6FC-4f65-9D91-7224C49458BB}"/>
                <c:ext xmlns:c16="http://schemas.microsoft.com/office/drawing/2014/chart" uri="{C3380CC4-5D6E-409C-BE32-E72D297353CC}">
                  <c16:uniqueId val="{00000008-0027-4347-8AB5-5C21D750E776}"/>
                </c:ext>
              </c:extLst>
            </c:dLbl>
            <c:dLbl>
              <c:idx val="9"/>
              <c:delete val="1"/>
              <c:extLst>
                <c:ext xmlns:c15="http://schemas.microsoft.com/office/drawing/2012/chart" uri="{CE6537A1-D6FC-4f65-9D91-7224C49458BB}"/>
                <c:ext xmlns:c16="http://schemas.microsoft.com/office/drawing/2014/chart" uri="{C3380CC4-5D6E-409C-BE32-E72D297353CC}">
                  <c16:uniqueId val="{00000009-0027-4347-8AB5-5C21D750E776}"/>
                </c:ext>
              </c:extLst>
            </c:dLbl>
            <c:dLbl>
              <c:idx val="10"/>
              <c:delete val="1"/>
              <c:extLst>
                <c:ext xmlns:c15="http://schemas.microsoft.com/office/drawing/2012/chart" uri="{CE6537A1-D6FC-4f65-9D91-7224C49458BB}"/>
                <c:ext xmlns:c16="http://schemas.microsoft.com/office/drawing/2014/chart" uri="{C3380CC4-5D6E-409C-BE32-E72D297353CC}">
                  <c16:uniqueId val="{0000000A-0027-4347-8AB5-5C21D750E776}"/>
                </c:ext>
              </c:extLst>
            </c:dLbl>
            <c:dLbl>
              <c:idx val="11"/>
              <c:delete val="1"/>
              <c:extLst>
                <c:ext xmlns:c15="http://schemas.microsoft.com/office/drawing/2012/chart" uri="{CE6537A1-D6FC-4f65-9D91-7224C49458BB}"/>
                <c:ext xmlns:c16="http://schemas.microsoft.com/office/drawing/2014/chart" uri="{C3380CC4-5D6E-409C-BE32-E72D297353CC}">
                  <c16:uniqueId val="{0000000B-0027-4347-8AB5-5C21D750E776}"/>
                </c:ext>
              </c:extLst>
            </c:dLbl>
            <c:dLbl>
              <c:idx val="12"/>
              <c:delete val="1"/>
              <c:extLst>
                <c:ext xmlns:c15="http://schemas.microsoft.com/office/drawing/2012/chart" uri="{CE6537A1-D6FC-4f65-9D91-7224C49458BB}"/>
                <c:ext xmlns:c16="http://schemas.microsoft.com/office/drawing/2014/chart" uri="{C3380CC4-5D6E-409C-BE32-E72D297353CC}">
                  <c16:uniqueId val="{0000000C-0027-4347-8AB5-5C21D750E776}"/>
                </c:ext>
              </c:extLst>
            </c:dLbl>
            <c:dLbl>
              <c:idx val="13"/>
              <c:delete val="1"/>
              <c:extLst>
                <c:ext xmlns:c15="http://schemas.microsoft.com/office/drawing/2012/chart" uri="{CE6537A1-D6FC-4f65-9D91-7224C49458BB}"/>
                <c:ext xmlns:c16="http://schemas.microsoft.com/office/drawing/2014/chart" uri="{C3380CC4-5D6E-409C-BE32-E72D297353CC}">
                  <c16:uniqueId val="{0000000D-0027-4347-8AB5-5C21D750E776}"/>
                </c:ext>
              </c:extLst>
            </c:dLbl>
            <c:dLbl>
              <c:idx val="14"/>
              <c:delete val="1"/>
              <c:extLst>
                <c:ext xmlns:c15="http://schemas.microsoft.com/office/drawing/2012/chart" uri="{CE6537A1-D6FC-4f65-9D91-7224C49458BB}"/>
                <c:ext xmlns:c16="http://schemas.microsoft.com/office/drawing/2014/chart" uri="{C3380CC4-5D6E-409C-BE32-E72D297353CC}">
                  <c16:uniqueId val="{0000000E-0027-4347-8AB5-5C21D750E776}"/>
                </c:ext>
              </c:extLst>
            </c:dLbl>
            <c:dLbl>
              <c:idx val="15"/>
              <c:delete val="1"/>
              <c:extLst>
                <c:ext xmlns:c15="http://schemas.microsoft.com/office/drawing/2012/chart" uri="{CE6537A1-D6FC-4f65-9D91-7224C49458BB}"/>
                <c:ext xmlns:c16="http://schemas.microsoft.com/office/drawing/2014/chart" uri="{C3380CC4-5D6E-409C-BE32-E72D297353CC}">
                  <c16:uniqueId val="{0000000F-0027-4347-8AB5-5C21D750E776}"/>
                </c:ext>
              </c:extLst>
            </c:dLbl>
            <c:dLbl>
              <c:idx val="16"/>
              <c:delete val="1"/>
              <c:extLst>
                <c:ext xmlns:c15="http://schemas.microsoft.com/office/drawing/2012/chart" uri="{CE6537A1-D6FC-4f65-9D91-7224C49458BB}"/>
                <c:ext xmlns:c16="http://schemas.microsoft.com/office/drawing/2014/chart" uri="{C3380CC4-5D6E-409C-BE32-E72D297353CC}">
                  <c16:uniqueId val="{00000010-0027-4347-8AB5-5C21D750E776}"/>
                </c:ext>
              </c:extLst>
            </c:dLbl>
            <c:dLbl>
              <c:idx val="17"/>
              <c:delete val="1"/>
              <c:extLst>
                <c:ext xmlns:c15="http://schemas.microsoft.com/office/drawing/2012/chart" uri="{CE6537A1-D6FC-4f65-9D91-7224C49458BB}"/>
                <c:ext xmlns:c16="http://schemas.microsoft.com/office/drawing/2014/chart" uri="{C3380CC4-5D6E-409C-BE32-E72D297353CC}">
                  <c16:uniqueId val="{00000011-0027-4347-8AB5-5C21D750E776}"/>
                </c:ext>
              </c:extLst>
            </c:dLbl>
            <c:dLbl>
              <c:idx val="18"/>
              <c:delete val="1"/>
              <c:extLst>
                <c:ext xmlns:c15="http://schemas.microsoft.com/office/drawing/2012/chart" uri="{CE6537A1-D6FC-4f65-9D91-7224C49458BB}"/>
                <c:ext xmlns:c16="http://schemas.microsoft.com/office/drawing/2014/chart" uri="{C3380CC4-5D6E-409C-BE32-E72D297353CC}">
                  <c16:uniqueId val="{00000012-0027-4347-8AB5-5C21D750E776}"/>
                </c:ext>
              </c:extLst>
            </c:dLbl>
            <c:dLbl>
              <c:idx val="19"/>
              <c:delete val="1"/>
              <c:extLst>
                <c:ext xmlns:c15="http://schemas.microsoft.com/office/drawing/2012/chart" uri="{CE6537A1-D6FC-4f65-9D91-7224C49458BB}"/>
                <c:ext xmlns:c16="http://schemas.microsoft.com/office/drawing/2014/chart" uri="{C3380CC4-5D6E-409C-BE32-E72D297353CC}">
                  <c16:uniqueId val="{00000013-0027-4347-8AB5-5C21D750E776}"/>
                </c:ext>
              </c:extLst>
            </c:dLbl>
            <c:dLbl>
              <c:idx val="20"/>
              <c:delete val="1"/>
              <c:extLst>
                <c:ext xmlns:c15="http://schemas.microsoft.com/office/drawing/2012/chart" uri="{CE6537A1-D6FC-4f65-9D91-7224C49458BB}"/>
                <c:ext xmlns:c16="http://schemas.microsoft.com/office/drawing/2014/chart" uri="{C3380CC4-5D6E-409C-BE32-E72D297353CC}">
                  <c16:uniqueId val="{00000014-0027-4347-8AB5-5C21D750E776}"/>
                </c:ext>
              </c:extLst>
            </c:dLbl>
            <c:dLbl>
              <c:idx val="21"/>
              <c:delete val="1"/>
              <c:extLst>
                <c:ext xmlns:c15="http://schemas.microsoft.com/office/drawing/2012/chart" uri="{CE6537A1-D6FC-4f65-9D91-7224C49458BB}"/>
                <c:ext xmlns:c16="http://schemas.microsoft.com/office/drawing/2014/chart" uri="{C3380CC4-5D6E-409C-BE32-E72D297353CC}">
                  <c16:uniqueId val="{00000015-0027-4347-8AB5-5C21D750E776}"/>
                </c:ext>
              </c:extLst>
            </c:dLbl>
            <c:dLbl>
              <c:idx val="22"/>
              <c:delete val="1"/>
              <c:extLst>
                <c:ext xmlns:c15="http://schemas.microsoft.com/office/drawing/2012/chart" uri="{CE6537A1-D6FC-4f65-9D91-7224C49458BB}"/>
                <c:ext xmlns:c16="http://schemas.microsoft.com/office/drawing/2014/chart" uri="{C3380CC4-5D6E-409C-BE32-E72D297353CC}">
                  <c16:uniqueId val="{00000016-0027-4347-8AB5-5C21D750E776}"/>
                </c:ext>
              </c:extLst>
            </c:dLbl>
            <c:dLbl>
              <c:idx val="23"/>
              <c:delete val="1"/>
              <c:extLst>
                <c:ext xmlns:c15="http://schemas.microsoft.com/office/drawing/2012/chart" uri="{CE6537A1-D6FC-4f65-9D91-7224C49458BB}"/>
                <c:ext xmlns:c16="http://schemas.microsoft.com/office/drawing/2014/chart" uri="{C3380CC4-5D6E-409C-BE32-E72D297353CC}">
                  <c16:uniqueId val="{00000017-0027-4347-8AB5-5C21D750E776}"/>
                </c:ext>
              </c:extLst>
            </c:dLbl>
            <c:dLbl>
              <c:idx val="24"/>
              <c:delete val="1"/>
              <c:extLst>
                <c:ext xmlns:c15="http://schemas.microsoft.com/office/drawing/2012/chart" uri="{CE6537A1-D6FC-4f65-9D91-7224C49458BB}"/>
                <c:ext xmlns:c16="http://schemas.microsoft.com/office/drawing/2014/chart" uri="{C3380CC4-5D6E-409C-BE32-E72D297353CC}">
                  <c16:uniqueId val="{00000018-0027-4347-8AB5-5C21D750E776}"/>
                </c:ext>
              </c:extLst>
            </c:dLbl>
            <c:dLbl>
              <c:idx val="25"/>
              <c:delete val="1"/>
              <c:extLst>
                <c:ext xmlns:c15="http://schemas.microsoft.com/office/drawing/2012/chart" uri="{CE6537A1-D6FC-4f65-9D91-7224C49458BB}"/>
                <c:ext xmlns:c16="http://schemas.microsoft.com/office/drawing/2014/chart" uri="{C3380CC4-5D6E-409C-BE32-E72D297353CC}">
                  <c16:uniqueId val="{00000019-0027-4347-8AB5-5C21D750E776}"/>
                </c:ext>
              </c:extLst>
            </c:dLbl>
            <c:dLbl>
              <c:idx val="26"/>
              <c:delete val="1"/>
              <c:extLst>
                <c:ext xmlns:c15="http://schemas.microsoft.com/office/drawing/2012/chart" uri="{CE6537A1-D6FC-4f65-9D91-7224C49458BB}"/>
                <c:ext xmlns:c16="http://schemas.microsoft.com/office/drawing/2014/chart" uri="{C3380CC4-5D6E-409C-BE32-E72D297353CC}">
                  <c16:uniqueId val="{0000001A-0027-4347-8AB5-5C21D750E776}"/>
                </c:ext>
              </c:extLst>
            </c:dLbl>
            <c:dLbl>
              <c:idx val="27"/>
              <c:delete val="1"/>
              <c:extLst>
                <c:ext xmlns:c15="http://schemas.microsoft.com/office/drawing/2012/chart" uri="{CE6537A1-D6FC-4f65-9D91-7224C49458BB}"/>
                <c:ext xmlns:c16="http://schemas.microsoft.com/office/drawing/2014/chart" uri="{C3380CC4-5D6E-409C-BE32-E72D297353CC}">
                  <c16:uniqueId val="{0000001B-0027-4347-8AB5-5C21D750E776}"/>
                </c:ext>
              </c:extLst>
            </c:dLbl>
            <c:dLbl>
              <c:idx val="28"/>
              <c:delete val="1"/>
              <c:extLst>
                <c:ext xmlns:c15="http://schemas.microsoft.com/office/drawing/2012/chart" uri="{CE6537A1-D6FC-4f65-9D91-7224C49458BB}"/>
                <c:ext xmlns:c16="http://schemas.microsoft.com/office/drawing/2014/chart" uri="{C3380CC4-5D6E-409C-BE32-E72D297353CC}">
                  <c16:uniqueId val="{0000001C-0027-4347-8AB5-5C21D750E776}"/>
                </c:ext>
              </c:extLst>
            </c:dLbl>
            <c:dLbl>
              <c:idx val="29"/>
              <c:delete val="1"/>
              <c:extLst>
                <c:ext xmlns:c15="http://schemas.microsoft.com/office/drawing/2012/chart" uri="{CE6537A1-D6FC-4f65-9D91-7224C49458BB}"/>
                <c:ext xmlns:c16="http://schemas.microsoft.com/office/drawing/2014/chart" uri="{C3380CC4-5D6E-409C-BE32-E72D297353CC}">
                  <c16:uniqueId val="{0000001D-0027-4347-8AB5-5C21D750E776}"/>
                </c:ext>
              </c:extLst>
            </c:dLbl>
            <c:dLbl>
              <c:idx val="30"/>
              <c:delete val="1"/>
              <c:extLst>
                <c:ext xmlns:c15="http://schemas.microsoft.com/office/drawing/2012/chart" uri="{CE6537A1-D6FC-4f65-9D91-7224C49458BB}"/>
                <c:ext xmlns:c16="http://schemas.microsoft.com/office/drawing/2014/chart" uri="{C3380CC4-5D6E-409C-BE32-E72D297353CC}">
                  <c16:uniqueId val="{0000001E-0027-4347-8AB5-5C21D750E776}"/>
                </c:ext>
              </c:extLst>
            </c:dLbl>
            <c:dLbl>
              <c:idx val="31"/>
              <c:delete val="1"/>
              <c:extLst>
                <c:ext xmlns:c15="http://schemas.microsoft.com/office/drawing/2012/chart" uri="{CE6537A1-D6FC-4f65-9D91-7224C49458BB}"/>
                <c:ext xmlns:c16="http://schemas.microsoft.com/office/drawing/2014/chart" uri="{C3380CC4-5D6E-409C-BE32-E72D297353CC}">
                  <c16:uniqueId val="{0000001F-0027-4347-8AB5-5C21D750E776}"/>
                </c:ext>
              </c:extLst>
            </c:dLbl>
            <c:dLbl>
              <c:idx val="32"/>
              <c:delete val="1"/>
              <c:extLst>
                <c:ext xmlns:c15="http://schemas.microsoft.com/office/drawing/2012/chart" uri="{CE6537A1-D6FC-4f65-9D91-7224C49458BB}"/>
                <c:ext xmlns:c16="http://schemas.microsoft.com/office/drawing/2014/chart" uri="{C3380CC4-5D6E-409C-BE32-E72D297353CC}">
                  <c16:uniqueId val="{00000020-0027-4347-8AB5-5C21D750E776}"/>
                </c:ext>
              </c:extLst>
            </c:dLbl>
            <c:dLbl>
              <c:idx val="33"/>
              <c:delete val="1"/>
              <c:extLst>
                <c:ext xmlns:c15="http://schemas.microsoft.com/office/drawing/2012/chart" uri="{CE6537A1-D6FC-4f65-9D91-7224C49458BB}"/>
                <c:ext xmlns:c16="http://schemas.microsoft.com/office/drawing/2014/chart" uri="{C3380CC4-5D6E-409C-BE32-E72D297353CC}">
                  <c16:uniqueId val="{00000021-0027-4347-8AB5-5C21D750E776}"/>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tiedot'!$B$19:$AZ$19</c:f>
              <c:numCache>
                <c:formatCode>#,##0</c:formatCode>
                <c:ptCount val="51"/>
                <c:pt idx="0">
                  <c:v>384</c:v>
                </c:pt>
                <c:pt idx="1">
                  <c:v>404</c:v>
                </c:pt>
                <c:pt idx="2">
                  <c:v>484</c:v>
                </c:pt>
                <c:pt idx="3">
                  <c:v>256</c:v>
                </c:pt>
                <c:pt idx="4">
                  <c:v>444</c:v>
                </c:pt>
                <c:pt idx="5">
                  <c:v>293</c:v>
                </c:pt>
                <c:pt idx="6">
                  <c:v>262</c:v>
                </c:pt>
                <c:pt idx="7">
                  <c:v>290</c:v>
                </c:pt>
                <c:pt idx="8">
                  <c:v>260</c:v>
                </c:pt>
                <c:pt idx="9">
                  <c:v>184</c:v>
                </c:pt>
                <c:pt idx="10">
                  <c:v>156</c:v>
                </c:pt>
                <c:pt idx="11">
                  <c:v>204</c:v>
                </c:pt>
                <c:pt idx="12">
                  <c:v>63</c:v>
                </c:pt>
                <c:pt idx="13">
                  <c:v>205</c:v>
                </c:pt>
                <c:pt idx="14">
                  <c:v>154</c:v>
                </c:pt>
                <c:pt idx="15">
                  <c:v>222</c:v>
                </c:pt>
                <c:pt idx="16">
                  <c:v>209</c:v>
                </c:pt>
                <c:pt idx="17">
                  <c:v>89</c:v>
                </c:pt>
                <c:pt idx="18">
                  <c:v>152</c:v>
                </c:pt>
                <c:pt idx="19">
                  <c:v>200</c:v>
                </c:pt>
                <c:pt idx="20">
                  <c:v>166</c:v>
                </c:pt>
                <c:pt idx="21">
                  <c:v>141</c:v>
                </c:pt>
                <c:pt idx="22">
                  <c:v>157</c:v>
                </c:pt>
                <c:pt idx="23">
                  <c:v>131</c:v>
                </c:pt>
                <c:pt idx="24">
                  <c:v>84</c:v>
                </c:pt>
                <c:pt idx="25">
                  <c:v>-22</c:v>
                </c:pt>
                <c:pt idx="26">
                  <c:v>9</c:v>
                </c:pt>
                <c:pt idx="27">
                  <c:v>-55</c:v>
                </c:pt>
                <c:pt idx="28">
                  <c:v>-92</c:v>
                </c:pt>
                <c:pt idx="29">
                  <c:v>-123</c:v>
                </c:pt>
                <c:pt idx="30">
                  <c:v>-27</c:v>
                </c:pt>
                <c:pt idx="31">
                  <c:v>-120</c:v>
                </c:pt>
                <c:pt idx="32">
                  <c:v>-276</c:v>
                </c:pt>
                <c:pt idx="33">
                  <c:v>-304</c:v>
                </c:pt>
              </c:numCache>
            </c:numRef>
          </c:val>
          <c:smooth val="0"/>
          <c:extLst>
            <c:ext xmlns:c16="http://schemas.microsoft.com/office/drawing/2014/chart" uri="{C3380CC4-5D6E-409C-BE32-E72D297353CC}">
              <c16:uniqueId val="{00000022-0027-4347-8AB5-5C21D750E776}"/>
            </c:ext>
          </c:extLst>
        </c:ser>
        <c:ser>
          <c:idx val="1"/>
          <c:order val="1"/>
          <c:tx>
            <c:strRef>
              <c:f>'Diat 13–18 tiedot'!$A$20</c:f>
              <c:strCache>
                <c:ptCount val="1"/>
                <c:pt idx="0">
                  <c:v>Kuopio ennuste</c:v>
                </c:pt>
              </c:strCache>
            </c:strRef>
          </c:tx>
          <c:spPr>
            <a:ln w="38100" cap="rnd">
              <a:solidFill>
                <a:srgbClr val="FF0000"/>
              </a:solidFill>
              <a:round/>
            </a:ln>
            <a:effectLst/>
          </c:spPr>
          <c:marker>
            <c:symbol val="none"/>
          </c:marker>
          <c:dLbls>
            <c:dLbl>
              <c:idx val="33"/>
              <c:layout>
                <c:manualLayout>
                  <c:x val="8.3333333333333332E-3"/>
                  <c:y val="0"/>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48EE530D-9190-4B1C-833A-1AADFE0AE1F2}"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0027-4347-8AB5-5C21D750E776}"/>
                </c:ext>
              </c:extLst>
            </c:dLbl>
            <c:dLbl>
              <c:idx val="55"/>
              <c:layout>
                <c:manualLayout>
                  <c:x val="-4.7222222222222221E-2"/>
                  <c:y val="-9.72222222222223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924B58C-21EF-4BC9-83D5-65F177B56D60}"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0027-4347-8AB5-5C21D750E77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tiedot'!$B$20:$BE$20</c:f>
              <c:numCache>
                <c:formatCode>General</c:formatCode>
                <c:ptCount val="56"/>
                <c:pt idx="33" formatCode="#,##0">
                  <c:v>-304</c:v>
                </c:pt>
                <c:pt idx="34" formatCode="#,##0">
                  <c:v>-201</c:v>
                </c:pt>
                <c:pt idx="35" formatCode="#,##0">
                  <c:v>-201</c:v>
                </c:pt>
                <c:pt idx="36" formatCode="#,##0">
                  <c:v>-202</c:v>
                </c:pt>
                <c:pt idx="37" formatCode="#,##0">
                  <c:v>-202</c:v>
                </c:pt>
                <c:pt idx="38" formatCode="#,##0">
                  <c:v>-204</c:v>
                </c:pt>
                <c:pt idx="39" formatCode="#,##0">
                  <c:v>-210</c:v>
                </c:pt>
                <c:pt idx="40" formatCode="#,##0">
                  <c:v>-219</c:v>
                </c:pt>
                <c:pt idx="41" formatCode="#,##0">
                  <c:v>-223</c:v>
                </c:pt>
                <c:pt idx="42" formatCode="#,##0">
                  <c:v>-232</c:v>
                </c:pt>
                <c:pt idx="43" formatCode="#,##0">
                  <c:v>-244</c:v>
                </c:pt>
                <c:pt idx="44" formatCode="#,##0">
                  <c:v>-256</c:v>
                </c:pt>
                <c:pt idx="45" formatCode="#,##0">
                  <c:v>-268</c:v>
                </c:pt>
                <c:pt idx="46" formatCode="#,##0">
                  <c:v>-282</c:v>
                </c:pt>
                <c:pt idx="47" formatCode="#,##0">
                  <c:v>-294</c:v>
                </c:pt>
                <c:pt idx="48" formatCode="#,##0">
                  <c:v>-311</c:v>
                </c:pt>
                <c:pt idx="49" formatCode="#,##0">
                  <c:v>-325</c:v>
                </c:pt>
                <c:pt idx="50" formatCode="#,##0">
                  <c:v>-342</c:v>
                </c:pt>
                <c:pt idx="51">
                  <c:v>-359</c:v>
                </c:pt>
                <c:pt idx="52">
                  <c:v>-375</c:v>
                </c:pt>
                <c:pt idx="53">
                  <c:v>-391</c:v>
                </c:pt>
                <c:pt idx="54">
                  <c:v>-406</c:v>
                </c:pt>
                <c:pt idx="55">
                  <c:v>-421</c:v>
                </c:pt>
              </c:numCache>
            </c:numRef>
          </c:val>
          <c:smooth val="0"/>
          <c:extLst>
            <c:ext xmlns:c16="http://schemas.microsoft.com/office/drawing/2014/chart" uri="{C3380CC4-5D6E-409C-BE32-E72D297353CC}">
              <c16:uniqueId val="{00000025-0027-4347-8AB5-5C21D750E776}"/>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57780205599300083"/>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Lapinlahdella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tiedot'!$A$21</c:f>
              <c:strCache>
                <c:ptCount val="1"/>
                <c:pt idx="0">
                  <c:v>Lapinlahti toteutunut</c:v>
                </c:pt>
              </c:strCache>
            </c:strRef>
          </c:tx>
          <c:spPr>
            <a:ln w="38100" cap="rnd">
              <a:solidFill>
                <a:schemeClr val="tx2"/>
              </a:solidFill>
              <a:round/>
            </a:ln>
            <a:effectLst/>
          </c:spPr>
          <c:marker>
            <c:symbol val="none"/>
          </c:marker>
          <c:dLbls>
            <c:dLbl>
              <c:idx val="0"/>
              <c:layout>
                <c:manualLayout>
                  <c:x val="-2.2222222222222223E-2"/>
                  <c:y val="0.10648148148148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14-4DF2-BE61-79F1861D98AD}"/>
                </c:ext>
              </c:extLst>
            </c:dLbl>
            <c:dLbl>
              <c:idx val="1"/>
              <c:delete val="1"/>
              <c:extLst>
                <c:ext xmlns:c15="http://schemas.microsoft.com/office/drawing/2012/chart" uri="{CE6537A1-D6FC-4f65-9D91-7224C49458BB}"/>
                <c:ext xmlns:c16="http://schemas.microsoft.com/office/drawing/2014/chart" uri="{C3380CC4-5D6E-409C-BE32-E72D297353CC}">
                  <c16:uniqueId val="{00000001-ED14-4DF2-BE61-79F1861D98AD}"/>
                </c:ext>
              </c:extLst>
            </c:dLbl>
            <c:dLbl>
              <c:idx val="2"/>
              <c:delete val="1"/>
              <c:extLst>
                <c:ext xmlns:c15="http://schemas.microsoft.com/office/drawing/2012/chart" uri="{CE6537A1-D6FC-4f65-9D91-7224C49458BB}"/>
                <c:ext xmlns:c16="http://schemas.microsoft.com/office/drawing/2014/chart" uri="{C3380CC4-5D6E-409C-BE32-E72D297353CC}">
                  <c16:uniqueId val="{00000002-ED14-4DF2-BE61-79F1861D98AD}"/>
                </c:ext>
              </c:extLst>
            </c:dLbl>
            <c:dLbl>
              <c:idx val="3"/>
              <c:delete val="1"/>
              <c:extLst>
                <c:ext xmlns:c15="http://schemas.microsoft.com/office/drawing/2012/chart" uri="{CE6537A1-D6FC-4f65-9D91-7224C49458BB}"/>
                <c:ext xmlns:c16="http://schemas.microsoft.com/office/drawing/2014/chart" uri="{C3380CC4-5D6E-409C-BE32-E72D297353CC}">
                  <c16:uniqueId val="{00000003-ED14-4DF2-BE61-79F1861D98AD}"/>
                </c:ext>
              </c:extLst>
            </c:dLbl>
            <c:dLbl>
              <c:idx val="4"/>
              <c:delete val="1"/>
              <c:extLst>
                <c:ext xmlns:c15="http://schemas.microsoft.com/office/drawing/2012/chart" uri="{CE6537A1-D6FC-4f65-9D91-7224C49458BB}"/>
                <c:ext xmlns:c16="http://schemas.microsoft.com/office/drawing/2014/chart" uri="{C3380CC4-5D6E-409C-BE32-E72D297353CC}">
                  <c16:uniqueId val="{00000004-ED14-4DF2-BE61-79F1861D98AD}"/>
                </c:ext>
              </c:extLst>
            </c:dLbl>
            <c:dLbl>
              <c:idx val="5"/>
              <c:delete val="1"/>
              <c:extLst>
                <c:ext xmlns:c15="http://schemas.microsoft.com/office/drawing/2012/chart" uri="{CE6537A1-D6FC-4f65-9D91-7224C49458BB}"/>
                <c:ext xmlns:c16="http://schemas.microsoft.com/office/drawing/2014/chart" uri="{C3380CC4-5D6E-409C-BE32-E72D297353CC}">
                  <c16:uniqueId val="{00000005-ED14-4DF2-BE61-79F1861D98AD}"/>
                </c:ext>
              </c:extLst>
            </c:dLbl>
            <c:dLbl>
              <c:idx val="6"/>
              <c:delete val="1"/>
              <c:extLst>
                <c:ext xmlns:c15="http://schemas.microsoft.com/office/drawing/2012/chart" uri="{CE6537A1-D6FC-4f65-9D91-7224C49458BB}"/>
                <c:ext xmlns:c16="http://schemas.microsoft.com/office/drawing/2014/chart" uri="{C3380CC4-5D6E-409C-BE32-E72D297353CC}">
                  <c16:uniqueId val="{00000006-ED14-4DF2-BE61-79F1861D98AD}"/>
                </c:ext>
              </c:extLst>
            </c:dLbl>
            <c:dLbl>
              <c:idx val="7"/>
              <c:delete val="1"/>
              <c:extLst>
                <c:ext xmlns:c15="http://schemas.microsoft.com/office/drawing/2012/chart" uri="{CE6537A1-D6FC-4f65-9D91-7224C49458BB}"/>
                <c:ext xmlns:c16="http://schemas.microsoft.com/office/drawing/2014/chart" uri="{C3380CC4-5D6E-409C-BE32-E72D297353CC}">
                  <c16:uniqueId val="{00000007-ED14-4DF2-BE61-79F1861D98AD}"/>
                </c:ext>
              </c:extLst>
            </c:dLbl>
            <c:dLbl>
              <c:idx val="8"/>
              <c:delete val="1"/>
              <c:extLst>
                <c:ext xmlns:c15="http://schemas.microsoft.com/office/drawing/2012/chart" uri="{CE6537A1-D6FC-4f65-9D91-7224C49458BB}"/>
                <c:ext xmlns:c16="http://schemas.microsoft.com/office/drawing/2014/chart" uri="{C3380CC4-5D6E-409C-BE32-E72D297353CC}">
                  <c16:uniqueId val="{00000008-ED14-4DF2-BE61-79F1861D98AD}"/>
                </c:ext>
              </c:extLst>
            </c:dLbl>
            <c:dLbl>
              <c:idx val="9"/>
              <c:delete val="1"/>
              <c:extLst>
                <c:ext xmlns:c15="http://schemas.microsoft.com/office/drawing/2012/chart" uri="{CE6537A1-D6FC-4f65-9D91-7224C49458BB}"/>
                <c:ext xmlns:c16="http://schemas.microsoft.com/office/drawing/2014/chart" uri="{C3380CC4-5D6E-409C-BE32-E72D297353CC}">
                  <c16:uniqueId val="{00000009-ED14-4DF2-BE61-79F1861D98AD}"/>
                </c:ext>
              </c:extLst>
            </c:dLbl>
            <c:dLbl>
              <c:idx val="10"/>
              <c:delete val="1"/>
              <c:extLst>
                <c:ext xmlns:c15="http://schemas.microsoft.com/office/drawing/2012/chart" uri="{CE6537A1-D6FC-4f65-9D91-7224C49458BB}"/>
                <c:ext xmlns:c16="http://schemas.microsoft.com/office/drawing/2014/chart" uri="{C3380CC4-5D6E-409C-BE32-E72D297353CC}">
                  <c16:uniqueId val="{0000000A-ED14-4DF2-BE61-79F1861D98AD}"/>
                </c:ext>
              </c:extLst>
            </c:dLbl>
            <c:dLbl>
              <c:idx val="11"/>
              <c:delete val="1"/>
              <c:extLst>
                <c:ext xmlns:c15="http://schemas.microsoft.com/office/drawing/2012/chart" uri="{CE6537A1-D6FC-4f65-9D91-7224C49458BB}"/>
                <c:ext xmlns:c16="http://schemas.microsoft.com/office/drawing/2014/chart" uri="{C3380CC4-5D6E-409C-BE32-E72D297353CC}">
                  <c16:uniqueId val="{0000000B-ED14-4DF2-BE61-79F1861D98AD}"/>
                </c:ext>
              </c:extLst>
            </c:dLbl>
            <c:dLbl>
              <c:idx val="12"/>
              <c:delete val="1"/>
              <c:extLst>
                <c:ext xmlns:c15="http://schemas.microsoft.com/office/drawing/2012/chart" uri="{CE6537A1-D6FC-4f65-9D91-7224C49458BB}"/>
                <c:ext xmlns:c16="http://schemas.microsoft.com/office/drawing/2014/chart" uri="{C3380CC4-5D6E-409C-BE32-E72D297353CC}">
                  <c16:uniqueId val="{0000000C-ED14-4DF2-BE61-79F1861D98AD}"/>
                </c:ext>
              </c:extLst>
            </c:dLbl>
            <c:dLbl>
              <c:idx val="13"/>
              <c:delete val="1"/>
              <c:extLst>
                <c:ext xmlns:c15="http://schemas.microsoft.com/office/drawing/2012/chart" uri="{CE6537A1-D6FC-4f65-9D91-7224C49458BB}"/>
                <c:ext xmlns:c16="http://schemas.microsoft.com/office/drawing/2014/chart" uri="{C3380CC4-5D6E-409C-BE32-E72D297353CC}">
                  <c16:uniqueId val="{0000000D-ED14-4DF2-BE61-79F1861D98AD}"/>
                </c:ext>
              </c:extLst>
            </c:dLbl>
            <c:dLbl>
              <c:idx val="14"/>
              <c:delete val="1"/>
              <c:extLst>
                <c:ext xmlns:c15="http://schemas.microsoft.com/office/drawing/2012/chart" uri="{CE6537A1-D6FC-4f65-9D91-7224C49458BB}"/>
                <c:ext xmlns:c16="http://schemas.microsoft.com/office/drawing/2014/chart" uri="{C3380CC4-5D6E-409C-BE32-E72D297353CC}">
                  <c16:uniqueId val="{0000000E-ED14-4DF2-BE61-79F1861D98AD}"/>
                </c:ext>
              </c:extLst>
            </c:dLbl>
            <c:dLbl>
              <c:idx val="15"/>
              <c:delete val="1"/>
              <c:extLst>
                <c:ext xmlns:c15="http://schemas.microsoft.com/office/drawing/2012/chart" uri="{CE6537A1-D6FC-4f65-9D91-7224C49458BB}"/>
                <c:ext xmlns:c16="http://schemas.microsoft.com/office/drawing/2014/chart" uri="{C3380CC4-5D6E-409C-BE32-E72D297353CC}">
                  <c16:uniqueId val="{0000000F-ED14-4DF2-BE61-79F1861D98AD}"/>
                </c:ext>
              </c:extLst>
            </c:dLbl>
            <c:dLbl>
              <c:idx val="16"/>
              <c:delete val="1"/>
              <c:extLst>
                <c:ext xmlns:c15="http://schemas.microsoft.com/office/drawing/2012/chart" uri="{CE6537A1-D6FC-4f65-9D91-7224C49458BB}"/>
                <c:ext xmlns:c16="http://schemas.microsoft.com/office/drawing/2014/chart" uri="{C3380CC4-5D6E-409C-BE32-E72D297353CC}">
                  <c16:uniqueId val="{00000010-ED14-4DF2-BE61-79F1861D98AD}"/>
                </c:ext>
              </c:extLst>
            </c:dLbl>
            <c:dLbl>
              <c:idx val="17"/>
              <c:delete val="1"/>
              <c:extLst>
                <c:ext xmlns:c15="http://schemas.microsoft.com/office/drawing/2012/chart" uri="{CE6537A1-D6FC-4f65-9D91-7224C49458BB}"/>
                <c:ext xmlns:c16="http://schemas.microsoft.com/office/drawing/2014/chart" uri="{C3380CC4-5D6E-409C-BE32-E72D297353CC}">
                  <c16:uniqueId val="{00000011-ED14-4DF2-BE61-79F1861D98AD}"/>
                </c:ext>
              </c:extLst>
            </c:dLbl>
            <c:dLbl>
              <c:idx val="18"/>
              <c:delete val="1"/>
              <c:extLst>
                <c:ext xmlns:c15="http://schemas.microsoft.com/office/drawing/2012/chart" uri="{CE6537A1-D6FC-4f65-9D91-7224C49458BB}"/>
                <c:ext xmlns:c16="http://schemas.microsoft.com/office/drawing/2014/chart" uri="{C3380CC4-5D6E-409C-BE32-E72D297353CC}">
                  <c16:uniqueId val="{00000012-ED14-4DF2-BE61-79F1861D98AD}"/>
                </c:ext>
              </c:extLst>
            </c:dLbl>
            <c:dLbl>
              <c:idx val="19"/>
              <c:delete val="1"/>
              <c:extLst>
                <c:ext xmlns:c15="http://schemas.microsoft.com/office/drawing/2012/chart" uri="{CE6537A1-D6FC-4f65-9D91-7224C49458BB}"/>
                <c:ext xmlns:c16="http://schemas.microsoft.com/office/drawing/2014/chart" uri="{C3380CC4-5D6E-409C-BE32-E72D297353CC}">
                  <c16:uniqueId val="{00000013-ED14-4DF2-BE61-79F1861D98AD}"/>
                </c:ext>
              </c:extLst>
            </c:dLbl>
            <c:dLbl>
              <c:idx val="20"/>
              <c:delete val="1"/>
              <c:extLst>
                <c:ext xmlns:c15="http://schemas.microsoft.com/office/drawing/2012/chart" uri="{CE6537A1-D6FC-4f65-9D91-7224C49458BB}"/>
                <c:ext xmlns:c16="http://schemas.microsoft.com/office/drawing/2014/chart" uri="{C3380CC4-5D6E-409C-BE32-E72D297353CC}">
                  <c16:uniqueId val="{00000014-ED14-4DF2-BE61-79F1861D98AD}"/>
                </c:ext>
              </c:extLst>
            </c:dLbl>
            <c:dLbl>
              <c:idx val="21"/>
              <c:delete val="1"/>
              <c:extLst>
                <c:ext xmlns:c15="http://schemas.microsoft.com/office/drawing/2012/chart" uri="{CE6537A1-D6FC-4f65-9D91-7224C49458BB}"/>
                <c:ext xmlns:c16="http://schemas.microsoft.com/office/drawing/2014/chart" uri="{C3380CC4-5D6E-409C-BE32-E72D297353CC}">
                  <c16:uniqueId val="{00000015-ED14-4DF2-BE61-79F1861D98AD}"/>
                </c:ext>
              </c:extLst>
            </c:dLbl>
            <c:dLbl>
              <c:idx val="22"/>
              <c:delete val="1"/>
              <c:extLst>
                <c:ext xmlns:c15="http://schemas.microsoft.com/office/drawing/2012/chart" uri="{CE6537A1-D6FC-4f65-9D91-7224C49458BB}"/>
                <c:ext xmlns:c16="http://schemas.microsoft.com/office/drawing/2014/chart" uri="{C3380CC4-5D6E-409C-BE32-E72D297353CC}">
                  <c16:uniqueId val="{00000016-ED14-4DF2-BE61-79F1861D98AD}"/>
                </c:ext>
              </c:extLst>
            </c:dLbl>
            <c:dLbl>
              <c:idx val="23"/>
              <c:delete val="1"/>
              <c:extLst>
                <c:ext xmlns:c15="http://schemas.microsoft.com/office/drawing/2012/chart" uri="{CE6537A1-D6FC-4f65-9D91-7224C49458BB}"/>
                <c:ext xmlns:c16="http://schemas.microsoft.com/office/drawing/2014/chart" uri="{C3380CC4-5D6E-409C-BE32-E72D297353CC}">
                  <c16:uniqueId val="{00000017-ED14-4DF2-BE61-79F1861D98AD}"/>
                </c:ext>
              </c:extLst>
            </c:dLbl>
            <c:dLbl>
              <c:idx val="24"/>
              <c:delete val="1"/>
              <c:extLst>
                <c:ext xmlns:c15="http://schemas.microsoft.com/office/drawing/2012/chart" uri="{CE6537A1-D6FC-4f65-9D91-7224C49458BB}"/>
                <c:ext xmlns:c16="http://schemas.microsoft.com/office/drawing/2014/chart" uri="{C3380CC4-5D6E-409C-BE32-E72D297353CC}">
                  <c16:uniqueId val="{00000018-ED14-4DF2-BE61-79F1861D98AD}"/>
                </c:ext>
              </c:extLst>
            </c:dLbl>
            <c:dLbl>
              <c:idx val="25"/>
              <c:delete val="1"/>
              <c:extLst>
                <c:ext xmlns:c15="http://schemas.microsoft.com/office/drawing/2012/chart" uri="{CE6537A1-D6FC-4f65-9D91-7224C49458BB}"/>
                <c:ext xmlns:c16="http://schemas.microsoft.com/office/drawing/2014/chart" uri="{C3380CC4-5D6E-409C-BE32-E72D297353CC}">
                  <c16:uniqueId val="{00000019-ED14-4DF2-BE61-79F1861D98AD}"/>
                </c:ext>
              </c:extLst>
            </c:dLbl>
            <c:dLbl>
              <c:idx val="26"/>
              <c:delete val="1"/>
              <c:extLst>
                <c:ext xmlns:c15="http://schemas.microsoft.com/office/drawing/2012/chart" uri="{CE6537A1-D6FC-4f65-9D91-7224C49458BB}"/>
                <c:ext xmlns:c16="http://schemas.microsoft.com/office/drawing/2014/chart" uri="{C3380CC4-5D6E-409C-BE32-E72D297353CC}">
                  <c16:uniqueId val="{0000001A-ED14-4DF2-BE61-79F1861D98AD}"/>
                </c:ext>
              </c:extLst>
            </c:dLbl>
            <c:dLbl>
              <c:idx val="27"/>
              <c:delete val="1"/>
              <c:extLst>
                <c:ext xmlns:c15="http://schemas.microsoft.com/office/drawing/2012/chart" uri="{CE6537A1-D6FC-4f65-9D91-7224C49458BB}"/>
                <c:ext xmlns:c16="http://schemas.microsoft.com/office/drawing/2014/chart" uri="{C3380CC4-5D6E-409C-BE32-E72D297353CC}">
                  <c16:uniqueId val="{0000001B-ED14-4DF2-BE61-79F1861D98AD}"/>
                </c:ext>
              </c:extLst>
            </c:dLbl>
            <c:dLbl>
              <c:idx val="28"/>
              <c:delete val="1"/>
              <c:extLst>
                <c:ext xmlns:c15="http://schemas.microsoft.com/office/drawing/2012/chart" uri="{CE6537A1-D6FC-4f65-9D91-7224C49458BB}"/>
                <c:ext xmlns:c16="http://schemas.microsoft.com/office/drawing/2014/chart" uri="{C3380CC4-5D6E-409C-BE32-E72D297353CC}">
                  <c16:uniqueId val="{0000001C-ED14-4DF2-BE61-79F1861D98AD}"/>
                </c:ext>
              </c:extLst>
            </c:dLbl>
            <c:dLbl>
              <c:idx val="29"/>
              <c:delete val="1"/>
              <c:extLst>
                <c:ext xmlns:c15="http://schemas.microsoft.com/office/drawing/2012/chart" uri="{CE6537A1-D6FC-4f65-9D91-7224C49458BB}"/>
                <c:ext xmlns:c16="http://schemas.microsoft.com/office/drawing/2014/chart" uri="{C3380CC4-5D6E-409C-BE32-E72D297353CC}">
                  <c16:uniqueId val="{0000001D-ED14-4DF2-BE61-79F1861D98AD}"/>
                </c:ext>
              </c:extLst>
            </c:dLbl>
            <c:dLbl>
              <c:idx val="30"/>
              <c:delete val="1"/>
              <c:extLst>
                <c:ext xmlns:c15="http://schemas.microsoft.com/office/drawing/2012/chart" uri="{CE6537A1-D6FC-4f65-9D91-7224C49458BB}"/>
                <c:ext xmlns:c16="http://schemas.microsoft.com/office/drawing/2014/chart" uri="{C3380CC4-5D6E-409C-BE32-E72D297353CC}">
                  <c16:uniqueId val="{0000001E-ED14-4DF2-BE61-79F1861D98AD}"/>
                </c:ext>
              </c:extLst>
            </c:dLbl>
            <c:dLbl>
              <c:idx val="31"/>
              <c:delete val="1"/>
              <c:extLst>
                <c:ext xmlns:c15="http://schemas.microsoft.com/office/drawing/2012/chart" uri="{CE6537A1-D6FC-4f65-9D91-7224C49458BB}"/>
                <c:ext xmlns:c16="http://schemas.microsoft.com/office/drawing/2014/chart" uri="{C3380CC4-5D6E-409C-BE32-E72D297353CC}">
                  <c16:uniqueId val="{0000001F-ED14-4DF2-BE61-79F1861D98AD}"/>
                </c:ext>
              </c:extLst>
            </c:dLbl>
            <c:dLbl>
              <c:idx val="32"/>
              <c:delete val="1"/>
              <c:extLst>
                <c:ext xmlns:c15="http://schemas.microsoft.com/office/drawing/2012/chart" uri="{CE6537A1-D6FC-4f65-9D91-7224C49458BB}"/>
                <c:ext xmlns:c16="http://schemas.microsoft.com/office/drawing/2014/chart" uri="{C3380CC4-5D6E-409C-BE32-E72D297353CC}">
                  <c16:uniqueId val="{00000020-ED14-4DF2-BE61-79F1861D98AD}"/>
                </c:ext>
              </c:extLst>
            </c:dLbl>
            <c:dLbl>
              <c:idx val="33"/>
              <c:delete val="1"/>
              <c:extLst>
                <c:ext xmlns:c15="http://schemas.microsoft.com/office/drawing/2012/chart" uri="{CE6537A1-D6FC-4f65-9D91-7224C49458BB}"/>
                <c:ext xmlns:c16="http://schemas.microsoft.com/office/drawing/2014/chart" uri="{C3380CC4-5D6E-409C-BE32-E72D297353CC}">
                  <c16:uniqueId val="{00000021-ED14-4DF2-BE61-79F1861D98AD}"/>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tiedot'!$B$21:$AZ$21</c:f>
              <c:numCache>
                <c:formatCode>#,##0</c:formatCode>
                <c:ptCount val="51"/>
                <c:pt idx="0">
                  <c:v>-23</c:v>
                </c:pt>
                <c:pt idx="1">
                  <c:v>20</c:v>
                </c:pt>
                <c:pt idx="2">
                  <c:v>1</c:v>
                </c:pt>
                <c:pt idx="3">
                  <c:v>-11</c:v>
                </c:pt>
                <c:pt idx="4">
                  <c:v>-14</c:v>
                </c:pt>
                <c:pt idx="5">
                  <c:v>-45</c:v>
                </c:pt>
                <c:pt idx="6">
                  <c:v>-69</c:v>
                </c:pt>
                <c:pt idx="7">
                  <c:v>-42</c:v>
                </c:pt>
                <c:pt idx="8">
                  <c:v>-34</c:v>
                </c:pt>
                <c:pt idx="9">
                  <c:v>-46</c:v>
                </c:pt>
                <c:pt idx="10">
                  <c:v>12</c:v>
                </c:pt>
                <c:pt idx="11">
                  <c:v>-15</c:v>
                </c:pt>
                <c:pt idx="12">
                  <c:v>-61</c:v>
                </c:pt>
                <c:pt idx="13">
                  <c:v>-70</c:v>
                </c:pt>
                <c:pt idx="14">
                  <c:v>-29</c:v>
                </c:pt>
                <c:pt idx="15">
                  <c:v>-22</c:v>
                </c:pt>
                <c:pt idx="16">
                  <c:v>-29</c:v>
                </c:pt>
                <c:pt idx="17">
                  <c:v>-65</c:v>
                </c:pt>
                <c:pt idx="18">
                  <c:v>-24</c:v>
                </c:pt>
                <c:pt idx="19">
                  <c:v>-20</c:v>
                </c:pt>
                <c:pt idx="20">
                  <c:v>-40</c:v>
                </c:pt>
                <c:pt idx="21">
                  <c:v>-29</c:v>
                </c:pt>
                <c:pt idx="22">
                  <c:v>-30</c:v>
                </c:pt>
                <c:pt idx="23">
                  <c:v>-74</c:v>
                </c:pt>
                <c:pt idx="24">
                  <c:v>-48</c:v>
                </c:pt>
                <c:pt idx="25">
                  <c:v>-57</c:v>
                </c:pt>
                <c:pt idx="26">
                  <c:v>-88</c:v>
                </c:pt>
                <c:pt idx="27">
                  <c:v>-79</c:v>
                </c:pt>
                <c:pt idx="28">
                  <c:v>-73</c:v>
                </c:pt>
                <c:pt idx="29">
                  <c:v>-79</c:v>
                </c:pt>
                <c:pt idx="30">
                  <c:v>-90</c:v>
                </c:pt>
                <c:pt idx="31">
                  <c:v>-74</c:v>
                </c:pt>
                <c:pt idx="32">
                  <c:v>-109</c:v>
                </c:pt>
                <c:pt idx="33">
                  <c:v>-115</c:v>
                </c:pt>
              </c:numCache>
            </c:numRef>
          </c:val>
          <c:smooth val="0"/>
          <c:extLst>
            <c:ext xmlns:c16="http://schemas.microsoft.com/office/drawing/2014/chart" uri="{C3380CC4-5D6E-409C-BE32-E72D297353CC}">
              <c16:uniqueId val="{00000022-ED14-4DF2-BE61-79F1861D98AD}"/>
            </c:ext>
          </c:extLst>
        </c:ser>
        <c:ser>
          <c:idx val="1"/>
          <c:order val="1"/>
          <c:tx>
            <c:strRef>
              <c:f>'Diat 13–18 tiedot'!$A$22</c:f>
              <c:strCache>
                <c:ptCount val="1"/>
                <c:pt idx="0">
                  <c:v>Lapinlahti ennuste</c:v>
                </c:pt>
              </c:strCache>
            </c:strRef>
          </c:tx>
          <c:spPr>
            <a:ln w="38100" cap="rnd">
              <a:solidFill>
                <a:srgbClr val="FF0000"/>
              </a:solidFill>
              <a:round/>
            </a:ln>
            <a:effectLst/>
          </c:spPr>
          <c:marker>
            <c:symbol val="none"/>
          </c:marker>
          <c:dLbls>
            <c:dLbl>
              <c:idx val="33"/>
              <c:tx>
                <c:rich>
                  <a:bodyPr/>
                  <a:lstStyle/>
                  <a:p>
                    <a:fld id="{DBDAB3CD-EA5B-4FFB-A190-09AA51C1798D}"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ED14-4DF2-BE61-79F1861D98AD}"/>
                </c:ext>
              </c:extLst>
            </c:dLbl>
            <c:dLbl>
              <c:idx val="55"/>
              <c:layout>
                <c:manualLayout>
                  <c:x val="-4.1666666666666768E-2"/>
                  <c:y val="-5.555555555555564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2864296D-6F01-4DD2-AFDF-BA83303BD93B}"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ED14-4DF2-BE61-79F1861D98AD}"/>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tiedot'!$B$22:$BE$22</c:f>
              <c:numCache>
                <c:formatCode>General</c:formatCode>
                <c:ptCount val="56"/>
                <c:pt idx="33" formatCode="#,##0">
                  <c:v>-115</c:v>
                </c:pt>
                <c:pt idx="34" formatCode="#,##0">
                  <c:v>-100</c:v>
                </c:pt>
                <c:pt idx="35" formatCode="#,##0">
                  <c:v>-99</c:v>
                </c:pt>
                <c:pt idx="36" formatCode="#,##0">
                  <c:v>-97</c:v>
                </c:pt>
                <c:pt idx="37" formatCode="#,##0">
                  <c:v>-96</c:v>
                </c:pt>
                <c:pt idx="38" formatCode="#,##0">
                  <c:v>-98</c:v>
                </c:pt>
                <c:pt idx="39" formatCode="#,##0">
                  <c:v>-96</c:v>
                </c:pt>
                <c:pt idx="40" formatCode="#,##0">
                  <c:v>-96</c:v>
                </c:pt>
                <c:pt idx="41" formatCode="#,##0">
                  <c:v>-95</c:v>
                </c:pt>
                <c:pt idx="42" formatCode="#,##0">
                  <c:v>-94</c:v>
                </c:pt>
                <c:pt idx="43" formatCode="#,##0">
                  <c:v>-94</c:v>
                </c:pt>
                <c:pt idx="44" formatCode="#,##0">
                  <c:v>-93</c:v>
                </c:pt>
                <c:pt idx="45" formatCode="#,##0">
                  <c:v>-92</c:v>
                </c:pt>
                <c:pt idx="46" formatCode="#,##0">
                  <c:v>-91</c:v>
                </c:pt>
                <c:pt idx="47" formatCode="#,##0">
                  <c:v>-90</c:v>
                </c:pt>
                <c:pt idx="48" formatCode="#,##0">
                  <c:v>-89</c:v>
                </c:pt>
                <c:pt idx="49" formatCode="#,##0">
                  <c:v>-88</c:v>
                </c:pt>
                <c:pt idx="50" formatCode="#,##0">
                  <c:v>-87</c:v>
                </c:pt>
                <c:pt idx="51">
                  <c:v>-86</c:v>
                </c:pt>
                <c:pt idx="52">
                  <c:v>-85</c:v>
                </c:pt>
                <c:pt idx="53">
                  <c:v>-85</c:v>
                </c:pt>
                <c:pt idx="54">
                  <c:v>-84</c:v>
                </c:pt>
                <c:pt idx="55">
                  <c:v>-83</c:v>
                </c:pt>
              </c:numCache>
            </c:numRef>
          </c:val>
          <c:smooth val="0"/>
          <c:extLst>
            <c:ext xmlns:c16="http://schemas.microsoft.com/office/drawing/2014/chart" uri="{C3380CC4-5D6E-409C-BE32-E72D297353CC}">
              <c16:uniqueId val="{00000025-ED14-4DF2-BE61-79F1861D98AD}"/>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452355643044619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Leppävirralla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tiedot'!$A$23</c:f>
              <c:strCache>
                <c:ptCount val="1"/>
                <c:pt idx="0">
                  <c:v>Leppävirta toteutunut</c:v>
                </c:pt>
              </c:strCache>
            </c:strRef>
          </c:tx>
          <c:spPr>
            <a:ln w="38100" cap="rnd">
              <a:solidFill>
                <a:schemeClr val="tx2"/>
              </a:solidFill>
              <a:round/>
            </a:ln>
            <a:effectLst/>
          </c:spPr>
          <c:marker>
            <c:symbol val="none"/>
          </c:marker>
          <c:dLbls>
            <c:dLbl>
              <c:idx val="0"/>
              <c:layout>
                <c:manualLayout>
                  <c:x val="-2.2222222222222223E-2"/>
                  <c:y val="0.157407407407407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13-454F-9E5D-D654CA701578}"/>
                </c:ext>
              </c:extLst>
            </c:dLbl>
            <c:dLbl>
              <c:idx val="1"/>
              <c:delete val="1"/>
              <c:extLst>
                <c:ext xmlns:c15="http://schemas.microsoft.com/office/drawing/2012/chart" uri="{CE6537A1-D6FC-4f65-9D91-7224C49458BB}"/>
                <c:ext xmlns:c16="http://schemas.microsoft.com/office/drawing/2014/chart" uri="{C3380CC4-5D6E-409C-BE32-E72D297353CC}">
                  <c16:uniqueId val="{00000001-B713-454F-9E5D-D654CA701578}"/>
                </c:ext>
              </c:extLst>
            </c:dLbl>
            <c:dLbl>
              <c:idx val="2"/>
              <c:delete val="1"/>
              <c:extLst>
                <c:ext xmlns:c15="http://schemas.microsoft.com/office/drawing/2012/chart" uri="{CE6537A1-D6FC-4f65-9D91-7224C49458BB}"/>
                <c:ext xmlns:c16="http://schemas.microsoft.com/office/drawing/2014/chart" uri="{C3380CC4-5D6E-409C-BE32-E72D297353CC}">
                  <c16:uniqueId val="{00000002-B713-454F-9E5D-D654CA701578}"/>
                </c:ext>
              </c:extLst>
            </c:dLbl>
            <c:dLbl>
              <c:idx val="3"/>
              <c:delete val="1"/>
              <c:extLst>
                <c:ext xmlns:c15="http://schemas.microsoft.com/office/drawing/2012/chart" uri="{CE6537A1-D6FC-4f65-9D91-7224C49458BB}"/>
                <c:ext xmlns:c16="http://schemas.microsoft.com/office/drawing/2014/chart" uri="{C3380CC4-5D6E-409C-BE32-E72D297353CC}">
                  <c16:uniqueId val="{00000003-B713-454F-9E5D-D654CA701578}"/>
                </c:ext>
              </c:extLst>
            </c:dLbl>
            <c:dLbl>
              <c:idx val="4"/>
              <c:delete val="1"/>
              <c:extLst>
                <c:ext xmlns:c15="http://schemas.microsoft.com/office/drawing/2012/chart" uri="{CE6537A1-D6FC-4f65-9D91-7224C49458BB}"/>
                <c:ext xmlns:c16="http://schemas.microsoft.com/office/drawing/2014/chart" uri="{C3380CC4-5D6E-409C-BE32-E72D297353CC}">
                  <c16:uniqueId val="{00000004-B713-454F-9E5D-D654CA701578}"/>
                </c:ext>
              </c:extLst>
            </c:dLbl>
            <c:dLbl>
              <c:idx val="5"/>
              <c:delete val="1"/>
              <c:extLst>
                <c:ext xmlns:c15="http://schemas.microsoft.com/office/drawing/2012/chart" uri="{CE6537A1-D6FC-4f65-9D91-7224C49458BB}"/>
                <c:ext xmlns:c16="http://schemas.microsoft.com/office/drawing/2014/chart" uri="{C3380CC4-5D6E-409C-BE32-E72D297353CC}">
                  <c16:uniqueId val="{00000005-B713-454F-9E5D-D654CA701578}"/>
                </c:ext>
              </c:extLst>
            </c:dLbl>
            <c:dLbl>
              <c:idx val="6"/>
              <c:delete val="1"/>
              <c:extLst>
                <c:ext xmlns:c15="http://schemas.microsoft.com/office/drawing/2012/chart" uri="{CE6537A1-D6FC-4f65-9D91-7224C49458BB}"/>
                <c:ext xmlns:c16="http://schemas.microsoft.com/office/drawing/2014/chart" uri="{C3380CC4-5D6E-409C-BE32-E72D297353CC}">
                  <c16:uniqueId val="{00000006-B713-454F-9E5D-D654CA701578}"/>
                </c:ext>
              </c:extLst>
            </c:dLbl>
            <c:dLbl>
              <c:idx val="7"/>
              <c:delete val="1"/>
              <c:extLst>
                <c:ext xmlns:c15="http://schemas.microsoft.com/office/drawing/2012/chart" uri="{CE6537A1-D6FC-4f65-9D91-7224C49458BB}"/>
                <c:ext xmlns:c16="http://schemas.microsoft.com/office/drawing/2014/chart" uri="{C3380CC4-5D6E-409C-BE32-E72D297353CC}">
                  <c16:uniqueId val="{00000007-B713-454F-9E5D-D654CA701578}"/>
                </c:ext>
              </c:extLst>
            </c:dLbl>
            <c:dLbl>
              <c:idx val="8"/>
              <c:delete val="1"/>
              <c:extLst>
                <c:ext xmlns:c15="http://schemas.microsoft.com/office/drawing/2012/chart" uri="{CE6537A1-D6FC-4f65-9D91-7224C49458BB}"/>
                <c:ext xmlns:c16="http://schemas.microsoft.com/office/drawing/2014/chart" uri="{C3380CC4-5D6E-409C-BE32-E72D297353CC}">
                  <c16:uniqueId val="{00000008-B713-454F-9E5D-D654CA701578}"/>
                </c:ext>
              </c:extLst>
            </c:dLbl>
            <c:dLbl>
              <c:idx val="9"/>
              <c:delete val="1"/>
              <c:extLst>
                <c:ext xmlns:c15="http://schemas.microsoft.com/office/drawing/2012/chart" uri="{CE6537A1-D6FC-4f65-9D91-7224C49458BB}"/>
                <c:ext xmlns:c16="http://schemas.microsoft.com/office/drawing/2014/chart" uri="{C3380CC4-5D6E-409C-BE32-E72D297353CC}">
                  <c16:uniqueId val="{00000009-B713-454F-9E5D-D654CA701578}"/>
                </c:ext>
              </c:extLst>
            </c:dLbl>
            <c:dLbl>
              <c:idx val="10"/>
              <c:delete val="1"/>
              <c:extLst>
                <c:ext xmlns:c15="http://schemas.microsoft.com/office/drawing/2012/chart" uri="{CE6537A1-D6FC-4f65-9D91-7224C49458BB}"/>
                <c:ext xmlns:c16="http://schemas.microsoft.com/office/drawing/2014/chart" uri="{C3380CC4-5D6E-409C-BE32-E72D297353CC}">
                  <c16:uniqueId val="{0000000A-B713-454F-9E5D-D654CA701578}"/>
                </c:ext>
              </c:extLst>
            </c:dLbl>
            <c:dLbl>
              <c:idx val="11"/>
              <c:delete val="1"/>
              <c:extLst>
                <c:ext xmlns:c15="http://schemas.microsoft.com/office/drawing/2012/chart" uri="{CE6537A1-D6FC-4f65-9D91-7224C49458BB}"/>
                <c:ext xmlns:c16="http://schemas.microsoft.com/office/drawing/2014/chart" uri="{C3380CC4-5D6E-409C-BE32-E72D297353CC}">
                  <c16:uniqueId val="{0000000B-B713-454F-9E5D-D654CA701578}"/>
                </c:ext>
              </c:extLst>
            </c:dLbl>
            <c:dLbl>
              <c:idx val="12"/>
              <c:delete val="1"/>
              <c:extLst>
                <c:ext xmlns:c15="http://schemas.microsoft.com/office/drawing/2012/chart" uri="{CE6537A1-D6FC-4f65-9D91-7224C49458BB}"/>
                <c:ext xmlns:c16="http://schemas.microsoft.com/office/drawing/2014/chart" uri="{C3380CC4-5D6E-409C-BE32-E72D297353CC}">
                  <c16:uniqueId val="{0000000C-B713-454F-9E5D-D654CA701578}"/>
                </c:ext>
              </c:extLst>
            </c:dLbl>
            <c:dLbl>
              <c:idx val="13"/>
              <c:delete val="1"/>
              <c:extLst>
                <c:ext xmlns:c15="http://schemas.microsoft.com/office/drawing/2012/chart" uri="{CE6537A1-D6FC-4f65-9D91-7224C49458BB}"/>
                <c:ext xmlns:c16="http://schemas.microsoft.com/office/drawing/2014/chart" uri="{C3380CC4-5D6E-409C-BE32-E72D297353CC}">
                  <c16:uniqueId val="{0000000D-B713-454F-9E5D-D654CA701578}"/>
                </c:ext>
              </c:extLst>
            </c:dLbl>
            <c:dLbl>
              <c:idx val="14"/>
              <c:delete val="1"/>
              <c:extLst>
                <c:ext xmlns:c15="http://schemas.microsoft.com/office/drawing/2012/chart" uri="{CE6537A1-D6FC-4f65-9D91-7224C49458BB}"/>
                <c:ext xmlns:c16="http://schemas.microsoft.com/office/drawing/2014/chart" uri="{C3380CC4-5D6E-409C-BE32-E72D297353CC}">
                  <c16:uniqueId val="{0000000E-B713-454F-9E5D-D654CA701578}"/>
                </c:ext>
              </c:extLst>
            </c:dLbl>
            <c:dLbl>
              <c:idx val="15"/>
              <c:delete val="1"/>
              <c:extLst>
                <c:ext xmlns:c15="http://schemas.microsoft.com/office/drawing/2012/chart" uri="{CE6537A1-D6FC-4f65-9D91-7224C49458BB}"/>
                <c:ext xmlns:c16="http://schemas.microsoft.com/office/drawing/2014/chart" uri="{C3380CC4-5D6E-409C-BE32-E72D297353CC}">
                  <c16:uniqueId val="{0000000F-B713-454F-9E5D-D654CA701578}"/>
                </c:ext>
              </c:extLst>
            </c:dLbl>
            <c:dLbl>
              <c:idx val="16"/>
              <c:delete val="1"/>
              <c:extLst>
                <c:ext xmlns:c15="http://schemas.microsoft.com/office/drawing/2012/chart" uri="{CE6537A1-D6FC-4f65-9D91-7224C49458BB}"/>
                <c:ext xmlns:c16="http://schemas.microsoft.com/office/drawing/2014/chart" uri="{C3380CC4-5D6E-409C-BE32-E72D297353CC}">
                  <c16:uniqueId val="{00000010-B713-454F-9E5D-D654CA701578}"/>
                </c:ext>
              </c:extLst>
            </c:dLbl>
            <c:dLbl>
              <c:idx val="17"/>
              <c:delete val="1"/>
              <c:extLst>
                <c:ext xmlns:c15="http://schemas.microsoft.com/office/drawing/2012/chart" uri="{CE6537A1-D6FC-4f65-9D91-7224C49458BB}"/>
                <c:ext xmlns:c16="http://schemas.microsoft.com/office/drawing/2014/chart" uri="{C3380CC4-5D6E-409C-BE32-E72D297353CC}">
                  <c16:uniqueId val="{00000011-B713-454F-9E5D-D654CA701578}"/>
                </c:ext>
              </c:extLst>
            </c:dLbl>
            <c:dLbl>
              <c:idx val="18"/>
              <c:delete val="1"/>
              <c:extLst>
                <c:ext xmlns:c15="http://schemas.microsoft.com/office/drawing/2012/chart" uri="{CE6537A1-D6FC-4f65-9D91-7224C49458BB}"/>
                <c:ext xmlns:c16="http://schemas.microsoft.com/office/drawing/2014/chart" uri="{C3380CC4-5D6E-409C-BE32-E72D297353CC}">
                  <c16:uniqueId val="{00000012-B713-454F-9E5D-D654CA701578}"/>
                </c:ext>
              </c:extLst>
            </c:dLbl>
            <c:dLbl>
              <c:idx val="19"/>
              <c:delete val="1"/>
              <c:extLst>
                <c:ext xmlns:c15="http://schemas.microsoft.com/office/drawing/2012/chart" uri="{CE6537A1-D6FC-4f65-9D91-7224C49458BB}"/>
                <c:ext xmlns:c16="http://schemas.microsoft.com/office/drawing/2014/chart" uri="{C3380CC4-5D6E-409C-BE32-E72D297353CC}">
                  <c16:uniqueId val="{00000013-B713-454F-9E5D-D654CA701578}"/>
                </c:ext>
              </c:extLst>
            </c:dLbl>
            <c:dLbl>
              <c:idx val="20"/>
              <c:delete val="1"/>
              <c:extLst>
                <c:ext xmlns:c15="http://schemas.microsoft.com/office/drawing/2012/chart" uri="{CE6537A1-D6FC-4f65-9D91-7224C49458BB}"/>
                <c:ext xmlns:c16="http://schemas.microsoft.com/office/drawing/2014/chart" uri="{C3380CC4-5D6E-409C-BE32-E72D297353CC}">
                  <c16:uniqueId val="{00000014-B713-454F-9E5D-D654CA701578}"/>
                </c:ext>
              </c:extLst>
            </c:dLbl>
            <c:dLbl>
              <c:idx val="21"/>
              <c:delete val="1"/>
              <c:extLst>
                <c:ext xmlns:c15="http://schemas.microsoft.com/office/drawing/2012/chart" uri="{CE6537A1-D6FC-4f65-9D91-7224C49458BB}"/>
                <c:ext xmlns:c16="http://schemas.microsoft.com/office/drawing/2014/chart" uri="{C3380CC4-5D6E-409C-BE32-E72D297353CC}">
                  <c16:uniqueId val="{00000015-B713-454F-9E5D-D654CA701578}"/>
                </c:ext>
              </c:extLst>
            </c:dLbl>
            <c:dLbl>
              <c:idx val="22"/>
              <c:delete val="1"/>
              <c:extLst>
                <c:ext xmlns:c15="http://schemas.microsoft.com/office/drawing/2012/chart" uri="{CE6537A1-D6FC-4f65-9D91-7224C49458BB}"/>
                <c:ext xmlns:c16="http://schemas.microsoft.com/office/drawing/2014/chart" uri="{C3380CC4-5D6E-409C-BE32-E72D297353CC}">
                  <c16:uniqueId val="{00000016-B713-454F-9E5D-D654CA701578}"/>
                </c:ext>
              </c:extLst>
            </c:dLbl>
            <c:dLbl>
              <c:idx val="23"/>
              <c:delete val="1"/>
              <c:extLst>
                <c:ext xmlns:c15="http://schemas.microsoft.com/office/drawing/2012/chart" uri="{CE6537A1-D6FC-4f65-9D91-7224C49458BB}"/>
                <c:ext xmlns:c16="http://schemas.microsoft.com/office/drawing/2014/chart" uri="{C3380CC4-5D6E-409C-BE32-E72D297353CC}">
                  <c16:uniqueId val="{00000017-B713-454F-9E5D-D654CA701578}"/>
                </c:ext>
              </c:extLst>
            </c:dLbl>
            <c:dLbl>
              <c:idx val="24"/>
              <c:delete val="1"/>
              <c:extLst>
                <c:ext xmlns:c15="http://schemas.microsoft.com/office/drawing/2012/chart" uri="{CE6537A1-D6FC-4f65-9D91-7224C49458BB}"/>
                <c:ext xmlns:c16="http://schemas.microsoft.com/office/drawing/2014/chart" uri="{C3380CC4-5D6E-409C-BE32-E72D297353CC}">
                  <c16:uniqueId val="{00000018-B713-454F-9E5D-D654CA701578}"/>
                </c:ext>
              </c:extLst>
            </c:dLbl>
            <c:dLbl>
              <c:idx val="25"/>
              <c:delete val="1"/>
              <c:extLst>
                <c:ext xmlns:c15="http://schemas.microsoft.com/office/drawing/2012/chart" uri="{CE6537A1-D6FC-4f65-9D91-7224C49458BB}"/>
                <c:ext xmlns:c16="http://schemas.microsoft.com/office/drawing/2014/chart" uri="{C3380CC4-5D6E-409C-BE32-E72D297353CC}">
                  <c16:uniqueId val="{00000019-B713-454F-9E5D-D654CA701578}"/>
                </c:ext>
              </c:extLst>
            </c:dLbl>
            <c:dLbl>
              <c:idx val="26"/>
              <c:delete val="1"/>
              <c:extLst>
                <c:ext xmlns:c15="http://schemas.microsoft.com/office/drawing/2012/chart" uri="{CE6537A1-D6FC-4f65-9D91-7224C49458BB}"/>
                <c:ext xmlns:c16="http://schemas.microsoft.com/office/drawing/2014/chart" uri="{C3380CC4-5D6E-409C-BE32-E72D297353CC}">
                  <c16:uniqueId val="{0000001A-B713-454F-9E5D-D654CA701578}"/>
                </c:ext>
              </c:extLst>
            </c:dLbl>
            <c:dLbl>
              <c:idx val="27"/>
              <c:delete val="1"/>
              <c:extLst>
                <c:ext xmlns:c15="http://schemas.microsoft.com/office/drawing/2012/chart" uri="{CE6537A1-D6FC-4f65-9D91-7224C49458BB}"/>
                <c:ext xmlns:c16="http://schemas.microsoft.com/office/drawing/2014/chart" uri="{C3380CC4-5D6E-409C-BE32-E72D297353CC}">
                  <c16:uniqueId val="{0000001B-B713-454F-9E5D-D654CA701578}"/>
                </c:ext>
              </c:extLst>
            </c:dLbl>
            <c:dLbl>
              <c:idx val="28"/>
              <c:delete val="1"/>
              <c:extLst>
                <c:ext xmlns:c15="http://schemas.microsoft.com/office/drawing/2012/chart" uri="{CE6537A1-D6FC-4f65-9D91-7224C49458BB}"/>
                <c:ext xmlns:c16="http://schemas.microsoft.com/office/drawing/2014/chart" uri="{C3380CC4-5D6E-409C-BE32-E72D297353CC}">
                  <c16:uniqueId val="{0000001C-B713-454F-9E5D-D654CA701578}"/>
                </c:ext>
              </c:extLst>
            </c:dLbl>
            <c:dLbl>
              <c:idx val="29"/>
              <c:delete val="1"/>
              <c:extLst>
                <c:ext xmlns:c15="http://schemas.microsoft.com/office/drawing/2012/chart" uri="{CE6537A1-D6FC-4f65-9D91-7224C49458BB}"/>
                <c:ext xmlns:c16="http://schemas.microsoft.com/office/drawing/2014/chart" uri="{C3380CC4-5D6E-409C-BE32-E72D297353CC}">
                  <c16:uniqueId val="{0000001D-B713-454F-9E5D-D654CA701578}"/>
                </c:ext>
              </c:extLst>
            </c:dLbl>
            <c:dLbl>
              <c:idx val="30"/>
              <c:delete val="1"/>
              <c:extLst>
                <c:ext xmlns:c15="http://schemas.microsoft.com/office/drawing/2012/chart" uri="{CE6537A1-D6FC-4f65-9D91-7224C49458BB}"/>
                <c:ext xmlns:c16="http://schemas.microsoft.com/office/drawing/2014/chart" uri="{C3380CC4-5D6E-409C-BE32-E72D297353CC}">
                  <c16:uniqueId val="{0000001E-B713-454F-9E5D-D654CA701578}"/>
                </c:ext>
              </c:extLst>
            </c:dLbl>
            <c:dLbl>
              <c:idx val="31"/>
              <c:delete val="1"/>
              <c:extLst>
                <c:ext xmlns:c15="http://schemas.microsoft.com/office/drawing/2012/chart" uri="{CE6537A1-D6FC-4f65-9D91-7224C49458BB}"/>
                <c:ext xmlns:c16="http://schemas.microsoft.com/office/drawing/2014/chart" uri="{C3380CC4-5D6E-409C-BE32-E72D297353CC}">
                  <c16:uniqueId val="{0000001F-B713-454F-9E5D-D654CA701578}"/>
                </c:ext>
              </c:extLst>
            </c:dLbl>
            <c:dLbl>
              <c:idx val="32"/>
              <c:delete val="1"/>
              <c:extLst>
                <c:ext xmlns:c15="http://schemas.microsoft.com/office/drawing/2012/chart" uri="{CE6537A1-D6FC-4f65-9D91-7224C49458BB}"/>
                <c:ext xmlns:c16="http://schemas.microsoft.com/office/drawing/2014/chart" uri="{C3380CC4-5D6E-409C-BE32-E72D297353CC}">
                  <c16:uniqueId val="{00000020-B713-454F-9E5D-D654CA701578}"/>
                </c:ext>
              </c:extLst>
            </c:dLbl>
            <c:dLbl>
              <c:idx val="33"/>
              <c:delete val="1"/>
              <c:extLst>
                <c:ext xmlns:c15="http://schemas.microsoft.com/office/drawing/2012/chart" uri="{CE6537A1-D6FC-4f65-9D91-7224C49458BB}"/>
                <c:ext xmlns:c16="http://schemas.microsoft.com/office/drawing/2014/chart" uri="{C3380CC4-5D6E-409C-BE32-E72D297353CC}">
                  <c16:uniqueId val="{00000021-B713-454F-9E5D-D654CA701578}"/>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tiedot'!$B$23:$AZ$23</c:f>
              <c:numCache>
                <c:formatCode>#,##0</c:formatCode>
                <c:ptCount val="51"/>
                <c:pt idx="0">
                  <c:v>11</c:v>
                </c:pt>
                <c:pt idx="1">
                  <c:v>21</c:v>
                </c:pt>
                <c:pt idx="2">
                  <c:v>29</c:v>
                </c:pt>
                <c:pt idx="3">
                  <c:v>-26</c:v>
                </c:pt>
                <c:pt idx="4">
                  <c:v>-3</c:v>
                </c:pt>
                <c:pt idx="5">
                  <c:v>-6</c:v>
                </c:pt>
                <c:pt idx="6">
                  <c:v>-4</c:v>
                </c:pt>
                <c:pt idx="7">
                  <c:v>-20</c:v>
                </c:pt>
                <c:pt idx="8">
                  <c:v>-44</c:v>
                </c:pt>
                <c:pt idx="9">
                  <c:v>-43</c:v>
                </c:pt>
                <c:pt idx="10">
                  <c:v>-23</c:v>
                </c:pt>
                <c:pt idx="11">
                  <c:v>-52</c:v>
                </c:pt>
                <c:pt idx="12">
                  <c:v>-24</c:v>
                </c:pt>
                <c:pt idx="13">
                  <c:v>-26</c:v>
                </c:pt>
                <c:pt idx="14">
                  <c:v>-40</c:v>
                </c:pt>
                <c:pt idx="15">
                  <c:v>-48</c:v>
                </c:pt>
                <c:pt idx="16">
                  <c:v>-41</c:v>
                </c:pt>
                <c:pt idx="17">
                  <c:v>-40</c:v>
                </c:pt>
                <c:pt idx="18">
                  <c:v>-39</c:v>
                </c:pt>
                <c:pt idx="19">
                  <c:v>-44</c:v>
                </c:pt>
                <c:pt idx="20">
                  <c:v>-29</c:v>
                </c:pt>
                <c:pt idx="21">
                  <c:v>-78</c:v>
                </c:pt>
                <c:pt idx="22">
                  <c:v>-45</c:v>
                </c:pt>
                <c:pt idx="23">
                  <c:v>-54</c:v>
                </c:pt>
                <c:pt idx="24">
                  <c:v>-67</c:v>
                </c:pt>
                <c:pt idx="25">
                  <c:v>-50</c:v>
                </c:pt>
                <c:pt idx="26">
                  <c:v>-56</c:v>
                </c:pt>
                <c:pt idx="27">
                  <c:v>-74</c:v>
                </c:pt>
                <c:pt idx="28">
                  <c:v>-56</c:v>
                </c:pt>
                <c:pt idx="29">
                  <c:v>-81</c:v>
                </c:pt>
                <c:pt idx="30">
                  <c:v>-67</c:v>
                </c:pt>
                <c:pt idx="31">
                  <c:v>-89</c:v>
                </c:pt>
                <c:pt idx="32">
                  <c:v>-95</c:v>
                </c:pt>
                <c:pt idx="33">
                  <c:v>-75</c:v>
                </c:pt>
              </c:numCache>
            </c:numRef>
          </c:val>
          <c:smooth val="0"/>
          <c:extLst>
            <c:ext xmlns:c16="http://schemas.microsoft.com/office/drawing/2014/chart" uri="{C3380CC4-5D6E-409C-BE32-E72D297353CC}">
              <c16:uniqueId val="{00000022-B713-454F-9E5D-D654CA701578}"/>
            </c:ext>
          </c:extLst>
        </c:ser>
        <c:ser>
          <c:idx val="1"/>
          <c:order val="1"/>
          <c:tx>
            <c:strRef>
              <c:f>'Diat 13–18 tiedot'!$A$24</c:f>
              <c:strCache>
                <c:ptCount val="1"/>
                <c:pt idx="0">
                  <c:v>Leppävirta ennuste</c:v>
                </c:pt>
              </c:strCache>
            </c:strRef>
          </c:tx>
          <c:spPr>
            <a:ln w="38100" cap="rnd">
              <a:solidFill>
                <a:srgbClr val="FF0000"/>
              </a:solidFill>
              <a:round/>
            </a:ln>
            <a:effectLst/>
          </c:spPr>
          <c:marker>
            <c:symbol val="none"/>
          </c:marker>
          <c:dLbls>
            <c:dLbl>
              <c:idx val="33"/>
              <c:layout>
                <c:manualLayout>
                  <c:x val="-1.0185067526415994E-16"/>
                  <c:y val="-2.777777777777777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244CF67-6B5A-4334-A697-D4F48F81E227}"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B713-454F-9E5D-D654CA701578}"/>
                </c:ext>
              </c:extLst>
            </c:dLbl>
            <c:dLbl>
              <c:idx val="55"/>
              <c:layout>
                <c:manualLayout>
                  <c:x val="-5.2777777777777674E-2"/>
                  <c:y val="-8.796296296296304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8326F691-6032-4CA7-9C6A-D7F96394DD6C}"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B713-454F-9E5D-D654CA701578}"/>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tiedot'!$B$24:$BE$24</c:f>
              <c:numCache>
                <c:formatCode>General</c:formatCode>
                <c:ptCount val="56"/>
                <c:pt idx="33" formatCode="#,##0">
                  <c:v>-75</c:v>
                </c:pt>
                <c:pt idx="34" formatCode="#,##0">
                  <c:v>-88</c:v>
                </c:pt>
                <c:pt idx="35" formatCode="#,##0">
                  <c:v>-89</c:v>
                </c:pt>
                <c:pt idx="36" formatCode="#,##0">
                  <c:v>-90</c:v>
                </c:pt>
                <c:pt idx="37" formatCode="#,##0">
                  <c:v>-91</c:v>
                </c:pt>
                <c:pt idx="38" formatCode="#,##0">
                  <c:v>-91</c:v>
                </c:pt>
                <c:pt idx="39" formatCode="#,##0">
                  <c:v>-91</c:v>
                </c:pt>
                <c:pt idx="40" formatCode="#,##0">
                  <c:v>-91</c:v>
                </c:pt>
                <c:pt idx="41" formatCode="#,##0">
                  <c:v>-90</c:v>
                </c:pt>
                <c:pt idx="42" formatCode="#,##0">
                  <c:v>-91</c:v>
                </c:pt>
                <c:pt idx="43" formatCode="#,##0">
                  <c:v>-91</c:v>
                </c:pt>
                <c:pt idx="44" formatCode="#,##0">
                  <c:v>-91</c:v>
                </c:pt>
                <c:pt idx="45" formatCode="#,##0">
                  <c:v>-90</c:v>
                </c:pt>
                <c:pt idx="46" formatCode="#,##0">
                  <c:v>-89</c:v>
                </c:pt>
                <c:pt idx="47" formatCode="#,##0">
                  <c:v>-89</c:v>
                </c:pt>
                <c:pt idx="48" formatCode="#,##0">
                  <c:v>-89</c:v>
                </c:pt>
                <c:pt idx="49" formatCode="#,##0">
                  <c:v>-89</c:v>
                </c:pt>
                <c:pt idx="50" formatCode="#,##0">
                  <c:v>-89</c:v>
                </c:pt>
                <c:pt idx="51">
                  <c:v>-90</c:v>
                </c:pt>
                <c:pt idx="52">
                  <c:v>-90</c:v>
                </c:pt>
                <c:pt idx="53">
                  <c:v>-90</c:v>
                </c:pt>
                <c:pt idx="54">
                  <c:v>-89</c:v>
                </c:pt>
                <c:pt idx="55">
                  <c:v>-88</c:v>
                </c:pt>
              </c:numCache>
            </c:numRef>
          </c:val>
          <c:smooth val="0"/>
          <c:extLst>
            <c:ext xmlns:c16="http://schemas.microsoft.com/office/drawing/2014/chart" uri="{C3380CC4-5D6E-409C-BE32-E72D297353CC}">
              <c16:uniqueId val="{00000025-B713-454F-9E5D-D654CA701578}"/>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640686789151356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Pielavedellä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tiedot'!$A$25</c:f>
              <c:strCache>
                <c:ptCount val="1"/>
                <c:pt idx="0">
                  <c:v>Pielavesi toteutunut</c:v>
                </c:pt>
              </c:strCache>
            </c:strRef>
          </c:tx>
          <c:spPr>
            <a:ln w="38100" cap="rnd">
              <a:solidFill>
                <a:schemeClr val="tx2"/>
              </a:solidFill>
              <a:round/>
            </a:ln>
            <a:effectLst/>
          </c:spPr>
          <c:marker>
            <c:symbol val="none"/>
          </c:marker>
          <c:dLbls>
            <c:dLbl>
              <c:idx val="0"/>
              <c:layout>
                <c:manualLayout>
                  <c:x val="-1.6666666666666666E-2"/>
                  <c:y val="5.5555555555555552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CF69-401C-A865-67FEB712564E}"/>
                </c:ext>
              </c:extLst>
            </c:dLbl>
            <c:dLbl>
              <c:idx val="1"/>
              <c:delete val="1"/>
              <c:extLst>
                <c:ext xmlns:c15="http://schemas.microsoft.com/office/drawing/2012/chart" uri="{CE6537A1-D6FC-4f65-9D91-7224C49458BB}"/>
                <c:ext xmlns:c16="http://schemas.microsoft.com/office/drawing/2014/chart" uri="{C3380CC4-5D6E-409C-BE32-E72D297353CC}">
                  <c16:uniqueId val="{00000001-CF69-401C-A865-67FEB712564E}"/>
                </c:ext>
              </c:extLst>
            </c:dLbl>
            <c:dLbl>
              <c:idx val="2"/>
              <c:delete val="1"/>
              <c:extLst>
                <c:ext xmlns:c15="http://schemas.microsoft.com/office/drawing/2012/chart" uri="{CE6537A1-D6FC-4f65-9D91-7224C49458BB}"/>
                <c:ext xmlns:c16="http://schemas.microsoft.com/office/drawing/2014/chart" uri="{C3380CC4-5D6E-409C-BE32-E72D297353CC}">
                  <c16:uniqueId val="{00000002-CF69-401C-A865-67FEB712564E}"/>
                </c:ext>
              </c:extLst>
            </c:dLbl>
            <c:dLbl>
              <c:idx val="3"/>
              <c:delete val="1"/>
              <c:extLst>
                <c:ext xmlns:c15="http://schemas.microsoft.com/office/drawing/2012/chart" uri="{CE6537A1-D6FC-4f65-9D91-7224C49458BB}"/>
                <c:ext xmlns:c16="http://schemas.microsoft.com/office/drawing/2014/chart" uri="{C3380CC4-5D6E-409C-BE32-E72D297353CC}">
                  <c16:uniqueId val="{00000003-CF69-401C-A865-67FEB712564E}"/>
                </c:ext>
              </c:extLst>
            </c:dLbl>
            <c:dLbl>
              <c:idx val="4"/>
              <c:delete val="1"/>
              <c:extLst>
                <c:ext xmlns:c15="http://schemas.microsoft.com/office/drawing/2012/chart" uri="{CE6537A1-D6FC-4f65-9D91-7224C49458BB}"/>
                <c:ext xmlns:c16="http://schemas.microsoft.com/office/drawing/2014/chart" uri="{C3380CC4-5D6E-409C-BE32-E72D297353CC}">
                  <c16:uniqueId val="{00000004-CF69-401C-A865-67FEB712564E}"/>
                </c:ext>
              </c:extLst>
            </c:dLbl>
            <c:dLbl>
              <c:idx val="5"/>
              <c:delete val="1"/>
              <c:extLst>
                <c:ext xmlns:c15="http://schemas.microsoft.com/office/drawing/2012/chart" uri="{CE6537A1-D6FC-4f65-9D91-7224C49458BB}"/>
                <c:ext xmlns:c16="http://schemas.microsoft.com/office/drawing/2014/chart" uri="{C3380CC4-5D6E-409C-BE32-E72D297353CC}">
                  <c16:uniqueId val="{00000005-CF69-401C-A865-67FEB712564E}"/>
                </c:ext>
              </c:extLst>
            </c:dLbl>
            <c:dLbl>
              <c:idx val="6"/>
              <c:delete val="1"/>
              <c:extLst>
                <c:ext xmlns:c15="http://schemas.microsoft.com/office/drawing/2012/chart" uri="{CE6537A1-D6FC-4f65-9D91-7224C49458BB}"/>
                <c:ext xmlns:c16="http://schemas.microsoft.com/office/drawing/2014/chart" uri="{C3380CC4-5D6E-409C-BE32-E72D297353CC}">
                  <c16:uniqueId val="{00000006-CF69-401C-A865-67FEB712564E}"/>
                </c:ext>
              </c:extLst>
            </c:dLbl>
            <c:dLbl>
              <c:idx val="7"/>
              <c:delete val="1"/>
              <c:extLst>
                <c:ext xmlns:c15="http://schemas.microsoft.com/office/drawing/2012/chart" uri="{CE6537A1-D6FC-4f65-9D91-7224C49458BB}"/>
                <c:ext xmlns:c16="http://schemas.microsoft.com/office/drawing/2014/chart" uri="{C3380CC4-5D6E-409C-BE32-E72D297353CC}">
                  <c16:uniqueId val="{00000007-CF69-401C-A865-67FEB712564E}"/>
                </c:ext>
              </c:extLst>
            </c:dLbl>
            <c:dLbl>
              <c:idx val="8"/>
              <c:delete val="1"/>
              <c:extLst>
                <c:ext xmlns:c15="http://schemas.microsoft.com/office/drawing/2012/chart" uri="{CE6537A1-D6FC-4f65-9D91-7224C49458BB}"/>
                <c:ext xmlns:c16="http://schemas.microsoft.com/office/drawing/2014/chart" uri="{C3380CC4-5D6E-409C-BE32-E72D297353CC}">
                  <c16:uniqueId val="{00000008-CF69-401C-A865-67FEB712564E}"/>
                </c:ext>
              </c:extLst>
            </c:dLbl>
            <c:dLbl>
              <c:idx val="9"/>
              <c:delete val="1"/>
              <c:extLst>
                <c:ext xmlns:c15="http://schemas.microsoft.com/office/drawing/2012/chart" uri="{CE6537A1-D6FC-4f65-9D91-7224C49458BB}"/>
                <c:ext xmlns:c16="http://schemas.microsoft.com/office/drawing/2014/chart" uri="{C3380CC4-5D6E-409C-BE32-E72D297353CC}">
                  <c16:uniqueId val="{00000009-CF69-401C-A865-67FEB712564E}"/>
                </c:ext>
              </c:extLst>
            </c:dLbl>
            <c:dLbl>
              <c:idx val="10"/>
              <c:delete val="1"/>
              <c:extLst>
                <c:ext xmlns:c15="http://schemas.microsoft.com/office/drawing/2012/chart" uri="{CE6537A1-D6FC-4f65-9D91-7224C49458BB}"/>
                <c:ext xmlns:c16="http://schemas.microsoft.com/office/drawing/2014/chart" uri="{C3380CC4-5D6E-409C-BE32-E72D297353CC}">
                  <c16:uniqueId val="{0000000A-CF69-401C-A865-67FEB712564E}"/>
                </c:ext>
              </c:extLst>
            </c:dLbl>
            <c:dLbl>
              <c:idx val="11"/>
              <c:delete val="1"/>
              <c:extLst>
                <c:ext xmlns:c15="http://schemas.microsoft.com/office/drawing/2012/chart" uri="{CE6537A1-D6FC-4f65-9D91-7224C49458BB}"/>
                <c:ext xmlns:c16="http://schemas.microsoft.com/office/drawing/2014/chart" uri="{C3380CC4-5D6E-409C-BE32-E72D297353CC}">
                  <c16:uniqueId val="{0000000B-CF69-401C-A865-67FEB712564E}"/>
                </c:ext>
              </c:extLst>
            </c:dLbl>
            <c:dLbl>
              <c:idx val="12"/>
              <c:delete val="1"/>
              <c:extLst>
                <c:ext xmlns:c15="http://schemas.microsoft.com/office/drawing/2012/chart" uri="{CE6537A1-D6FC-4f65-9D91-7224C49458BB}"/>
                <c:ext xmlns:c16="http://schemas.microsoft.com/office/drawing/2014/chart" uri="{C3380CC4-5D6E-409C-BE32-E72D297353CC}">
                  <c16:uniqueId val="{0000000C-CF69-401C-A865-67FEB712564E}"/>
                </c:ext>
              </c:extLst>
            </c:dLbl>
            <c:dLbl>
              <c:idx val="13"/>
              <c:delete val="1"/>
              <c:extLst>
                <c:ext xmlns:c15="http://schemas.microsoft.com/office/drawing/2012/chart" uri="{CE6537A1-D6FC-4f65-9D91-7224C49458BB}"/>
                <c:ext xmlns:c16="http://schemas.microsoft.com/office/drawing/2014/chart" uri="{C3380CC4-5D6E-409C-BE32-E72D297353CC}">
                  <c16:uniqueId val="{0000000D-CF69-401C-A865-67FEB712564E}"/>
                </c:ext>
              </c:extLst>
            </c:dLbl>
            <c:dLbl>
              <c:idx val="14"/>
              <c:delete val="1"/>
              <c:extLst>
                <c:ext xmlns:c15="http://schemas.microsoft.com/office/drawing/2012/chart" uri="{CE6537A1-D6FC-4f65-9D91-7224C49458BB}"/>
                <c:ext xmlns:c16="http://schemas.microsoft.com/office/drawing/2014/chart" uri="{C3380CC4-5D6E-409C-BE32-E72D297353CC}">
                  <c16:uniqueId val="{0000000E-CF69-401C-A865-67FEB712564E}"/>
                </c:ext>
              </c:extLst>
            </c:dLbl>
            <c:dLbl>
              <c:idx val="15"/>
              <c:delete val="1"/>
              <c:extLst>
                <c:ext xmlns:c15="http://schemas.microsoft.com/office/drawing/2012/chart" uri="{CE6537A1-D6FC-4f65-9D91-7224C49458BB}"/>
                <c:ext xmlns:c16="http://schemas.microsoft.com/office/drawing/2014/chart" uri="{C3380CC4-5D6E-409C-BE32-E72D297353CC}">
                  <c16:uniqueId val="{0000000F-CF69-401C-A865-67FEB712564E}"/>
                </c:ext>
              </c:extLst>
            </c:dLbl>
            <c:dLbl>
              <c:idx val="16"/>
              <c:delete val="1"/>
              <c:extLst>
                <c:ext xmlns:c15="http://schemas.microsoft.com/office/drawing/2012/chart" uri="{CE6537A1-D6FC-4f65-9D91-7224C49458BB}"/>
                <c:ext xmlns:c16="http://schemas.microsoft.com/office/drawing/2014/chart" uri="{C3380CC4-5D6E-409C-BE32-E72D297353CC}">
                  <c16:uniqueId val="{00000010-CF69-401C-A865-67FEB712564E}"/>
                </c:ext>
              </c:extLst>
            </c:dLbl>
            <c:dLbl>
              <c:idx val="17"/>
              <c:delete val="1"/>
              <c:extLst>
                <c:ext xmlns:c15="http://schemas.microsoft.com/office/drawing/2012/chart" uri="{CE6537A1-D6FC-4f65-9D91-7224C49458BB}"/>
                <c:ext xmlns:c16="http://schemas.microsoft.com/office/drawing/2014/chart" uri="{C3380CC4-5D6E-409C-BE32-E72D297353CC}">
                  <c16:uniqueId val="{00000011-CF69-401C-A865-67FEB712564E}"/>
                </c:ext>
              </c:extLst>
            </c:dLbl>
            <c:dLbl>
              <c:idx val="18"/>
              <c:delete val="1"/>
              <c:extLst>
                <c:ext xmlns:c15="http://schemas.microsoft.com/office/drawing/2012/chart" uri="{CE6537A1-D6FC-4f65-9D91-7224C49458BB}"/>
                <c:ext xmlns:c16="http://schemas.microsoft.com/office/drawing/2014/chart" uri="{C3380CC4-5D6E-409C-BE32-E72D297353CC}">
                  <c16:uniqueId val="{00000012-CF69-401C-A865-67FEB712564E}"/>
                </c:ext>
              </c:extLst>
            </c:dLbl>
            <c:dLbl>
              <c:idx val="19"/>
              <c:delete val="1"/>
              <c:extLst>
                <c:ext xmlns:c15="http://schemas.microsoft.com/office/drawing/2012/chart" uri="{CE6537A1-D6FC-4f65-9D91-7224C49458BB}"/>
                <c:ext xmlns:c16="http://schemas.microsoft.com/office/drawing/2014/chart" uri="{C3380CC4-5D6E-409C-BE32-E72D297353CC}">
                  <c16:uniqueId val="{00000013-CF69-401C-A865-67FEB712564E}"/>
                </c:ext>
              </c:extLst>
            </c:dLbl>
            <c:dLbl>
              <c:idx val="20"/>
              <c:delete val="1"/>
              <c:extLst>
                <c:ext xmlns:c15="http://schemas.microsoft.com/office/drawing/2012/chart" uri="{CE6537A1-D6FC-4f65-9D91-7224C49458BB}"/>
                <c:ext xmlns:c16="http://schemas.microsoft.com/office/drawing/2014/chart" uri="{C3380CC4-5D6E-409C-BE32-E72D297353CC}">
                  <c16:uniqueId val="{00000014-CF69-401C-A865-67FEB712564E}"/>
                </c:ext>
              </c:extLst>
            </c:dLbl>
            <c:dLbl>
              <c:idx val="21"/>
              <c:delete val="1"/>
              <c:extLst>
                <c:ext xmlns:c15="http://schemas.microsoft.com/office/drawing/2012/chart" uri="{CE6537A1-D6FC-4f65-9D91-7224C49458BB}"/>
                <c:ext xmlns:c16="http://schemas.microsoft.com/office/drawing/2014/chart" uri="{C3380CC4-5D6E-409C-BE32-E72D297353CC}">
                  <c16:uniqueId val="{00000015-CF69-401C-A865-67FEB712564E}"/>
                </c:ext>
              </c:extLst>
            </c:dLbl>
            <c:dLbl>
              <c:idx val="22"/>
              <c:delete val="1"/>
              <c:extLst>
                <c:ext xmlns:c15="http://schemas.microsoft.com/office/drawing/2012/chart" uri="{CE6537A1-D6FC-4f65-9D91-7224C49458BB}"/>
                <c:ext xmlns:c16="http://schemas.microsoft.com/office/drawing/2014/chart" uri="{C3380CC4-5D6E-409C-BE32-E72D297353CC}">
                  <c16:uniqueId val="{00000016-CF69-401C-A865-67FEB712564E}"/>
                </c:ext>
              </c:extLst>
            </c:dLbl>
            <c:dLbl>
              <c:idx val="23"/>
              <c:delete val="1"/>
              <c:extLst>
                <c:ext xmlns:c15="http://schemas.microsoft.com/office/drawing/2012/chart" uri="{CE6537A1-D6FC-4f65-9D91-7224C49458BB}"/>
                <c:ext xmlns:c16="http://schemas.microsoft.com/office/drawing/2014/chart" uri="{C3380CC4-5D6E-409C-BE32-E72D297353CC}">
                  <c16:uniqueId val="{00000017-CF69-401C-A865-67FEB712564E}"/>
                </c:ext>
              </c:extLst>
            </c:dLbl>
            <c:dLbl>
              <c:idx val="24"/>
              <c:delete val="1"/>
              <c:extLst>
                <c:ext xmlns:c15="http://schemas.microsoft.com/office/drawing/2012/chart" uri="{CE6537A1-D6FC-4f65-9D91-7224C49458BB}"/>
                <c:ext xmlns:c16="http://schemas.microsoft.com/office/drawing/2014/chart" uri="{C3380CC4-5D6E-409C-BE32-E72D297353CC}">
                  <c16:uniqueId val="{00000018-CF69-401C-A865-67FEB712564E}"/>
                </c:ext>
              </c:extLst>
            </c:dLbl>
            <c:dLbl>
              <c:idx val="25"/>
              <c:delete val="1"/>
              <c:extLst>
                <c:ext xmlns:c15="http://schemas.microsoft.com/office/drawing/2012/chart" uri="{CE6537A1-D6FC-4f65-9D91-7224C49458BB}"/>
                <c:ext xmlns:c16="http://schemas.microsoft.com/office/drawing/2014/chart" uri="{C3380CC4-5D6E-409C-BE32-E72D297353CC}">
                  <c16:uniqueId val="{00000019-CF69-401C-A865-67FEB712564E}"/>
                </c:ext>
              </c:extLst>
            </c:dLbl>
            <c:dLbl>
              <c:idx val="26"/>
              <c:delete val="1"/>
              <c:extLst>
                <c:ext xmlns:c15="http://schemas.microsoft.com/office/drawing/2012/chart" uri="{CE6537A1-D6FC-4f65-9D91-7224C49458BB}"/>
                <c:ext xmlns:c16="http://schemas.microsoft.com/office/drawing/2014/chart" uri="{C3380CC4-5D6E-409C-BE32-E72D297353CC}">
                  <c16:uniqueId val="{0000001A-CF69-401C-A865-67FEB712564E}"/>
                </c:ext>
              </c:extLst>
            </c:dLbl>
            <c:dLbl>
              <c:idx val="27"/>
              <c:delete val="1"/>
              <c:extLst>
                <c:ext xmlns:c15="http://schemas.microsoft.com/office/drawing/2012/chart" uri="{CE6537A1-D6FC-4f65-9D91-7224C49458BB}"/>
                <c:ext xmlns:c16="http://schemas.microsoft.com/office/drawing/2014/chart" uri="{C3380CC4-5D6E-409C-BE32-E72D297353CC}">
                  <c16:uniqueId val="{0000001B-CF69-401C-A865-67FEB712564E}"/>
                </c:ext>
              </c:extLst>
            </c:dLbl>
            <c:dLbl>
              <c:idx val="28"/>
              <c:delete val="1"/>
              <c:extLst>
                <c:ext xmlns:c15="http://schemas.microsoft.com/office/drawing/2012/chart" uri="{CE6537A1-D6FC-4f65-9D91-7224C49458BB}"/>
                <c:ext xmlns:c16="http://schemas.microsoft.com/office/drawing/2014/chart" uri="{C3380CC4-5D6E-409C-BE32-E72D297353CC}">
                  <c16:uniqueId val="{0000001C-CF69-401C-A865-67FEB712564E}"/>
                </c:ext>
              </c:extLst>
            </c:dLbl>
            <c:dLbl>
              <c:idx val="29"/>
              <c:delete val="1"/>
              <c:extLst>
                <c:ext xmlns:c15="http://schemas.microsoft.com/office/drawing/2012/chart" uri="{CE6537A1-D6FC-4f65-9D91-7224C49458BB}"/>
                <c:ext xmlns:c16="http://schemas.microsoft.com/office/drawing/2014/chart" uri="{C3380CC4-5D6E-409C-BE32-E72D297353CC}">
                  <c16:uniqueId val="{0000001D-CF69-401C-A865-67FEB712564E}"/>
                </c:ext>
              </c:extLst>
            </c:dLbl>
            <c:dLbl>
              <c:idx val="30"/>
              <c:delete val="1"/>
              <c:extLst>
                <c:ext xmlns:c15="http://schemas.microsoft.com/office/drawing/2012/chart" uri="{CE6537A1-D6FC-4f65-9D91-7224C49458BB}"/>
                <c:ext xmlns:c16="http://schemas.microsoft.com/office/drawing/2014/chart" uri="{C3380CC4-5D6E-409C-BE32-E72D297353CC}">
                  <c16:uniqueId val="{0000001E-CF69-401C-A865-67FEB712564E}"/>
                </c:ext>
              </c:extLst>
            </c:dLbl>
            <c:dLbl>
              <c:idx val="31"/>
              <c:delete val="1"/>
              <c:extLst>
                <c:ext xmlns:c15="http://schemas.microsoft.com/office/drawing/2012/chart" uri="{CE6537A1-D6FC-4f65-9D91-7224C49458BB}"/>
                <c:ext xmlns:c16="http://schemas.microsoft.com/office/drawing/2014/chart" uri="{C3380CC4-5D6E-409C-BE32-E72D297353CC}">
                  <c16:uniqueId val="{0000001F-CF69-401C-A865-67FEB712564E}"/>
                </c:ext>
              </c:extLst>
            </c:dLbl>
            <c:dLbl>
              <c:idx val="32"/>
              <c:delete val="1"/>
              <c:extLst>
                <c:ext xmlns:c15="http://schemas.microsoft.com/office/drawing/2012/chart" uri="{CE6537A1-D6FC-4f65-9D91-7224C49458BB}"/>
                <c:ext xmlns:c16="http://schemas.microsoft.com/office/drawing/2014/chart" uri="{C3380CC4-5D6E-409C-BE32-E72D297353CC}">
                  <c16:uniqueId val="{00000020-CF69-401C-A865-67FEB712564E}"/>
                </c:ext>
              </c:extLst>
            </c:dLbl>
            <c:dLbl>
              <c:idx val="33"/>
              <c:delete val="1"/>
              <c:extLst>
                <c:ext xmlns:c15="http://schemas.microsoft.com/office/drawing/2012/chart" uri="{CE6537A1-D6FC-4f65-9D91-7224C49458BB}"/>
                <c:ext xmlns:c16="http://schemas.microsoft.com/office/drawing/2014/chart" uri="{C3380CC4-5D6E-409C-BE32-E72D297353CC}">
                  <c16:uniqueId val="{00000021-CF69-401C-A865-67FEB712564E}"/>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tiedot'!$B$25:$AZ$25</c:f>
              <c:numCache>
                <c:formatCode>#,##0</c:formatCode>
                <c:ptCount val="51"/>
                <c:pt idx="0">
                  <c:v>-58</c:v>
                </c:pt>
                <c:pt idx="1">
                  <c:v>-32</c:v>
                </c:pt>
                <c:pt idx="2">
                  <c:v>-27</c:v>
                </c:pt>
                <c:pt idx="3">
                  <c:v>-57</c:v>
                </c:pt>
                <c:pt idx="4">
                  <c:v>-11</c:v>
                </c:pt>
                <c:pt idx="5">
                  <c:v>-22</c:v>
                </c:pt>
                <c:pt idx="6">
                  <c:v>-9</c:v>
                </c:pt>
                <c:pt idx="7">
                  <c:v>-24</c:v>
                </c:pt>
                <c:pt idx="8">
                  <c:v>-19</c:v>
                </c:pt>
                <c:pt idx="9">
                  <c:v>-61</c:v>
                </c:pt>
                <c:pt idx="10">
                  <c:v>-59</c:v>
                </c:pt>
                <c:pt idx="11">
                  <c:v>-30</c:v>
                </c:pt>
                <c:pt idx="12">
                  <c:v>-59</c:v>
                </c:pt>
                <c:pt idx="13">
                  <c:v>-29</c:v>
                </c:pt>
                <c:pt idx="14">
                  <c:v>-47</c:v>
                </c:pt>
                <c:pt idx="15">
                  <c:v>-40</c:v>
                </c:pt>
                <c:pt idx="16">
                  <c:v>-37</c:v>
                </c:pt>
                <c:pt idx="17">
                  <c:v>-59</c:v>
                </c:pt>
                <c:pt idx="18">
                  <c:v>-29</c:v>
                </c:pt>
                <c:pt idx="19">
                  <c:v>-52</c:v>
                </c:pt>
                <c:pt idx="20">
                  <c:v>-44</c:v>
                </c:pt>
                <c:pt idx="21">
                  <c:v>-51</c:v>
                </c:pt>
                <c:pt idx="22">
                  <c:v>-55</c:v>
                </c:pt>
                <c:pt idx="23">
                  <c:v>-60</c:v>
                </c:pt>
                <c:pt idx="24">
                  <c:v>-60</c:v>
                </c:pt>
                <c:pt idx="25">
                  <c:v>-55</c:v>
                </c:pt>
                <c:pt idx="26">
                  <c:v>-54</c:v>
                </c:pt>
                <c:pt idx="27">
                  <c:v>-55</c:v>
                </c:pt>
                <c:pt idx="28">
                  <c:v>-53</c:v>
                </c:pt>
                <c:pt idx="29">
                  <c:v>-49</c:v>
                </c:pt>
                <c:pt idx="30">
                  <c:v>-54</c:v>
                </c:pt>
                <c:pt idx="31">
                  <c:v>-59</c:v>
                </c:pt>
                <c:pt idx="32">
                  <c:v>-73</c:v>
                </c:pt>
                <c:pt idx="33">
                  <c:v>-67</c:v>
                </c:pt>
              </c:numCache>
            </c:numRef>
          </c:val>
          <c:smooth val="0"/>
          <c:extLst>
            <c:ext xmlns:c16="http://schemas.microsoft.com/office/drawing/2014/chart" uri="{C3380CC4-5D6E-409C-BE32-E72D297353CC}">
              <c16:uniqueId val="{00000022-CF69-401C-A865-67FEB712564E}"/>
            </c:ext>
          </c:extLst>
        </c:ser>
        <c:ser>
          <c:idx val="1"/>
          <c:order val="1"/>
          <c:tx>
            <c:strRef>
              <c:f>'Diat 13–18 tiedot'!$A$26</c:f>
              <c:strCache>
                <c:ptCount val="1"/>
                <c:pt idx="0">
                  <c:v>Pielavesi ennuste</c:v>
                </c:pt>
              </c:strCache>
            </c:strRef>
          </c:tx>
          <c:spPr>
            <a:ln w="38100" cap="rnd">
              <a:solidFill>
                <a:srgbClr val="FF0000"/>
              </a:solidFill>
              <a:round/>
            </a:ln>
            <a:effectLst/>
          </c:spPr>
          <c:marker>
            <c:symbol val="none"/>
          </c:marker>
          <c:dLbls>
            <c:dLbl>
              <c:idx val="33"/>
              <c:layout>
                <c:manualLayout>
                  <c:x val="8.3333333333332309E-3"/>
                  <c:y val="9.2592592592591737E-3"/>
                </c:manualLayout>
              </c:layout>
              <c:tx>
                <c:rich>
                  <a:bodyPr/>
                  <a:lstStyle/>
                  <a:p>
                    <a:fld id="{45418CAC-29A5-4C3E-BF72-85227E846E23}"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CF69-401C-A865-67FEB712564E}"/>
                </c:ext>
              </c:extLst>
            </c:dLbl>
            <c:dLbl>
              <c:idx val="55"/>
              <c:layout>
                <c:manualLayout>
                  <c:x val="-5.2777777777777882E-2"/>
                  <c:y val="-7.8703703703703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C9F121E9-67EE-4B4F-9C7E-06AD06C6DA35}"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CF69-401C-A865-67FEB712564E}"/>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tiedot'!$B$26:$BE$26</c:f>
              <c:numCache>
                <c:formatCode>General</c:formatCode>
                <c:ptCount val="56"/>
                <c:pt idx="33" formatCode="#,##0">
                  <c:v>-67</c:v>
                </c:pt>
                <c:pt idx="34" formatCode="#,##0">
                  <c:v>-61</c:v>
                </c:pt>
                <c:pt idx="35" formatCode="#,##0">
                  <c:v>-60</c:v>
                </c:pt>
                <c:pt idx="36" formatCode="#,##0">
                  <c:v>-60</c:v>
                </c:pt>
                <c:pt idx="37" formatCode="#,##0">
                  <c:v>-61</c:v>
                </c:pt>
                <c:pt idx="38" formatCode="#,##0">
                  <c:v>-61</c:v>
                </c:pt>
                <c:pt idx="39" formatCode="#,##0">
                  <c:v>-61</c:v>
                </c:pt>
                <c:pt idx="40" formatCode="#,##0">
                  <c:v>-61</c:v>
                </c:pt>
                <c:pt idx="41" formatCode="#,##0">
                  <c:v>-62</c:v>
                </c:pt>
                <c:pt idx="42" formatCode="#,##0">
                  <c:v>-62</c:v>
                </c:pt>
                <c:pt idx="43" formatCode="#,##0">
                  <c:v>-62</c:v>
                </c:pt>
                <c:pt idx="44" formatCode="#,##0">
                  <c:v>-62</c:v>
                </c:pt>
                <c:pt idx="45" formatCode="#,##0">
                  <c:v>-62</c:v>
                </c:pt>
                <c:pt idx="46" formatCode="#,##0">
                  <c:v>-62</c:v>
                </c:pt>
                <c:pt idx="47" formatCode="#,##0">
                  <c:v>-62</c:v>
                </c:pt>
                <c:pt idx="48" formatCode="#,##0">
                  <c:v>-62</c:v>
                </c:pt>
                <c:pt idx="49" formatCode="#,##0">
                  <c:v>-62</c:v>
                </c:pt>
                <c:pt idx="50" formatCode="#,##0">
                  <c:v>-62</c:v>
                </c:pt>
                <c:pt idx="51">
                  <c:v>-61</c:v>
                </c:pt>
                <c:pt idx="52">
                  <c:v>-61</c:v>
                </c:pt>
                <c:pt idx="53">
                  <c:v>-60</c:v>
                </c:pt>
                <c:pt idx="54">
                  <c:v>-61</c:v>
                </c:pt>
                <c:pt idx="55">
                  <c:v>-59</c:v>
                </c:pt>
              </c:numCache>
            </c:numRef>
          </c:val>
          <c:smooth val="0"/>
          <c:extLst>
            <c:ext xmlns:c16="http://schemas.microsoft.com/office/drawing/2014/chart" uri="{C3380CC4-5D6E-409C-BE32-E72D297353CC}">
              <c16:uniqueId val="{00000025-CF69-401C-A865-67FEB712564E}"/>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178687664041995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Rautalammilla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675925925925926"/>
          <c:w val="0.835755905511811"/>
          <c:h val="0.63456765820939054"/>
        </c:manualLayout>
      </c:layout>
      <c:lineChart>
        <c:grouping val="standard"/>
        <c:varyColors val="0"/>
        <c:ser>
          <c:idx val="0"/>
          <c:order val="0"/>
          <c:tx>
            <c:strRef>
              <c:f>'Diat 13–18 tiedot'!$A$27</c:f>
              <c:strCache>
                <c:ptCount val="1"/>
                <c:pt idx="0">
                  <c:v>Rautalampi toteutunut</c:v>
                </c:pt>
              </c:strCache>
            </c:strRef>
          </c:tx>
          <c:spPr>
            <a:ln w="38100" cap="rnd">
              <a:solidFill>
                <a:schemeClr val="tx2"/>
              </a:solidFill>
              <a:round/>
            </a:ln>
            <a:effectLst/>
          </c:spPr>
          <c:marker>
            <c:symbol val="none"/>
          </c:marker>
          <c:dLbls>
            <c:dLbl>
              <c:idx val="0"/>
              <c:layout>
                <c:manualLayout>
                  <c:x val="-1.9444444444444469E-2"/>
                  <c:y val="0.30092592592592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D-45AF-B2A4-BA88B14CC128}"/>
                </c:ext>
              </c:extLst>
            </c:dLbl>
            <c:dLbl>
              <c:idx val="1"/>
              <c:delete val="1"/>
              <c:extLst>
                <c:ext xmlns:c15="http://schemas.microsoft.com/office/drawing/2012/chart" uri="{CE6537A1-D6FC-4f65-9D91-7224C49458BB}"/>
                <c:ext xmlns:c16="http://schemas.microsoft.com/office/drawing/2014/chart" uri="{C3380CC4-5D6E-409C-BE32-E72D297353CC}">
                  <c16:uniqueId val="{00000001-3ACD-45AF-B2A4-BA88B14CC128}"/>
                </c:ext>
              </c:extLst>
            </c:dLbl>
            <c:dLbl>
              <c:idx val="2"/>
              <c:delete val="1"/>
              <c:extLst>
                <c:ext xmlns:c15="http://schemas.microsoft.com/office/drawing/2012/chart" uri="{CE6537A1-D6FC-4f65-9D91-7224C49458BB}"/>
                <c:ext xmlns:c16="http://schemas.microsoft.com/office/drawing/2014/chart" uri="{C3380CC4-5D6E-409C-BE32-E72D297353CC}">
                  <c16:uniqueId val="{00000002-3ACD-45AF-B2A4-BA88B14CC128}"/>
                </c:ext>
              </c:extLst>
            </c:dLbl>
            <c:dLbl>
              <c:idx val="3"/>
              <c:delete val="1"/>
              <c:extLst>
                <c:ext xmlns:c15="http://schemas.microsoft.com/office/drawing/2012/chart" uri="{CE6537A1-D6FC-4f65-9D91-7224C49458BB}"/>
                <c:ext xmlns:c16="http://schemas.microsoft.com/office/drawing/2014/chart" uri="{C3380CC4-5D6E-409C-BE32-E72D297353CC}">
                  <c16:uniqueId val="{00000003-3ACD-45AF-B2A4-BA88B14CC128}"/>
                </c:ext>
              </c:extLst>
            </c:dLbl>
            <c:dLbl>
              <c:idx val="4"/>
              <c:delete val="1"/>
              <c:extLst>
                <c:ext xmlns:c15="http://schemas.microsoft.com/office/drawing/2012/chart" uri="{CE6537A1-D6FC-4f65-9D91-7224C49458BB}"/>
                <c:ext xmlns:c16="http://schemas.microsoft.com/office/drawing/2014/chart" uri="{C3380CC4-5D6E-409C-BE32-E72D297353CC}">
                  <c16:uniqueId val="{00000004-3ACD-45AF-B2A4-BA88B14CC128}"/>
                </c:ext>
              </c:extLst>
            </c:dLbl>
            <c:dLbl>
              <c:idx val="5"/>
              <c:delete val="1"/>
              <c:extLst>
                <c:ext xmlns:c15="http://schemas.microsoft.com/office/drawing/2012/chart" uri="{CE6537A1-D6FC-4f65-9D91-7224C49458BB}"/>
                <c:ext xmlns:c16="http://schemas.microsoft.com/office/drawing/2014/chart" uri="{C3380CC4-5D6E-409C-BE32-E72D297353CC}">
                  <c16:uniqueId val="{00000005-3ACD-45AF-B2A4-BA88B14CC128}"/>
                </c:ext>
              </c:extLst>
            </c:dLbl>
            <c:dLbl>
              <c:idx val="6"/>
              <c:delete val="1"/>
              <c:extLst>
                <c:ext xmlns:c15="http://schemas.microsoft.com/office/drawing/2012/chart" uri="{CE6537A1-D6FC-4f65-9D91-7224C49458BB}"/>
                <c:ext xmlns:c16="http://schemas.microsoft.com/office/drawing/2014/chart" uri="{C3380CC4-5D6E-409C-BE32-E72D297353CC}">
                  <c16:uniqueId val="{00000006-3ACD-45AF-B2A4-BA88B14CC128}"/>
                </c:ext>
              </c:extLst>
            </c:dLbl>
            <c:dLbl>
              <c:idx val="7"/>
              <c:delete val="1"/>
              <c:extLst>
                <c:ext xmlns:c15="http://schemas.microsoft.com/office/drawing/2012/chart" uri="{CE6537A1-D6FC-4f65-9D91-7224C49458BB}"/>
                <c:ext xmlns:c16="http://schemas.microsoft.com/office/drawing/2014/chart" uri="{C3380CC4-5D6E-409C-BE32-E72D297353CC}">
                  <c16:uniqueId val="{00000007-3ACD-45AF-B2A4-BA88B14CC128}"/>
                </c:ext>
              </c:extLst>
            </c:dLbl>
            <c:dLbl>
              <c:idx val="8"/>
              <c:delete val="1"/>
              <c:extLst>
                <c:ext xmlns:c15="http://schemas.microsoft.com/office/drawing/2012/chart" uri="{CE6537A1-D6FC-4f65-9D91-7224C49458BB}"/>
                <c:ext xmlns:c16="http://schemas.microsoft.com/office/drawing/2014/chart" uri="{C3380CC4-5D6E-409C-BE32-E72D297353CC}">
                  <c16:uniqueId val="{00000008-3ACD-45AF-B2A4-BA88B14CC128}"/>
                </c:ext>
              </c:extLst>
            </c:dLbl>
            <c:dLbl>
              <c:idx val="9"/>
              <c:delete val="1"/>
              <c:extLst>
                <c:ext xmlns:c15="http://schemas.microsoft.com/office/drawing/2012/chart" uri="{CE6537A1-D6FC-4f65-9D91-7224C49458BB}"/>
                <c:ext xmlns:c16="http://schemas.microsoft.com/office/drawing/2014/chart" uri="{C3380CC4-5D6E-409C-BE32-E72D297353CC}">
                  <c16:uniqueId val="{00000009-3ACD-45AF-B2A4-BA88B14CC128}"/>
                </c:ext>
              </c:extLst>
            </c:dLbl>
            <c:dLbl>
              <c:idx val="10"/>
              <c:delete val="1"/>
              <c:extLst>
                <c:ext xmlns:c15="http://schemas.microsoft.com/office/drawing/2012/chart" uri="{CE6537A1-D6FC-4f65-9D91-7224C49458BB}"/>
                <c:ext xmlns:c16="http://schemas.microsoft.com/office/drawing/2014/chart" uri="{C3380CC4-5D6E-409C-BE32-E72D297353CC}">
                  <c16:uniqueId val="{0000000A-3ACD-45AF-B2A4-BA88B14CC128}"/>
                </c:ext>
              </c:extLst>
            </c:dLbl>
            <c:dLbl>
              <c:idx val="11"/>
              <c:delete val="1"/>
              <c:extLst>
                <c:ext xmlns:c15="http://schemas.microsoft.com/office/drawing/2012/chart" uri="{CE6537A1-D6FC-4f65-9D91-7224C49458BB}"/>
                <c:ext xmlns:c16="http://schemas.microsoft.com/office/drawing/2014/chart" uri="{C3380CC4-5D6E-409C-BE32-E72D297353CC}">
                  <c16:uniqueId val="{0000000B-3ACD-45AF-B2A4-BA88B14CC128}"/>
                </c:ext>
              </c:extLst>
            </c:dLbl>
            <c:dLbl>
              <c:idx val="12"/>
              <c:delete val="1"/>
              <c:extLst>
                <c:ext xmlns:c15="http://schemas.microsoft.com/office/drawing/2012/chart" uri="{CE6537A1-D6FC-4f65-9D91-7224C49458BB}"/>
                <c:ext xmlns:c16="http://schemas.microsoft.com/office/drawing/2014/chart" uri="{C3380CC4-5D6E-409C-BE32-E72D297353CC}">
                  <c16:uniqueId val="{0000000C-3ACD-45AF-B2A4-BA88B14CC128}"/>
                </c:ext>
              </c:extLst>
            </c:dLbl>
            <c:dLbl>
              <c:idx val="13"/>
              <c:delete val="1"/>
              <c:extLst>
                <c:ext xmlns:c15="http://schemas.microsoft.com/office/drawing/2012/chart" uri="{CE6537A1-D6FC-4f65-9D91-7224C49458BB}"/>
                <c:ext xmlns:c16="http://schemas.microsoft.com/office/drawing/2014/chart" uri="{C3380CC4-5D6E-409C-BE32-E72D297353CC}">
                  <c16:uniqueId val="{0000000D-3ACD-45AF-B2A4-BA88B14CC128}"/>
                </c:ext>
              </c:extLst>
            </c:dLbl>
            <c:dLbl>
              <c:idx val="14"/>
              <c:delete val="1"/>
              <c:extLst>
                <c:ext xmlns:c15="http://schemas.microsoft.com/office/drawing/2012/chart" uri="{CE6537A1-D6FC-4f65-9D91-7224C49458BB}"/>
                <c:ext xmlns:c16="http://schemas.microsoft.com/office/drawing/2014/chart" uri="{C3380CC4-5D6E-409C-BE32-E72D297353CC}">
                  <c16:uniqueId val="{0000000E-3ACD-45AF-B2A4-BA88B14CC128}"/>
                </c:ext>
              </c:extLst>
            </c:dLbl>
            <c:dLbl>
              <c:idx val="15"/>
              <c:delete val="1"/>
              <c:extLst>
                <c:ext xmlns:c15="http://schemas.microsoft.com/office/drawing/2012/chart" uri="{CE6537A1-D6FC-4f65-9D91-7224C49458BB}"/>
                <c:ext xmlns:c16="http://schemas.microsoft.com/office/drawing/2014/chart" uri="{C3380CC4-5D6E-409C-BE32-E72D297353CC}">
                  <c16:uniqueId val="{0000000F-3ACD-45AF-B2A4-BA88B14CC128}"/>
                </c:ext>
              </c:extLst>
            </c:dLbl>
            <c:dLbl>
              <c:idx val="16"/>
              <c:delete val="1"/>
              <c:extLst>
                <c:ext xmlns:c15="http://schemas.microsoft.com/office/drawing/2012/chart" uri="{CE6537A1-D6FC-4f65-9D91-7224C49458BB}"/>
                <c:ext xmlns:c16="http://schemas.microsoft.com/office/drawing/2014/chart" uri="{C3380CC4-5D6E-409C-BE32-E72D297353CC}">
                  <c16:uniqueId val="{00000010-3ACD-45AF-B2A4-BA88B14CC128}"/>
                </c:ext>
              </c:extLst>
            </c:dLbl>
            <c:dLbl>
              <c:idx val="17"/>
              <c:delete val="1"/>
              <c:extLst>
                <c:ext xmlns:c15="http://schemas.microsoft.com/office/drawing/2012/chart" uri="{CE6537A1-D6FC-4f65-9D91-7224C49458BB}"/>
                <c:ext xmlns:c16="http://schemas.microsoft.com/office/drawing/2014/chart" uri="{C3380CC4-5D6E-409C-BE32-E72D297353CC}">
                  <c16:uniqueId val="{00000011-3ACD-45AF-B2A4-BA88B14CC128}"/>
                </c:ext>
              </c:extLst>
            </c:dLbl>
            <c:dLbl>
              <c:idx val="18"/>
              <c:delete val="1"/>
              <c:extLst>
                <c:ext xmlns:c15="http://schemas.microsoft.com/office/drawing/2012/chart" uri="{CE6537A1-D6FC-4f65-9D91-7224C49458BB}"/>
                <c:ext xmlns:c16="http://schemas.microsoft.com/office/drawing/2014/chart" uri="{C3380CC4-5D6E-409C-BE32-E72D297353CC}">
                  <c16:uniqueId val="{00000012-3ACD-45AF-B2A4-BA88B14CC128}"/>
                </c:ext>
              </c:extLst>
            </c:dLbl>
            <c:dLbl>
              <c:idx val="19"/>
              <c:delete val="1"/>
              <c:extLst>
                <c:ext xmlns:c15="http://schemas.microsoft.com/office/drawing/2012/chart" uri="{CE6537A1-D6FC-4f65-9D91-7224C49458BB}"/>
                <c:ext xmlns:c16="http://schemas.microsoft.com/office/drawing/2014/chart" uri="{C3380CC4-5D6E-409C-BE32-E72D297353CC}">
                  <c16:uniqueId val="{00000013-3ACD-45AF-B2A4-BA88B14CC128}"/>
                </c:ext>
              </c:extLst>
            </c:dLbl>
            <c:dLbl>
              <c:idx val="20"/>
              <c:delete val="1"/>
              <c:extLst>
                <c:ext xmlns:c15="http://schemas.microsoft.com/office/drawing/2012/chart" uri="{CE6537A1-D6FC-4f65-9D91-7224C49458BB}"/>
                <c:ext xmlns:c16="http://schemas.microsoft.com/office/drawing/2014/chart" uri="{C3380CC4-5D6E-409C-BE32-E72D297353CC}">
                  <c16:uniqueId val="{00000014-3ACD-45AF-B2A4-BA88B14CC128}"/>
                </c:ext>
              </c:extLst>
            </c:dLbl>
            <c:dLbl>
              <c:idx val="21"/>
              <c:delete val="1"/>
              <c:extLst>
                <c:ext xmlns:c15="http://schemas.microsoft.com/office/drawing/2012/chart" uri="{CE6537A1-D6FC-4f65-9D91-7224C49458BB}"/>
                <c:ext xmlns:c16="http://schemas.microsoft.com/office/drawing/2014/chart" uri="{C3380CC4-5D6E-409C-BE32-E72D297353CC}">
                  <c16:uniqueId val="{00000015-3ACD-45AF-B2A4-BA88B14CC128}"/>
                </c:ext>
              </c:extLst>
            </c:dLbl>
            <c:dLbl>
              <c:idx val="22"/>
              <c:delete val="1"/>
              <c:extLst>
                <c:ext xmlns:c15="http://schemas.microsoft.com/office/drawing/2012/chart" uri="{CE6537A1-D6FC-4f65-9D91-7224C49458BB}"/>
                <c:ext xmlns:c16="http://schemas.microsoft.com/office/drawing/2014/chart" uri="{C3380CC4-5D6E-409C-BE32-E72D297353CC}">
                  <c16:uniqueId val="{00000016-3ACD-45AF-B2A4-BA88B14CC128}"/>
                </c:ext>
              </c:extLst>
            </c:dLbl>
            <c:dLbl>
              <c:idx val="23"/>
              <c:delete val="1"/>
              <c:extLst>
                <c:ext xmlns:c15="http://schemas.microsoft.com/office/drawing/2012/chart" uri="{CE6537A1-D6FC-4f65-9D91-7224C49458BB}"/>
                <c:ext xmlns:c16="http://schemas.microsoft.com/office/drawing/2014/chart" uri="{C3380CC4-5D6E-409C-BE32-E72D297353CC}">
                  <c16:uniqueId val="{00000017-3ACD-45AF-B2A4-BA88B14CC128}"/>
                </c:ext>
              </c:extLst>
            </c:dLbl>
            <c:dLbl>
              <c:idx val="24"/>
              <c:delete val="1"/>
              <c:extLst>
                <c:ext xmlns:c15="http://schemas.microsoft.com/office/drawing/2012/chart" uri="{CE6537A1-D6FC-4f65-9D91-7224C49458BB}"/>
                <c:ext xmlns:c16="http://schemas.microsoft.com/office/drawing/2014/chart" uri="{C3380CC4-5D6E-409C-BE32-E72D297353CC}">
                  <c16:uniqueId val="{00000018-3ACD-45AF-B2A4-BA88B14CC128}"/>
                </c:ext>
              </c:extLst>
            </c:dLbl>
            <c:dLbl>
              <c:idx val="25"/>
              <c:delete val="1"/>
              <c:extLst>
                <c:ext xmlns:c15="http://schemas.microsoft.com/office/drawing/2012/chart" uri="{CE6537A1-D6FC-4f65-9D91-7224C49458BB}"/>
                <c:ext xmlns:c16="http://schemas.microsoft.com/office/drawing/2014/chart" uri="{C3380CC4-5D6E-409C-BE32-E72D297353CC}">
                  <c16:uniqueId val="{00000019-3ACD-45AF-B2A4-BA88B14CC128}"/>
                </c:ext>
              </c:extLst>
            </c:dLbl>
            <c:dLbl>
              <c:idx val="26"/>
              <c:delete val="1"/>
              <c:extLst>
                <c:ext xmlns:c15="http://schemas.microsoft.com/office/drawing/2012/chart" uri="{CE6537A1-D6FC-4f65-9D91-7224C49458BB}"/>
                <c:ext xmlns:c16="http://schemas.microsoft.com/office/drawing/2014/chart" uri="{C3380CC4-5D6E-409C-BE32-E72D297353CC}">
                  <c16:uniqueId val="{0000001A-3ACD-45AF-B2A4-BA88B14CC128}"/>
                </c:ext>
              </c:extLst>
            </c:dLbl>
            <c:dLbl>
              <c:idx val="27"/>
              <c:delete val="1"/>
              <c:extLst>
                <c:ext xmlns:c15="http://schemas.microsoft.com/office/drawing/2012/chart" uri="{CE6537A1-D6FC-4f65-9D91-7224C49458BB}"/>
                <c:ext xmlns:c16="http://schemas.microsoft.com/office/drawing/2014/chart" uri="{C3380CC4-5D6E-409C-BE32-E72D297353CC}">
                  <c16:uniqueId val="{0000001B-3ACD-45AF-B2A4-BA88B14CC128}"/>
                </c:ext>
              </c:extLst>
            </c:dLbl>
            <c:dLbl>
              <c:idx val="28"/>
              <c:delete val="1"/>
              <c:extLst>
                <c:ext xmlns:c15="http://schemas.microsoft.com/office/drawing/2012/chart" uri="{CE6537A1-D6FC-4f65-9D91-7224C49458BB}"/>
                <c:ext xmlns:c16="http://schemas.microsoft.com/office/drawing/2014/chart" uri="{C3380CC4-5D6E-409C-BE32-E72D297353CC}">
                  <c16:uniqueId val="{0000001C-3ACD-45AF-B2A4-BA88B14CC128}"/>
                </c:ext>
              </c:extLst>
            </c:dLbl>
            <c:dLbl>
              <c:idx val="29"/>
              <c:delete val="1"/>
              <c:extLst>
                <c:ext xmlns:c15="http://schemas.microsoft.com/office/drawing/2012/chart" uri="{CE6537A1-D6FC-4f65-9D91-7224C49458BB}"/>
                <c:ext xmlns:c16="http://schemas.microsoft.com/office/drawing/2014/chart" uri="{C3380CC4-5D6E-409C-BE32-E72D297353CC}">
                  <c16:uniqueId val="{0000001D-3ACD-45AF-B2A4-BA88B14CC128}"/>
                </c:ext>
              </c:extLst>
            </c:dLbl>
            <c:dLbl>
              <c:idx val="30"/>
              <c:delete val="1"/>
              <c:extLst>
                <c:ext xmlns:c15="http://schemas.microsoft.com/office/drawing/2012/chart" uri="{CE6537A1-D6FC-4f65-9D91-7224C49458BB}"/>
                <c:ext xmlns:c16="http://schemas.microsoft.com/office/drawing/2014/chart" uri="{C3380CC4-5D6E-409C-BE32-E72D297353CC}">
                  <c16:uniqueId val="{0000001E-3ACD-45AF-B2A4-BA88B14CC128}"/>
                </c:ext>
              </c:extLst>
            </c:dLbl>
            <c:dLbl>
              <c:idx val="31"/>
              <c:delete val="1"/>
              <c:extLst>
                <c:ext xmlns:c15="http://schemas.microsoft.com/office/drawing/2012/chart" uri="{CE6537A1-D6FC-4f65-9D91-7224C49458BB}"/>
                <c:ext xmlns:c16="http://schemas.microsoft.com/office/drawing/2014/chart" uri="{C3380CC4-5D6E-409C-BE32-E72D297353CC}">
                  <c16:uniqueId val="{0000001F-3ACD-45AF-B2A4-BA88B14CC128}"/>
                </c:ext>
              </c:extLst>
            </c:dLbl>
            <c:dLbl>
              <c:idx val="32"/>
              <c:delete val="1"/>
              <c:extLst>
                <c:ext xmlns:c15="http://schemas.microsoft.com/office/drawing/2012/chart" uri="{CE6537A1-D6FC-4f65-9D91-7224C49458BB}"/>
                <c:ext xmlns:c16="http://schemas.microsoft.com/office/drawing/2014/chart" uri="{C3380CC4-5D6E-409C-BE32-E72D297353CC}">
                  <c16:uniqueId val="{00000020-3ACD-45AF-B2A4-BA88B14CC128}"/>
                </c:ext>
              </c:extLst>
            </c:dLbl>
            <c:dLbl>
              <c:idx val="33"/>
              <c:delete val="1"/>
              <c:extLst>
                <c:ext xmlns:c15="http://schemas.microsoft.com/office/drawing/2012/chart" uri="{CE6537A1-D6FC-4f65-9D91-7224C49458BB}"/>
                <c:ext xmlns:c16="http://schemas.microsoft.com/office/drawing/2014/chart" uri="{C3380CC4-5D6E-409C-BE32-E72D297353CC}">
                  <c16:uniqueId val="{00000021-3ACD-45AF-B2A4-BA88B14CC128}"/>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tiedot'!$B$27:$AZ$27</c:f>
              <c:numCache>
                <c:formatCode>#,##0</c:formatCode>
                <c:ptCount val="51"/>
                <c:pt idx="0">
                  <c:v>-10</c:v>
                </c:pt>
                <c:pt idx="1">
                  <c:v>-3</c:v>
                </c:pt>
                <c:pt idx="2">
                  <c:v>-32</c:v>
                </c:pt>
                <c:pt idx="3">
                  <c:v>-16</c:v>
                </c:pt>
                <c:pt idx="4">
                  <c:v>-29</c:v>
                </c:pt>
                <c:pt idx="5">
                  <c:v>-30</c:v>
                </c:pt>
                <c:pt idx="6">
                  <c:v>-21</c:v>
                </c:pt>
                <c:pt idx="7">
                  <c:v>-24</c:v>
                </c:pt>
                <c:pt idx="8">
                  <c:v>-36</c:v>
                </c:pt>
                <c:pt idx="9">
                  <c:v>-18</c:v>
                </c:pt>
                <c:pt idx="10">
                  <c:v>-37</c:v>
                </c:pt>
                <c:pt idx="11">
                  <c:v>-30</c:v>
                </c:pt>
                <c:pt idx="12">
                  <c:v>-22</c:v>
                </c:pt>
                <c:pt idx="13">
                  <c:v>-35</c:v>
                </c:pt>
                <c:pt idx="14">
                  <c:v>-32</c:v>
                </c:pt>
                <c:pt idx="15">
                  <c:v>-24</c:v>
                </c:pt>
                <c:pt idx="16">
                  <c:v>-23</c:v>
                </c:pt>
                <c:pt idx="17">
                  <c:v>-25</c:v>
                </c:pt>
                <c:pt idx="18">
                  <c:v>-36</c:v>
                </c:pt>
                <c:pt idx="19">
                  <c:v>-32</c:v>
                </c:pt>
                <c:pt idx="20">
                  <c:v>-37</c:v>
                </c:pt>
                <c:pt idx="21">
                  <c:v>-26</c:v>
                </c:pt>
                <c:pt idx="22">
                  <c:v>-24</c:v>
                </c:pt>
                <c:pt idx="23">
                  <c:v>-23</c:v>
                </c:pt>
                <c:pt idx="24">
                  <c:v>-48</c:v>
                </c:pt>
                <c:pt idx="25">
                  <c:v>-45</c:v>
                </c:pt>
                <c:pt idx="26">
                  <c:v>-32</c:v>
                </c:pt>
                <c:pt idx="27">
                  <c:v>-42</c:v>
                </c:pt>
                <c:pt idx="28">
                  <c:v>-41</c:v>
                </c:pt>
                <c:pt idx="29">
                  <c:v>-33</c:v>
                </c:pt>
                <c:pt idx="30">
                  <c:v>-53</c:v>
                </c:pt>
                <c:pt idx="31">
                  <c:v>-39</c:v>
                </c:pt>
                <c:pt idx="32">
                  <c:v>-45</c:v>
                </c:pt>
                <c:pt idx="33">
                  <c:v>-38</c:v>
                </c:pt>
              </c:numCache>
            </c:numRef>
          </c:val>
          <c:smooth val="0"/>
          <c:extLst>
            <c:ext xmlns:c16="http://schemas.microsoft.com/office/drawing/2014/chart" uri="{C3380CC4-5D6E-409C-BE32-E72D297353CC}">
              <c16:uniqueId val="{00000022-3ACD-45AF-B2A4-BA88B14CC128}"/>
            </c:ext>
          </c:extLst>
        </c:ser>
        <c:ser>
          <c:idx val="1"/>
          <c:order val="1"/>
          <c:tx>
            <c:strRef>
              <c:f>'Diat 13–18 tiedot'!$A$28</c:f>
              <c:strCache>
                <c:ptCount val="1"/>
                <c:pt idx="0">
                  <c:v>Rautalampi ennuste</c:v>
                </c:pt>
              </c:strCache>
            </c:strRef>
          </c:tx>
          <c:spPr>
            <a:ln w="38100" cap="rnd">
              <a:solidFill>
                <a:srgbClr val="FF0000"/>
              </a:solidFill>
              <a:round/>
            </a:ln>
            <a:effectLst/>
          </c:spPr>
          <c:marker>
            <c:symbol val="none"/>
          </c:marker>
          <c:dLbls>
            <c:dLbl>
              <c:idx val="33"/>
              <c:layout>
                <c:manualLayout>
                  <c:x val="-2.777777777777788E-2"/>
                  <c:y val="-4.62962962962962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C28C1E5-2EA8-4080-BFD0-91F88CA70BB5}"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3ACD-45AF-B2A4-BA88B14CC128}"/>
                </c:ext>
              </c:extLst>
            </c:dLbl>
            <c:dLbl>
              <c:idx val="55"/>
              <c:layout>
                <c:manualLayout>
                  <c:x val="-5.5555555555555552E-2"/>
                  <c:y val="-6.48148148148148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BF425B13-24EA-402A-AD4C-E7B3FCE997B3}"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3ACD-45AF-B2A4-BA88B14CC128}"/>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tiedot'!$B$28:$BE$28</c:f>
              <c:numCache>
                <c:formatCode>General</c:formatCode>
                <c:ptCount val="56"/>
                <c:pt idx="33" formatCode="#,##0">
                  <c:v>-38</c:v>
                </c:pt>
                <c:pt idx="34" formatCode="#,##0">
                  <c:v>-42</c:v>
                </c:pt>
                <c:pt idx="35" formatCode="#,##0">
                  <c:v>-41</c:v>
                </c:pt>
                <c:pt idx="36" formatCode="#,##0">
                  <c:v>-41</c:v>
                </c:pt>
                <c:pt idx="37" formatCode="#,##0">
                  <c:v>-41</c:v>
                </c:pt>
                <c:pt idx="38" formatCode="#,##0">
                  <c:v>-41</c:v>
                </c:pt>
                <c:pt idx="39" formatCode="#,##0">
                  <c:v>-41</c:v>
                </c:pt>
                <c:pt idx="40" formatCode="#,##0">
                  <c:v>-41</c:v>
                </c:pt>
                <c:pt idx="41" formatCode="#,##0">
                  <c:v>-41</c:v>
                </c:pt>
                <c:pt idx="42" formatCode="#,##0">
                  <c:v>-41</c:v>
                </c:pt>
                <c:pt idx="43" formatCode="#,##0">
                  <c:v>-40</c:v>
                </c:pt>
                <c:pt idx="44" formatCode="#,##0">
                  <c:v>-40</c:v>
                </c:pt>
                <c:pt idx="45" formatCode="#,##0">
                  <c:v>-39</c:v>
                </c:pt>
                <c:pt idx="46" formatCode="#,##0">
                  <c:v>-39</c:v>
                </c:pt>
                <c:pt idx="47" formatCode="#,##0">
                  <c:v>-39</c:v>
                </c:pt>
                <c:pt idx="48" formatCode="#,##0">
                  <c:v>-39</c:v>
                </c:pt>
                <c:pt idx="49" formatCode="#,##0">
                  <c:v>-38</c:v>
                </c:pt>
                <c:pt idx="50" formatCode="#,##0">
                  <c:v>-38</c:v>
                </c:pt>
                <c:pt idx="51">
                  <c:v>-39</c:v>
                </c:pt>
                <c:pt idx="52">
                  <c:v>-37</c:v>
                </c:pt>
                <c:pt idx="53">
                  <c:v>-37</c:v>
                </c:pt>
                <c:pt idx="54">
                  <c:v>-37</c:v>
                </c:pt>
                <c:pt idx="55">
                  <c:v>-36</c:v>
                </c:pt>
              </c:numCache>
            </c:numRef>
          </c:val>
          <c:smooth val="0"/>
          <c:extLst>
            <c:ext xmlns:c16="http://schemas.microsoft.com/office/drawing/2014/chart" uri="{C3380CC4-5D6E-409C-BE32-E72D297353CC}">
              <c16:uniqueId val="{00000025-3ACD-45AF-B2A4-BA88B14CC128}"/>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839352580927383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Rautavaaralla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tiedot'!$A$29</c:f>
              <c:strCache>
                <c:ptCount val="1"/>
                <c:pt idx="0">
                  <c:v>Rautavaara toteutunut</c:v>
                </c:pt>
              </c:strCache>
            </c:strRef>
          </c:tx>
          <c:spPr>
            <a:ln w="38100" cap="rnd">
              <a:solidFill>
                <a:schemeClr val="tx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BC4-4FDD-ADCD-7B822B71F302}"/>
                </c:ext>
              </c:extLst>
            </c:dLbl>
            <c:dLbl>
              <c:idx val="2"/>
              <c:delete val="1"/>
              <c:extLst>
                <c:ext xmlns:c15="http://schemas.microsoft.com/office/drawing/2012/chart" uri="{CE6537A1-D6FC-4f65-9D91-7224C49458BB}"/>
                <c:ext xmlns:c16="http://schemas.microsoft.com/office/drawing/2014/chart" uri="{C3380CC4-5D6E-409C-BE32-E72D297353CC}">
                  <c16:uniqueId val="{00000001-ABC4-4FDD-ADCD-7B822B71F302}"/>
                </c:ext>
              </c:extLst>
            </c:dLbl>
            <c:dLbl>
              <c:idx val="3"/>
              <c:delete val="1"/>
              <c:extLst>
                <c:ext xmlns:c15="http://schemas.microsoft.com/office/drawing/2012/chart" uri="{CE6537A1-D6FC-4f65-9D91-7224C49458BB}"/>
                <c:ext xmlns:c16="http://schemas.microsoft.com/office/drawing/2014/chart" uri="{C3380CC4-5D6E-409C-BE32-E72D297353CC}">
                  <c16:uniqueId val="{00000002-ABC4-4FDD-ADCD-7B822B71F302}"/>
                </c:ext>
              </c:extLst>
            </c:dLbl>
            <c:dLbl>
              <c:idx val="4"/>
              <c:delete val="1"/>
              <c:extLst>
                <c:ext xmlns:c15="http://schemas.microsoft.com/office/drawing/2012/chart" uri="{CE6537A1-D6FC-4f65-9D91-7224C49458BB}"/>
                <c:ext xmlns:c16="http://schemas.microsoft.com/office/drawing/2014/chart" uri="{C3380CC4-5D6E-409C-BE32-E72D297353CC}">
                  <c16:uniqueId val="{00000003-ABC4-4FDD-ADCD-7B822B71F302}"/>
                </c:ext>
              </c:extLst>
            </c:dLbl>
            <c:dLbl>
              <c:idx val="5"/>
              <c:delete val="1"/>
              <c:extLst>
                <c:ext xmlns:c15="http://schemas.microsoft.com/office/drawing/2012/chart" uri="{CE6537A1-D6FC-4f65-9D91-7224C49458BB}"/>
                <c:ext xmlns:c16="http://schemas.microsoft.com/office/drawing/2014/chart" uri="{C3380CC4-5D6E-409C-BE32-E72D297353CC}">
                  <c16:uniqueId val="{00000004-ABC4-4FDD-ADCD-7B822B71F302}"/>
                </c:ext>
              </c:extLst>
            </c:dLbl>
            <c:dLbl>
              <c:idx val="6"/>
              <c:delete val="1"/>
              <c:extLst>
                <c:ext xmlns:c15="http://schemas.microsoft.com/office/drawing/2012/chart" uri="{CE6537A1-D6FC-4f65-9D91-7224C49458BB}"/>
                <c:ext xmlns:c16="http://schemas.microsoft.com/office/drawing/2014/chart" uri="{C3380CC4-5D6E-409C-BE32-E72D297353CC}">
                  <c16:uniqueId val="{00000005-ABC4-4FDD-ADCD-7B822B71F302}"/>
                </c:ext>
              </c:extLst>
            </c:dLbl>
            <c:dLbl>
              <c:idx val="7"/>
              <c:delete val="1"/>
              <c:extLst>
                <c:ext xmlns:c15="http://schemas.microsoft.com/office/drawing/2012/chart" uri="{CE6537A1-D6FC-4f65-9D91-7224C49458BB}"/>
                <c:ext xmlns:c16="http://schemas.microsoft.com/office/drawing/2014/chart" uri="{C3380CC4-5D6E-409C-BE32-E72D297353CC}">
                  <c16:uniqueId val="{00000006-ABC4-4FDD-ADCD-7B822B71F302}"/>
                </c:ext>
              </c:extLst>
            </c:dLbl>
            <c:dLbl>
              <c:idx val="8"/>
              <c:delete val="1"/>
              <c:extLst>
                <c:ext xmlns:c15="http://schemas.microsoft.com/office/drawing/2012/chart" uri="{CE6537A1-D6FC-4f65-9D91-7224C49458BB}"/>
                <c:ext xmlns:c16="http://schemas.microsoft.com/office/drawing/2014/chart" uri="{C3380CC4-5D6E-409C-BE32-E72D297353CC}">
                  <c16:uniqueId val="{00000007-ABC4-4FDD-ADCD-7B822B71F302}"/>
                </c:ext>
              </c:extLst>
            </c:dLbl>
            <c:dLbl>
              <c:idx val="9"/>
              <c:delete val="1"/>
              <c:extLst>
                <c:ext xmlns:c15="http://schemas.microsoft.com/office/drawing/2012/chart" uri="{CE6537A1-D6FC-4f65-9D91-7224C49458BB}"/>
                <c:ext xmlns:c16="http://schemas.microsoft.com/office/drawing/2014/chart" uri="{C3380CC4-5D6E-409C-BE32-E72D297353CC}">
                  <c16:uniqueId val="{00000008-ABC4-4FDD-ADCD-7B822B71F302}"/>
                </c:ext>
              </c:extLst>
            </c:dLbl>
            <c:dLbl>
              <c:idx val="10"/>
              <c:delete val="1"/>
              <c:extLst>
                <c:ext xmlns:c15="http://schemas.microsoft.com/office/drawing/2012/chart" uri="{CE6537A1-D6FC-4f65-9D91-7224C49458BB}"/>
                <c:ext xmlns:c16="http://schemas.microsoft.com/office/drawing/2014/chart" uri="{C3380CC4-5D6E-409C-BE32-E72D297353CC}">
                  <c16:uniqueId val="{00000009-ABC4-4FDD-ADCD-7B822B71F302}"/>
                </c:ext>
              </c:extLst>
            </c:dLbl>
            <c:dLbl>
              <c:idx val="11"/>
              <c:delete val="1"/>
              <c:extLst>
                <c:ext xmlns:c15="http://schemas.microsoft.com/office/drawing/2012/chart" uri="{CE6537A1-D6FC-4f65-9D91-7224C49458BB}"/>
                <c:ext xmlns:c16="http://schemas.microsoft.com/office/drawing/2014/chart" uri="{C3380CC4-5D6E-409C-BE32-E72D297353CC}">
                  <c16:uniqueId val="{0000000A-ABC4-4FDD-ADCD-7B822B71F302}"/>
                </c:ext>
              </c:extLst>
            </c:dLbl>
            <c:dLbl>
              <c:idx val="12"/>
              <c:delete val="1"/>
              <c:extLst>
                <c:ext xmlns:c15="http://schemas.microsoft.com/office/drawing/2012/chart" uri="{CE6537A1-D6FC-4f65-9D91-7224C49458BB}"/>
                <c:ext xmlns:c16="http://schemas.microsoft.com/office/drawing/2014/chart" uri="{C3380CC4-5D6E-409C-BE32-E72D297353CC}">
                  <c16:uniqueId val="{0000000B-ABC4-4FDD-ADCD-7B822B71F302}"/>
                </c:ext>
              </c:extLst>
            </c:dLbl>
            <c:dLbl>
              <c:idx val="13"/>
              <c:delete val="1"/>
              <c:extLst>
                <c:ext xmlns:c15="http://schemas.microsoft.com/office/drawing/2012/chart" uri="{CE6537A1-D6FC-4f65-9D91-7224C49458BB}"/>
                <c:ext xmlns:c16="http://schemas.microsoft.com/office/drawing/2014/chart" uri="{C3380CC4-5D6E-409C-BE32-E72D297353CC}">
                  <c16:uniqueId val="{0000000C-ABC4-4FDD-ADCD-7B822B71F302}"/>
                </c:ext>
              </c:extLst>
            </c:dLbl>
            <c:dLbl>
              <c:idx val="14"/>
              <c:delete val="1"/>
              <c:extLst>
                <c:ext xmlns:c15="http://schemas.microsoft.com/office/drawing/2012/chart" uri="{CE6537A1-D6FC-4f65-9D91-7224C49458BB}"/>
                <c:ext xmlns:c16="http://schemas.microsoft.com/office/drawing/2014/chart" uri="{C3380CC4-5D6E-409C-BE32-E72D297353CC}">
                  <c16:uniqueId val="{0000000D-ABC4-4FDD-ADCD-7B822B71F302}"/>
                </c:ext>
              </c:extLst>
            </c:dLbl>
            <c:dLbl>
              <c:idx val="15"/>
              <c:delete val="1"/>
              <c:extLst>
                <c:ext xmlns:c15="http://schemas.microsoft.com/office/drawing/2012/chart" uri="{CE6537A1-D6FC-4f65-9D91-7224C49458BB}"/>
                <c:ext xmlns:c16="http://schemas.microsoft.com/office/drawing/2014/chart" uri="{C3380CC4-5D6E-409C-BE32-E72D297353CC}">
                  <c16:uniqueId val="{0000000E-ABC4-4FDD-ADCD-7B822B71F302}"/>
                </c:ext>
              </c:extLst>
            </c:dLbl>
            <c:dLbl>
              <c:idx val="16"/>
              <c:delete val="1"/>
              <c:extLst>
                <c:ext xmlns:c15="http://schemas.microsoft.com/office/drawing/2012/chart" uri="{CE6537A1-D6FC-4f65-9D91-7224C49458BB}"/>
                <c:ext xmlns:c16="http://schemas.microsoft.com/office/drawing/2014/chart" uri="{C3380CC4-5D6E-409C-BE32-E72D297353CC}">
                  <c16:uniqueId val="{0000000F-ABC4-4FDD-ADCD-7B822B71F302}"/>
                </c:ext>
              </c:extLst>
            </c:dLbl>
            <c:dLbl>
              <c:idx val="17"/>
              <c:delete val="1"/>
              <c:extLst>
                <c:ext xmlns:c15="http://schemas.microsoft.com/office/drawing/2012/chart" uri="{CE6537A1-D6FC-4f65-9D91-7224C49458BB}"/>
                <c:ext xmlns:c16="http://schemas.microsoft.com/office/drawing/2014/chart" uri="{C3380CC4-5D6E-409C-BE32-E72D297353CC}">
                  <c16:uniqueId val="{00000010-ABC4-4FDD-ADCD-7B822B71F302}"/>
                </c:ext>
              </c:extLst>
            </c:dLbl>
            <c:dLbl>
              <c:idx val="18"/>
              <c:delete val="1"/>
              <c:extLst>
                <c:ext xmlns:c15="http://schemas.microsoft.com/office/drawing/2012/chart" uri="{CE6537A1-D6FC-4f65-9D91-7224C49458BB}"/>
                <c:ext xmlns:c16="http://schemas.microsoft.com/office/drawing/2014/chart" uri="{C3380CC4-5D6E-409C-BE32-E72D297353CC}">
                  <c16:uniqueId val="{00000011-ABC4-4FDD-ADCD-7B822B71F302}"/>
                </c:ext>
              </c:extLst>
            </c:dLbl>
            <c:dLbl>
              <c:idx val="19"/>
              <c:delete val="1"/>
              <c:extLst>
                <c:ext xmlns:c15="http://schemas.microsoft.com/office/drawing/2012/chart" uri="{CE6537A1-D6FC-4f65-9D91-7224C49458BB}"/>
                <c:ext xmlns:c16="http://schemas.microsoft.com/office/drawing/2014/chart" uri="{C3380CC4-5D6E-409C-BE32-E72D297353CC}">
                  <c16:uniqueId val="{00000012-ABC4-4FDD-ADCD-7B822B71F302}"/>
                </c:ext>
              </c:extLst>
            </c:dLbl>
            <c:dLbl>
              <c:idx val="20"/>
              <c:delete val="1"/>
              <c:extLst>
                <c:ext xmlns:c15="http://schemas.microsoft.com/office/drawing/2012/chart" uri="{CE6537A1-D6FC-4f65-9D91-7224C49458BB}"/>
                <c:ext xmlns:c16="http://schemas.microsoft.com/office/drawing/2014/chart" uri="{C3380CC4-5D6E-409C-BE32-E72D297353CC}">
                  <c16:uniqueId val="{00000013-ABC4-4FDD-ADCD-7B822B71F302}"/>
                </c:ext>
              </c:extLst>
            </c:dLbl>
            <c:dLbl>
              <c:idx val="21"/>
              <c:delete val="1"/>
              <c:extLst>
                <c:ext xmlns:c15="http://schemas.microsoft.com/office/drawing/2012/chart" uri="{CE6537A1-D6FC-4f65-9D91-7224C49458BB}"/>
                <c:ext xmlns:c16="http://schemas.microsoft.com/office/drawing/2014/chart" uri="{C3380CC4-5D6E-409C-BE32-E72D297353CC}">
                  <c16:uniqueId val="{00000014-ABC4-4FDD-ADCD-7B822B71F302}"/>
                </c:ext>
              </c:extLst>
            </c:dLbl>
            <c:dLbl>
              <c:idx val="22"/>
              <c:delete val="1"/>
              <c:extLst>
                <c:ext xmlns:c15="http://schemas.microsoft.com/office/drawing/2012/chart" uri="{CE6537A1-D6FC-4f65-9D91-7224C49458BB}"/>
                <c:ext xmlns:c16="http://schemas.microsoft.com/office/drawing/2014/chart" uri="{C3380CC4-5D6E-409C-BE32-E72D297353CC}">
                  <c16:uniqueId val="{00000015-ABC4-4FDD-ADCD-7B822B71F302}"/>
                </c:ext>
              </c:extLst>
            </c:dLbl>
            <c:dLbl>
              <c:idx val="23"/>
              <c:delete val="1"/>
              <c:extLst>
                <c:ext xmlns:c15="http://schemas.microsoft.com/office/drawing/2012/chart" uri="{CE6537A1-D6FC-4f65-9D91-7224C49458BB}"/>
                <c:ext xmlns:c16="http://schemas.microsoft.com/office/drawing/2014/chart" uri="{C3380CC4-5D6E-409C-BE32-E72D297353CC}">
                  <c16:uniqueId val="{00000016-ABC4-4FDD-ADCD-7B822B71F302}"/>
                </c:ext>
              </c:extLst>
            </c:dLbl>
            <c:dLbl>
              <c:idx val="24"/>
              <c:delete val="1"/>
              <c:extLst>
                <c:ext xmlns:c15="http://schemas.microsoft.com/office/drawing/2012/chart" uri="{CE6537A1-D6FC-4f65-9D91-7224C49458BB}"/>
                <c:ext xmlns:c16="http://schemas.microsoft.com/office/drawing/2014/chart" uri="{C3380CC4-5D6E-409C-BE32-E72D297353CC}">
                  <c16:uniqueId val="{00000017-ABC4-4FDD-ADCD-7B822B71F302}"/>
                </c:ext>
              </c:extLst>
            </c:dLbl>
            <c:dLbl>
              <c:idx val="25"/>
              <c:delete val="1"/>
              <c:extLst>
                <c:ext xmlns:c15="http://schemas.microsoft.com/office/drawing/2012/chart" uri="{CE6537A1-D6FC-4f65-9D91-7224C49458BB}"/>
                <c:ext xmlns:c16="http://schemas.microsoft.com/office/drawing/2014/chart" uri="{C3380CC4-5D6E-409C-BE32-E72D297353CC}">
                  <c16:uniqueId val="{00000018-ABC4-4FDD-ADCD-7B822B71F302}"/>
                </c:ext>
              </c:extLst>
            </c:dLbl>
            <c:dLbl>
              <c:idx val="26"/>
              <c:delete val="1"/>
              <c:extLst>
                <c:ext xmlns:c15="http://schemas.microsoft.com/office/drawing/2012/chart" uri="{CE6537A1-D6FC-4f65-9D91-7224C49458BB}"/>
                <c:ext xmlns:c16="http://schemas.microsoft.com/office/drawing/2014/chart" uri="{C3380CC4-5D6E-409C-BE32-E72D297353CC}">
                  <c16:uniqueId val="{00000019-ABC4-4FDD-ADCD-7B822B71F302}"/>
                </c:ext>
              </c:extLst>
            </c:dLbl>
            <c:dLbl>
              <c:idx val="27"/>
              <c:delete val="1"/>
              <c:extLst>
                <c:ext xmlns:c15="http://schemas.microsoft.com/office/drawing/2012/chart" uri="{CE6537A1-D6FC-4f65-9D91-7224C49458BB}"/>
                <c:ext xmlns:c16="http://schemas.microsoft.com/office/drawing/2014/chart" uri="{C3380CC4-5D6E-409C-BE32-E72D297353CC}">
                  <c16:uniqueId val="{0000001A-ABC4-4FDD-ADCD-7B822B71F302}"/>
                </c:ext>
              </c:extLst>
            </c:dLbl>
            <c:dLbl>
              <c:idx val="28"/>
              <c:delete val="1"/>
              <c:extLst>
                <c:ext xmlns:c15="http://schemas.microsoft.com/office/drawing/2012/chart" uri="{CE6537A1-D6FC-4f65-9D91-7224C49458BB}"/>
                <c:ext xmlns:c16="http://schemas.microsoft.com/office/drawing/2014/chart" uri="{C3380CC4-5D6E-409C-BE32-E72D297353CC}">
                  <c16:uniqueId val="{0000001B-ABC4-4FDD-ADCD-7B822B71F302}"/>
                </c:ext>
              </c:extLst>
            </c:dLbl>
            <c:dLbl>
              <c:idx val="29"/>
              <c:delete val="1"/>
              <c:extLst>
                <c:ext xmlns:c15="http://schemas.microsoft.com/office/drawing/2012/chart" uri="{CE6537A1-D6FC-4f65-9D91-7224C49458BB}"/>
                <c:ext xmlns:c16="http://schemas.microsoft.com/office/drawing/2014/chart" uri="{C3380CC4-5D6E-409C-BE32-E72D297353CC}">
                  <c16:uniqueId val="{0000001C-ABC4-4FDD-ADCD-7B822B71F302}"/>
                </c:ext>
              </c:extLst>
            </c:dLbl>
            <c:dLbl>
              <c:idx val="30"/>
              <c:delete val="1"/>
              <c:extLst>
                <c:ext xmlns:c15="http://schemas.microsoft.com/office/drawing/2012/chart" uri="{CE6537A1-D6FC-4f65-9D91-7224C49458BB}"/>
                <c:ext xmlns:c16="http://schemas.microsoft.com/office/drawing/2014/chart" uri="{C3380CC4-5D6E-409C-BE32-E72D297353CC}">
                  <c16:uniqueId val="{0000001D-ABC4-4FDD-ADCD-7B822B71F302}"/>
                </c:ext>
              </c:extLst>
            </c:dLbl>
            <c:dLbl>
              <c:idx val="31"/>
              <c:delete val="1"/>
              <c:extLst>
                <c:ext xmlns:c15="http://schemas.microsoft.com/office/drawing/2012/chart" uri="{CE6537A1-D6FC-4f65-9D91-7224C49458BB}"/>
                <c:ext xmlns:c16="http://schemas.microsoft.com/office/drawing/2014/chart" uri="{C3380CC4-5D6E-409C-BE32-E72D297353CC}">
                  <c16:uniqueId val="{0000001E-ABC4-4FDD-ADCD-7B822B71F302}"/>
                </c:ext>
              </c:extLst>
            </c:dLbl>
            <c:dLbl>
              <c:idx val="32"/>
              <c:delete val="1"/>
              <c:extLst>
                <c:ext xmlns:c15="http://schemas.microsoft.com/office/drawing/2012/chart" uri="{CE6537A1-D6FC-4f65-9D91-7224C49458BB}"/>
                <c:ext xmlns:c16="http://schemas.microsoft.com/office/drawing/2014/chart" uri="{C3380CC4-5D6E-409C-BE32-E72D297353CC}">
                  <c16:uniqueId val="{0000001F-ABC4-4FDD-ADCD-7B822B71F302}"/>
                </c:ext>
              </c:extLst>
            </c:dLbl>
            <c:dLbl>
              <c:idx val="33"/>
              <c:delete val="1"/>
              <c:extLst>
                <c:ext xmlns:c15="http://schemas.microsoft.com/office/drawing/2012/chart" uri="{CE6537A1-D6FC-4f65-9D91-7224C49458BB}"/>
                <c:ext xmlns:c16="http://schemas.microsoft.com/office/drawing/2014/chart" uri="{C3380CC4-5D6E-409C-BE32-E72D297353CC}">
                  <c16:uniqueId val="{00000020-ABC4-4FDD-ADCD-7B822B71F302}"/>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tiedot'!$B$29:$AZ$29</c:f>
              <c:numCache>
                <c:formatCode>#,##0</c:formatCode>
                <c:ptCount val="51"/>
                <c:pt idx="0">
                  <c:v>7</c:v>
                </c:pt>
                <c:pt idx="1">
                  <c:v>-3</c:v>
                </c:pt>
                <c:pt idx="2">
                  <c:v>-13</c:v>
                </c:pt>
                <c:pt idx="3">
                  <c:v>1</c:v>
                </c:pt>
                <c:pt idx="4">
                  <c:v>-15</c:v>
                </c:pt>
                <c:pt idx="5">
                  <c:v>-6</c:v>
                </c:pt>
                <c:pt idx="6">
                  <c:v>-34</c:v>
                </c:pt>
                <c:pt idx="7">
                  <c:v>-31</c:v>
                </c:pt>
                <c:pt idx="8">
                  <c:v>-17</c:v>
                </c:pt>
                <c:pt idx="9">
                  <c:v>-25</c:v>
                </c:pt>
                <c:pt idx="10">
                  <c:v>-24</c:v>
                </c:pt>
                <c:pt idx="11">
                  <c:v>-22</c:v>
                </c:pt>
                <c:pt idx="12">
                  <c:v>-6</c:v>
                </c:pt>
                <c:pt idx="13">
                  <c:v>-19</c:v>
                </c:pt>
                <c:pt idx="14">
                  <c:v>-14</c:v>
                </c:pt>
                <c:pt idx="15">
                  <c:v>-24</c:v>
                </c:pt>
                <c:pt idx="16">
                  <c:v>-24</c:v>
                </c:pt>
                <c:pt idx="17">
                  <c:v>-34</c:v>
                </c:pt>
                <c:pt idx="18">
                  <c:v>-23</c:v>
                </c:pt>
                <c:pt idx="19">
                  <c:v>-28</c:v>
                </c:pt>
                <c:pt idx="20">
                  <c:v>-23</c:v>
                </c:pt>
                <c:pt idx="21">
                  <c:v>-23</c:v>
                </c:pt>
                <c:pt idx="22">
                  <c:v>-29</c:v>
                </c:pt>
                <c:pt idx="23">
                  <c:v>-27</c:v>
                </c:pt>
                <c:pt idx="24">
                  <c:v>-23</c:v>
                </c:pt>
                <c:pt idx="25">
                  <c:v>-30</c:v>
                </c:pt>
                <c:pt idx="26">
                  <c:v>-32</c:v>
                </c:pt>
                <c:pt idx="27">
                  <c:v>-22</c:v>
                </c:pt>
                <c:pt idx="28">
                  <c:v>-35</c:v>
                </c:pt>
                <c:pt idx="29">
                  <c:v>-31</c:v>
                </c:pt>
                <c:pt idx="30">
                  <c:v>-37</c:v>
                </c:pt>
                <c:pt idx="31">
                  <c:v>-34</c:v>
                </c:pt>
                <c:pt idx="32">
                  <c:v>-42</c:v>
                </c:pt>
                <c:pt idx="33">
                  <c:v>-22</c:v>
                </c:pt>
              </c:numCache>
            </c:numRef>
          </c:val>
          <c:smooth val="0"/>
          <c:extLst>
            <c:ext xmlns:c16="http://schemas.microsoft.com/office/drawing/2014/chart" uri="{C3380CC4-5D6E-409C-BE32-E72D297353CC}">
              <c16:uniqueId val="{00000021-ABC4-4FDD-ADCD-7B822B71F302}"/>
            </c:ext>
          </c:extLst>
        </c:ser>
        <c:ser>
          <c:idx val="1"/>
          <c:order val="1"/>
          <c:tx>
            <c:strRef>
              <c:f>'Diat 13–18 tiedot'!$A$30</c:f>
              <c:strCache>
                <c:ptCount val="1"/>
                <c:pt idx="0">
                  <c:v>Rautavaara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EE32C99-C52B-42D2-8C39-794B2795D27C}"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2-ABC4-4FDD-ADCD-7B822B71F302}"/>
                </c:ext>
              </c:extLst>
            </c:dLbl>
            <c:dLbl>
              <c:idx val="55"/>
              <c:layout>
                <c:manualLayout>
                  <c:x val="-5.2777777777777674E-2"/>
                  <c:y val="-6.018518518518518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12E2BC4-8F6F-4058-82FF-B186BC59931F}"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ABC4-4FDD-ADCD-7B822B71F30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tiedot'!$B$30:$BE$30</c:f>
              <c:numCache>
                <c:formatCode>General</c:formatCode>
                <c:ptCount val="56"/>
                <c:pt idx="33" formatCode="#,##0">
                  <c:v>-22</c:v>
                </c:pt>
                <c:pt idx="34" formatCode="#,##0">
                  <c:v>-31</c:v>
                </c:pt>
                <c:pt idx="35" formatCode="#,##0">
                  <c:v>-29</c:v>
                </c:pt>
                <c:pt idx="36" formatCode="#,##0">
                  <c:v>-29</c:v>
                </c:pt>
                <c:pt idx="37" formatCode="#,##0">
                  <c:v>-28</c:v>
                </c:pt>
                <c:pt idx="38" formatCode="#,##0">
                  <c:v>-28</c:v>
                </c:pt>
                <c:pt idx="39" formatCode="#,##0">
                  <c:v>-28</c:v>
                </c:pt>
                <c:pt idx="40" formatCode="#,##0">
                  <c:v>-27</c:v>
                </c:pt>
                <c:pt idx="41" formatCode="#,##0">
                  <c:v>-26</c:v>
                </c:pt>
                <c:pt idx="42" formatCode="#,##0">
                  <c:v>-26</c:v>
                </c:pt>
                <c:pt idx="43" formatCode="#,##0">
                  <c:v>-25</c:v>
                </c:pt>
                <c:pt idx="44" formatCode="#,##0">
                  <c:v>-25</c:v>
                </c:pt>
                <c:pt idx="45" formatCode="#,##0">
                  <c:v>-25</c:v>
                </c:pt>
                <c:pt idx="46" formatCode="#,##0">
                  <c:v>-24</c:v>
                </c:pt>
                <c:pt idx="47" formatCode="#,##0">
                  <c:v>-23</c:v>
                </c:pt>
                <c:pt idx="48" formatCode="#,##0">
                  <c:v>-23</c:v>
                </c:pt>
                <c:pt idx="49" formatCode="#,##0">
                  <c:v>-22</c:v>
                </c:pt>
                <c:pt idx="50" formatCode="#,##0">
                  <c:v>-22</c:v>
                </c:pt>
                <c:pt idx="51">
                  <c:v>-22</c:v>
                </c:pt>
                <c:pt idx="52">
                  <c:v>-22</c:v>
                </c:pt>
                <c:pt idx="53">
                  <c:v>-20</c:v>
                </c:pt>
                <c:pt idx="54">
                  <c:v>-20</c:v>
                </c:pt>
                <c:pt idx="55">
                  <c:v>-20</c:v>
                </c:pt>
              </c:numCache>
            </c:numRef>
          </c:val>
          <c:smooth val="0"/>
          <c:extLst>
            <c:ext xmlns:c16="http://schemas.microsoft.com/office/drawing/2014/chart" uri="{C3380CC4-5D6E-409C-BE32-E72D297353CC}">
              <c16:uniqueId val="{00000024-ABC4-4FDD-ADCD-7B822B71F302}"/>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824350393700787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Siilinjärvellä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tiedot'!$A$31</c:f>
              <c:strCache>
                <c:ptCount val="1"/>
                <c:pt idx="0">
                  <c:v>Siilinjärvi toteutunut</c:v>
                </c:pt>
              </c:strCache>
            </c:strRef>
          </c:tx>
          <c:spPr>
            <a:ln w="38100" cap="rnd">
              <a:solidFill>
                <a:schemeClr val="tx2"/>
              </a:solidFill>
              <a:round/>
            </a:ln>
            <a:effectLst/>
          </c:spPr>
          <c:marker>
            <c:symbol val="none"/>
          </c:marker>
          <c:dLbls>
            <c:dLbl>
              <c:idx val="0"/>
              <c:layout>
                <c:manualLayout>
                  <c:x val="-1.9444444444444469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DD-4D07-9072-B12E6CEDF9A1}"/>
                </c:ext>
              </c:extLst>
            </c:dLbl>
            <c:dLbl>
              <c:idx val="1"/>
              <c:delete val="1"/>
              <c:extLst>
                <c:ext xmlns:c15="http://schemas.microsoft.com/office/drawing/2012/chart" uri="{CE6537A1-D6FC-4f65-9D91-7224C49458BB}"/>
                <c:ext xmlns:c16="http://schemas.microsoft.com/office/drawing/2014/chart" uri="{C3380CC4-5D6E-409C-BE32-E72D297353CC}">
                  <c16:uniqueId val="{00000001-8CDD-4D07-9072-B12E6CEDF9A1}"/>
                </c:ext>
              </c:extLst>
            </c:dLbl>
            <c:dLbl>
              <c:idx val="2"/>
              <c:delete val="1"/>
              <c:extLst>
                <c:ext xmlns:c15="http://schemas.microsoft.com/office/drawing/2012/chart" uri="{CE6537A1-D6FC-4f65-9D91-7224C49458BB}"/>
                <c:ext xmlns:c16="http://schemas.microsoft.com/office/drawing/2014/chart" uri="{C3380CC4-5D6E-409C-BE32-E72D297353CC}">
                  <c16:uniqueId val="{00000002-8CDD-4D07-9072-B12E6CEDF9A1}"/>
                </c:ext>
              </c:extLst>
            </c:dLbl>
            <c:dLbl>
              <c:idx val="3"/>
              <c:delete val="1"/>
              <c:extLst>
                <c:ext xmlns:c15="http://schemas.microsoft.com/office/drawing/2012/chart" uri="{CE6537A1-D6FC-4f65-9D91-7224C49458BB}"/>
                <c:ext xmlns:c16="http://schemas.microsoft.com/office/drawing/2014/chart" uri="{C3380CC4-5D6E-409C-BE32-E72D297353CC}">
                  <c16:uniqueId val="{00000003-8CDD-4D07-9072-B12E6CEDF9A1}"/>
                </c:ext>
              </c:extLst>
            </c:dLbl>
            <c:dLbl>
              <c:idx val="4"/>
              <c:delete val="1"/>
              <c:extLst>
                <c:ext xmlns:c15="http://schemas.microsoft.com/office/drawing/2012/chart" uri="{CE6537A1-D6FC-4f65-9D91-7224C49458BB}"/>
                <c:ext xmlns:c16="http://schemas.microsoft.com/office/drawing/2014/chart" uri="{C3380CC4-5D6E-409C-BE32-E72D297353CC}">
                  <c16:uniqueId val="{00000004-8CDD-4D07-9072-B12E6CEDF9A1}"/>
                </c:ext>
              </c:extLst>
            </c:dLbl>
            <c:dLbl>
              <c:idx val="5"/>
              <c:delete val="1"/>
              <c:extLst>
                <c:ext xmlns:c15="http://schemas.microsoft.com/office/drawing/2012/chart" uri="{CE6537A1-D6FC-4f65-9D91-7224C49458BB}"/>
                <c:ext xmlns:c16="http://schemas.microsoft.com/office/drawing/2014/chart" uri="{C3380CC4-5D6E-409C-BE32-E72D297353CC}">
                  <c16:uniqueId val="{00000005-8CDD-4D07-9072-B12E6CEDF9A1}"/>
                </c:ext>
              </c:extLst>
            </c:dLbl>
            <c:dLbl>
              <c:idx val="6"/>
              <c:delete val="1"/>
              <c:extLst>
                <c:ext xmlns:c15="http://schemas.microsoft.com/office/drawing/2012/chart" uri="{CE6537A1-D6FC-4f65-9D91-7224C49458BB}"/>
                <c:ext xmlns:c16="http://schemas.microsoft.com/office/drawing/2014/chart" uri="{C3380CC4-5D6E-409C-BE32-E72D297353CC}">
                  <c16:uniqueId val="{00000006-8CDD-4D07-9072-B12E6CEDF9A1}"/>
                </c:ext>
              </c:extLst>
            </c:dLbl>
            <c:dLbl>
              <c:idx val="7"/>
              <c:delete val="1"/>
              <c:extLst>
                <c:ext xmlns:c15="http://schemas.microsoft.com/office/drawing/2012/chart" uri="{CE6537A1-D6FC-4f65-9D91-7224C49458BB}"/>
                <c:ext xmlns:c16="http://schemas.microsoft.com/office/drawing/2014/chart" uri="{C3380CC4-5D6E-409C-BE32-E72D297353CC}">
                  <c16:uniqueId val="{00000007-8CDD-4D07-9072-B12E6CEDF9A1}"/>
                </c:ext>
              </c:extLst>
            </c:dLbl>
            <c:dLbl>
              <c:idx val="8"/>
              <c:delete val="1"/>
              <c:extLst>
                <c:ext xmlns:c15="http://schemas.microsoft.com/office/drawing/2012/chart" uri="{CE6537A1-D6FC-4f65-9D91-7224C49458BB}"/>
                <c:ext xmlns:c16="http://schemas.microsoft.com/office/drawing/2014/chart" uri="{C3380CC4-5D6E-409C-BE32-E72D297353CC}">
                  <c16:uniqueId val="{00000008-8CDD-4D07-9072-B12E6CEDF9A1}"/>
                </c:ext>
              </c:extLst>
            </c:dLbl>
            <c:dLbl>
              <c:idx val="9"/>
              <c:delete val="1"/>
              <c:extLst>
                <c:ext xmlns:c15="http://schemas.microsoft.com/office/drawing/2012/chart" uri="{CE6537A1-D6FC-4f65-9D91-7224C49458BB}"/>
                <c:ext xmlns:c16="http://schemas.microsoft.com/office/drawing/2014/chart" uri="{C3380CC4-5D6E-409C-BE32-E72D297353CC}">
                  <c16:uniqueId val="{00000009-8CDD-4D07-9072-B12E6CEDF9A1}"/>
                </c:ext>
              </c:extLst>
            </c:dLbl>
            <c:dLbl>
              <c:idx val="10"/>
              <c:delete val="1"/>
              <c:extLst>
                <c:ext xmlns:c15="http://schemas.microsoft.com/office/drawing/2012/chart" uri="{CE6537A1-D6FC-4f65-9D91-7224C49458BB}"/>
                <c:ext xmlns:c16="http://schemas.microsoft.com/office/drawing/2014/chart" uri="{C3380CC4-5D6E-409C-BE32-E72D297353CC}">
                  <c16:uniqueId val="{0000000A-8CDD-4D07-9072-B12E6CEDF9A1}"/>
                </c:ext>
              </c:extLst>
            </c:dLbl>
            <c:dLbl>
              <c:idx val="11"/>
              <c:delete val="1"/>
              <c:extLst>
                <c:ext xmlns:c15="http://schemas.microsoft.com/office/drawing/2012/chart" uri="{CE6537A1-D6FC-4f65-9D91-7224C49458BB}"/>
                <c:ext xmlns:c16="http://schemas.microsoft.com/office/drawing/2014/chart" uri="{C3380CC4-5D6E-409C-BE32-E72D297353CC}">
                  <c16:uniqueId val="{0000000B-8CDD-4D07-9072-B12E6CEDF9A1}"/>
                </c:ext>
              </c:extLst>
            </c:dLbl>
            <c:dLbl>
              <c:idx val="12"/>
              <c:delete val="1"/>
              <c:extLst>
                <c:ext xmlns:c15="http://schemas.microsoft.com/office/drawing/2012/chart" uri="{CE6537A1-D6FC-4f65-9D91-7224C49458BB}"/>
                <c:ext xmlns:c16="http://schemas.microsoft.com/office/drawing/2014/chart" uri="{C3380CC4-5D6E-409C-BE32-E72D297353CC}">
                  <c16:uniqueId val="{0000000C-8CDD-4D07-9072-B12E6CEDF9A1}"/>
                </c:ext>
              </c:extLst>
            </c:dLbl>
            <c:dLbl>
              <c:idx val="13"/>
              <c:delete val="1"/>
              <c:extLst>
                <c:ext xmlns:c15="http://schemas.microsoft.com/office/drawing/2012/chart" uri="{CE6537A1-D6FC-4f65-9D91-7224C49458BB}"/>
                <c:ext xmlns:c16="http://schemas.microsoft.com/office/drawing/2014/chart" uri="{C3380CC4-5D6E-409C-BE32-E72D297353CC}">
                  <c16:uniqueId val="{0000000D-8CDD-4D07-9072-B12E6CEDF9A1}"/>
                </c:ext>
              </c:extLst>
            </c:dLbl>
            <c:dLbl>
              <c:idx val="14"/>
              <c:delete val="1"/>
              <c:extLst>
                <c:ext xmlns:c15="http://schemas.microsoft.com/office/drawing/2012/chart" uri="{CE6537A1-D6FC-4f65-9D91-7224C49458BB}"/>
                <c:ext xmlns:c16="http://schemas.microsoft.com/office/drawing/2014/chart" uri="{C3380CC4-5D6E-409C-BE32-E72D297353CC}">
                  <c16:uniqueId val="{0000000E-8CDD-4D07-9072-B12E6CEDF9A1}"/>
                </c:ext>
              </c:extLst>
            </c:dLbl>
            <c:dLbl>
              <c:idx val="15"/>
              <c:delete val="1"/>
              <c:extLst>
                <c:ext xmlns:c15="http://schemas.microsoft.com/office/drawing/2012/chart" uri="{CE6537A1-D6FC-4f65-9D91-7224C49458BB}"/>
                <c:ext xmlns:c16="http://schemas.microsoft.com/office/drawing/2014/chart" uri="{C3380CC4-5D6E-409C-BE32-E72D297353CC}">
                  <c16:uniqueId val="{0000000F-8CDD-4D07-9072-B12E6CEDF9A1}"/>
                </c:ext>
              </c:extLst>
            </c:dLbl>
            <c:dLbl>
              <c:idx val="16"/>
              <c:delete val="1"/>
              <c:extLst>
                <c:ext xmlns:c15="http://schemas.microsoft.com/office/drawing/2012/chart" uri="{CE6537A1-D6FC-4f65-9D91-7224C49458BB}"/>
                <c:ext xmlns:c16="http://schemas.microsoft.com/office/drawing/2014/chart" uri="{C3380CC4-5D6E-409C-BE32-E72D297353CC}">
                  <c16:uniqueId val="{00000010-8CDD-4D07-9072-B12E6CEDF9A1}"/>
                </c:ext>
              </c:extLst>
            </c:dLbl>
            <c:dLbl>
              <c:idx val="17"/>
              <c:delete val="1"/>
              <c:extLst>
                <c:ext xmlns:c15="http://schemas.microsoft.com/office/drawing/2012/chart" uri="{CE6537A1-D6FC-4f65-9D91-7224C49458BB}"/>
                <c:ext xmlns:c16="http://schemas.microsoft.com/office/drawing/2014/chart" uri="{C3380CC4-5D6E-409C-BE32-E72D297353CC}">
                  <c16:uniqueId val="{00000011-8CDD-4D07-9072-B12E6CEDF9A1}"/>
                </c:ext>
              </c:extLst>
            </c:dLbl>
            <c:dLbl>
              <c:idx val="18"/>
              <c:delete val="1"/>
              <c:extLst>
                <c:ext xmlns:c15="http://schemas.microsoft.com/office/drawing/2012/chart" uri="{CE6537A1-D6FC-4f65-9D91-7224C49458BB}"/>
                <c:ext xmlns:c16="http://schemas.microsoft.com/office/drawing/2014/chart" uri="{C3380CC4-5D6E-409C-BE32-E72D297353CC}">
                  <c16:uniqueId val="{00000012-8CDD-4D07-9072-B12E6CEDF9A1}"/>
                </c:ext>
              </c:extLst>
            </c:dLbl>
            <c:dLbl>
              <c:idx val="19"/>
              <c:delete val="1"/>
              <c:extLst>
                <c:ext xmlns:c15="http://schemas.microsoft.com/office/drawing/2012/chart" uri="{CE6537A1-D6FC-4f65-9D91-7224C49458BB}"/>
                <c:ext xmlns:c16="http://schemas.microsoft.com/office/drawing/2014/chart" uri="{C3380CC4-5D6E-409C-BE32-E72D297353CC}">
                  <c16:uniqueId val="{00000013-8CDD-4D07-9072-B12E6CEDF9A1}"/>
                </c:ext>
              </c:extLst>
            </c:dLbl>
            <c:dLbl>
              <c:idx val="20"/>
              <c:delete val="1"/>
              <c:extLst>
                <c:ext xmlns:c15="http://schemas.microsoft.com/office/drawing/2012/chart" uri="{CE6537A1-D6FC-4f65-9D91-7224C49458BB}"/>
                <c:ext xmlns:c16="http://schemas.microsoft.com/office/drawing/2014/chart" uri="{C3380CC4-5D6E-409C-BE32-E72D297353CC}">
                  <c16:uniqueId val="{00000014-8CDD-4D07-9072-B12E6CEDF9A1}"/>
                </c:ext>
              </c:extLst>
            </c:dLbl>
            <c:dLbl>
              <c:idx val="21"/>
              <c:delete val="1"/>
              <c:extLst>
                <c:ext xmlns:c15="http://schemas.microsoft.com/office/drawing/2012/chart" uri="{CE6537A1-D6FC-4f65-9D91-7224C49458BB}"/>
                <c:ext xmlns:c16="http://schemas.microsoft.com/office/drawing/2014/chart" uri="{C3380CC4-5D6E-409C-BE32-E72D297353CC}">
                  <c16:uniqueId val="{00000015-8CDD-4D07-9072-B12E6CEDF9A1}"/>
                </c:ext>
              </c:extLst>
            </c:dLbl>
            <c:dLbl>
              <c:idx val="22"/>
              <c:delete val="1"/>
              <c:extLst>
                <c:ext xmlns:c15="http://schemas.microsoft.com/office/drawing/2012/chart" uri="{CE6537A1-D6FC-4f65-9D91-7224C49458BB}"/>
                <c:ext xmlns:c16="http://schemas.microsoft.com/office/drawing/2014/chart" uri="{C3380CC4-5D6E-409C-BE32-E72D297353CC}">
                  <c16:uniqueId val="{00000016-8CDD-4D07-9072-B12E6CEDF9A1}"/>
                </c:ext>
              </c:extLst>
            </c:dLbl>
            <c:dLbl>
              <c:idx val="23"/>
              <c:delete val="1"/>
              <c:extLst>
                <c:ext xmlns:c15="http://schemas.microsoft.com/office/drawing/2012/chart" uri="{CE6537A1-D6FC-4f65-9D91-7224C49458BB}"/>
                <c:ext xmlns:c16="http://schemas.microsoft.com/office/drawing/2014/chart" uri="{C3380CC4-5D6E-409C-BE32-E72D297353CC}">
                  <c16:uniqueId val="{00000017-8CDD-4D07-9072-B12E6CEDF9A1}"/>
                </c:ext>
              </c:extLst>
            </c:dLbl>
            <c:dLbl>
              <c:idx val="24"/>
              <c:delete val="1"/>
              <c:extLst>
                <c:ext xmlns:c15="http://schemas.microsoft.com/office/drawing/2012/chart" uri="{CE6537A1-D6FC-4f65-9D91-7224C49458BB}"/>
                <c:ext xmlns:c16="http://schemas.microsoft.com/office/drawing/2014/chart" uri="{C3380CC4-5D6E-409C-BE32-E72D297353CC}">
                  <c16:uniqueId val="{00000018-8CDD-4D07-9072-B12E6CEDF9A1}"/>
                </c:ext>
              </c:extLst>
            </c:dLbl>
            <c:dLbl>
              <c:idx val="25"/>
              <c:delete val="1"/>
              <c:extLst>
                <c:ext xmlns:c15="http://schemas.microsoft.com/office/drawing/2012/chart" uri="{CE6537A1-D6FC-4f65-9D91-7224C49458BB}"/>
                <c:ext xmlns:c16="http://schemas.microsoft.com/office/drawing/2014/chart" uri="{C3380CC4-5D6E-409C-BE32-E72D297353CC}">
                  <c16:uniqueId val="{00000019-8CDD-4D07-9072-B12E6CEDF9A1}"/>
                </c:ext>
              </c:extLst>
            </c:dLbl>
            <c:dLbl>
              <c:idx val="26"/>
              <c:delete val="1"/>
              <c:extLst>
                <c:ext xmlns:c15="http://schemas.microsoft.com/office/drawing/2012/chart" uri="{CE6537A1-D6FC-4f65-9D91-7224C49458BB}"/>
                <c:ext xmlns:c16="http://schemas.microsoft.com/office/drawing/2014/chart" uri="{C3380CC4-5D6E-409C-BE32-E72D297353CC}">
                  <c16:uniqueId val="{0000001A-8CDD-4D07-9072-B12E6CEDF9A1}"/>
                </c:ext>
              </c:extLst>
            </c:dLbl>
            <c:dLbl>
              <c:idx val="27"/>
              <c:delete val="1"/>
              <c:extLst>
                <c:ext xmlns:c15="http://schemas.microsoft.com/office/drawing/2012/chart" uri="{CE6537A1-D6FC-4f65-9D91-7224C49458BB}"/>
                <c:ext xmlns:c16="http://schemas.microsoft.com/office/drawing/2014/chart" uri="{C3380CC4-5D6E-409C-BE32-E72D297353CC}">
                  <c16:uniqueId val="{0000001B-8CDD-4D07-9072-B12E6CEDF9A1}"/>
                </c:ext>
              </c:extLst>
            </c:dLbl>
            <c:dLbl>
              <c:idx val="28"/>
              <c:delete val="1"/>
              <c:extLst>
                <c:ext xmlns:c15="http://schemas.microsoft.com/office/drawing/2012/chart" uri="{CE6537A1-D6FC-4f65-9D91-7224C49458BB}"/>
                <c:ext xmlns:c16="http://schemas.microsoft.com/office/drawing/2014/chart" uri="{C3380CC4-5D6E-409C-BE32-E72D297353CC}">
                  <c16:uniqueId val="{0000001C-8CDD-4D07-9072-B12E6CEDF9A1}"/>
                </c:ext>
              </c:extLst>
            </c:dLbl>
            <c:dLbl>
              <c:idx val="29"/>
              <c:delete val="1"/>
              <c:extLst>
                <c:ext xmlns:c15="http://schemas.microsoft.com/office/drawing/2012/chart" uri="{CE6537A1-D6FC-4f65-9D91-7224C49458BB}"/>
                <c:ext xmlns:c16="http://schemas.microsoft.com/office/drawing/2014/chart" uri="{C3380CC4-5D6E-409C-BE32-E72D297353CC}">
                  <c16:uniqueId val="{0000001D-8CDD-4D07-9072-B12E6CEDF9A1}"/>
                </c:ext>
              </c:extLst>
            </c:dLbl>
            <c:dLbl>
              <c:idx val="30"/>
              <c:delete val="1"/>
              <c:extLst>
                <c:ext xmlns:c15="http://schemas.microsoft.com/office/drawing/2012/chart" uri="{CE6537A1-D6FC-4f65-9D91-7224C49458BB}"/>
                <c:ext xmlns:c16="http://schemas.microsoft.com/office/drawing/2014/chart" uri="{C3380CC4-5D6E-409C-BE32-E72D297353CC}">
                  <c16:uniqueId val="{0000001E-8CDD-4D07-9072-B12E6CEDF9A1}"/>
                </c:ext>
              </c:extLst>
            </c:dLbl>
            <c:dLbl>
              <c:idx val="31"/>
              <c:delete val="1"/>
              <c:extLst>
                <c:ext xmlns:c15="http://schemas.microsoft.com/office/drawing/2012/chart" uri="{CE6537A1-D6FC-4f65-9D91-7224C49458BB}"/>
                <c:ext xmlns:c16="http://schemas.microsoft.com/office/drawing/2014/chart" uri="{C3380CC4-5D6E-409C-BE32-E72D297353CC}">
                  <c16:uniqueId val="{0000001F-8CDD-4D07-9072-B12E6CEDF9A1}"/>
                </c:ext>
              </c:extLst>
            </c:dLbl>
            <c:dLbl>
              <c:idx val="32"/>
              <c:delete val="1"/>
              <c:extLst>
                <c:ext xmlns:c15="http://schemas.microsoft.com/office/drawing/2012/chart" uri="{CE6537A1-D6FC-4f65-9D91-7224C49458BB}"/>
                <c:ext xmlns:c16="http://schemas.microsoft.com/office/drawing/2014/chart" uri="{C3380CC4-5D6E-409C-BE32-E72D297353CC}">
                  <c16:uniqueId val="{00000020-8CDD-4D07-9072-B12E6CEDF9A1}"/>
                </c:ext>
              </c:extLst>
            </c:dLbl>
            <c:dLbl>
              <c:idx val="33"/>
              <c:delete val="1"/>
              <c:extLst>
                <c:ext xmlns:c15="http://schemas.microsoft.com/office/drawing/2012/chart" uri="{CE6537A1-D6FC-4f65-9D91-7224C49458BB}"/>
                <c:ext xmlns:c16="http://schemas.microsoft.com/office/drawing/2014/chart" uri="{C3380CC4-5D6E-409C-BE32-E72D297353CC}">
                  <c16:uniqueId val="{00000021-8CDD-4D07-9072-B12E6CEDF9A1}"/>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tiedot'!$B$31:$AZ$31</c:f>
              <c:numCache>
                <c:formatCode>#,##0</c:formatCode>
                <c:ptCount val="51"/>
                <c:pt idx="0">
                  <c:v>170</c:v>
                </c:pt>
                <c:pt idx="1">
                  <c:v>205</c:v>
                </c:pt>
                <c:pt idx="2">
                  <c:v>158</c:v>
                </c:pt>
                <c:pt idx="3">
                  <c:v>152</c:v>
                </c:pt>
                <c:pt idx="4">
                  <c:v>141</c:v>
                </c:pt>
                <c:pt idx="5">
                  <c:v>141</c:v>
                </c:pt>
                <c:pt idx="6">
                  <c:v>124</c:v>
                </c:pt>
                <c:pt idx="7">
                  <c:v>126</c:v>
                </c:pt>
                <c:pt idx="8">
                  <c:v>119</c:v>
                </c:pt>
                <c:pt idx="9">
                  <c:v>119</c:v>
                </c:pt>
                <c:pt idx="10">
                  <c:v>110</c:v>
                </c:pt>
                <c:pt idx="11">
                  <c:v>163</c:v>
                </c:pt>
                <c:pt idx="12">
                  <c:v>110</c:v>
                </c:pt>
                <c:pt idx="13">
                  <c:v>106</c:v>
                </c:pt>
                <c:pt idx="14">
                  <c:v>135</c:v>
                </c:pt>
                <c:pt idx="15">
                  <c:v>125</c:v>
                </c:pt>
                <c:pt idx="16">
                  <c:v>136</c:v>
                </c:pt>
                <c:pt idx="17">
                  <c:v>138</c:v>
                </c:pt>
                <c:pt idx="18">
                  <c:v>123</c:v>
                </c:pt>
                <c:pt idx="19">
                  <c:v>137</c:v>
                </c:pt>
                <c:pt idx="20">
                  <c:v>78</c:v>
                </c:pt>
                <c:pt idx="21">
                  <c:v>146</c:v>
                </c:pt>
                <c:pt idx="22">
                  <c:v>88</c:v>
                </c:pt>
                <c:pt idx="23">
                  <c:v>116</c:v>
                </c:pt>
                <c:pt idx="24">
                  <c:v>101</c:v>
                </c:pt>
                <c:pt idx="25">
                  <c:v>121</c:v>
                </c:pt>
                <c:pt idx="26">
                  <c:v>76</c:v>
                </c:pt>
                <c:pt idx="27">
                  <c:v>63</c:v>
                </c:pt>
                <c:pt idx="28">
                  <c:v>55</c:v>
                </c:pt>
                <c:pt idx="29">
                  <c:v>10</c:v>
                </c:pt>
                <c:pt idx="30">
                  <c:v>-4</c:v>
                </c:pt>
                <c:pt idx="31">
                  <c:v>9</c:v>
                </c:pt>
                <c:pt idx="32">
                  <c:v>-33</c:v>
                </c:pt>
                <c:pt idx="33">
                  <c:v>-20</c:v>
                </c:pt>
              </c:numCache>
            </c:numRef>
          </c:val>
          <c:smooth val="0"/>
          <c:extLst>
            <c:ext xmlns:c16="http://schemas.microsoft.com/office/drawing/2014/chart" uri="{C3380CC4-5D6E-409C-BE32-E72D297353CC}">
              <c16:uniqueId val="{00000022-8CDD-4D07-9072-B12E6CEDF9A1}"/>
            </c:ext>
          </c:extLst>
        </c:ser>
        <c:ser>
          <c:idx val="1"/>
          <c:order val="1"/>
          <c:tx>
            <c:strRef>
              <c:f>'Diat 13–18 tiedot'!$A$32</c:f>
              <c:strCache>
                <c:ptCount val="1"/>
                <c:pt idx="0">
                  <c:v>Siilinjärvi ennuste</c:v>
                </c:pt>
              </c:strCache>
            </c:strRef>
          </c:tx>
          <c:spPr>
            <a:ln w="38100" cap="rnd">
              <a:solidFill>
                <a:srgbClr val="FF0000"/>
              </a:solidFill>
              <a:round/>
            </a:ln>
            <a:effectLst/>
          </c:spPr>
          <c:marker>
            <c:symbol val="none"/>
          </c:marker>
          <c:dLbls>
            <c:dLbl>
              <c:idx val="33"/>
              <c:layout>
                <c:manualLayout>
                  <c:x val="1.3888888888888888E-2"/>
                  <c:y val="-3.7037037037037035E-2"/>
                </c:manualLayout>
              </c:layout>
              <c:tx>
                <c:rich>
                  <a:bodyPr/>
                  <a:lstStyle/>
                  <a:p>
                    <a:fld id="{228BBA61-8AC3-4006-B0CA-9D792F3AD0AE}"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8CDD-4D07-9072-B12E6CEDF9A1}"/>
                </c:ext>
              </c:extLst>
            </c:dLbl>
            <c:dLbl>
              <c:idx val="55"/>
              <c:layout>
                <c:manualLayout>
                  <c:x val="-5.00000000000001E-2"/>
                  <c:y val="-6.944444444444444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963DB27-26DB-4CA1-82AC-460FA4910734}"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8CDD-4D07-9072-B12E6CEDF9A1}"/>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tiedot'!$B$32:$BE$32</c:f>
              <c:numCache>
                <c:formatCode>General</c:formatCode>
                <c:ptCount val="56"/>
                <c:pt idx="33" formatCode="#,##0">
                  <c:v>-20</c:v>
                </c:pt>
                <c:pt idx="34" formatCode="#,##0">
                  <c:v>-29</c:v>
                </c:pt>
                <c:pt idx="35" formatCode="#,##0">
                  <c:v>-34</c:v>
                </c:pt>
                <c:pt idx="36" formatCode="#,##0">
                  <c:v>-40</c:v>
                </c:pt>
                <c:pt idx="37" formatCode="#,##0">
                  <c:v>-45</c:v>
                </c:pt>
                <c:pt idx="38" formatCode="#,##0">
                  <c:v>-51</c:v>
                </c:pt>
                <c:pt idx="39" formatCode="#,##0">
                  <c:v>-54</c:v>
                </c:pt>
                <c:pt idx="40" formatCode="#,##0">
                  <c:v>-59</c:v>
                </c:pt>
                <c:pt idx="41" formatCode="#,##0">
                  <c:v>-63</c:v>
                </c:pt>
                <c:pt idx="42" formatCode="#,##0">
                  <c:v>-66</c:v>
                </c:pt>
                <c:pt idx="43" formatCode="#,##0">
                  <c:v>-69</c:v>
                </c:pt>
                <c:pt idx="44" formatCode="#,##0">
                  <c:v>-71</c:v>
                </c:pt>
                <c:pt idx="45" formatCode="#,##0">
                  <c:v>-75</c:v>
                </c:pt>
                <c:pt idx="46" formatCode="#,##0">
                  <c:v>-79</c:v>
                </c:pt>
                <c:pt idx="47" formatCode="#,##0">
                  <c:v>-81</c:v>
                </c:pt>
                <c:pt idx="48" formatCode="#,##0">
                  <c:v>-84</c:v>
                </c:pt>
                <c:pt idx="49" formatCode="#,##0">
                  <c:v>-86</c:v>
                </c:pt>
                <c:pt idx="50" formatCode="#,##0">
                  <c:v>-89</c:v>
                </c:pt>
                <c:pt idx="51">
                  <c:v>-91</c:v>
                </c:pt>
                <c:pt idx="52">
                  <c:v>-95</c:v>
                </c:pt>
                <c:pt idx="53">
                  <c:v>-96</c:v>
                </c:pt>
                <c:pt idx="54">
                  <c:v>-99</c:v>
                </c:pt>
                <c:pt idx="55">
                  <c:v>-100</c:v>
                </c:pt>
              </c:numCache>
            </c:numRef>
          </c:val>
          <c:smooth val="0"/>
          <c:extLst>
            <c:ext xmlns:c16="http://schemas.microsoft.com/office/drawing/2014/chart" uri="{C3380CC4-5D6E-409C-BE32-E72D297353CC}">
              <c16:uniqueId val="{00000025-8CDD-4D07-9072-B12E6CEDF9A1}"/>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256030183727033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Sonkajärvellä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tiedot'!$A$33</c:f>
              <c:strCache>
                <c:ptCount val="1"/>
                <c:pt idx="0">
                  <c:v>Sonkajärvi toteutunut</c:v>
                </c:pt>
              </c:strCache>
            </c:strRef>
          </c:tx>
          <c:spPr>
            <a:ln w="38100" cap="rnd">
              <a:solidFill>
                <a:schemeClr val="tx2"/>
              </a:solidFill>
              <a:round/>
            </a:ln>
            <a:effectLst/>
          </c:spPr>
          <c:marker>
            <c:symbol val="none"/>
          </c:marker>
          <c:dLbls>
            <c:dLbl>
              <c:idx val="0"/>
              <c:layout>
                <c:manualLayout>
                  <c:x val="2.7777777777777779E-3"/>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86-4553-A38B-021B8C62A71A}"/>
                </c:ext>
              </c:extLst>
            </c:dLbl>
            <c:dLbl>
              <c:idx val="1"/>
              <c:delete val="1"/>
              <c:extLst>
                <c:ext xmlns:c15="http://schemas.microsoft.com/office/drawing/2012/chart" uri="{CE6537A1-D6FC-4f65-9D91-7224C49458BB}"/>
                <c:ext xmlns:c16="http://schemas.microsoft.com/office/drawing/2014/chart" uri="{C3380CC4-5D6E-409C-BE32-E72D297353CC}">
                  <c16:uniqueId val="{00000001-0486-4553-A38B-021B8C62A71A}"/>
                </c:ext>
              </c:extLst>
            </c:dLbl>
            <c:dLbl>
              <c:idx val="2"/>
              <c:delete val="1"/>
              <c:extLst>
                <c:ext xmlns:c15="http://schemas.microsoft.com/office/drawing/2012/chart" uri="{CE6537A1-D6FC-4f65-9D91-7224C49458BB}"/>
                <c:ext xmlns:c16="http://schemas.microsoft.com/office/drawing/2014/chart" uri="{C3380CC4-5D6E-409C-BE32-E72D297353CC}">
                  <c16:uniqueId val="{00000002-0486-4553-A38B-021B8C62A71A}"/>
                </c:ext>
              </c:extLst>
            </c:dLbl>
            <c:dLbl>
              <c:idx val="3"/>
              <c:delete val="1"/>
              <c:extLst>
                <c:ext xmlns:c15="http://schemas.microsoft.com/office/drawing/2012/chart" uri="{CE6537A1-D6FC-4f65-9D91-7224C49458BB}"/>
                <c:ext xmlns:c16="http://schemas.microsoft.com/office/drawing/2014/chart" uri="{C3380CC4-5D6E-409C-BE32-E72D297353CC}">
                  <c16:uniqueId val="{00000003-0486-4553-A38B-021B8C62A71A}"/>
                </c:ext>
              </c:extLst>
            </c:dLbl>
            <c:dLbl>
              <c:idx val="4"/>
              <c:delete val="1"/>
              <c:extLst>
                <c:ext xmlns:c15="http://schemas.microsoft.com/office/drawing/2012/chart" uri="{CE6537A1-D6FC-4f65-9D91-7224C49458BB}"/>
                <c:ext xmlns:c16="http://schemas.microsoft.com/office/drawing/2014/chart" uri="{C3380CC4-5D6E-409C-BE32-E72D297353CC}">
                  <c16:uniqueId val="{00000004-0486-4553-A38B-021B8C62A71A}"/>
                </c:ext>
              </c:extLst>
            </c:dLbl>
            <c:dLbl>
              <c:idx val="5"/>
              <c:delete val="1"/>
              <c:extLst>
                <c:ext xmlns:c15="http://schemas.microsoft.com/office/drawing/2012/chart" uri="{CE6537A1-D6FC-4f65-9D91-7224C49458BB}"/>
                <c:ext xmlns:c16="http://schemas.microsoft.com/office/drawing/2014/chart" uri="{C3380CC4-5D6E-409C-BE32-E72D297353CC}">
                  <c16:uniqueId val="{00000005-0486-4553-A38B-021B8C62A71A}"/>
                </c:ext>
              </c:extLst>
            </c:dLbl>
            <c:dLbl>
              <c:idx val="6"/>
              <c:delete val="1"/>
              <c:extLst>
                <c:ext xmlns:c15="http://schemas.microsoft.com/office/drawing/2012/chart" uri="{CE6537A1-D6FC-4f65-9D91-7224C49458BB}"/>
                <c:ext xmlns:c16="http://schemas.microsoft.com/office/drawing/2014/chart" uri="{C3380CC4-5D6E-409C-BE32-E72D297353CC}">
                  <c16:uniqueId val="{00000006-0486-4553-A38B-021B8C62A71A}"/>
                </c:ext>
              </c:extLst>
            </c:dLbl>
            <c:dLbl>
              <c:idx val="7"/>
              <c:delete val="1"/>
              <c:extLst>
                <c:ext xmlns:c15="http://schemas.microsoft.com/office/drawing/2012/chart" uri="{CE6537A1-D6FC-4f65-9D91-7224C49458BB}"/>
                <c:ext xmlns:c16="http://schemas.microsoft.com/office/drawing/2014/chart" uri="{C3380CC4-5D6E-409C-BE32-E72D297353CC}">
                  <c16:uniqueId val="{00000007-0486-4553-A38B-021B8C62A71A}"/>
                </c:ext>
              </c:extLst>
            </c:dLbl>
            <c:dLbl>
              <c:idx val="8"/>
              <c:delete val="1"/>
              <c:extLst>
                <c:ext xmlns:c15="http://schemas.microsoft.com/office/drawing/2012/chart" uri="{CE6537A1-D6FC-4f65-9D91-7224C49458BB}"/>
                <c:ext xmlns:c16="http://schemas.microsoft.com/office/drawing/2014/chart" uri="{C3380CC4-5D6E-409C-BE32-E72D297353CC}">
                  <c16:uniqueId val="{00000008-0486-4553-A38B-021B8C62A71A}"/>
                </c:ext>
              </c:extLst>
            </c:dLbl>
            <c:dLbl>
              <c:idx val="9"/>
              <c:delete val="1"/>
              <c:extLst>
                <c:ext xmlns:c15="http://schemas.microsoft.com/office/drawing/2012/chart" uri="{CE6537A1-D6FC-4f65-9D91-7224C49458BB}"/>
                <c:ext xmlns:c16="http://schemas.microsoft.com/office/drawing/2014/chart" uri="{C3380CC4-5D6E-409C-BE32-E72D297353CC}">
                  <c16:uniqueId val="{00000009-0486-4553-A38B-021B8C62A71A}"/>
                </c:ext>
              </c:extLst>
            </c:dLbl>
            <c:dLbl>
              <c:idx val="10"/>
              <c:delete val="1"/>
              <c:extLst>
                <c:ext xmlns:c15="http://schemas.microsoft.com/office/drawing/2012/chart" uri="{CE6537A1-D6FC-4f65-9D91-7224C49458BB}"/>
                <c:ext xmlns:c16="http://schemas.microsoft.com/office/drawing/2014/chart" uri="{C3380CC4-5D6E-409C-BE32-E72D297353CC}">
                  <c16:uniqueId val="{0000000A-0486-4553-A38B-021B8C62A71A}"/>
                </c:ext>
              </c:extLst>
            </c:dLbl>
            <c:dLbl>
              <c:idx val="11"/>
              <c:delete val="1"/>
              <c:extLst>
                <c:ext xmlns:c15="http://schemas.microsoft.com/office/drawing/2012/chart" uri="{CE6537A1-D6FC-4f65-9D91-7224C49458BB}"/>
                <c:ext xmlns:c16="http://schemas.microsoft.com/office/drawing/2014/chart" uri="{C3380CC4-5D6E-409C-BE32-E72D297353CC}">
                  <c16:uniqueId val="{0000000B-0486-4553-A38B-021B8C62A71A}"/>
                </c:ext>
              </c:extLst>
            </c:dLbl>
            <c:dLbl>
              <c:idx val="12"/>
              <c:delete val="1"/>
              <c:extLst>
                <c:ext xmlns:c15="http://schemas.microsoft.com/office/drawing/2012/chart" uri="{CE6537A1-D6FC-4f65-9D91-7224C49458BB}"/>
                <c:ext xmlns:c16="http://schemas.microsoft.com/office/drawing/2014/chart" uri="{C3380CC4-5D6E-409C-BE32-E72D297353CC}">
                  <c16:uniqueId val="{0000000C-0486-4553-A38B-021B8C62A71A}"/>
                </c:ext>
              </c:extLst>
            </c:dLbl>
            <c:dLbl>
              <c:idx val="13"/>
              <c:delete val="1"/>
              <c:extLst>
                <c:ext xmlns:c15="http://schemas.microsoft.com/office/drawing/2012/chart" uri="{CE6537A1-D6FC-4f65-9D91-7224C49458BB}"/>
                <c:ext xmlns:c16="http://schemas.microsoft.com/office/drawing/2014/chart" uri="{C3380CC4-5D6E-409C-BE32-E72D297353CC}">
                  <c16:uniqueId val="{0000000D-0486-4553-A38B-021B8C62A71A}"/>
                </c:ext>
              </c:extLst>
            </c:dLbl>
            <c:dLbl>
              <c:idx val="14"/>
              <c:delete val="1"/>
              <c:extLst>
                <c:ext xmlns:c15="http://schemas.microsoft.com/office/drawing/2012/chart" uri="{CE6537A1-D6FC-4f65-9D91-7224C49458BB}"/>
                <c:ext xmlns:c16="http://schemas.microsoft.com/office/drawing/2014/chart" uri="{C3380CC4-5D6E-409C-BE32-E72D297353CC}">
                  <c16:uniqueId val="{0000000E-0486-4553-A38B-021B8C62A71A}"/>
                </c:ext>
              </c:extLst>
            </c:dLbl>
            <c:dLbl>
              <c:idx val="15"/>
              <c:delete val="1"/>
              <c:extLst>
                <c:ext xmlns:c15="http://schemas.microsoft.com/office/drawing/2012/chart" uri="{CE6537A1-D6FC-4f65-9D91-7224C49458BB}"/>
                <c:ext xmlns:c16="http://schemas.microsoft.com/office/drawing/2014/chart" uri="{C3380CC4-5D6E-409C-BE32-E72D297353CC}">
                  <c16:uniqueId val="{0000000F-0486-4553-A38B-021B8C62A71A}"/>
                </c:ext>
              </c:extLst>
            </c:dLbl>
            <c:dLbl>
              <c:idx val="16"/>
              <c:delete val="1"/>
              <c:extLst>
                <c:ext xmlns:c15="http://schemas.microsoft.com/office/drawing/2012/chart" uri="{CE6537A1-D6FC-4f65-9D91-7224C49458BB}"/>
                <c:ext xmlns:c16="http://schemas.microsoft.com/office/drawing/2014/chart" uri="{C3380CC4-5D6E-409C-BE32-E72D297353CC}">
                  <c16:uniqueId val="{00000010-0486-4553-A38B-021B8C62A71A}"/>
                </c:ext>
              </c:extLst>
            </c:dLbl>
            <c:dLbl>
              <c:idx val="17"/>
              <c:delete val="1"/>
              <c:extLst>
                <c:ext xmlns:c15="http://schemas.microsoft.com/office/drawing/2012/chart" uri="{CE6537A1-D6FC-4f65-9D91-7224C49458BB}"/>
                <c:ext xmlns:c16="http://schemas.microsoft.com/office/drawing/2014/chart" uri="{C3380CC4-5D6E-409C-BE32-E72D297353CC}">
                  <c16:uniqueId val="{00000011-0486-4553-A38B-021B8C62A71A}"/>
                </c:ext>
              </c:extLst>
            </c:dLbl>
            <c:dLbl>
              <c:idx val="18"/>
              <c:delete val="1"/>
              <c:extLst>
                <c:ext xmlns:c15="http://schemas.microsoft.com/office/drawing/2012/chart" uri="{CE6537A1-D6FC-4f65-9D91-7224C49458BB}"/>
                <c:ext xmlns:c16="http://schemas.microsoft.com/office/drawing/2014/chart" uri="{C3380CC4-5D6E-409C-BE32-E72D297353CC}">
                  <c16:uniqueId val="{00000012-0486-4553-A38B-021B8C62A71A}"/>
                </c:ext>
              </c:extLst>
            </c:dLbl>
            <c:dLbl>
              <c:idx val="19"/>
              <c:delete val="1"/>
              <c:extLst>
                <c:ext xmlns:c15="http://schemas.microsoft.com/office/drawing/2012/chart" uri="{CE6537A1-D6FC-4f65-9D91-7224C49458BB}"/>
                <c:ext xmlns:c16="http://schemas.microsoft.com/office/drawing/2014/chart" uri="{C3380CC4-5D6E-409C-BE32-E72D297353CC}">
                  <c16:uniqueId val="{00000013-0486-4553-A38B-021B8C62A71A}"/>
                </c:ext>
              </c:extLst>
            </c:dLbl>
            <c:dLbl>
              <c:idx val="20"/>
              <c:delete val="1"/>
              <c:extLst>
                <c:ext xmlns:c15="http://schemas.microsoft.com/office/drawing/2012/chart" uri="{CE6537A1-D6FC-4f65-9D91-7224C49458BB}"/>
                <c:ext xmlns:c16="http://schemas.microsoft.com/office/drawing/2014/chart" uri="{C3380CC4-5D6E-409C-BE32-E72D297353CC}">
                  <c16:uniqueId val="{00000014-0486-4553-A38B-021B8C62A71A}"/>
                </c:ext>
              </c:extLst>
            </c:dLbl>
            <c:dLbl>
              <c:idx val="21"/>
              <c:delete val="1"/>
              <c:extLst>
                <c:ext xmlns:c15="http://schemas.microsoft.com/office/drawing/2012/chart" uri="{CE6537A1-D6FC-4f65-9D91-7224C49458BB}"/>
                <c:ext xmlns:c16="http://schemas.microsoft.com/office/drawing/2014/chart" uri="{C3380CC4-5D6E-409C-BE32-E72D297353CC}">
                  <c16:uniqueId val="{00000015-0486-4553-A38B-021B8C62A71A}"/>
                </c:ext>
              </c:extLst>
            </c:dLbl>
            <c:dLbl>
              <c:idx val="22"/>
              <c:delete val="1"/>
              <c:extLst>
                <c:ext xmlns:c15="http://schemas.microsoft.com/office/drawing/2012/chart" uri="{CE6537A1-D6FC-4f65-9D91-7224C49458BB}"/>
                <c:ext xmlns:c16="http://schemas.microsoft.com/office/drawing/2014/chart" uri="{C3380CC4-5D6E-409C-BE32-E72D297353CC}">
                  <c16:uniqueId val="{00000016-0486-4553-A38B-021B8C62A71A}"/>
                </c:ext>
              </c:extLst>
            </c:dLbl>
            <c:dLbl>
              <c:idx val="23"/>
              <c:delete val="1"/>
              <c:extLst>
                <c:ext xmlns:c15="http://schemas.microsoft.com/office/drawing/2012/chart" uri="{CE6537A1-D6FC-4f65-9D91-7224C49458BB}"/>
                <c:ext xmlns:c16="http://schemas.microsoft.com/office/drawing/2014/chart" uri="{C3380CC4-5D6E-409C-BE32-E72D297353CC}">
                  <c16:uniqueId val="{00000017-0486-4553-A38B-021B8C62A71A}"/>
                </c:ext>
              </c:extLst>
            </c:dLbl>
            <c:dLbl>
              <c:idx val="24"/>
              <c:delete val="1"/>
              <c:extLst>
                <c:ext xmlns:c15="http://schemas.microsoft.com/office/drawing/2012/chart" uri="{CE6537A1-D6FC-4f65-9D91-7224C49458BB}"/>
                <c:ext xmlns:c16="http://schemas.microsoft.com/office/drawing/2014/chart" uri="{C3380CC4-5D6E-409C-BE32-E72D297353CC}">
                  <c16:uniqueId val="{00000018-0486-4553-A38B-021B8C62A71A}"/>
                </c:ext>
              </c:extLst>
            </c:dLbl>
            <c:dLbl>
              <c:idx val="25"/>
              <c:delete val="1"/>
              <c:extLst>
                <c:ext xmlns:c15="http://schemas.microsoft.com/office/drawing/2012/chart" uri="{CE6537A1-D6FC-4f65-9D91-7224C49458BB}"/>
                <c:ext xmlns:c16="http://schemas.microsoft.com/office/drawing/2014/chart" uri="{C3380CC4-5D6E-409C-BE32-E72D297353CC}">
                  <c16:uniqueId val="{00000019-0486-4553-A38B-021B8C62A71A}"/>
                </c:ext>
              </c:extLst>
            </c:dLbl>
            <c:dLbl>
              <c:idx val="26"/>
              <c:delete val="1"/>
              <c:extLst>
                <c:ext xmlns:c15="http://schemas.microsoft.com/office/drawing/2012/chart" uri="{CE6537A1-D6FC-4f65-9D91-7224C49458BB}"/>
                <c:ext xmlns:c16="http://schemas.microsoft.com/office/drawing/2014/chart" uri="{C3380CC4-5D6E-409C-BE32-E72D297353CC}">
                  <c16:uniqueId val="{0000001A-0486-4553-A38B-021B8C62A71A}"/>
                </c:ext>
              </c:extLst>
            </c:dLbl>
            <c:dLbl>
              <c:idx val="27"/>
              <c:delete val="1"/>
              <c:extLst>
                <c:ext xmlns:c15="http://schemas.microsoft.com/office/drawing/2012/chart" uri="{CE6537A1-D6FC-4f65-9D91-7224C49458BB}"/>
                <c:ext xmlns:c16="http://schemas.microsoft.com/office/drawing/2014/chart" uri="{C3380CC4-5D6E-409C-BE32-E72D297353CC}">
                  <c16:uniqueId val="{0000001B-0486-4553-A38B-021B8C62A71A}"/>
                </c:ext>
              </c:extLst>
            </c:dLbl>
            <c:dLbl>
              <c:idx val="28"/>
              <c:delete val="1"/>
              <c:extLst>
                <c:ext xmlns:c15="http://schemas.microsoft.com/office/drawing/2012/chart" uri="{CE6537A1-D6FC-4f65-9D91-7224C49458BB}"/>
                <c:ext xmlns:c16="http://schemas.microsoft.com/office/drawing/2014/chart" uri="{C3380CC4-5D6E-409C-BE32-E72D297353CC}">
                  <c16:uniqueId val="{0000001C-0486-4553-A38B-021B8C62A71A}"/>
                </c:ext>
              </c:extLst>
            </c:dLbl>
            <c:dLbl>
              <c:idx val="29"/>
              <c:delete val="1"/>
              <c:extLst>
                <c:ext xmlns:c15="http://schemas.microsoft.com/office/drawing/2012/chart" uri="{CE6537A1-D6FC-4f65-9D91-7224C49458BB}"/>
                <c:ext xmlns:c16="http://schemas.microsoft.com/office/drawing/2014/chart" uri="{C3380CC4-5D6E-409C-BE32-E72D297353CC}">
                  <c16:uniqueId val="{0000001D-0486-4553-A38B-021B8C62A71A}"/>
                </c:ext>
              </c:extLst>
            </c:dLbl>
            <c:dLbl>
              <c:idx val="30"/>
              <c:delete val="1"/>
              <c:extLst>
                <c:ext xmlns:c15="http://schemas.microsoft.com/office/drawing/2012/chart" uri="{CE6537A1-D6FC-4f65-9D91-7224C49458BB}"/>
                <c:ext xmlns:c16="http://schemas.microsoft.com/office/drawing/2014/chart" uri="{C3380CC4-5D6E-409C-BE32-E72D297353CC}">
                  <c16:uniqueId val="{0000001E-0486-4553-A38B-021B8C62A71A}"/>
                </c:ext>
              </c:extLst>
            </c:dLbl>
            <c:dLbl>
              <c:idx val="31"/>
              <c:delete val="1"/>
              <c:extLst>
                <c:ext xmlns:c15="http://schemas.microsoft.com/office/drawing/2012/chart" uri="{CE6537A1-D6FC-4f65-9D91-7224C49458BB}"/>
                <c:ext xmlns:c16="http://schemas.microsoft.com/office/drawing/2014/chart" uri="{C3380CC4-5D6E-409C-BE32-E72D297353CC}">
                  <c16:uniqueId val="{0000001F-0486-4553-A38B-021B8C62A71A}"/>
                </c:ext>
              </c:extLst>
            </c:dLbl>
            <c:dLbl>
              <c:idx val="32"/>
              <c:delete val="1"/>
              <c:extLst>
                <c:ext xmlns:c15="http://schemas.microsoft.com/office/drawing/2012/chart" uri="{CE6537A1-D6FC-4f65-9D91-7224C49458BB}"/>
                <c:ext xmlns:c16="http://schemas.microsoft.com/office/drawing/2014/chart" uri="{C3380CC4-5D6E-409C-BE32-E72D297353CC}">
                  <c16:uniqueId val="{00000020-0486-4553-A38B-021B8C62A71A}"/>
                </c:ext>
              </c:extLst>
            </c:dLbl>
            <c:dLbl>
              <c:idx val="33"/>
              <c:delete val="1"/>
              <c:extLst>
                <c:ext xmlns:c15="http://schemas.microsoft.com/office/drawing/2012/chart" uri="{CE6537A1-D6FC-4f65-9D91-7224C49458BB}"/>
                <c:ext xmlns:c16="http://schemas.microsoft.com/office/drawing/2014/chart" uri="{C3380CC4-5D6E-409C-BE32-E72D297353CC}">
                  <c16:uniqueId val="{00000021-0486-4553-A38B-021B8C62A71A}"/>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tiedot'!$B$33:$AZ$33</c:f>
              <c:numCache>
                <c:formatCode>#,##0</c:formatCode>
                <c:ptCount val="51"/>
                <c:pt idx="0">
                  <c:v>-1</c:v>
                </c:pt>
                <c:pt idx="1">
                  <c:v>-24</c:v>
                </c:pt>
                <c:pt idx="2">
                  <c:v>-17</c:v>
                </c:pt>
                <c:pt idx="3">
                  <c:v>-17</c:v>
                </c:pt>
                <c:pt idx="4">
                  <c:v>-15</c:v>
                </c:pt>
                <c:pt idx="5">
                  <c:v>-33</c:v>
                </c:pt>
                <c:pt idx="6">
                  <c:v>-20</c:v>
                </c:pt>
                <c:pt idx="7">
                  <c:v>-47</c:v>
                </c:pt>
                <c:pt idx="8">
                  <c:v>-33</c:v>
                </c:pt>
                <c:pt idx="9">
                  <c:v>-35</c:v>
                </c:pt>
                <c:pt idx="10">
                  <c:v>-42</c:v>
                </c:pt>
                <c:pt idx="11">
                  <c:v>-35</c:v>
                </c:pt>
                <c:pt idx="12">
                  <c:v>-3</c:v>
                </c:pt>
                <c:pt idx="13">
                  <c:v>-41</c:v>
                </c:pt>
                <c:pt idx="14">
                  <c:v>-14</c:v>
                </c:pt>
                <c:pt idx="15">
                  <c:v>-48</c:v>
                </c:pt>
                <c:pt idx="16">
                  <c:v>-43</c:v>
                </c:pt>
                <c:pt idx="17">
                  <c:v>-27</c:v>
                </c:pt>
                <c:pt idx="18">
                  <c:v>-14</c:v>
                </c:pt>
                <c:pt idx="19">
                  <c:v>-28</c:v>
                </c:pt>
                <c:pt idx="20">
                  <c:v>-28</c:v>
                </c:pt>
                <c:pt idx="21">
                  <c:v>-33</c:v>
                </c:pt>
                <c:pt idx="22">
                  <c:v>-37</c:v>
                </c:pt>
                <c:pt idx="23">
                  <c:v>-17</c:v>
                </c:pt>
                <c:pt idx="24">
                  <c:v>-52</c:v>
                </c:pt>
                <c:pt idx="25">
                  <c:v>-48</c:v>
                </c:pt>
                <c:pt idx="26">
                  <c:v>-21</c:v>
                </c:pt>
                <c:pt idx="27">
                  <c:v>-55</c:v>
                </c:pt>
                <c:pt idx="28">
                  <c:v>-49</c:v>
                </c:pt>
                <c:pt idx="29">
                  <c:v>-47</c:v>
                </c:pt>
                <c:pt idx="30">
                  <c:v>-43</c:v>
                </c:pt>
                <c:pt idx="31">
                  <c:v>-48</c:v>
                </c:pt>
                <c:pt idx="32">
                  <c:v>-62</c:v>
                </c:pt>
                <c:pt idx="33">
                  <c:v>-51</c:v>
                </c:pt>
              </c:numCache>
            </c:numRef>
          </c:val>
          <c:smooth val="0"/>
          <c:extLst>
            <c:ext xmlns:c16="http://schemas.microsoft.com/office/drawing/2014/chart" uri="{C3380CC4-5D6E-409C-BE32-E72D297353CC}">
              <c16:uniqueId val="{00000022-0486-4553-A38B-021B8C62A71A}"/>
            </c:ext>
          </c:extLst>
        </c:ser>
        <c:ser>
          <c:idx val="1"/>
          <c:order val="1"/>
          <c:tx>
            <c:strRef>
              <c:f>'Diat 13–18 tiedot'!$A$34</c:f>
              <c:strCache>
                <c:ptCount val="1"/>
                <c:pt idx="0">
                  <c:v>Sonkajärvi ennuste</c:v>
                </c:pt>
              </c:strCache>
            </c:strRef>
          </c:tx>
          <c:spPr>
            <a:ln w="38100" cap="rnd">
              <a:solidFill>
                <a:srgbClr val="FF0000"/>
              </a:solidFill>
              <a:round/>
            </a:ln>
            <a:effectLst/>
          </c:spPr>
          <c:marker>
            <c:symbol val="none"/>
          </c:marker>
          <c:dLbls>
            <c:dLbl>
              <c:idx val="33"/>
              <c:layout>
                <c:manualLayout>
                  <c:x val="-1.0185067526415994E-16"/>
                  <c:y val="-5.092592592592601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ABD10CB-3045-4116-9B8D-ACCDE4F49EAC}"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0486-4553-A38B-021B8C62A71A}"/>
                </c:ext>
              </c:extLst>
            </c:dLbl>
            <c:dLbl>
              <c:idx val="55"/>
              <c:layout>
                <c:manualLayout>
                  <c:x val="-6.6666666666666666E-2"/>
                  <c:y val="-6.48148148148148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83A86E6-E968-4782-85CD-23433AB7FDE4}"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0486-4553-A38B-021B8C62A71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tiedot'!$B$34:$BE$34</c:f>
              <c:numCache>
                <c:formatCode>General</c:formatCode>
                <c:ptCount val="56"/>
                <c:pt idx="33" formatCode="#,##0">
                  <c:v>-51</c:v>
                </c:pt>
                <c:pt idx="34" formatCode="#,##0">
                  <c:v>-53</c:v>
                </c:pt>
                <c:pt idx="35" formatCode="#,##0">
                  <c:v>-53</c:v>
                </c:pt>
                <c:pt idx="36" formatCode="#,##0">
                  <c:v>-53</c:v>
                </c:pt>
                <c:pt idx="37" formatCode="#,##0">
                  <c:v>-53</c:v>
                </c:pt>
                <c:pt idx="38" formatCode="#,##0">
                  <c:v>-54</c:v>
                </c:pt>
                <c:pt idx="39" formatCode="#,##0">
                  <c:v>-53</c:v>
                </c:pt>
                <c:pt idx="40" formatCode="#,##0">
                  <c:v>-54</c:v>
                </c:pt>
                <c:pt idx="41" formatCode="#,##0">
                  <c:v>-53</c:v>
                </c:pt>
                <c:pt idx="42" formatCode="#,##0">
                  <c:v>-53</c:v>
                </c:pt>
                <c:pt idx="43" formatCode="#,##0">
                  <c:v>-53</c:v>
                </c:pt>
                <c:pt idx="44" formatCode="#,##0">
                  <c:v>-53</c:v>
                </c:pt>
                <c:pt idx="45" formatCode="#,##0">
                  <c:v>-52</c:v>
                </c:pt>
                <c:pt idx="46" formatCode="#,##0">
                  <c:v>-52</c:v>
                </c:pt>
                <c:pt idx="47" formatCode="#,##0">
                  <c:v>-52</c:v>
                </c:pt>
                <c:pt idx="48" formatCode="#,##0">
                  <c:v>-52</c:v>
                </c:pt>
                <c:pt idx="49" formatCode="#,##0">
                  <c:v>-52</c:v>
                </c:pt>
                <c:pt idx="50" formatCode="#,##0">
                  <c:v>-52</c:v>
                </c:pt>
                <c:pt idx="51">
                  <c:v>-52</c:v>
                </c:pt>
                <c:pt idx="52">
                  <c:v>-51</c:v>
                </c:pt>
                <c:pt idx="53">
                  <c:v>-51</c:v>
                </c:pt>
                <c:pt idx="54">
                  <c:v>-50</c:v>
                </c:pt>
                <c:pt idx="55">
                  <c:v>-51</c:v>
                </c:pt>
              </c:numCache>
            </c:numRef>
          </c:val>
          <c:smooth val="0"/>
          <c:extLst>
            <c:ext xmlns:c16="http://schemas.microsoft.com/office/drawing/2014/chart" uri="{C3380CC4-5D6E-409C-BE32-E72D297353CC}">
              <c16:uniqueId val="{00000025-0486-4553-A38B-021B8C62A71A}"/>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581688538932632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sz="1200"/>
              <a:t>Väkiluvun</a:t>
            </a:r>
            <a:r>
              <a:rPr lang="fi-FI" sz="1200" baseline="0"/>
              <a:t> muutos Pohjois-Savossa v. 2023–2045 (henk. ja %) </a:t>
            </a:r>
            <a:endParaRPr lang="fi-FI"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27075931298061429"/>
          <c:y val="8.3018860093539246E-2"/>
          <c:w val="0.68423099159388701"/>
          <c:h val="0.84018772745975367"/>
        </c:manualLayout>
      </c:layout>
      <c:barChart>
        <c:barDir val="bar"/>
        <c:grouping val="clustered"/>
        <c:varyColors val="0"/>
        <c:ser>
          <c:idx val="0"/>
          <c:order val="0"/>
          <c:spPr>
            <a:solidFill>
              <a:schemeClr val="tx2"/>
            </a:solidFill>
            <a:ln>
              <a:noFill/>
            </a:ln>
            <a:effectLst/>
          </c:spPr>
          <c:invertIfNegative val="0"/>
          <c:dPt>
            <c:idx val="11"/>
            <c:invertIfNegative val="0"/>
            <c:bubble3D val="0"/>
            <c:spPr>
              <a:solidFill>
                <a:srgbClr val="1F497D"/>
              </a:solidFill>
              <a:ln>
                <a:noFill/>
              </a:ln>
              <a:effectLst/>
            </c:spPr>
            <c:extLst>
              <c:ext xmlns:c16="http://schemas.microsoft.com/office/drawing/2014/chart" uri="{C3380CC4-5D6E-409C-BE32-E72D297353CC}">
                <c16:uniqueId val="{00000001-C3C8-40F0-ADCD-2DEEC28FF2FD}"/>
              </c:ext>
            </c:extLst>
          </c:dPt>
          <c:dPt>
            <c:idx val="18"/>
            <c:invertIfNegative val="0"/>
            <c:bubble3D val="0"/>
            <c:spPr>
              <a:solidFill>
                <a:srgbClr val="FFC000"/>
              </a:solidFill>
              <a:ln>
                <a:noFill/>
              </a:ln>
              <a:effectLst/>
            </c:spPr>
            <c:extLst>
              <c:ext xmlns:c16="http://schemas.microsoft.com/office/drawing/2014/chart" uri="{C3380CC4-5D6E-409C-BE32-E72D297353CC}">
                <c16:uniqueId val="{00000003-C3C8-40F0-ADCD-2DEEC28FF2FD}"/>
              </c:ext>
            </c:extLst>
          </c:dPt>
          <c:dLbls>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3-C3C8-40F0-ADCD-2DEEC28FF2FD}"/>
                </c:ext>
              </c:extLst>
            </c:dLbl>
            <c:dLbl>
              <c:idx val="19"/>
              <c:layout>
                <c:manualLayout>
                  <c:x val="-1.8193632228719947E-2"/>
                  <c:y val="-2.395926698226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C8-40F0-ADCD-2DEEC28FF2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'Dia 6'!$A$32:$A$51</c:f>
              <c:strCache>
                <c:ptCount val="20"/>
                <c:pt idx="0">
                  <c:v>Rautavaara (-442 henk.)</c:v>
                </c:pt>
                <c:pt idx="1">
                  <c:v>Kiuruvesi (-1 925 henk.)</c:v>
                </c:pt>
                <c:pt idx="2">
                  <c:v>Keitele (-525 henk.)</c:v>
                </c:pt>
                <c:pt idx="3">
                  <c:v>Tervo (-362 henk.)</c:v>
                </c:pt>
                <c:pt idx="4">
                  <c:v>Kaavi (-661 henk.)</c:v>
                </c:pt>
                <c:pt idx="5">
                  <c:v>Pielavesi (-986 henk.)</c:v>
                </c:pt>
                <c:pt idx="6">
                  <c:v>Sonkajärvi (-880 henk.)</c:v>
                </c:pt>
                <c:pt idx="7">
                  <c:v>Rautalampi (-635 henk.)</c:v>
                </c:pt>
                <c:pt idx="8">
                  <c:v>Vieremä (-715 henk.)</c:v>
                </c:pt>
                <c:pt idx="9">
                  <c:v>Vesanto (-369 henk.)</c:v>
                </c:pt>
                <c:pt idx="10">
                  <c:v>Lapinlahti (-1 744 henk.)</c:v>
                </c:pt>
                <c:pt idx="11">
                  <c:v>Tuusniemi (-444 henk.)</c:v>
                </c:pt>
                <c:pt idx="12">
                  <c:v>Suonenjoki (-1 202 henk.)</c:v>
                </c:pt>
                <c:pt idx="13">
                  <c:v>Leppävirta (-1 526 henk.)</c:v>
                </c:pt>
                <c:pt idx="14">
                  <c:v>Varkaus (-3 102 henk.)</c:v>
                </c:pt>
                <c:pt idx="15">
                  <c:v>Iisalmi (-2 922 henk.)</c:v>
                </c:pt>
                <c:pt idx="16">
                  <c:v>Joroinen (-613 henk.)</c:v>
                </c:pt>
                <c:pt idx="17">
                  <c:v>Siilinjärvi (-991 henk.)</c:v>
                </c:pt>
                <c:pt idx="18">
                  <c:v>Pohjois-Savo (+706 henk.)</c:v>
                </c:pt>
                <c:pt idx="19">
                  <c:v>Kuopio (+20 748 henk.)</c:v>
                </c:pt>
              </c:strCache>
            </c:strRef>
          </c:cat>
          <c:val>
            <c:numRef>
              <c:f>'Dia 6'!$B$32:$B$51</c:f>
              <c:numCache>
                <c:formatCode>0.0</c:formatCode>
                <c:ptCount val="20"/>
                <c:pt idx="0">
                  <c:v>-31.039325842696631</c:v>
                </c:pt>
                <c:pt idx="1">
                  <c:v>-25.752508361204011</c:v>
                </c:pt>
                <c:pt idx="2">
                  <c:v>-25.700245700245699</c:v>
                </c:pt>
                <c:pt idx="3">
                  <c:v>-25.63739376770538</c:v>
                </c:pt>
                <c:pt idx="4">
                  <c:v>-25.152207001522068</c:v>
                </c:pt>
                <c:pt idx="5">
                  <c:v>-24.208200343726983</c:v>
                </c:pt>
                <c:pt idx="6">
                  <c:v>-24.195765740995327</c:v>
                </c:pt>
                <c:pt idx="7">
                  <c:v>-21.650187521309238</c:v>
                </c:pt>
                <c:pt idx="8">
                  <c:v>-21.110126956008269</c:v>
                </c:pt>
                <c:pt idx="9">
                  <c:v>-19.472295514511874</c:v>
                </c:pt>
                <c:pt idx="10">
                  <c:v>-19.431754874651812</c:v>
                </c:pt>
                <c:pt idx="11">
                  <c:v>-19.195849546044101</c:v>
                </c:pt>
                <c:pt idx="12">
                  <c:v>-17.91890280262373</c:v>
                </c:pt>
                <c:pt idx="13">
                  <c:v>-16.863741849928168</c:v>
                </c:pt>
                <c:pt idx="14">
                  <c:v>-15.724641354488773</c:v>
                </c:pt>
                <c:pt idx="15">
                  <c:v>-14.172082646231448</c:v>
                </c:pt>
                <c:pt idx="16">
                  <c:v>-13.355119825708062</c:v>
                </c:pt>
                <c:pt idx="17">
                  <c:v>-4.6547674964772199</c:v>
                </c:pt>
                <c:pt idx="18">
                  <c:v>0.28445948668358917</c:v>
                </c:pt>
                <c:pt idx="19">
                  <c:v>16.729424855468025</c:v>
                </c:pt>
              </c:numCache>
            </c:numRef>
          </c:val>
          <c:extLst>
            <c:ext xmlns:c16="http://schemas.microsoft.com/office/drawing/2014/chart" uri="{C3380CC4-5D6E-409C-BE32-E72D297353CC}">
              <c16:uniqueId val="{00000005-C3C8-40F0-ADCD-2DEEC28FF2FD}"/>
            </c:ext>
          </c:extLst>
        </c:ser>
        <c:dLbls>
          <c:showLegendKey val="0"/>
          <c:showVal val="0"/>
          <c:showCatName val="0"/>
          <c:showSerName val="0"/>
          <c:showPercent val="0"/>
          <c:showBubbleSize val="0"/>
        </c:dLbls>
        <c:gapWidth val="60"/>
        <c:axId val="474692424"/>
        <c:axId val="474687176"/>
      </c:barChart>
      <c:catAx>
        <c:axId val="474692424"/>
        <c:scaling>
          <c:orientation val="minMax"/>
        </c:scaling>
        <c:delete val="0"/>
        <c:axPos val="l"/>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7176"/>
        <c:crosses val="autoZero"/>
        <c:auto val="1"/>
        <c:lblAlgn val="ctr"/>
        <c:lblOffset val="100"/>
        <c:noMultiLvlLbl val="0"/>
      </c:catAx>
      <c:valAx>
        <c:axId val="474687176"/>
        <c:scaling>
          <c:orientation val="minMax"/>
          <c:max val="2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fi-FI"/>
                  <a:t>Muutos</a:t>
                </a:r>
                <a:r>
                  <a:rPr lang="fi-FI" baseline="0"/>
                  <a:t> (%)</a:t>
                </a:r>
                <a:endParaRPr lang="fi-FI"/>
              </a:p>
            </c:rich>
          </c:tx>
          <c:layout>
            <c:manualLayout>
              <c:xMode val="edge"/>
              <c:yMode val="edge"/>
              <c:x val="0.87112032048625498"/>
              <c:y val="0.9664928707974832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i-F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474692424"/>
        <c:crosses val="autoZero"/>
        <c:crossBetween val="between"/>
      </c:valAx>
      <c:spPr>
        <a:noFill/>
        <a:ln>
          <a:solidFill>
            <a:schemeClr val="tx2"/>
          </a:solidFill>
        </a:ln>
        <a:effectLst/>
      </c:spPr>
    </c:plotArea>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Suonenjoella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tiedot'!$A$35</c:f>
              <c:strCache>
                <c:ptCount val="1"/>
                <c:pt idx="0">
                  <c:v>Suonenjoki toteutunut</c:v>
                </c:pt>
              </c:strCache>
            </c:strRef>
          </c:tx>
          <c:spPr>
            <a:ln w="38100" cap="rnd">
              <a:solidFill>
                <a:schemeClr val="tx2"/>
              </a:solidFill>
              <a:round/>
            </a:ln>
            <a:effectLst/>
          </c:spPr>
          <c:marker>
            <c:symbol val="none"/>
          </c:marker>
          <c:dLbls>
            <c:dLbl>
              <c:idx val="0"/>
              <c:layout>
                <c:manualLayout>
                  <c:x val="-1.6666666666666666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0C-4172-940C-D28F3C4F5601}"/>
                </c:ext>
              </c:extLst>
            </c:dLbl>
            <c:dLbl>
              <c:idx val="1"/>
              <c:delete val="1"/>
              <c:extLst>
                <c:ext xmlns:c15="http://schemas.microsoft.com/office/drawing/2012/chart" uri="{CE6537A1-D6FC-4f65-9D91-7224C49458BB}"/>
                <c:ext xmlns:c16="http://schemas.microsoft.com/office/drawing/2014/chart" uri="{C3380CC4-5D6E-409C-BE32-E72D297353CC}">
                  <c16:uniqueId val="{00000001-C30C-4172-940C-D28F3C4F5601}"/>
                </c:ext>
              </c:extLst>
            </c:dLbl>
            <c:dLbl>
              <c:idx val="2"/>
              <c:delete val="1"/>
              <c:extLst>
                <c:ext xmlns:c15="http://schemas.microsoft.com/office/drawing/2012/chart" uri="{CE6537A1-D6FC-4f65-9D91-7224C49458BB}"/>
                <c:ext xmlns:c16="http://schemas.microsoft.com/office/drawing/2014/chart" uri="{C3380CC4-5D6E-409C-BE32-E72D297353CC}">
                  <c16:uniqueId val="{00000002-C30C-4172-940C-D28F3C4F5601}"/>
                </c:ext>
              </c:extLst>
            </c:dLbl>
            <c:dLbl>
              <c:idx val="3"/>
              <c:delete val="1"/>
              <c:extLst>
                <c:ext xmlns:c15="http://schemas.microsoft.com/office/drawing/2012/chart" uri="{CE6537A1-D6FC-4f65-9D91-7224C49458BB}"/>
                <c:ext xmlns:c16="http://schemas.microsoft.com/office/drawing/2014/chart" uri="{C3380CC4-5D6E-409C-BE32-E72D297353CC}">
                  <c16:uniqueId val="{00000003-C30C-4172-940C-D28F3C4F5601}"/>
                </c:ext>
              </c:extLst>
            </c:dLbl>
            <c:dLbl>
              <c:idx val="4"/>
              <c:delete val="1"/>
              <c:extLst>
                <c:ext xmlns:c15="http://schemas.microsoft.com/office/drawing/2012/chart" uri="{CE6537A1-D6FC-4f65-9D91-7224C49458BB}"/>
                <c:ext xmlns:c16="http://schemas.microsoft.com/office/drawing/2014/chart" uri="{C3380CC4-5D6E-409C-BE32-E72D297353CC}">
                  <c16:uniqueId val="{00000004-C30C-4172-940C-D28F3C4F5601}"/>
                </c:ext>
              </c:extLst>
            </c:dLbl>
            <c:dLbl>
              <c:idx val="5"/>
              <c:delete val="1"/>
              <c:extLst>
                <c:ext xmlns:c15="http://schemas.microsoft.com/office/drawing/2012/chart" uri="{CE6537A1-D6FC-4f65-9D91-7224C49458BB}"/>
                <c:ext xmlns:c16="http://schemas.microsoft.com/office/drawing/2014/chart" uri="{C3380CC4-5D6E-409C-BE32-E72D297353CC}">
                  <c16:uniqueId val="{00000005-C30C-4172-940C-D28F3C4F5601}"/>
                </c:ext>
              </c:extLst>
            </c:dLbl>
            <c:dLbl>
              <c:idx val="6"/>
              <c:delete val="1"/>
              <c:extLst>
                <c:ext xmlns:c15="http://schemas.microsoft.com/office/drawing/2012/chart" uri="{CE6537A1-D6FC-4f65-9D91-7224C49458BB}"/>
                <c:ext xmlns:c16="http://schemas.microsoft.com/office/drawing/2014/chart" uri="{C3380CC4-5D6E-409C-BE32-E72D297353CC}">
                  <c16:uniqueId val="{00000006-C30C-4172-940C-D28F3C4F5601}"/>
                </c:ext>
              </c:extLst>
            </c:dLbl>
            <c:dLbl>
              <c:idx val="7"/>
              <c:delete val="1"/>
              <c:extLst>
                <c:ext xmlns:c15="http://schemas.microsoft.com/office/drawing/2012/chart" uri="{CE6537A1-D6FC-4f65-9D91-7224C49458BB}"/>
                <c:ext xmlns:c16="http://schemas.microsoft.com/office/drawing/2014/chart" uri="{C3380CC4-5D6E-409C-BE32-E72D297353CC}">
                  <c16:uniqueId val="{00000007-C30C-4172-940C-D28F3C4F5601}"/>
                </c:ext>
              </c:extLst>
            </c:dLbl>
            <c:dLbl>
              <c:idx val="8"/>
              <c:delete val="1"/>
              <c:extLst>
                <c:ext xmlns:c15="http://schemas.microsoft.com/office/drawing/2012/chart" uri="{CE6537A1-D6FC-4f65-9D91-7224C49458BB}"/>
                <c:ext xmlns:c16="http://schemas.microsoft.com/office/drawing/2014/chart" uri="{C3380CC4-5D6E-409C-BE32-E72D297353CC}">
                  <c16:uniqueId val="{00000008-C30C-4172-940C-D28F3C4F5601}"/>
                </c:ext>
              </c:extLst>
            </c:dLbl>
            <c:dLbl>
              <c:idx val="9"/>
              <c:delete val="1"/>
              <c:extLst>
                <c:ext xmlns:c15="http://schemas.microsoft.com/office/drawing/2012/chart" uri="{CE6537A1-D6FC-4f65-9D91-7224C49458BB}"/>
                <c:ext xmlns:c16="http://schemas.microsoft.com/office/drawing/2014/chart" uri="{C3380CC4-5D6E-409C-BE32-E72D297353CC}">
                  <c16:uniqueId val="{00000009-C30C-4172-940C-D28F3C4F5601}"/>
                </c:ext>
              </c:extLst>
            </c:dLbl>
            <c:dLbl>
              <c:idx val="10"/>
              <c:delete val="1"/>
              <c:extLst>
                <c:ext xmlns:c15="http://schemas.microsoft.com/office/drawing/2012/chart" uri="{CE6537A1-D6FC-4f65-9D91-7224C49458BB}"/>
                <c:ext xmlns:c16="http://schemas.microsoft.com/office/drawing/2014/chart" uri="{C3380CC4-5D6E-409C-BE32-E72D297353CC}">
                  <c16:uniqueId val="{0000000A-C30C-4172-940C-D28F3C4F5601}"/>
                </c:ext>
              </c:extLst>
            </c:dLbl>
            <c:dLbl>
              <c:idx val="11"/>
              <c:delete val="1"/>
              <c:extLst>
                <c:ext xmlns:c15="http://schemas.microsoft.com/office/drawing/2012/chart" uri="{CE6537A1-D6FC-4f65-9D91-7224C49458BB}"/>
                <c:ext xmlns:c16="http://schemas.microsoft.com/office/drawing/2014/chart" uri="{C3380CC4-5D6E-409C-BE32-E72D297353CC}">
                  <c16:uniqueId val="{0000000B-C30C-4172-940C-D28F3C4F5601}"/>
                </c:ext>
              </c:extLst>
            </c:dLbl>
            <c:dLbl>
              <c:idx val="12"/>
              <c:delete val="1"/>
              <c:extLst>
                <c:ext xmlns:c15="http://schemas.microsoft.com/office/drawing/2012/chart" uri="{CE6537A1-D6FC-4f65-9D91-7224C49458BB}"/>
                <c:ext xmlns:c16="http://schemas.microsoft.com/office/drawing/2014/chart" uri="{C3380CC4-5D6E-409C-BE32-E72D297353CC}">
                  <c16:uniqueId val="{0000000C-C30C-4172-940C-D28F3C4F5601}"/>
                </c:ext>
              </c:extLst>
            </c:dLbl>
            <c:dLbl>
              <c:idx val="13"/>
              <c:delete val="1"/>
              <c:extLst>
                <c:ext xmlns:c15="http://schemas.microsoft.com/office/drawing/2012/chart" uri="{CE6537A1-D6FC-4f65-9D91-7224C49458BB}"/>
                <c:ext xmlns:c16="http://schemas.microsoft.com/office/drawing/2014/chart" uri="{C3380CC4-5D6E-409C-BE32-E72D297353CC}">
                  <c16:uniqueId val="{0000000D-C30C-4172-940C-D28F3C4F5601}"/>
                </c:ext>
              </c:extLst>
            </c:dLbl>
            <c:dLbl>
              <c:idx val="14"/>
              <c:delete val="1"/>
              <c:extLst>
                <c:ext xmlns:c15="http://schemas.microsoft.com/office/drawing/2012/chart" uri="{CE6537A1-D6FC-4f65-9D91-7224C49458BB}"/>
                <c:ext xmlns:c16="http://schemas.microsoft.com/office/drawing/2014/chart" uri="{C3380CC4-5D6E-409C-BE32-E72D297353CC}">
                  <c16:uniqueId val="{0000000E-C30C-4172-940C-D28F3C4F5601}"/>
                </c:ext>
              </c:extLst>
            </c:dLbl>
            <c:dLbl>
              <c:idx val="15"/>
              <c:delete val="1"/>
              <c:extLst>
                <c:ext xmlns:c15="http://schemas.microsoft.com/office/drawing/2012/chart" uri="{CE6537A1-D6FC-4f65-9D91-7224C49458BB}"/>
                <c:ext xmlns:c16="http://schemas.microsoft.com/office/drawing/2014/chart" uri="{C3380CC4-5D6E-409C-BE32-E72D297353CC}">
                  <c16:uniqueId val="{0000000F-C30C-4172-940C-D28F3C4F5601}"/>
                </c:ext>
              </c:extLst>
            </c:dLbl>
            <c:dLbl>
              <c:idx val="16"/>
              <c:delete val="1"/>
              <c:extLst>
                <c:ext xmlns:c15="http://schemas.microsoft.com/office/drawing/2012/chart" uri="{CE6537A1-D6FC-4f65-9D91-7224C49458BB}"/>
                <c:ext xmlns:c16="http://schemas.microsoft.com/office/drawing/2014/chart" uri="{C3380CC4-5D6E-409C-BE32-E72D297353CC}">
                  <c16:uniqueId val="{00000010-C30C-4172-940C-D28F3C4F5601}"/>
                </c:ext>
              </c:extLst>
            </c:dLbl>
            <c:dLbl>
              <c:idx val="17"/>
              <c:delete val="1"/>
              <c:extLst>
                <c:ext xmlns:c15="http://schemas.microsoft.com/office/drawing/2012/chart" uri="{CE6537A1-D6FC-4f65-9D91-7224C49458BB}"/>
                <c:ext xmlns:c16="http://schemas.microsoft.com/office/drawing/2014/chart" uri="{C3380CC4-5D6E-409C-BE32-E72D297353CC}">
                  <c16:uniqueId val="{00000011-C30C-4172-940C-D28F3C4F5601}"/>
                </c:ext>
              </c:extLst>
            </c:dLbl>
            <c:dLbl>
              <c:idx val="18"/>
              <c:delete val="1"/>
              <c:extLst>
                <c:ext xmlns:c15="http://schemas.microsoft.com/office/drawing/2012/chart" uri="{CE6537A1-D6FC-4f65-9D91-7224C49458BB}"/>
                <c:ext xmlns:c16="http://schemas.microsoft.com/office/drawing/2014/chart" uri="{C3380CC4-5D6E-409C-BE32-E72D297353CC}">
                  <c16:uniqueId val="{00000012-C30C-4172-940C-D28F3C4F5601}"/>
                </c:ext>
              </c:extLst>
            </c:dLbl>
            <c:dLbl>
              <c:idx val="19"/>
              <c:delete val="1"/>
              <c:extLst>
                <c:ext xmlns:c15="http://schemas.microsoft.com/office/drawing/2012/chart" uri="{CE6537A1-D6FC-4f65-9D91-7224C49458BB}"/>
                <c:ext xmlns:c16="http://schemas.microsoft.com/office/drawing/2014/chart" uri="{C3380CC4-5D6E-409C-BE32-E72D297353CC}">
                  <c16:uniqueId val="{00000013-C30C-4172-940C-D28F3C4F5601}"/>
                </c:ext>
              </c:extLst>
            </c:dLbl>
            <c:dLbl>
              <c:idx val="20"/>
              <c:delete val="1"/>
              <c:extLst>
                <c:ext xmlns:c15="http://schemas.microsoft.com/office/drawing/2012/chart" uri="{CE6537A1-D6FC-4f65-9D91-7224C49458BB}"/>
                <c:ext xmlns:c16="http://schemas.microsoft.com/office/drawing/2014/chart" uri="{C3380CC4-5D6E-409C-BE32-E72D297353CC}">
                  <c16:uniqueId val="{00000014-C30C-4172-940C-D28F3C4F5601}"/>
                </c:ext>
              </c:extLst>
            </c:dLbl>
            <c:dLbl>
              <c:idx val="21"/>
              <c:delete val="1"/>
              <c:extLst>
                <c:ext xmlns:c15="http://schemas.microsoft.com/office/drawing/2012/chart" uri="{CE6537A1-D6FC-4f65-9D91-7224C49458BB}"/>
                <c:ext xmlns:c16="http://schemas.microsoft.com/office/drawing/2014/chart" uri="{C3380CC4-5D6E-409C-BE32-E72D297353CC}">
                  <c16:uniqueId val="{00000015-C30C-4172-940C-D28F3C4F5601}"/>
                </c:ext>
              </c:extLst>
            </c:dLbl>
            <c:dLbl>
              <c:idx val="22"/>
              <c:delete val="1"/>
              <c:extLst>
                <c:ext xmlns:c15="http://schemas.microsoft.com/office/drawing/2012/chart" uri="{CE6537A1-D6FC-4f65-9D91-7224C49458BB}"/>
                <c:ext xmlns:c16="http://schemas.microsoft.com/office/drawing/2014/chart" uri="{C3380CC4-5D6E-409C-BE32-E72D297353CC}">
                  <c16:uniqueId val="{00000016-C30C-4172-940C-D28F3C4F5601}"/>
                </c:ext>
              </c:extLst>
            </c:dLbl>
            <c:dLbl>
              <c:idx val="23"/>
              <c:delete val="1"/>
              <c:extLst>
                <c:ext xmlns:c15="http://schemas.microsoft.com/office/drawing/2012/chart" uri="{CE6537A1-D6FC-4f65-9D91-7224C49458BB}"/>
                <c:ext xmlns:c16="http://schemas.microsoft.com/office/drawing/2014/chart" uri="{C3380CC4-5D6E-409C-BE32-E72D297353CC}">
                  <c16:uniqueId val="{00000017-C30C-4172-940C-D28F3C4F5601}"/>
                </c:ext>
              </c:extLst>
            </c:dLbl>
            <c:dLbl>
              <c:idx val="24"/>
              <c:delete val="1"/>
              <c:extLst>
                <c:ext xmlns:c15="http://schemas.microsoft.com/office/drawing/2012/chart" uri="{CE6537A1-D6FC-4f65-9D91-7224C49458BB}"/>
                <c:ext xmlns:c16="http://schemas.microsoft.com/office/drawing/2014/chart" uri="{C3380CC4-5D6E-409C-BE32-E72D297353CC}">
                  <c16:uniqueId val="{00000018-C30C-4172-940C-D28F3C4F5601}"/>
                </c:ext>
              </c:extLst>
            </c:dLbl>
            <c:dLbl>
              <c:idx val="25"/>
              <c:delete val="1"/>
              <c:extLst>
                <c:ext xmlns:c15="http://schemas.microsoft.com/office/drawing/2012/chart" uri="{CE6537A1-D6FC-4f65-9D91-7224C49458BB}"/>
                <c:ext xmlns:c16="http://schemas.microsoft.com/office/drawing/2014/chart" uri="{C3380CC4-5D6E-409C-BE32-E72D297353CC}">
                  <c16:uniqueId val="{00000019-C30C-4172-940C-D28F3C4F5601}"/>
                </c:ext>
              </c:extLst>
            </c:dLbl>
            <c:dLbl>
              <c:idx val="26"/>
              <c:delete val="1"/>
              <c:extLst>
                <c:ext xmlns:c15="http://schemas.microsoft.com/office/drawing/2012/chart" uri="{CE6537A1-D6FC-4f65-9D91-7224C49458BB}"/>
                <c:ext xmlns:c16="http://schemas.microsoft.com/office/drawing/2014/chart" uri="{C3380CC4-5D6E-409C-BE32-E72D297353CC}">
                  <c16:uniqueId val="{0000001A-C30C-4172-940C-D28F3C4F5601}"/>
                </c:ext>
              </c:extLst>
            </c:dLbl>
            <c:dLbl>
              <c:idx val="27"/>
              <c:delete val="1"/>
              <c:extLst>
                <c:ext xmlns:c15="http://schemas.microsoft.com/office/drawing/2012/chart" uri="{CE6537A1-D6FC-4f65-9D91-7224C49458BB}"/>
                <c:ext xmlns:c16="http://schemas.microsoft.com/office/drawing/2014/chart" uri="{C3380CC4-5D6E-409C-BE32-E72D297353CC}">
                  <c16:uniqueId val="{0000001B-C30C-4172-940C-D28F3C4F5601}"/>
                </c:ext>
              </c:extLst>
            </c:dLbl>
            <c:dLbl>
              <c:idx val="28"/>
              <c:delete val="1"/>
              <c:extLst>
                <c:ext xmlns:c15="http://schemas.microsoft.com/office/drawing/2012/chart" uri="{CE6537A1-D6FC-4f65-9D91-7224C49458BB}"/>
                <c:ext xmlns:c16="http://schemas.microsoft.com/office/drawing/2014/chart" uri="{C3380CC4-5D6E-409C-BE32-E72D297353CC}">
                  <c16:uniqueId val="{0000001C-C30C-4172-940C-D28F3C4F5601}"/>
                </c:ext>
              </c:extLst>
            </c:dLbl>
            <c:dLbl>
              <c:idx val="29"/>
              <c:delete val="1"/>
              <c:extLst>
                <c:ext xmlns:c15="http://schemas.microsoft.com/office/drawing/2012/chart" uri="{CE6537A1-D6FC-4f65-9D91-7224C49458BB}"/>
                <c:ext xmlns:c16="http://schemas.microsoft.com/office/drawing/2014/chart" uri="{C3380CC4-5D6E-409C-BE32-E72D297353CC}">
                  <c16:uniqueId val="{0000001D-C30C-4172-940C-D28F3C4F5601}"/>
                </c:ext>
              </c:extLst>
            </c:dLbl>
            <c:dLbl>
              <c:idx val="30"/>
              <c:delete val="1"/>
              <c:extLst>
                <c:ext xmlns:c15="http://schemas.microsoft.com/office/drawing/2012/chart" uri="{CE6537A1-D6FC-4f65-9D91-7224C49458BB}"/>
                <c:ext xmlns:c16="http://schemas.microsoft.com/office/drawing/2014/chart" uri="{C3380CC4-5D6E-409C-BE32-E72D297353CC}">
                  <c16:uniqueId val="{0000001E-C30C-4172-940C-D28F3C4F5601}"/>
                </c:ext>
              </c:extLst>
            </c:dLbl>
            <c:dLbl>
              <c:idx val="31"/>
              <c:delete val="1"/>
              <c:extLst>
                <c:ext xmlns:c15="http://schemas.microsoft.com/office/drawing/2012/chart" uri="{CE6537A1-D6FC-4f65-9D91-7224C49458BB}"/>
                <c:ext xmlns:c16="http://schemas.microsoft.com/office/drawing/2014/chart" uri="{C3380CC4-5D6E-409C-BE32-E72D297353CC}">
                  <c16:uniqueId val="{0000001F-C30C-4172-940C-D28F3C4F5601}"/>
                </c:ext>
              </c:extLst>
            </c:dLbl>
            <c:dLbl>
              <c:idx val="32"/>
              <c:delete val="1"/>
              <c:extLst>
                <c:ext xmlns:c15="http://schemas.microsoft.com/office/drawing/2012/chart" uri="{CE6537A1-D6FC-4f65-9D91-7224C49458BB}"/>
                <c:ext xmlns:c16="http://schemas.microsoft.com/office/drawing/2014/chart" uri="{C3380CC4-5D6E-409C-BE32-E72D297353CC}">
                  <c16:uniqueId val="{00000020-C30C-4172-940C-D28F3C4F5601}"/>
                </c:ext>
              </c:extLst>
            </c:dLbl>
            <c:dLbl>
              <c:idx val="33"/>
              <c:delete val="1"/>
              <c:extLst>
                <c:ext xmlns:c15="http://schemas.microsoft.com/office/drawing/2012/chart" uri="{CE6537A1-D6FC-4f65-9D91-7224C49458BB}"/>
                <c:ext xmlns:c16="http://schemas.microsoft.com/office/drawing/2014/chart" uri="{C3380CC4-5D6E-409C-BE32-E72D297353CC}">
                  <c16:uniqueId val="{00000021-C30C-4172-940C-D28F3C4F5601}"/>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tiedot'!$B$35:$AZ$35</c:f>
              <c:numCache>
                <c:formatCode>#,##0</c:formatCode>
                <c:ptCount val="51"/>
                <c:pt idx="0">
                  <c:v>-38</c:v>
                </c:pt>
                <c:pt idx="1">
                  <c:v>-19</c:v>
                </c:pt>
                <c:pt idx="2">
                  <c:v>-16</c:v>
                </c:pt>
                <c:pt idx="3">
                  <c:v>-31</c:v>
                </c:pt>
                <c:pt idx="4">
                  <c:v>-25</c:v>
                </c:pt>
                <c:pt idx="5">
                  <c:v>-33</c:v>
                </c:pt>
                <c:pt idx="6">
                  <c:v>-31</c:v>
                </c:pt>
                <c:pt idx="7">
                  <c:v>-32</c:v>
                </c:pt>
                <c:pt idx="8">
                  <c:v>-50</c:v>
                </c:pt>
                <c:pt idx="9">
                  <c:v>-37</c:v>
                </c:pt>
                <c:pt idx="10">
                  <c:v>-37</c:v>
                </c:pt>
                <c:pt idx="11">
                  <c:v>-29</c:v>
                </c:pt>
                <c:pt idx="12">
                  <c:v>-43</c:v>
                </c:pt>
                <c:pt idx="13">
                  <c:v>-45</c:v>
                </c:pt>
                <c:pt idx="14">
                  <c:v>-1</c:v>
                </c:pt>
                <c:pt idx="15">
                  <c:v>-53</c:v>
                </c:pt>
                <c:pt idx="16">
                  <c:v>-40</c:v>
                </c:pt>
                <c:pt idx="17">
                  <c:v>-73</c:v>
                </c:pt>
                <c:pt idx="18">
                  <c:v>-38</c:v>
                </c:pt>
                <c:pt idx="19">
                  <c:v>-41</c:v>
                </c:pt>
                <c:pt idx="20">
                  <c:v>-51</c:v>
                </c:pt>
                <c:pt idx="21">
                  <c:v>-73</c:v>
                </c:pt>
                <c:pt idx="22">
                  <c:v>-73</c:v>
                </c:pt>
                <c:pt idx="23">
                  <c:v>-43</c:v>
                </c:pt>
                <c:pt idx="24">
                  <c:v>-63</c:v>
                </c:pt>
                <c:pt idx="25">
                  <c:v>-61</c:v>
                </c:pt>
                <c:pt idx="26">
                  <c:v>-54</c:v>
                </c:pt>
                <c:pt idx="27">
                  <c:v>-59</c:v>
                </c:pt>
                <c:pt idx="28">
                  <c:v>-81</c:v>
                </c:pt>
                <c:pt idx="29">
                  <c:v>-61</c:v>
                </c:pt>
                <c:pt idx="30">
                  <c:v>-80</c:v>
                </c:pt>
                <c:pt idx="31">
                  <c:v>-65</c:v>
                </c:pt>
                <c:pt idx="32">
                  <c:v>-95</c:v>
                </c:pt>
                <c:pt idx="33">
                  <c:v>-86</c:v>
                </c:pt>
              </c:numCache>
            </c:numRef>
          </c:val>
          <c:smooth val="0"/>
          <c:extLst>
            <c:ext xmlns:c16="http://schemas.microsoft.com/office/drawing/2014/chart" uri="{C3380CC4-5D6E-409C-BE32-E72D297353CC}">
              <c16:uniqueId val="{00000022-C30C-4172-940C-D28F3C4F5601}"/>
            </c:ext>
          </c:extLst>
        </c:ser>
        <c:ser>
          <c:idx val="1"/>
          <c:order val="1"/>
          <c:tx>
            <c:strRef>
              <c:f>'Diat 13–18 tiedot'!$A$36</c:f>
              <c:strCache>
                <c:ptCount val="1"/>
                <c:pt idx="0">
                  <c:v>Suonenjoki ennuste</c:v>
                </c:pt>
              </c:strCache>
            </c:strRef>
          </c:tx>
          <c:spPr>
            <a:ln w="38100" cap="rnd">
              <a:solidFill>
                <a:srgbClr val="FF0000"/>
              </a:solidFill>
              <a:round/>
            </a:ln>
            <a:effectLst/>
          </c:spPr>
          <c:marker>
            <c:symbol val="none"/>
          </c:marker>
          <c:dLbls>
            <c:dLbl>
              <c:idx val="33"/>
              <c:layout>
                <c:manualLayout>
                  <c:x val="-2.7777777777778798E-3"/>
                  <c:y val="1.388888888888880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65748382-8C7C-4C08-A0AB-DC91DA7F036A}"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C30C-4172-940C-D28F3C4F5601}"/>
                </c:ext>
              </c:extLst>
            </c:dLbl>
            <c:dLbl>
              <c:idx val="55"/>
              <c:layout>
                <c:manualLayout>
                  <c:x val="-0.05"/>
                  <c:y val="-6.018518518518527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434E35C9-E55A-45E5-A39A-8E7D634E3E9C}"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C30C-4172-940C-D28F3C4F5601}"/>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tiedot'!$B$36:$BE$36</c:f>
              <c:numCache>
                <c:formatCode>General</c:formatCode>
                <c:ptCount val="56"/>
                <c:pt idx="33" formatCode="#,##0">
                  <c:v>-86</c:v>
                </c:pt>
                <c:pt idx="34" formatCode="#,##0">
                  <c:v>-80</c:v>
                </c:pt>
                <c:pt idx="35" formatCode="#,##0">
                  <c:v>-79</c:v>
                </c:pt>
                <c:pt idx="36" formatCode="#,##0">
                  <c:v>-80</c:v>
                </c:pt>
                <c:pt idx="37" formatCode="#,##0">
                  <c:v>-80</c:v>
                </c:pt>
                <c:pt idx="38" formatCode="#,##0">
                  <c:v>-80</c:v>
                </c:pt>
                <c:pt idx="39" formatCode="#,##0">
                  <c:v>-81</c:v>
                </c:pt>
                <c:pt idx="40" formatCode="#,##0">
                  <c:v>-81</c:v>
                </c:pt>
                <c:pt idx="41" formatCode="#,##0">
                  <c:v>-82</c:v>
                </c:pt>
                <c:pt idx="42" formatCode="#,##0">
                  <c:v>-83</c:v>
                </c:pt>
                <c:pt idx="43" formatCode="#,##0">
                  <c:v>-83</c:v>
                </c:pt>
                <c:pt idx="44" formatCode="#,##0">
                  <c:v>-84</c:v>
                </c:pt>
                <c:pt idx="45" formatCode="#,##0">
                  <c:v>-84</c:v>
                </c:pt>
                <c:pt idx="46" formatCode="#,##0">
                  <c:v>-84</c:v>
                </c:pt>
                <c:pt idx="47" formatCode="#,##0">
                  <c:v>-83</c:v>
                </c:pt>
                <c:pt idx="48" formatCode="#,##0">
                  <c:v>-84</c:v>
                </c:pt>
                <c:pt idx="49" formatCode="#,##0">
                  <c:v>-84</c:v>
                </c:pt>
                <c:pt idx="50" formatCode="#,##0">
                  <c:v>-84</c:v>
                </c:pt>
                <c:pt idx="51">
                  <c:v>-85</c:v>
                </c:pt>
                <c:pt idx="52">
                  <c:v>-85</c:v>
                </c:pt>
                <c:pt idx="53">
                  <c:v>-84</c:v>
                </c:pt>
                <c:pt idx="54">
                  <c:v>-84</c:v>
                </c:pt>
                <c:pt idx="55">
                  <c:v>-84</c:v>
                </c:pt>
              </c:numCache>
            </c:numRef>
          </c:val>
          <c:smooth val="0"/>
          <c:extLst>
            <c:ext xmlns:c16="http://schemas.microsoft.com/office/drawing/2014/chart" uri="{C3380CC4-5D6E-409C-BE32-E72D297353CC}">
              <c16:uniqueId val="{00000025-C30C-4172-940C-D28F3C4F5601}"/>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772355643044619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Tervossa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tiedot'!$A$37</c:f>
              <c:strCache>
                <c:ptCount val="1"/>
                <c:pt idx="0">
                  <c:v>Tervo toteutunut</c:v>
                </c:pt>
              </c:strCache>
            </c:strRef>
          </c:tx>
          <c:spPr>
            <a:ln w="38100" cap="rnd">
              <a:solidFill>
                <a:schemeClr val="tx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2BC-4F38-956A-5035720C3137}"/>
                </c:ext>
              </c:extLst>
            </c:dLbl>
            <c:dLbl>
              <c:idx val="2"/>
              <c:delete val="1"/>
              <c:extLst>
                <c:ext xmlns:c15="http://schemas.microsoft.com/office/drawing/2012/chart" uri="{CE6537A1-D6FC-4f65-9D91-7224C49458BB}"/>
                <c:ext xmlns:c16="http://schemas.microsoft.com/office/drawing/2014/chart" uri="{C3380CC4-5D6E-409C-BE32-E72D297353CC}">
                  <c16:uniqueId val="{00000001-12BC-4F38-956A-5035720C3137}"/>
                </c:ext>
              </c:extLst>
            </c:dLbl>
            <c:dLbl>
              <c:idx val="3"/>
              <c:delete val="1"/>
              <c:extLst>
                <c:ext xmlns:c15="http://schemas.microsoft.com/office/drawing/2012/chart" uri="{CE6537A1-D6FC-4f65-9D91-7224C49458BB}"/>
                <c:ext xmlns:c16="http://schemas.microsoft.com/office/drawing/2014/chart" uri="{C3380CC4-5D6E-409C-BE32-E72D297353CC}">
                  <c16:uniqueId val="{00000002-12BC-4F38-956A-5035720C3137}"/>
                </c:ext>
              </c:extLst>
            </c:dLbl>
            <c:dLbl>
              <c:idx val="4"/>
              <c:delete val="1"/>
              <c:extLst>
                <c:ext xmlns:c15="http://schemas.microsoft.com/office/drawing/2012/chart" uri="{CE6537A1-D6FC-4f65-9D91-7224C49458BB}"/>
                <c:ext xmlns:c16="http://schemas.microsoft.com/office/drawing/2014/chart" uri="{C3380CC4-5D6E-409C-BE32-E72D297353CC}">
                  <c16:uniqueId val="{00000003-12BC-4F38-956A-5035720C3137}"/>
                </c:ext>
              </c:extLst>
            </c:dLbl>
            <c:dLbl>
              <c:idx val="5"/>
              <c:delete val="1"/>
              <c:extLst>
                <c:ext xmlns:c15="http://schemas.microsoft.com/office/drawing/2012/chart" uri="{CE6537A1-D6FC-4f65-9D91-7224C49458BB}"/>
                <c:ext xmlns:c16="http://schemas.microsoft.com/office/drawing/2014/chart" uri="{C3380CC4-5D6E-409C-BE32-E72D297353CC}">
                  <c16:uniqueId val="{00000004-12BC-4F38-956A-5035720C3137}"/>
                </c:ext>
              </c:extLst>
            </c:dLbl>
            <c:dLbl>
              <c:idx val="6"/>
              <c:delete val="1"/>
              <c:extLst>
                <c:ext xmlns:c15="http://schemas.microsoft.com/office/drawing/2012/chart" uri="{CE6537A1-D6FC-4f65-9D91-7224C49458BB}"/>
                <c:ext xmlns:c16="http://schemas.microsoft.com/office/drawing/2014/chart" uri="{C3380CC4-5D6E-409C-BE32-E72D297353CC}">
                  <c16:uniqueId val="{00000005-12BC-4F38-956A-5035720C3137}"/>
                </c:ext>
              </c:extLst>
            </c:dLbl>
            <c:dLbl>
              <c:idx val="7"/>
              <c:delete val="1"/>
              <c:extLst>
                <c:ext xmlns:c15="http://schemas.microsoft.com/office/drawing/2012/chart" uri="{CE6537A1-D6FC-4f65-9D91-7224C49458BB}"/>
                <c:ext xmlns:c16="http://schemas.microsoft.com/office/drawing/2014/chart" uri="{C3380CC4-5D6E-409C-BE32-E72D297353CC}">
                  <c16:uniqueId val="{00000006-12BC-4F38-956A-5035720C3137}"/>
                </c:ext>
              </c:extLst>
            </c:dLbl>
            <c:dLbl>
              <c:idx val="8"/>
              <c:delete val="1"/>
              <c:extLst>
                <c:ext xmlns:c15="http://schemas.microsoft.com/office/drawing/2012/chart" uri="{CE6537A1-D6FC-4f65-9D91-7224C49458BB}"/>
                <c:ext xmlns:c16="http://schemas.microsoft.com/office/drawing/2014/chart" uri="{C3380CC4-5D6E-409C-BE32-E72D297353CC}">
                  <c16:uniqueId val="{00000007-12BC-4F38-956A-5035720C3137}"/>
                </c:ext>
              </c:extLst>
            </c:dLbl>
            <c:dLbl>
              <c:idx val="9"/>
              <c:delete val="1"/>
              <c:extLst>
                <c:ext xmlns:c15="http://schemas.microsoft.com/office/drawing/2012/chart" uri="{CE6537A1-D6FC-4f65-9D91-7224C49458BB}"/>
                <c:ext xmlns:c16="http://schemas.microsoft.com/office/drawing/2014/chart" uri="{C3380CC4-5D6E-409C-BE32-E72D297353CC}">
                  <c16:uniqueId val="{00000008-12BC-4F38-956A-5035720C3137}"/>
                </c:ext>
              </c:extLst>
            </c:dLbl>
            <c:dLbl>
              <c:idx val="10"/>
              <c:delete val="1"/>
              <c:extLst>
                <c:ext xmlns:c15="http://schemas.microsoft.com/office/drawing/2012/chart" uri="{CE6537A1-D6FC-4f65-9D91-7224C49458BB}"/>
                <c:ext xmlns:c16="http://schemas.microsoft.com/office/drawing/2014/chart" uri="{C3380CC4-5D6E-409C-BE32-E72D297353CC}">
                  <c16:uniqueId val="{00000009-12BC-4F38-956A-5035720C3137}"/>
                </c:ext>
              </c:extLst>
            </c:dLbl>
            <c:dLbl>
              <c:idx val="11"/>
              <c:delete val="1"/>
              <c:extLst>
                <c:ext xmlns:c15="http://schemas.microsoft.com/office/drawing/2012/chart" uri="{CE6537A1-D6FC-4f65-9D91-7224C49458BB}"/>
                <c:ext xmlns:c16="http://schemas.microsoft.com/office/drawing/2014/chart" uri="{C3380CC4-5D6E-409C-BE32-E72D297353CC}">
                  <c16:uniqueId val="{0000000A-12BC-4F38-956A-5035720C3137}"/>
                </c:ext>
              </c:extLst>
            </c:dLbl>
            <c:dLbl>
              <c:idx val="12"/>
              <c:delete val="1"/>
              <c:extLst>
                <c:ext xmlns:c15="http://schemas.microsoft.com/office/drawing/2012/chart" uri="{CE6537A1-D6FC-4f65-9D91-7224C49458BB}"/>
                <c:ext xmlns:c16="http://schemas.microsoft.com/office/drawing/2014/chart" uri="{C3380CC4-5D6E-409C-BE32-E72D297353CC}">
                  <c16:uniqueId val="{0000000B-12BC-4F38-956A-5035720C3137}"/>
                </c:ext>
              </c:extLst>
            </c:dLbl>
            <c:dLbl>
              <c:idx val="13"/>
              <c:delete val="1"/>
              <c:extLst>
                <c:ext xmlns:c15="http://schemas.microsoft.com/office/drawing/2012/chart" uri="{CE6537A1-D6FC-4f65-9D91-7224C49458BB}"/>
                <c:ext xmlns:c16="http://schemas.microsoft.com/office/drawing/2014/chart" uri="{C3380CC4-5D6E-409C-BE32-E72D297353CC}">
                  <c16:uniqueId val="{0000000C-12BC-4F38-956A-5035720C3137}"/>
                </c:ext>
              </c:extLst>
            </c:dLbl>
            <c:dLbl>
              <c:idx val="14"/>
              <c:delete val="1"/>
              <c:extLst>
                <c:ext xmlns:c15="http://schemas.microsoft.com/office/drawing/2012/chart" uri="{CE6537A1-D6FC-4f65-9D91-7224C49458BB}"/>
                <c:ext xmlns:c16="http://schemas.microsoft.com/office/drawing/2014/chart" uri="{C3380CC4-5D6E-409C-BE32-E72D297353CC}">
                  <c16:uniqueId val="{0000000D-12BC-4F38-956A-5035720C3137}"/>
                </c:ext>
              </c:extLst>
            </c:dLbl>
            <c:dLbl>
              <c:idx val="15"/>
              <c:delete val="1"/>
              <c:extLst>
                <c:ext xmlns:c15="http://schemas.microsoft.com/office/drawing/2012/chart" uri="{CE6537A1-D6FC-4f65-9D91-7224C49458BB}"/>
                <c:ext xmlns:c16="http://schemas.microsoft.com/office/drawing/2014/chart" uri="{C3380CC4-5D6E-409C-BE32-E72D297353CC}">
                  <c16:uniqueId val="{0000000E-12BC-4F38-956A-5035720C3137}"/>
                </c:ext>
              </c:extLst>
            </c:dLbl>
            <c:dLbl>
              <c:idx val="16"/>
              <c:delete val="1"/>
              <c:extLst>
                <c:ext xmlns:c15="http://schemas.microsoft.com/office/drawing/2012/chart" uri="{CE6537A1-D6FC-4f65-9D91-7224C49458BB}"/>
                <c:ext xmlns:c16="http://schemas.microsoft.com/office/drawing/2014/chart" uri="{C3380CC4-5D6E-409C-BE32-E72D297353CC}">
                  <c16:uniqueId val="{0000000F-12BC-4F38-956A-5035720C3137}"/>
                </c:ext>
              </c:extLst>
            </c:dLbl>
            <c:dLbl>
              <c:idx val="17"/>
              <c:delete val="1"/>
              <c:extLst>
                <c:ext xmlns:c15="http://schemas.microsoft.com/office/drawing/2012/chart" uri="{CE6537A1-D6FC-4f65-9D91-7224C49458BB}"/>
                <c:ext xmlns:c16="http://schemas.microsoft.com/office/drawing/2014/chart" uri="{C3380CC4-5D6E-409C-BE32-E72D297353CC}">
                  <c16:uniqueId val="{00000010-12BC-4F38-956A-5035720C3137}"/>
                </c:ext>
              </c:extLst>
            </c:dLbl>
            <c:dLbl>
              <c:idx val="18"/>
              <c:delete val="1"/>
              <c:extLst>
                <c:ext xmlns:c15="http://schemas.microsoft.com/office/drawing/2012/chart" uri="{CE6537A1-D6FC-4f65-9D91-7224C49458BB}"/>
                <c:ext xmlns:c16="http://schemas.microsoft.com/office/drawing/2014/chart" uri="{C3380CC4-5D6E-409C-BE32-E72D297353CC}">
                  <c16:uniqueId val="{00000011-12BC-4F38-956A-5035720C3137}"/>
                </c:ext>
              </c:extLst>
            </c:dLbl>
            <c:dLbl>
              <c:idx val="19"/>
              <c:delete val="1"/>
              <c:extLst>
                <c:ext xmlns:c15="http://schemas.microsoft.com/office/drawing/2012/chart" uri="{CE6537A1-D6FC-4f65-9D91-7224C49458BB}"/>
                <c:ext xmlns:c16="http://schemas.microsoft.com/office/drawing/2014/chart" uri="{C3380CC4-5D6E-409C-BE32-E72D297353CC}">
                  <c16:uniqueId val="{00000012-12BC-4F38-956A-5035720C3137}"/>
                </c:ext>
              </c:extLst>
            </c:dLbl>
            <c:dLbl>
              <c:idx val="20"/>
              <c:delete val="1"/>
              <c:extLst>
                <c:ext xmlns:c15="http://schemas.microsoft.com/office/drawing/2012/chart" uri="{CE6537A1-D6FC-4f65-9D91-7224C49458BB}"/>
                <c:ext xmlns:c16="http://schemas.microsoft.com/office/drawing/2014/chart" uri="{C3380CC4-5D6E-409C-BE32-E72D297353CC}">
                  <c16:uniqueId val="{00000013-12BC-4F38-956A-5035720C3137}"/>
                </c:ext>
              </c:extLst>
            </c:dLbl>
            <c:dLbl>
              <c:idx val="21"/>
              <c:delete val="1"/>
              <c:extLst>
                <c:ext xmlns:c15="http://schemas.microsoft.com/office/drawing/2012/chart" uri="{CE6537A1-D6FC-4f65-9D91-7224C49458BB}"/>
                <c:ext xmlns:c16="http://schemas.microsoft.com/office/drawing/2014/chart" uri="{C3380CC4-5D6E-409C-BE32-E72D297353CC}">
                  <c16:uniqueId val="{00000014-12BC-4F38-956A-5035720C3137}"/>
                </c:ext>
              </c:extLst>
            </c:dLbl>
            <c:dLbl>
              <c:idx val="22"/>
              <c:delete val="1"/>
              <c:extLst>
                <c:ext xmlns:c15="http://schemas.microsoft.com/office/drawing/2012/chart" uri="{CE6537A1-D6FC-4f65-9D91-7224C49458BB}"/>
                <c:ext xmlns:c16="http://schemas.microsoft.com/office/drawing/2014/chart" uri="{C3380CC4-5D6E-409C-BE32-E72D297353CC}">
                  <c16:uniqueId val="{00000015-12BC-4F38-956A-5035720C3137}"/>
                </c:ext>
              </c:extLst>
            </c:dLbl>
            <c:dLbl>
              <c:idx val="23"/>
              <c:delete val="1"/>
              <c:extLst>
                <c:ext xmlns:c15="http://schemas.microsoft.com/office/drawing/2012/chart" uri="{CE6537A1-D6FC-4f65-9D91-7224C49458BB}"/>
                <c:ext xmlns:c16="http://schemas.microsoft.com/office/drawing/2014/chart" uri="{C3380CC4-5D6E-409C-BE32-E72D297353CC}">
                  <c16:uniqueId val="{00000016-12BC-4F38-956A-5035720C3137}"/>
                </c:ext>
              </c:extLst>
            </c:dLbl>
            <c:dLbl>
              <c:idx val="24"/>
              <c:delete val="1"/>
              <c:extLst>
                <c:ext xmlns:c15="http://schemas.microsoft.com/office/drawing/2012/chart" uri="{CE6537A1-D6FC-4f65-9D91-7224C49458BB}"/>
                <c:ext xmlns:c16="http://schemas.microsoft.com/office/drawing/2014/chart" uri="{C3380CC4-5D6E-409C-BE32-E72D297353CC}">
                  <c16:uniqueId val="{00000017-12BC-4F38-956A-5035720C3137}"/>
                </c:ext>
              </c:extLst>
            </c:dLbl>
            <c:dLbl>
              <c:idx val="25"/>
              <c:delete val="1"/>
              <c:extLst>
                <c:ext xmlns:c15="http://schemas.microsoft.com/office/drawing/2012/chart" uri="{CE6537A1-D6FC-4f65-9D91-7224C49458BB}"/>
                <c:ext xmlns:c16="http://schemas.microsoft.com/office/drawing/2014/chart" uri="{C3380CC4-5D6E-409C-BE32-E72D297353CC}">
                  <c16:uniqueId val="{00000018-12BC-4F38-956A-5035720C3137}"/>
                </c:ext>
              </c:extLst>
            </c:dLbl>
            <c:dLbl>
              <c:idx val="26"/>
              <c:delete val="1"/>
              <c:extLst>
                <c:ext xmlns:c15="http://schemas.microsoft.com/office/drawing/2012/chart" uri="{CE6537A1-D6FC-4f65-9D91-7224C49458BB}"/>
                <c:ext xmlns:c16="http://schemas.microsoft.com/office/drawing/2014/chart" uri="{C3380CC4-5D6E-409C-BE32-E72D297353CC}">
                  <c16:uniqueId val="{00000019-12BC-4F38-956A-5035720C3137}"/>
                </c:ext>
              </c:extLst>
            </c:dLbl>
            <c:dLbl>
              <c:idx val="27"/>
              <c:delete val="1"/>
              <c:extLst>
                <c:ext xmlns:c15="http://schemas.microsoft.com/office/drawing/2012/chart" uri="{CE6537A1-D6FC-4f65-9D91-7224C49458BB}"/>
                <c:ext xmlns:c16="http://schemas.microsoft.com/office/drawing/2014/chart" uri="{C3380CC4-5D6E-409C-BE32-E72D297353CC}">
                  <c16:uniqueId val="{0000001A-12BC-4F38-956A-5035720C3137}"/>
                </c:ext>
              </c:extLst>
            </c:dLbl>
            <c:dLbl>
              <c:idx val="28"/>
              <c:delete val="1"/>
              <c:extLst>
                <c:ext xmlns:c15="http://schemas.microsoft.com/office/drawing/2012/chart" uri="{CE6537A1-D6FC-4f65-9D91-7224C49458BB}"/>
                <c:ext xmlns:c16="http://schemas.microsoft.com/office/drawing/2014/chart" uri="{C3380CC4-5D6E-409C-BE32-E72D297353CC}">
                  <c16:uniqueId val="{0000001B-12BC-4F38-956A-5035720C3137}"/>
                </c:ext>
              </c:extLst>
            </c:dLbl>
            <c:dLbl>
              <c:idx val="29"/>
              <c:delete val="1"/>
              <c:extLst>
                <c:ext xmlns:c15="http://schemas.microsoft.com/office/drawing/2012/chart" uri="{CE6537A1-D6FC-4f65-9D91-7224C49458BB}"/>
                <c:ext xmlns:c16="http://schemas.microsoft.com/office/drawing/2014/chart" uri="{C3380CC4-5D6E-409C-BE32-E72D297353CC}">
                  <c16:uniqueId val="{0000001C-12BC-4F38-956A-5035720C3137}"/>
                </c:ext>
              </c:extLst>
            </c:dLbl>
            <c:dLbl>
              <c:idx val="30"/>
              <c:delete val="1"/>
              <c:extLst>
                <c:ext xmlns:c15="http://schemas.microsoft.com/office/drawing/2012/chart" uri="{CE6537A1-D6FC-4f65-9D91-7224C49458BB}"/>
                <c:ext xmlns:c16="http://schemas.microsoft.com/office/drawing/2014/chart" uri="{C3380CC4-5D6E-409C-BE32-E72D297353CC}">
                  <c16:uniqueId val="{0000001D-12BC-4F38-956A-5035720C3137}"/>
                </c:ext>
              </c:extLst>
            </c:dLbl>
            <c:dLbl>
              <c:idx val="31"/>
              <c:delete val="1"/>
              <c:extLst>
                <c:ext xmlns:c15="http://schemas.microsoft.com/office/drawing/2012/chart" uri="{CE6537A1-D6FC-4f65-9D91-7224C49458BB}"/>
                <c:ext xmlns:c16="http://schemas.microsoft.com/office/drawing/2014/chart" uri="{C3380CC4-5D6E-409C-BE32-E72D297353CC}">
                  <c16:uniqueId val="{0000001E-12BC-4F38-956A-5035720C3137}"/>
                </c:ext>
              </c:extLst>
            </c:dLbl>
            <c:dLbl>
              <c:idx val="32"/>
              <c:delete val="1"/>
              <c:extLst>
                <c:ext xmlns:c15="http://schemas.microsoft.com/office/drawing/2012/chart" uri="{CE6537A1-D6FC-4f65-9D91-7224C49458BB}"/>
                <c:ext xmlns:c16="http://schemas.microsoft.com/office/drawing/2014/chart" uri="{C3380CC4-5D6E-409C-BE32-E72D297353CC}">
                  <c16:uniqueId val="{0000001F-12BC-4F38-956A-5035720C3137}"/>
                </c:ext>
              </c:extLst>
            </c:dLbl>
            <c:dLbl>
              <c:idx val="33"/>
              <c:delete val="1"/>
              <c:extLst>
                <c:ext xmlns:c15="http://schemas.microsoft.com/office/drawing/2012/chart" uri="{CE6537A1-D6FC-4f65-9D91-7224C49458BB}"/>
                <c:ext xmlns:c16="http://schemas.microsoft.com/office/drawing/2014/chart" uri="{C3380CC4-5D6E-409C-BE32-E72D297353CC}">
                  <c16:uniqueId val="{00000020-12BC-4F38-956A-5035720C3137}"/>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tiedot'!$B$37:$AZ$37</c:f>
              <c:numCache>
                <c:formatCode>#,##0</c:formatCode>
                <c:ptCount val="51"/>
                <c:pt idx="0">
                  <c:v>-2</c:v>
                </c:pt>
                <c:pt idx="1">
                  <c:v>-12</c:v>
                </c:pt>
                <c:pt idx="2">
                  <c:v>-10</c:v>
                </c:pt>
                <c:pt idx="3">
                  <c:v>-15</c:v>
                </c:pt>
                <c:pt idx="4">
                  <c:v>-10</c:v>
                </c:pt>
                <c:pt idx="5">
                  <c:v>-10</c:v>
                </c:pt>
                <c:pt idx="6">
                  <c:v>-10</c:v>
                </c:pt>
                <c:pt idx="7">
                  <c:v>-4</c:v>
                </c:pt>
                <c:pt idx="8">
                  <c:v>-23</c:v>
                </c:pt>
                <c:pt idx="9">
                  <c:v>-13</c:v>
                </c:pt>
                <c:pt idx="10">
                  <c:v>-13</c:v>
                </c:pt>
                <c:pt idx="11">
                  <c:v>-6</c:v>
                </c:pt>
                <c:pt idx="12">
                  <c:v>-30</c:v>
                </c:pt>
                <c:pt idx="13">
                  <c:v>-18</c:v>
                </c:pt>
                <c:pt idx="14">
                  <c:v>-13</c:v>
                </c:pt>
                <c:pt idx="15">
                  <c:v>-23</c:v>
                </c:pt>
                <c:pt idx="16">
                  <c:v>-23</c:v>
                </c:pt>
                <c:pt idx="17">
                  <c:v>-23</c:v>
                </c:pt>
                <c:pt idx="18">
                  <c:v>-28</c:v>
                </c:pt>
                <c:pt idx="19">
                  <c:v>-17</c:v>
                </c:pt>
                <c:pt idx="20">
                  <c:v>-21</c:v>
                </c:pt>
                <c:pt idx="21">
                  <c:v>-20</c:v>
                </c:pt>
                <c:pt idx="22">
                  <c:v>-17</c:v>
                </c:pt>
                <c:pt idx="23">
                  <c:v>-26</c:v>
                </c:pt>
                <c:pt idx="24">
                  <c:v>-21</c:v>
                </c:pt>
                <c:pt idx="25">
                  <c:v>-22</c:v>
                </c:pt>
                <c:pt idx="26">
                  <c:v>-13</c:v>
                </c:pt>
                <c:pt idx="27">
                  <c:v>-16</c:v>
                </c:pt>
                <c:pt idx="28">
                  <c:v>-23</c:v>
                </c:pt>
                <c:pt idx="29">
                  <c:v>-28</c:v>
                </c:pt>
                <c:pt idx="30">
                  <c:v>-15</c:v>
                </c:pt>
                <c:pt idx="31">
                  <c:v>-26</c:v>
                </c:pt>
                <c:pt idx="32">
                  <c:v>-30</c:v>
                </c:pt>
                <c:pt idx="33">
                  <c:v>-29</c:v>
                </c:pt>
              </c:numCache>
            </c:numRef>
          </c:val>
          <c:smooth val="0"/>
          <c:extLst>
            <c:ext xmlns:c16="http://schemas.microsoft.com/office/drawing/2014/chart" uri="{C3380CC4-5D6E-409C-BE32-E72D297353CC}">
              <c16:uniqueId val="{00000021-12BC-4F38-956A-5035720C3137}"/>
            </c:ext>
          </c:extLst>
        </c:ser>
        <c:ser>
          <c:idx val="1"/>
          <c:order val="1"/>
          <c:tx>
            <c:strRef>
              <c:f>'Diat 13–18 tiedot'!$A$38</c:f>
              <c:strCache>
                <c:ptCount val="1"/>
                <c:pt idx="0">
                  <c:v>Tervo ennuste</c:v>
                </c:pt>
              </c:strCache>
            </c:strRef>
          </c:tx>
          <c:spPr>
            <a:ln w="38100" cap="rnd">
              <a:solidFill>
                <a:srgbClr val="FF0000"/>
              </a:solidFill>
              <a:round/>
            </a:ln>
            <a:effectLst/>
          </c:spPr>
          <c:marker>
            <c:symbol val="none"/>
          </c:marker>
          <c:dLbls>
            <c:dLbl>
              <c:idx val="33"/>
              <c:tx>
                <c:rich>
                  <a:bodyPr/>
                  <a:lstStyle/>
                  <a:p>
                    <a:fld id="{293B4F6B-3875-45C3-A86C-F35EFE2E182C}"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12BC-4F38-956A-5035720C3137}"/>
                </c:ext>
              </c:extLst>
            </c:dLbl>
            <c:dLbl>
              <c:idx val="55"/>
              <c:layout>
                <c:manualLayout>
                  <c:x val="-5.833333333333323E-2"/>
                  <c:y val="-6.4814814814814811E-2"/>
                </c:manualLayout>
              </c:layout>
              <c:tx>
                <c:rich>
                  <a:bodyPr/>
                  <a:lstStyle/>
                  <a:p>
                    <a:fld id="{38DBD628-5DF1-42A1-A1B9-3A4CEC657D4E}"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12BC-4F38-956A-5035720C3137}"/>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tiedot'!$B$38:$BE$38</c:f>
              <c:numCache>
                <c:formatCode>General</c:formatCode>
                <c:ptCount val="56"/>
                <c:pt idx="33" formatCode="#,##0">
                  <c:v>-29</c:v>
                </c:pt>
                <c:pt idx="34" formatCode="#,##0">
                  <c:v>-25</c:v>
                </c:pt>
                <c:pt idx="35" formatCode="#,##0">
                  <c:v>-26</c:v>
                </c:pt>
                <c:pt idx="36" formatCode="#,##0">
                  <c:v>-25</c:v>
                </c:pt>
                <c:pt idx="37" formatCode="#,##0">
                  <c:v>-25</c:v>
                </c:pt>
                <c:pt idx="38" formatCode="#,##0">
                  <c:v>-25</c:v>
                </c:pt>
                <c:pt idx="39" formatCode="#,##0">
                  <c:v>-24</c:v>
                </c:pt>
                <c:pt idx="40" formatCode="#,##0">
                  <c:v>-23</c:v>
                </c:pt>
                <c:pt idx="41" formatCode="#,##0">
                  <c:v>-23</c:v>
                </c:pt>
                <c:pt idx="42" formatCode="#,##0">
                  <c:v>-23</c:v>
                </c:pt>
                <c:pt idx="43" formatCode="#,##0">
                  <c:v>-23</c:v>
                </c:pt>
                <c:pt idx="44" formatCode="#,##0">
                  <c:v>-23</c:v>
                </c:pt>
                <c:pt idx="45" formatCode="#,##0">
                  <c:v>-23</c:v>
                </c:pt>
                <c:pt idx="46" formatCode="#,##0">
                  <c:v>-22</c:v>
                </c:pt>
                <c:pt idx="47" formatCode="#,##0">
                  <c:v>-22</c:v>
                </c:pt>
                <c:pt idx="48" formatCode="#,##0">
                  <c:v>-22</c:v>
                </c:pt>
                <c:pt idx="49" formatCode="#,##0">
                  <c:v>-22</c:v>
                </c:pt>
                <c:pt idx="50" formatCode="#,##0">
                  <c:v>-22</c:v>
                </c:pt>
                <c:pt idx="51">
                  <c:v>-22</c:v>
                </c:pt>
                <c:pt idx="52">
                  <c:v>-22</c:v>
                </c:pt>
                <c:pt idx="53">
                  <c:v>-22</c:v>
                </c:pt>
                <c:pt idx="54">
                  <c:v>-21</c:v>
                </c:pt>
                <c:pt idx="55">
                  <c:v>-21</c:v>
                </c:pt>
              </c:numCache>
            </c:numRef>
          </c:val>
          <c:smooth val="0"/>
          <c:extLst>
            <c:ext xmlns:c16="http://schemas.microsoft.com/office/drawing/2014/chart" uri="{C3380CC4-5D6E-409C-BE32-E72D297353CC}">
              <c16:uniqueId val="{00000024-12BC-4F38-956A-5035720C3137}"/>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54530183727034121"/>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Tuusniemellä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tiedot'!$A$39</c:f>
              <c:strCache>
                <c:ptCount val="1"/>
                <c:pt idx="0">
                  <c:v>Tuusniemi toteutunut</c:v>
                </c:pt>
              </c:strCache>
            </c:strRef>
          </c:tx>
          <c:spPr>
            <a:ln w="38100" cap="rnd">
              <a:solidFill>
                <a:schemeClr val="tx2"/>
              </a:solidFill>
              <a:round/>
            </a:ln>
            <a:effectLst/>
          </c:spPr>
          <c:marker>
            <c:symbol val="none"/>
          </c:marker>
          <c:dLbls>
            <c:dLbl>
              <c:idx val="0"/>
              <c:layout>
                <c:manualLayout>
                  <c:x val="-1.6666666666666666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29-498C-9BE7-E3033879932C}"/>
                </c:ext>
              </c:extLst>
            </c:dLbl>
            <c:dLbl>
              <c:idx val="1"/>
              <c:delete val="1"/>
              <c:extLst>
                <c:ext xmlns:c15="http://schemas.microsoft.com/office/drawing/2012/chart" uri="{CE6537A1-D6FC-4f65-9D91-7224C49458BB}"/>
                <c:ext xmlns:c16="http://schemas.microsoft.com/office/drawing/2014/chart" uri="{C3380CC4-5D6E-409C-BE32-E72D297353CC}">
                  <c16:uniqueId val="{00000001-BA29-498C-9BE7-E3033879932C}"/>
                </c:ext>
              </c:extLst>
            </c:dLbl>
            <c:dLbl>
              <c:idx val="2"/>
              <c:delete val="1"/>
              <c:extLst>
                <c:ext xmlns:c15="http://schemas.microsoft.com/office/drawing/2012/chart" uri="{CE6537A1-D6FC-4f65-9D91-7224C49458BB}"/>
                <c:ext xmlns:c16="http://schemas.microsoft.com/office/drawing/2014/chart" uri="{C3380CC4-5D6E-409C-BE32-E72D297353CC}">
                  <c16:uniqueId val="{00000002-BA29-498C-9BE7-E3033879932C}"/>
                </c:ext>
              </c:extLst>
            </c:dLbl>
            <c:dLbl>
              <c:idx val="3"/>
              <c:delete val="1"/>
              <c:extLst>
                <c:ext xmlns:c15="http://schemas.microsoft.com/office/drawing/2012/chart" uri="{CE6537A1-D6FC-4f65-9D91-7224C49458BB}"/>
                <c:ext xmlns:c16="http://schemas.microsoft.com/office/drawing/2014/chart" uri="{C3380CC4-5D6E-409C-BE32-E72D297353CC}">
                  <c16:uniqueId val="{00000003-BA29-498C-9BE7-E3033879932C}"/>
                </c:ext>
              </c:extLst>
            </c:dLbl>
            <c:dLbl>
              <c:idx val="4"/>
              <c:delete val="1"/>
              <c:extLst>
                <c:ext xmlns:c15="http://schemas.microsoft.com/office/drawing/2012/chart" uri="{CE6537A1-D6FC-4f65-9D91-7224C49458BB}"/>
                <c:ext xmlns:c16="http://schemas.microsoft.com/office/drawing/2014/chart" uri="{C3380CC4-5D6E-409C-BE32-E72D297353CC}">
                  <c16:uniqueId val="{00000004-BA29-498C-9BE7-E3033879932C}"/>
                </c:ext>
              </c:extLst>
            </c:dLbl>
            <c:dLbl>
              <c:idx val="5"/>
              <c:delete val="1"/>
              <c:extLst>
                <c:ext xmlns:c15="http://schemas.microsoft.com/office/drawing/2012/chart" uri="{CE6537A1-D6FC-4f65-9D91-7224C49458BB}"/>
                <c:ext xmlns:c16="http://schemas.microsoft.com/office/drawing/2014/chart" uri="{C3380CC4-5D6E-409C-BE32-E72D297353CC}">
                  <c16:uniqueId val="{00000005-BA29-498C-9BE7-E3033879932C}"/>
                </c:ext>
              </c:extLst>
            </c:dLbl>
            <c:dLbl>
              <c:idx val="6"/>
              <c:delete val="1"/>
              <c:extLst>
                <c:ext xmlns:c15="http://schemas.microsoft.com/office/drawing/2012/chart" uri="{CE6537A1-D6FC-4f65-9D91-7224C49458BB}"/>
                <c:ext xmlns:c16="http://schemas.microsoft.com/office/drawing/2014/chart" uri="{C3380CC4-5D6E-409C-BE32-E72D297353CC}">
                  <c16:uniqueId val="{00000006-BA29-498C-9BE7-E3033879932C}"/>
                </c:ext>
              </c:extLst>
            </c:dLbl>
            <c:dLbl>
              <c:idx val="7"/>
              <c:delete val="1"/>
              <c:extLst>
                <c:ext xmlns:c15="http://schemas.microsoft.com/office/drawing/2012/chart" uri="{CE6537A1-D6FC-4f65-9D91-7224C49458BB}"/>
                <c:ext xmlns:c16="http://schemas.microsoft.com/office/drawing/2014/chart" uri="{C3380CC4-5D6E-409C-BE32-E72D297353CC}">
                  <c16:uniqueId val="{00000007-BA29-498C-9BE7-E3033879932C}"/>
                </c:ext>
              </c:extLst>
            </c:dLbl>
            <c:dLbl>
              <c:idx val="8"/>
              <c:delete val="1"/>
              <c:extLst>
                <c:ext xmlns:c15="http://schemas.microsoft.com/office/drawing/2012/chart" uri="{CE6537A1-D6FC-4f65-9D91-7224C49458BB}"/>
                <c:ext xmlns:c16="http://schemas.microsoft.com/office/drawing/2014/chart" uri="{C3380CC4-5D6E-409C-BE32-E72D297353CC}">
                  <c16:uniqueId val="{00000008-BA29-498C-9BE7-E3033879932C}"/>
                </c:ext>
              </c:extLst>
            </c:dLbl>
            <c:dLbl>
              <c:idx val="9"/>
              <c:delete val="1"/>
              <c:extLst>
                <c:ext xmlns:c15="http://schemas.microsoft.com/office/drawing/2012/chart" uri="{CE6537A1-D6FC-4f65-9D91-7224C49458BB}"/>
                <c:ext xmlns:c16="http://schemas.microsoft.com/office/drawing/2014/chart" uri="{C3380CC4-5D6E-409C-BE32-E72D297353CC}">
                  <c16:uniqueId val="{00000009-BA29-498C-9BE7-E3033879932C}"/>
                </c:ext>
              </c:extLst>
            </c:dLbl>
            <c:dLbl>
              <c:idx val="10"/>
              <c:delete val="1"/>
              <c:extLst>
                <c:ext xmlns:c15="http://schemas.microsoft.com/office/drawing/2012/chart" uri="{CE6537A1-D6FC-4f65-9D91-7224C49458BB}"/>
                <c:ext xmlns:c16="http://schemas.microsoft.com/office/drawing/2014/chart" uri="{C3380CC4-5D6E-409C-BE32-E72D297353CC}">
                  <c16:uniqueId val="{0000000A-BA29-498C-9BE7-E3033879932C}"/>
                </c:ext>
              </c:extLst>
            </c:dLbl>
            <c:dLbl>
              <c:idx val="11"/>
              <c:delete val="1"/>
              <c:extLst>
                <c:ext xmlns:c15="http://schemas.microsoft.com/office/drawing/2012/chart" uri="{CE6537A1-D6FC-4f65-9D91-7224C49458BB}"/>
                <c:ext xmlns:c16="http://schemas.microsoft.com/office/drawing/2014/chart" uri="{C3380CC4-5D6E-409C-BE32-E72D297353CC}">
                  <c16:uniqueId val="{0000000B-BA29-498C-9BE7-E3033879932C}"/>
                </c:ext>
              </c:extLst>
            </c:dLbl>
            <c:dLbl>
              <c:idx val="12"/>
              <c:delete val="1"/>
              <c:extLst>
                <c:ext xmlns:c15="http://schemas.microsoft.com/office/drawing/2012/chart" uri="{CE6537A1-D6FC-4f65-9D91-7224C49458BB}"/>
                <c:ext xmlns:c16="http://schemas.microsoft.com/office/drawing/2014/chart" uri="{C3380CC4-5D6E-409C-BE32-E72D297353CC}">
                  <c16:uniqueId val="{0000000C-BA29-498C-9BE7-E3033879932C}"/>
                </c:ext>
              </c:extLst>
            </c:dLbl>
            <c:dLbl>
              <c:idx val="13"/>
              <c:delete val="1"/>
              <c:extLst>
                <c:ext xmlns:c15="http://schemas.microsoft.com/office/drawing/2012/chart" uri="{CE6537A1-D6FC-4f65-9D91-7224C49458BB}"/>
                <c:ext xmlns:c16="http://schemas.microsoft.com/office/drawing/2014/chart" uri="{C3380CC4-5D6E-409C-BE32-E72D297353CC}">
                  <c16:uniqueId val="{0000000D-BA29-498C-9BE7-E3033879932C}"/>
                </c:ext>
              </c:extLst>
            </c:dLbl>
            <c:dLbl>
              <c:idx val="14"/>
              <c:delete val="1"/>
              <c:extLst>
                <c:ext xmlns:c15="http://schemas.microsoft.com/office/drawing/2012/chart" uri="{CE6537A1-D6FC-4f65-9D91-7224C49458BB}"/>
                <c:ext xmlns:c16="http://schemas.microsoft.com/office/drawing/2014/chart" uri="{C3380CC4-5D6E-409C-BE32-E72D297353CC}">
                  <c16:uniqueId val="{0000000E-BA29-498C-9BE7-E3033879932C}"/>
                </c:ext>
              </c:extLst>
            </c:dLbl>
            <c:dLbl>
              <c:idx val="15"/>
              <c:delete val="1"/>
              <c:extLst>
                <c:ext xmlns:c15="http://schemas.microsoft.com/office/drawing/2012/chart" uri="{CE6537A1-D6FC-4f65-9D91-7224C49458BB}"/>
                <c:ext xmlns:c16="http://schemas.microsoft.com/office/drawing/2014/chart" uri="{C3380CC4-5D6E-409C-BE32-E72D297353CC}">
                  <c16:uniqueId val="{0000000F-BA29-498C-9BE7-E3033879932C}"/>
                </c:ext>
              </c:extLst>
            </c:dLbl>
            <c:dLbl>
              <c:idx val="16"/>
              <c:delete val="1"/>
              <c:extLst>
                <c:ext xmlns:c15="http://schemas.microsoft.com/office/drawing/2012/chart" uri="{CE6537A1-D6FC-4f65-9D91-7224C49458BB}"/>
                <c:ext xmlns:c16="http://schemas.microsoft.com/office/drawing/2014/chart" uri="{C3380CC4-5D6E-409C-BE32-E72D297353CC}">
                  <c16:uniqueId val="{00000010-BA29-498C-9BE7-E3033879932C}"/>
                </c:ext>
              </c:extLst>
            </c:dLbl>
            <c:dLbl>
              <c:idx val="17"/>
              <c:delete val="1"/>
              <c:extLst>
                <c:ext xmlns:c15="http://schemas.microsoft.com/office/drawing/2012/chart" uri="{CE6537A1-D6FC-4f65-9D91-7224C49458BB}"/>
                <c:ext xmlns:c16="http://schemas.microsoft.com/office/drawing/2014/chart" uri="{C3380CC4-5D6E-409C-BE32-E72D297353CC}">
                  <c16:uniqueId val="{00000011-BA29-498C-9BE7-E3033879932C}"/>
                </c:ext>
              </c:extLst>
            </c:dLbl>
            <c:dLbl>
              <c:idx val="18"/>
              <c:delete val="1"/>
              <c:extLst>
                <c:ext xmlns:c15="http://schemas.microsoft.com/office/drawing/2012/chart" uri="{CE6537A1-D6FC-4f65-9D91-7224C49458BB}"/>
                <c:ext xmlns:c16="http://schemas.microsoft.com/office/drawing/2014/chart" uri="{C3380CC4-5D6E-409C-BE32-E72D297353CC}">
                  <c16:uniqueId val="{00000012-BA29-498C-9BE7-E3033879932C}"/>
                </c:ext>
              </c:extLst>
            </c:dLbl>
            <c:dLbl>
              <c:idx val="19"/>
              <c:delete val="1"/>
              <c:extLst>
                <c:ext xmlns:c15="http://schemas.microsoft.com/office/drawing/2012/chart" uri="{CE6537A1-D6FC-4f65-9D91-7224C49458BB}"/>
                <c:ext xmlns:c16="http://schemas.microsoft.com/office/drawing/2014/chart" uri="{C3380CC4-5D6E-409C-BE32-E72D297353CC}">
                  <c16:uniqueId val="{00000013-BA29-498C-9BE7-E3033879932C}"/>
                </c:ext>
              </c:extLst>
            </c:dLbl>
            <c:dLbl>
              <c:idx val="20"/>
              <c:delete val="1"/>
              <c:extLst>
                <c:ext xmlns:c15="http://schemas.microsoft.com/office/drawing/2012/chart" uri="{CE6537A1-D6FC-4f65-9D91-7224C49458BB}"/>
                <c:ext xmlns:c16="http://schemas.microsoft.com/office/drawing/2014/chart" uri="{C3380CC4-5D6E-409C-BE32-E72D297353CC}">
                  <c16:uniqueId val="{00000014-BA29-498C-9BE7-E3033879932C}"/>
                </c:ext>
              </c:extLst>
            </c:dLbl>
            <c:dLbl>
              <c:idx val="21"/>
              <c:delete val="1"/>
              <c:extLst>
                <c:ext xmlns:c15="http://schemas.microsoft.com/office/drawing/2012/chart" uri="{CE6537A1-D6FC-4f65-9D91-7224C49458BB}"/>
                <c:ext xmlns:c16="http://schemas.microsoft.com/office/drawing/2014/chart" uri="{C3380CC4-5D6E-409C-BE32-E72D297353CC}">
                  <c16:uniqueId val="{00000015-BA29-498C-9BE7-E3033879932C}"/>
                </c:ext>
              </c:extLst>
            </c:dLbl>
            <c:dLbl>
              <c:idx val="22"/>
              <c:delete val="1"/>
              <c:extLst>
                <c:ext xmlns:c15="http://schemas.microsoft.com/office/drawing/2012/chart" uri="{CE6537A1-D6FC-4f65-9D91-7224C49458BB}"/>
                <c:ext xmlns:c16="http://schemas.microsoft.com/office/drawing/2014/chart" uri="{C3380CC4-5D6E-409C-BE32-E72D297353CC}">
                  <c16:uniqueId val="{00000016-BA29-498C-9BE7-E3033879932C}"/>
                </c:ext>
              </c:extLst>
            </c:dLbl>
            <c:dLbl>
              <c:idx val="23"/>
              <c:delete val="1"/>
              <c:extLst>
                <c:ext xmlns:c15="http://schemas.microsoft.com/office/drawing/2012/chart" uri="{CE6537A1-D6FC-4f65-9D91-7224C49458BB}"/>
                <c:ext xmlns:c16="http://schemas.microsoft.com/office/drawing/2014/chart" uri="{C3380CC4-5D6E-409C-BE32-E72D297353CC}">
                  <c16:uniqueId val="{00000017-BA29-498C-9BE7-E3033879932C}"/>
                </c:ext>
              </c:extLst>
            </c:dLbl>
            <c:dLbl>
              <c:idx val="24"/>
              <c:delete val="1"/>
              <c:extLst>
                <c:ext xmlns:c15="http://schemas.microsoft.com/office/drawing/2012/chart" uri="{CE6537A1-D6FC-4f65-9D91-7224C49458BB}"/>
                <c:ext xmlns:c16="http://schemas.microsoft.com/office/drawing/2014/chart" uri="{C3380CC4-5D6E-409C-BE32-E72D297353CC}">
                  <c16:uniqueId val="{00000018-BA29-498C-9BE7-E3033879932C}"/>
                </c:ext>
              </c:extLst>
            </c:dLbl>
            <c:dLbl>
              <c:idx val="25"/>
              <c:delete val="1"/>
              <c:extLst>
                <c:ext xmlns:c15="http://schemas.microsoft.com/office/drawing/2012/chart" uri="{CE6537A1-D6FC-4f65-9D91-7224C49458BB}"/>
                <c:ext xmlns:c16="http://schemas.microsoft.com/office/drawing/2014/chart" uri="{C3380CC4-5D6E-409C-BE32-E72D297353CC}">
                  <c16:uniqueId val="{00000019-BA29-498C-9BE7-E3033879932C}"/>
                </c:ext>
              </c:extLst>
            </c:dLbl>
            <c:dLbl>
              <c:idx val="26"/>
              <c:delete val="1"/>
              <c:extLst>
                <c:ext xmlns:c15="http://schemas.microsoft.com/office/drawing/2012/chart" uri="{CE6537A1-D6FC-4f65-9D91-7224C49458BB}"/>
                <c:ext xmlns:c16="http://schemas.microsoft.com/office/drawing/2014/chart" uri="{C3380CC4-5D6E-409C-BE32-E72D297353CC}">
                  <c16:uniqueId val="{0000001A-BA29-498C-9BE7-E3033879932C}"/>
                </c:ext>
              </c:extLst>
            </c:dLbl>
            <c:dLbl>
              <c:idx val="27"/>
              <c:delete val="1"/>
              <c:extLst>
                <c:ext xmlns:c15="http://schemas.microsoft.com/office/drawing/2012/chart" uri="{CE6537A1-D6FC-4f65-9D91-7224C49458BB}"/>
                <c:ext xmlns:c16="http://schemas.microsoft.com/office/drawing/2014/chart" uri="{C3380CC4-5D6E-409C-BE32-E72D297353CC}">
                  <c16:uniqueId val="{0000001B-BA29-498C-9BE7-E3033879932C}"/>
                </c:ext>
              </c:extLst>
            </c:dLbl>
            <c:dLbl>
              <c:idx val="28"/>
              <c:delete val="1"/>
              <c:extLst>
                <c:ext xmlns:c15="http://schemas.microsoft.com/office/drawing/2012/chart" uri="{CE6537A1-D6FC-4f65-9D91-7224C49458BB}"/>
                <c:ext xmlns:c16="http://schemas.microsoft.com/office/drawing/2014/chart" uri="{C3380CC4-5D6E-409C-BE32-E72D297353CC}">
                  <c16:uniqueId val="{0000001C-BA29-498C-9BE7-E3033879932C}"/>
                </c:ext>
              </c:extLst>
            </c:dLbl>
            <c:dLbl>
              <c:idx val="29"/>
              <c:delete val="1"/>
              <c:extLst>
                <c:ext xmlns:c15="http://schemas.microsoft.com/office/drawing/2012/chart" uri="{CE6537A1-D6FC-4f65-9D91-7224C49458BB}"/>
                <c:ext xmlns:c16="http://schemas.microsoft.com/office/drawing/2014/chart" uri="{C3380CC4-5D6E-409C-BE32-E72D297353CC}">
                  <c16:uniqueId val="{0000001D-BA29-498C-9BE7-E3033879932C}"/>
                </c:ext>
              </c:extLst>
            </c:dLbl>
            <c:dLbl>
              <c:idx val="30"/>
              <c:delete val="1"/>
              <c:extLst>
                <c:ext xmlns:c15="http://schemas.microsoft.com/office/drawing/2012/chart" uri="{CE6537A1-D6FC-4f65-9D91-7224C49458BB}"/>
                <c:ext xmlns:c16="http://schemas.microsoft.com/office/drawing/2014/chart" uri="{C3380CC4-5D6E-409C-BE32-E72D297353CC}">
                  <c16:uniqueId val="{0000001E-BA29-498C-9BE7-E3033879932C}"/>
                </c:ext>
              </c:extLst>
            </c:dLbl>
            <c:dLbl>
              <c:idx val="31"/>
              <c:delete val="1"/>
              <c:extLst>
                <c:ext xmlns:c15="http://schemas.microsoft.com/office/drawing/2012/chart" uri="{CE6537A1-D6FC-4f65-9D91-7224C49458BB}"/>
                <c:ext xmlns:c16="http://schemas.microsoft.com/office/drawing/2014/chart" uri="{C3380CC4-5D6E-409C-BE32-E72D297353CC}">
                  <c16:uniqueId val="{0000001F-BA29-498C-9BE7-E3033879932C}"/>
                </c:ext>
              </c:extLst>
            </c:dLbl>
            <c:dLbl>
              <c:idx val="32"/>
              <c:delete val="1"/>
              <c:extLst>
                <c:ext xmlns:c15="http://schemas.microsoft.com/office/drawing/2012/chart" uri="{CE6537A1-D6FC-4f65-9D91-7224C49458BB}"/>
                <c:ext xmlns:c16="http://schemas.microsoft.com/office/drawing/2014/chart" uri="{C3380CC4-5D6E-409C-BE32-E72D297353CC}">
                  <c16:uniqueId val="{00000020-BA29-498C-9BE7-E3033879932C}"/>
                </c:ext>
              </c:extLst>
            </c:dLbl>
            <c:dLbl>
              <c:idx val="33"/>
              <c:delete val="1"/>
              <c:extLst>
                <c:ext xmlns:c15="http://schemas.microsoft.com/office/drawing/2012/chart" uri="{CE6537A1-D6FC-4f65-9D91-7224C49458BB}"/>
                <c:ext xmlns:c16="http://schemas.microsoft.com/office/drawing/2014/chart" uri="{C3380CC4-5D6E-409C-BE32-E72D297353CC}">
                  <c16:uniqueId val="{00000021-BA29-498C-9BE7-E3033879932C}"/>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tiedot'!$B$39:$AZ$39</c:f>
              <c:numCache>
                <c:formatCode>#,##0</c:formatCode>
                <c:ptCount val="51"/>
                <c:pt idx="0">
                  <c:v>-18</c:v>
                </c:pt>
                <c:pt idx="1">
                  <c:v>-17</c:v>
                </c:pt>
                <c:pt idx="2">
                  <c:v>-38</c:v>
                </c:pt>
                <c:pt idx="3">
                  <c:v>-35</c:v>
                </c:pt>
                <c:pt idx="4">
                  <c:v>-46</c:v>
                </c:pt>
                <c:pt idx="5">
                  <c:v>-19</c:v>
                </c:pt>
                <c:pt idx="6">
                  <c:v>-17</c:v>
                </c:pt>
                <c:pt idx="7">
                  <c:v>-19</c:v>
                </c:pt>
                <c:pt idx="8">
                  <c:v>-32</c:v>
                </c:pt>
                <c:pt idx="9">
                  <c:v>-28</c:v>
                </c:pt>
                <c:pt idx="10">
                  <c:v>-27</c:v>
                </c:pt>
                <c:pt idx="11">
                  <c:v>-12</c:v>
                </c:pt>
                <c:pt idx="12">
                  <c:v>-44</c:v>
                </c:pt>
                <c:pt idx="13">
                  <c:v>-46</c:v>
                </c:pt>
                <c:pt idx="14">
                  <c:v>-21</c:v>
                </c:pt>
                <c:pt idx="15">
                  <c:v>-19</c:v>
                </c:pt>
                <c:pt idx="16">
                  <c:v>-24</c:v>
                </c:pt>
                <c:pt idx="17">
                  <c:v>-34</c:v>
                </c:pt>
                <c:pt idx="18">
                  <c:v>-46</c:v>
                </c:pt>
                <c:pt idx="19">
                  <c:v>-32</c:v>
                </c:pt>
                <c:pt idx="20">
                  <c:v>-26</c:v>
                </c:pt>
                <c:pt idx="21">
                  <c:v>-18</c:v>
                </c:pt>
                <c:pt idx="22">
                  <c:v>-38</c:v>
                </c:pt>
                <c:pt idx="23">
                  <c:v>-38</c:v>
                </c:pt>
                <c:pt idx="24">
                  <c:v>-23</c:v>
                </c:pt>
                <c:pt idx="25">
                  <c:v>-32</c:v>
                </c:pt>
                <c:pt idx="26">
                  <c:v>-40</c:v>
                </c:pt>
                <c:pt idx="27">
                  <c:v>-42</c:v>
                </c:pt>
                <c:pt idx="28">
                  <c:v>-50</c:v>
                </c:pt>
                <c:pt idx="29">
                  <c:v>-45</c:v>
                </c:pt>
                <c:pt idx="30">
                  <c:v>-34</c:v>
                </c:pt>
                <c:pt idx="31">
                  <c:v>-26</c:v>
                </c:pt>
                <c:pt idx="32">
                  <c:v>-46</c:v>
                </c:pt>
                <c:pt idx="33">
                  <c:v>-57</c:v>
                </c:pt>
              </c:numCache>
            </c:numRef>
          </c:val>
          <c:smooth val="0"/>
          <c:extLst>
            <c:ext xmlns:c16="http://schemas.microsoft.com/office/drawing/2014/chart" uri="{C3380CC4-5D6E-409C-BE32-E72D297353CC}">
              <c16:uniqueId val="{00000022-BA29-498C-9BE7-E3033879932C}"/>
            </c:ext>
          </c:extLst>
        </c:ser>
        <c:ser>
          <c:idx val="1"/>
          <c:order val="1"/>
          <c:tx>
            <c:strRef>
              <c:f>'Diat 13–18 tiedot'!$A$40</c:f>
              <c:strCache>
                <c:ptCount val="1"/>
                <c:pt idx="0">
                  <c:v>Tuusniemi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88E7C1B7-C44E-4F7E-A375-B164EBDC18C3}"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BA29-498C-9BE7-E3033879932C}"/>
                </c:ext>
              </c:extLst>
            </c:dLbl>
            <c:dLbl>
              <c:idx val="55"/>
              <c:layout>
                <c:manualLayout>
                  <c:x val="-0.05"/>
                  <c:y val="-5.555555555555555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64C42CC7-C780-4917-AD93-9E9619050D9A}"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BA29-498C-9BE7-E3033879932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tiedot'!$B$40:$BE$40</c:f>
              <c:numCache>
                <c:formatCode>General</c:formatCode>
                <c:ptCount val="56"/>
                <c:pt idx="33" formatCode="#,##0">
                  <c:v>-57</c:v>
                </c:pt>
                <c:pt idx="34" formatCode="#,##0">
                  <c:v>-43</c:v>
                </c:pt>
                <c:pt idx="35" formatCode="#,##0">
                  <c:v>-42</c:v>
                </c:pt>
                <c:pt idx="36" formatCode="#,##0">
                  <c:v>-41</c:v>
                </c:pt>
                <c:pt idx="37" formatCode="#,##0">
                  <c:v>-40</c:v>
                </c:pt>
                <c:pt idx="38" formatCode="#,##0">
                  <c:v>-40</c:v>
                </c:pt>
                <c:pt idx="39" formatCode="#,##0">
                  <c:v>-40</c:v>
                </c:pt>
                <c:pt idx="40" formatCode="#,##0">
                  <c:v>-40</c:v>
                </c:pt>
                <c:pt idx="41" formatCode="#,##0">
                  <c:v>-40</c:v>
                </c:pt>
                <c:pt idx="42" formatCode="#,##0">
                  <c:v>-39</c:v>
                </c:pt>
                <c:pt idx="43" formatCode="#,##0">
                  <c:v>-39</c:v>
                </c:pt>
                <c:pt idx="44" formatCode="#,##0">
                  <c:v>-38</c:v>
                </c:pt>
                <c:pt idx="45" formatCode="#,##0">
                  <c:v>-38</c:v>
                </c:pt>
                <c:pt idx="46" formatCode="#,##0">
                  <c:v>-38</c:v>
                </c:pt>
                <c:pt idx="47" formatCode="#,##0">
                  <c:v>-38</c:v>
                </c:pt>
                <c:pt idx="48" formatCode="#,##0">
                  <c:v>-38</c:v>
                </c:pt>
                <c:pt idx="49" formatCode="#,##0">
                  <c:v>-38</c:v>
                </c:pt>
                <c:pt idx="50" formatCode="#,##0">
                  <c:v>-37</c:v>
                </c:pt>
                <c:pt idx="51">
                  <c:v>-37</c:v>
                </c:pt>
                <c:pt idx="52">
                  <c:v>-37</c:v>
                </c:pt>
                <c:pt idx="53">
                  <c:v>-37</c:v>
                </c:pt>
                <c:pt idx="54">
                  <c:v>-36</c:v>
                </c:pt>
                <c:pt idx="55">
                  <c:v>-35</c:v>
                </c:pt>
              </c:numCache>
            </c:numRef>
          </c:val>
          <c:smooth val="0"/>
          <c:extLst>
            <c:ext xmlns:c16="http://schemas.microsoft.com/office/drawing/2014/chart" uri="{C3380CC4-5D6E-409C-BE32-E72D297353CC}">
              <c16:uniqueId val="{00000025-BA29-498C-9BE7-E3033879932C}"/>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591684164479439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Varkaudessa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tiedot'!$A$41</c:f>
              <c:strCache>
                <c:ptCount val="1"/>
                <c:pt idx="0">
                  <c:v>Varkaus toteutunut</c:v>
                </c:pt>
              </c:strCache>
            </c:strRef>
          </c:tx>
          <c:spPr>
            <a:ln w="38100" cap="rnd">
              <a:solidFill>
                <a:schemeClr val="tx2"/>
              </a:solidFill>
              <a:round/>
            </a:ln>
            <a:effectLst/>
          </c:spPr>
          <c:marker>
            <c:symbol val="none"/>
          </c:marker>
          <c:dLbls>
            <c:dLbl>
              <c:idx val="0"/>
              <c:layout>
                <c:manualLayout>
                  <c:x val="-2.2222222222222223E-2"/>
                  <c:y val="-6.9444444444444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A3-4DF2-B7E7-F586B5BA0FDC}"/>
                </c:ext>
              </c:extLst>
            </c:dLbl>
            <c:dLbl>
              <c:idx val="1"/>
              <c:delete val="1"/>
              <c:extLst>
                <c:ext xmlns:c15="http://schemas.microsoft.com/office/drawing/2012/chart" uri="{CE6537A1-D6FC-4f65-9D91-7224C49458BB}"/>
                <c:ext xmlns:c16="http://schemas.microsoft.com/office/drawing/2014/chart" uri="{C3380CC4-5D6E-409C-BE32-E72D297353CC}">
                  <c16:uniqueId val="{00000001-F8A3-4DF2-B7E7-F586B5BA0FDC}"/>
                </c:ext>
              </c:extLst>
            </c:dLbl>
            <c:dLbl>
              <c:idx val="2"/>
              <c:delete val="1"/>
              <c:extLst>
                <c:ext xmlns:c15="http://schemas.microsoft.com/office/drawing/2012/chart" uri="{CE6537A1-D6FC-4f65-9D91-7224C49458BB}"/>
                <c:ext xmlns:c16="http://schemas.microsoft.com/office/drawing/2014/chart" uri="{C3380CC4-5D6E-409C-BE32-E72D297353CC}">
                  <c16:uniqueId val="{00000002-F8A3-4DF2-B7E7-F586B5BA0FDC}"/>
                </c:ext>
              </c:extLst>
            </c:dLbl>
            <c:dLbl>
              <c:idx val="3"/>
              <c:delete val="1"/>
              <c:extLst>
                <c:ext xmlns:c15="http://schemas.microsoft.com/office/drawing/2012/chart" uri="{CE6537A1-D6FC-4f65-9D91-7224C49458BB}"/>
                <c:ext xmlns:c16="http://schemas.microsoft.com/office/drawing/2014/chart" uri="{C3380CC4-5D6E-409C-BE32-E72D297353CC}">
                  <c16:uniqueId val="{00000003-F8A3-4DF2-B7E7-F586B5BA0FDC}"/>
                </c:ext>
              </c:extLst>
            </c:dLbl>
            <c:dLbl>
              <c:idx val="4"/>
              <c:delete val="1"/>
              <c:extLst>
                <c:ext xmlns:c15="http://schemas.microsoft.com/office/drawing/2012/chart" uri="{CE6537A1-D6FC-4f65-9D91-7224C49458BB}"/>
                <c:ext xmlns:c16="http://schemas.microsoft.com/office/drawing/2014/chart" uri="{C3380CC4-5D6E-409C-BE32-E72D297353CC}">
                  <c16:uniqueId val="{00000004-F8A3-4DF2-B7E7-F586B5BA0FDC}"/>
                </c:ext>
              </c:extLst>
            </c:dLbl>
            <c:dLbl>
              <c:idx val="5"/>
              <c:delete val="1"/>
              <c:extLst>
                <c:ext xmlns:c15="http://schemas.microsoft.com/office/drawing/2012/chart" uri="{CE6537A1-D6FC-4f65-9D91-7224C49458BB}"/>
                <c:ext xmlns:c16="http://schemas.microsoft.com/office/drawing/2014/chart" uri="{C3380CC4-5D6E-409C-BE32-E72D297353CC}">
                  <c16:uniqueId val="{00000005-F8A3-4DF2-B7E7-F586B5BA0FDC}"/>
                </c:ext>
              </c:extLst>
            </c:dLbl>
            <c:dLbl>
              <c:idx val="6"/>
              <c:delete val="1"/>
              <c:extLst>
                <c:ext xmlns:c15="http://schemas.microsoft.com/office/drawing/2012/chart" uri="{CE6537A1-D6FC-4f65-9D91-7224C49458BB}"/>
                <c:ext xmlns:c16="http://schemas.microsoft.com/office/drawing/2014/chart" uri="{C3380CC4-5D6E-409C-BE32-E72D297353CC}">
                  <c16:uniqueId val="{00000006-F8A3-4DF2-B7E7-F586B5BA0FDC}"/>
                </c:ext>
              </c:extLst>
            </c:dLbl>
            <c:dLbl>
              <c:idx val="7"/>
              <c:delete val="1"/>
              <c:extLst>
                <c:ext xmlns:c15="http://schemas.microsoft.com/office/drawing/2012/chart" uri="{CE6537A1-D6FC-4f65-9D91-7224C49458BB}"/>
                <c:ext xmlns:c16="http://schemas.microsoft.com/office/drawing/2014/chart" uri="{C3380CC4-5D6E-409C-BE32-E72D297353CC}">
                  <c16:uniqueId val="{00000007-F8A3-4DF2-B7E7-F586B5BA0FDC}"/>
                </c:ext>
              </c:extLst>
            </c:dLbl>
            <c:dLbl>
              <c:idx val="8"/>
              <c:delete val="1"/>
              <c:extLst>
                <c:ext xmlns:c15="http://schemas.microsoft.com/office/drawing/2012/chart" uri="{CE6537A1-D6FC-4f65-9D91-7224C49458BB}"/>
                <c:ext xmlns:c16="http://schemas.microsoft.com/office/drawing/2014/chart" uri="{C3380CC4-5D6E-409C-BE32-E72D297353CC}">
                  <c16:uniqueId val="{00000008-F8A3-4DF2-B7E7-F586B5BA0FDC}"/>
                </c:ext>
              </c:extLst>
            </c:dLbl>
            <c:dLbl>
              <c:idx val="9"/>
              <c:delete val="1"/>
              <c:extLst>
                <c:ext xmlns:c15="http://schemas.microsoft.com/office/drawing/2012/chart" uri="{CE6537A1-D6FC-4f65-9D91-7224C49458BB}"/>
                <c:ext xmlns:c16="http://schemas.microsoft.com/office/drawing/2014/chart" uri="{C3380CC4-5D6E-409C-BE32-E72D297353CC}">
                  <c16:uniqueId val="{00000009-F8A3-4DF2-B7E7-F586B5BA0FDC}"/>
                </c:ext>
              </c:extLst>
            </c:dLbl>
            <c:dLbl>
              <c:idx val="10"/>
              <c:delete val="1"/>
              <c:extLst>
                <c:ext xmlns:c15="http://schemas.microsoft.com/office/drawing/2012/chart" uri="{CE6537A1-D6FC-4f65-9D91-7224C49458BB}"/>
                <c:ext xmlns:c16="http://schemas.microsoft.com/office/drawing/2014/chart" uri="{C3380CC4-5D6E-409C-BE32-E72D297353CC}">
                  <c16:uniqueId val="{0000000A-F8A3-4DF2-B7E7-F586B5BA0FDC}"/>
                </c:ext>
              </c:extLst>
            </c:dLbl>
            <c:dLbl>
              <c:idx val="11"/>
              <c:delete val="1"/>
              <c:extLst>
                <c:ext xmlns:c15="http://schemas.microsoft.com/office/drawing/2012/chart" uri="{CE6537A1-D6FC-4f65-9D91-7224C49458BB}"/>
                <c:ext xmlns:c16="http://schemas.microsoft.com/office/drawing/2014/chart" uri="{C3380CC4-5D6E-409C-BE32-E72D297353CC}">
                  <c16:uniqueId val="{0000000B-F8A3-4DF2-B7E7-F586B5BA0FDC}"/>
                </c:ext>
              </c:extLst>
            </c:dLbl>
            <c:dLbl>
              <c:idx val="12"/>
              <c:delete val="1"/>
              <c:extLst>
                <c:ext xmlns:c15="http://schemas.microsoft.com/office/drawing/2012/chart" uri="{CE6537A1-D6FC-4f65-9D91-7224C49458BB}"/>
                <c:ext xmlns:c16="http://schemas.microsoft.com/office/drawing/2014/chart" uri="{C3380CC4-5D6E-409C-BE32-E72D297353CC}">
                  <c16:uniqueId val="{0000000C-F8A3-4DF2-B7E7-F586B5BA0FDC}"/>
                </c:ext>
              </c:extLst>
            </c:dLbl>
            <c:dLbl>
              <c:idx val="13"/>
              <c:delete val="1"/>
              <c:extLst>
                <c:ext xmlns:c15="http://schemas.microsoft.com/office/drawing/2012/chart" uri="{CE6537A1-D6FC-4f65-9D91-7224C49458BB}"/>
                <c:ext xmlns:c16="http://schemas.microsoft.com/office/drawing/2014/chart" uri="{C3380CC4-5D6E-409C-BE32-E72D297353CC}">
                  <c16:uniqueId val="{0000000D-F8A3-4DF2-B7E7-F586B5BA0FDC}"/>
                </c:ext>
              </c:extLst>
            </c:dLbl>
            <c:dLbl>
              <c:idx val="14"/>
              <c:delete val="1"/>
              <c:extLst>
                <c:ext xmlns:c15="http://schemas.microsoft.com/office/drawing/2012/chart" uri="{CE6537A1-D6FC-4f65-9D91-7224C49458BB}"/>
                <c:ext xmlns:c16="http://schemas.microsoft.com/office/drawing/2014/chart" uri="{C3380CC4-5D6E-409C-BE32-E72D297353CC}">
                  <c16:uniqueId val="{0000000E-F8A3-4DF2-B7E7-F586B5BA0FDC}"/>
                </c:ext>
              </c:extLst>
            </c:dLbl>
            <c:dLbl>
              <c:idx val="15"/>
              <c:delete val="1"/>
              <c:extLst>
                <c:ext xmlns:c15="http://schemas.microsoft.com/office/drawing/2012/chart" uri="{CE6537A1-D6FC-4f65-9D91-7224C49458BB}"/>
                <c:ext xmlns:c16="http://schemas.microsoft.com/office/drawing/2014/chart" uri="{C3380CC4-5D6E-409C-BE32-E72D297353CC}">
                  <c16:uniqueId val="{0000000F-F8A3-4DF2-B7E7-F586B5BA0FDC}"/>
                </c:ext>
              </c:extLst>
            </c:dLbl>
            <c:dLbl>
              <c:idx val="16"/>
              <c:delete val="1"/>
              <c:extLst>
                <c:ext xmlns:c15="http://schemas.microsoft.com/office/drawing/2012/chart" uri="{CE6537A1-D6FC-4f65-9D91-7224C49458BB}"/>
                <c:ext xmlns:c16="http://schemas.microsoft.com/office/drawing/2014/chart" uri="{C3380CC4-5D6E-409C-BE32-E72D297353CC}">
                  <c16:uniqueId val="{00000010-F8A3-4DF2-B7E7-F586B5BA0FDC}"/>
                </c:ext>
              </c:extLst>
            </c:dLbl>
            <c:dLbl>
              <c:idx val="17"/>
              <c:delete val="1"/>
              <c:extLst>
                <c:ext xmlns:c15="http://schemas.microsoft.com/office/drawing/2012/chart" uri="{CE6537A1-D6FC-4f65-9D91-7224C49458BB}"/>
                <c:ext xmlns:c16="http://schemas.microsoft.com/office/drawing/2014/chart" uri="{C3380CC4-5D6E-409C-BE32-E72D297353CC}">
                  <c16:uniqueId val="{00000011-F8A3-4DF2-B7E7-F586B5BA0FDC}"/>
                </c:ext>
              </c:extLst>
            </c:dLbl>
            <c:dLbl>
              <c:idx val="18"/>
              <c:delete val="1"/>
              <c:extLst>
                <c:ext xmlns:c15="http://schemas.microsoft.com/office/drawing/2012/chart" uri="{CE6537A1-D6FC-4f65-9D91-7224C49458BB}"/>
                <c:ext xmlns:c16="http://schemas.microsoft.com/office/drawing/2014/chart" uri="{C3380CC4-5D6E-409C-BE32-E72D297353CC}">
                  <c16:uniqueId val="{00000012-F8A3-4DF2-B7E7-F586B5BA0FDC}"/>
                </c:ext>
              </c:extLst>
            </c:dLbl>
            <c:dLbl>
              <c:idx val="19"/>
              <c:delete val="1"/>
              <c:extLst>
                <c:ext xmlns:c15="http://schemas.microsoft.com/office/drawing/2012/chart" uri="{CE6537A1-D6FC-4f65-9D91-7224C49458BB}"/>
                <c:ext xmlns:c16="http://schemas.microsoft.com/office/drawing/2014/chart" uri="{C3380CC4-5D6E-409C-BE32-E72D297353CC}">
                  <c16:uniqueId val="{00000013-F8A3-4DF2-B7E7-F586B5BA0FDC}"/>
                </c:ext>
              </c:extLst>
            </c:dLbl>
            <c:dLbl>
              <c:idx val="20"/>
              <c:delete val="1"/>
              <c:extLst>
                <c:ext xmlns:c15="http://schemas.microsoft.com/office/drawing/2012/chart" uri="{CE6537A1-D6FC-4f65-9D91-7224C49458BB}"/>
                <c:ext xmlns:c16="http://schemas.microsoft.com/office/drawing/2014/chart" uri="{C3380CC4-5D6E-409C-BE32-E72D297353CC}">
                  <c16:uniqueId val="{00000014-F8A3-4DF2-B7E7-F586B5BA0FDC}"/>
                </c:ext>
              </c:extLst>
            </c:dLbl>
            <c:dLbl>
              <c:idx val="21"/>
              <c:delete val="1"/>
              <c:extLst>
                <c:ext xmlns:c15="http://schemas.microsoft.com/office/drawing/2012/chart" uri="{CE6537A1-D6FC-4f65-9D91-7224C49458BB}"/>
                <c:ext xmlns:c16="http://schemas.microsoft.com/office/drawing/2014/chart" uri="{C3380CC4-5D6E-409C-BE32-E72D297353CC}">
                  <c16:uniqueId val="{00000015-F8A3-4DF2-B7E7-F586B5BA0FDC}"/>
                </c:ext>
              </c:extLst>
            </c:dLbl>
            <c:dLbl>
              <c:idx val="22"/>
              <c:delete val="1"/>
              <c:extLst>
                <c:ext xmlns:c15="http://schemas.microsoft.com/office/drawing/2012/chart" uri="{CE6537A1-D6FC-4f65-9D91-7224C49458BB}"/>
                <c:ext xmlns:c16="http://schemas.microsoft.com/office/drawing/2014/chart" uri="{C3380CC4-5D6E-409C-BE32-E72D297353CC}">
                  <c16:uniqueId val="{00000016-F8A3-4DF2-B7E7-F586B5BA0FDC}"/>
                </c:ext>
              </c:extLst>
            </c:dLbl>
            <c:dLbl>
              <c:idx val="23"/>
              <c:delete val="1"/>
              <c:extLst>
                <c:ext xmlns:c15="http://schemas.microsoft.com/office/drawing/2012/chart" uri="{CE6537A1-D6FC-4f65-9D91-7224C49458BB}"/>
                <c:ext xmlns:c16="http://schemas.microsoft.com/office/drawing/2014/chart" uri="{C3380CC4-5D6E-409C-BE32-E72D297353CC}">
                  <c16:uniqueId val="{00000017-F8A3-4DF2-B7E7-F586B5BA0FDC}"/>
                </c:ext>
              </c:extLst>
            </c:dLbl>
            <c:dLbl>
              <c:idx val="24"/>
              <c:delete val="1"/>
              <c:extLst>
                <c:ext xmlns:c15="http://schemas.microsoft.com/office/drawing/2012/chart" uri="{CE6537A1-D6FC-4f65-9D91-7224C49458BB}"/>
                <c:ext xmlns:c16="http://schemas.microsoft.com/office/drawing/2014/chart" uri="{C3380CC4-5D6E-409C-BE32-E72D297353CC}">
                  <c16:uniqueId val="{00000018-F8A3-4DF2-B7E7-F586B5BA0FDC}"/>
                </c:ext>
              </c:extLst>
            </c:dLbl>
            <c:dLbl>
              <c:idx val="25"/>
              <c:delete val="1"/>
              <c:extLst>
                <c:ext xmlns:c15="http://schemas.microsoft.com/office/drawing/2012/chart" uri="{CE6537A1-D6FC-4f65-9D91-7224C49458BB}"/>
                <c:ext xmlns:c16="http://schemas.microsoft.com/office/drawing/2014/chart" uri="{C3380CC4-5D6E-409C-BE32-E72D297353CC}">
                  <c16:uniqueId val="{00000019-F8A3-4DF2-B7E7-F586B5BA0FDC}"/>
                </c:ext>
              </c:extLst>
            </c:dLbl>
            <c:dLbl>
              <c:idx val="26"/>
              <c:delete val="1"/>
              <c:extLst>
                <c:ext xmlns:c15="http://schemas.microsoft.com/office/drawing/2012/chart" uri="{CE6537A1-D6FC-4f65-9D91-7224C49458BB}"/>
                <c:ext xmlns:c16="http://schemas.microsoft.com/office/drawing/2014/chart" uri="{C3380CC4-5D6E-409C-BE32-E72D297353CC}">
                  <c16:uniqueId val="{0000001A-F8A3-4DF2-B7E7-F586B5BA0FDC}"/>
                </c:ext>
              </c:extLst>
            </c:dLbl>
            <c:dLbl>
              <c:idx val="27"/>
              <c:delete val="1"/>
              <c:extLst>
                <c:ext xmlns:c15="http://schemas.microsoft.com/office/drawing/2012/chart" uri="{CE6537A1-D6FC-4f65-9D91-7224C49458BB}"/>
                <c:ext xmlns:c16="http://schemas.microsoft.com/office/drawing/2014/chart" uri="{C3380CC4-5D6E-409C-BE32-E72D297353CC}">
                  <c16:uniqueId val="{0000001B-F8A3-4DF2-B7E7-F586B5BA0FDC}"/>
                </c:ext>
              </c:extLst>
            </c:dLbl>
            <c:dLbl>
              <c:idx val="28"/>
              <c:delete val="1"/>
              <c:extLst>
                <c:ext xmlns:c15="http://schemas.microsoft.com/office/drawing/2012/chart" uri="{CE6537A1-D6FC-4f65-9D91-7224C49458BB}"/>
                <c:ext xmlns:c16="http://schemas.microsoft.com/office/drawing/2014/chart" uri="{C3380CC4-5D6E-409C-BE32-E72D297353CC}">
                  <c16:uniqueId val="{0000001C-F8A3-4DF2-B7E7-F586B5BA0FDC}"/>
                </c:ext>
              </c:extLst>
            </c:dLbl>
            <c:dLbl>
              <c:idx val="29"/>
              <c:delete val="1"/>
              <c:extLst>
                <c:ext xmlns:c15="http://schemas.microsoft.com/office/drawing/2012/chart" uri="{CE6537A1-D6FC-4f65-9D91-7224C49458BB}"/>
                <c:ext xmlns:c16="http://schemas.microsoft.com/office/drawing/2014/chart" uri="{C3380CC4-5D6E-409C-BE32-E72D297353CC}">
                  <c16:uniqueId val="{0000001D-F8A3-4DF2-B7E7-F586B5BA0FDC}"/>
                </c:ext>
              </c:extLst>
            </c:dLbl>
            <c:dLbl>
              <c:idx val="30"/>
              <c:delete val="1"/>
              <c:extLst>
                <c:ext xmlns:c15="http://schemas.microsoft.com/office/drawing/2012/chart" uri="{CE6537A1-D6FC-4f65-9D91-7224C49458BB}"/>
                <c:ext xmlns:c16="http://schemas.microsoft.com/office/drawing/2014/chart" uri="{C3380CC4-5D6E-409C-BE32-E72D297353CC}">
                  <c16:uniqueId val="{0000001E-F8A3-4DF2-B7E7-F586B5BA0FDC}"/>
                </c:ext>
              </c:extLst>
            </c:dLbl>
            <c:dLbl>
              <c:idx val="31"/>
              <c:delete val="1"/>
              <c:extLst>
                <c:ext xmlns:c15="http://schemas.microsoft.com/office/drawing/2012/chart" uri="{CE6537A1-D6FC-4f65-9D91-7224C49458BB}"/>
                <c:ext xmlns:c16="http://schemas.microsoft.com/office/drawing/2014/chart" uri="{C3380CC4-5D6E-409C-BE32-E72D297353CC}">
                  <c16:uniqueId val="{0000001F-F8A3-4DF2-B7E7-F586B5BA0FDC}"/>
                </c:ext>
              </c:extLst>
            </c:dLbl>
            <c:dLbl>
              <c:idx val="32"/>
              <c:delete val="1"/>
              <c:extLst>
                <c:ext xmlns:c15="http://schemas.microsoft.com/office/drawing/2012/chart" uri="{CE6537A1-D6FC-4f65-9D91-7224C49458BB}"/>
                <c:ext xmlns:c16="http://schemas.microsoft.com/office/drawing/2014/chart" uri="{C3380CC4-5D6E-409C-BE32-E72D297353CC}">
                  <c16:uniqueId val="{00000020-F8A3-4DF2-B7E7-F586B5BA0FDC}"/>
                </c:ext>
              </c:extLst>
            </c:dLbl>
            <c:dLbl>
              <c:idx val="33"/>
              <c:delete val="1"/>
              <c:extLst>
                <c:ext xmlns:c15="http://schemas.microsoft.com/office/drawing/2012/chart" uri="{CE6537A1-D6FC-4f65-9D91-7224C49458BB}"/>
                <c:ext xmlns:c16="http://schemas.microsoft.com/office/drawing/2014/chart" uri="{C3380CC4-5D6E-409C-BE32-E72D297353CC}">
                  <c16:uniqueId val="{00000021-F8A3-4DF2-B7E7-F586B5BA0FDC}"/>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tiedot'!$B$41:$AZ$41</c:f>
              <c:numCache>
                <c:formatCode>#,##0</c:formatCode>
                <c:ptCount val="51"/>
                <c:pt idx="0">
                  <c:v>44</c:v>
                </c:pt>
                <c:pt idx="1">
                  <c:v>52</c:v>
                </c:pt>
                <c:pt idx="2">
                  <c:v>34</c:v>
                </c:pt>
                <c:pt idx="3">
                  <c:v>-39</c:v>
                </c:pt>
                <c:pt idx="4">
                  <c:v>13</c:v>
                </c:pt>
                <c:pt idx="5">
                  <c:v>26</c:v>
                </c:pt>
                <c:pt idx="6">
                  <c:v>-4</c:v>
                </c:pt>
                <c:pt idx="7">
                  <c:v>-9</c:v>
                </c:pt>
                <c:pt idx="8">
                  <c:v>-35</c:v>
                </c:pt>
                <c:pt idx="9">
                  <c:v>-5</c:v>
                </c:pt>
                <c:pt idx="10">
                  <c:v>-78</c:v>
                </c:pt>
                <c:pt idx="11">
                  <c:v>-31</c:v>
                </c:pt>
                <c:pt idx="12">
                  <c:v>-80</c:v>
                </c:pt>
                <c:pt idx="13">
                  <c:v>-49</c:v>
                </c:pt>
                <c:pt idx="14">
                  <c:v>-26</c:v>
                </c:pt>
                <c:pt idx="15">
                  <c:v>-42</c:v>
                </c:pt>
                <c:pt idx="16">
                  <c:v>-38</c:v>
                </c:pt>
                <c:pt idx="17">
                  <c:v>-85</c:v>
                </c:pt>
                <c:pt idx="18">
                  <c:v>-85</c:v>
                </c:pt>
                <c:pt idx="19">
                  <c:v>-97</c:v>
                </c:pt>
                <c:pt idx="20">
                  <c:v>-63</c:v>
                </c:pt>
                <c:pt idx="21">
                  <c:v>-73</c:v>
                </c:pt>
                <c:pt idx="22">
                  <c:v>-116</c:v>
                </c:pt>
                <c:pt idx="23">
                  <c:v>-109</c:v>
                </c:pt>
                <c:pt idx="24">
                  <c:v>-165</c:v>
                </c:pt>
                <c:pt idx="25">
                  <c:v>-107</c:v>
                </c:pt>
                <c:pt idx="26">
                  <c:v>-172</c:v>
                </c:pt>
                <c:pt idx="27">
                  <c:v>-145</c:v>
                </c:pt>
                <c:pt idx="28">
                  <c:v>-157</c:v>
                </c:pt>
                <c:pt idx="29">
                  <c:v>-204</c:v>
                </c:pt>
                <c:pt idx="30">
                  <c:v>-189</c:v>
                </c:pt>
                <c:pt idx="31">
                  <c:v>-225</c:v>
                </c:pt>
                <c:pt idx="32">
                  <c:v>-204</c:v>
                </c:pt>
                <c:pt idx="33">
                  <c:v>-203</c:v>
                </c:pt>
              </c:numCache>
            </c:numRef>
          </c:val>
          <c:smooth val="0"/>
          <c:extLst>
            <c:ext xmlns:c16="http://schemas.microsoft.com/office/drawing/2014/chart" uri="{C3380CC4-5D6E-409C-BE32-E72D297353CC}">
              <c16:uniqueId val="{00000022-F8A3-4DF2-B7E7-F586B5BA0FDC}"/>
            </c:ext>
          </c:extLst>
        </c:ser>
        <c:ser>
          <c:idx val="1"/>
          <c:order val="1"/>
          <c:tx>
            <c:strRef>
              <c:f>'Diat 13–18 tiedot'!$A$42</c:f>
              <c:strCache>
                <c:ptCount val="1"/>
                <c:pt idx="0">
                  <c:v>Varkaus ennuste</c:v>
                </c:pt>
              </c:strCache>
            </c:strRef>
          </c:tx>
          <c:spPr>
            <a:ln w="38100" cap="rnd">
              <a:solidFill>
                <a:srgbClr val="FF0000"/>
              </a:solidFill>
              <a:round/>
            </a:ln>
            <a:effectLst/>
          </c:spPr>
          <c:marker>
            <c:symbol val="none"/>
          </c:marker>
          <c:dLbls>
            <c:dLbl>
              <c:idx val="33"/>
              <c:layout>
                <c:manualLayout>
                  <c:x val="-1.3888888888888888E-2"/>
                  <c:y val="-4.629629629629629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460F3E3-B8DB-4E13-BA12-8DA90D417165}"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F8A3-4DF2-B7E7-F586B5BA0FDC}"/>
                </c:ext>
              </c:extLst>
            </c:dLbl>
            <c:dLbl>
              <c:idx val="55"/>
              <c:layout>
                <c:manualLayout>
                  <c:x val="-5.00000000000001E-2"/>
                  <c:y val="-5.092592592592601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2EDBFF8-1BCF-48E6-B0D4-A9DCC2F3678A}"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F8A3-4DF2-B7E7-F586B5BA0FD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tiedot'!$B$42:$BE$42</c:f>
              <c:numCache>
                <c:formatCode>General</c:formatCode>
                <c:ptCount val="56"/>
                <c:pt idx="33" formatCode="#,##0">
                  <c:v>-203</c:v>
                </c:pt>
                <c:pt idx="34" formatCode="#,##0">
                  <c:v>-214</c:v>
                </c:pt>
                <c:pt idx="35" formatCode="#,##0">
                  <c:v>-215</c:v>
                </c:pt>
                <c:pt idx="36" formatCode="#,##0">
                  <c:v>-218</c:v>
                </c:pt>
                <c:pt idx="37" formatCode="#,##0">
                  <c:v>-219</c:v>
                </c:pt>
                <c:pt idx="38" formatCode="#,##0">
                  <c:v>-219</c:v>
                </c:pt>
                <c:pt idx="39" formatCode="#,##0">
                  <c:v>-222</c:v>
                </c:pt>
                <c:pt idx="40" formatCode="#,##0">
                  <c:v>-225</c:v>
                </c:pt>
                <c:pt idx="41" formatCode="#,##0">
                  <c:v>-225</c:v>
                </c:pt>
                <c:pt idx="42" formatCode="#,##0">
                  <c:v>-227</c:v>
                </c:pt>
                <c:pt idx="43" formatCode="#,##0">
                  <c:v>-230</c:v>
                </c:pt>
                <c:pt idx="44" formatCode="#,##0">
                  <c:v>-232</c:v>
                </c:pt>
                <c:pt idx="45" formatCode="#,##0">
                  <c:v>-233</c:v>
                </c:pt>
                <c:pt idx="46" formatCode="#,##0">
                  <c:v>-234</c:v>
                </c:pt>
                <c:pt idx="47" formatCode="#,##0">
                  <c:v>-235</c:v>
                </c:pt>
                <c:pt idx="48" formatCode="#,##0">
                  <c:v>-236</c:v>
                </c:pt>
                <c:pt idx="49" formatCode="#,##0">
                  <c:v>-238</c:v>
                </c:pt>
                <c:pt idx="50" formatCode="#,##0">
                  <c:v>-240</c:v>
                </c:pt>
                <c:pt idx="51">
                  <c:v>-240</c:v>
                </c:pt>
                <c:pt idx="52">
                  <c:v>-240</c:v>
                </c:pt>
                <c:pt idx="53">
                  <c:v>-241</c:v>
                </c:pt>
                <c:pt idx="54">
                  <c:v>-239</c:v>
                </c:pt>
                <c:pt idx="55">
                  <c:v>-239</c:v>
                </c:pt>
              </c:numCache>
            </c:numRef>
          </c:val>
          <c:smooth val="0"/>
          <c:extLst>
            <c:ext xmlns:c16="http://schemas.microsoft.com/office/drawing/2014/chart" uri="{C3380CC4-5D6E-409C-BE32-E72D297353CC}">
              <c16:uniqueId val="{00000025-F8A3-4DF2-B7E7-F586B5BA0FDC}"/>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0123447069116365"/>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Vesannolla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tiedot'!$A$43</c:f>
              <c:strCache>
                <c:ptCount val="1"/>
                <c:pt idx="0">
                  <c:v>Vesanto toteutunut</c:v>
                </c:pt>
              </c:strCache>
            </c:strRef>
          </c:tx>
          <c:spPr>
            <a:ln w="38100" cap="rnd">
              <a:solidFill>
                <a:schemeClr val="tx2"/>
              </a:solidFill>
              <a:round/>
            </a:ln>
            <a:effectLst/>
          </c:spPr>
          <c:marker>
            <c:symbol val="none"/>
          </c:marker>
          <c:dLbls>
            <c:dLbl>
              <c:idx val="0"/>
              <c:layout>
                <c:manualLayout>
                  <c:x val="-1.6666666666666666E-2"/>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88-47A1-97C7-99F0E6018C85}"/>
                </c:ext>
              </c:extLst>
            </c:dLbl>
            <c:dLbl>
              <c:idx val="1"/>
              <c:delete val="1"/>
              <c:extLst>
                <c:ext xmlns:c15="http://schemas.microsoft.com/office/drawing/2012/chart" uri="{CE6537A1-D6FC-4f65-9D91-7224C49458BB}"/>
                <c:ext xmlns:c16="http://schemas.microsoft.com/office/drawing/2014/chart" uri="{C3380CC4-5D6E-409C-BE32-E72D297353CC}">
                  <c16:uniqueId val="{00000001-6E88-47A1-97C7-99F0E6018C85}"/>
                </c:ext>
              </c:extLst>
            </c:dLbl>
            <c:dLbl>
              <c:idx val="2"/>
              <c:delete val="1"/>
              <c:extLst>
                <c:ext xmlns:c15="http://schemas.microsoft.com/office/drawing/2012/chart" uri="{CE6537A1-D6FC-4f65-9D91-7224C49458BB}"/>
                <c:ext xmlns:c16="http://schemas.microsoft.com/office/drawing/2014/chart" uri="{C3380CC4-5D6E-409C-BE32-E72D297353CC}">
                  <c16:uniqueId val="{00000002-6E88-47A1-97C7-99F0E6018C85}"/>
                </c:ext>
              </c:extLst>
            </c:dLbl>
            <c:dLbl>
              <c:idx val="3"/>
              <c:delete val="1"/>
              <c:extLst>
                <c:ext xmlns:c15="http://schemas.microsoft.com/office/drawing/2012/chart" uri="{CE6537A1-D6FC-4f65-9D91-7224C49458BB}"/>
                <c:ext xmlns:c16="http://schemas.microsoft.com/office/drawing/2014/chart" uri="{C3380CC4-5D6E-409C-BE32-E72D297353CC}">
                  <c16:uniqueId val="{00000003-6E88-47A1-97C7-99F0E6018C85}"/>
                </c:ext>
              </c:extLst>
            </c:dLbl>
            <c:dLbl>
              <c:idx val="4"/>
              <c:delete val="1"/>
              <c:extLst>
                <c:ext xmlns:c15="http://schemas.microsoft.com/office/drawing/2012/chart" uri="{CE6537A1-D6FC-4f65-9D91-7224C49458BB}"/>
                <c:ext xmlns:c16="http://schemas.microsoft.com/office/drawing/2014/chart" uri="{C3380CC4-5D6E-409C-BE32-E72D297353CC}">
                  <c16:uniqueId val="{00000004-6E88-47A1-97C7-99F0E6018C85}"/>
                </c:ext>
              </c:extLst>
            </c:dLbl>
            <c:dLbl>
              <c:idx val="5"/>
              <c:delete val="1"/>
              <c:extLst>
                <c:ext xmlns:c15="http://schemas.microsoft.com/office/drawing/2012/chart" uri="{CE6537A1-D6FC-4f65-9D91-7224C49458BB}"/>
                <c:ext xmlns:c16="http://schemas.microsoft.com/office/drawing/2014/chart" uri="{C3380CC4-5D6E-409C-BE32-E72D297353CC}">
                  <c16:uniqueId val="{00000005-6E88-47A1-97C7-99F0E6018C85}"/>
                </c:ext>
              </c:extLst>
            </c:dLbl>
            <c:dLbl>
              <c:idx val="6"/>
              <c:delete val="1"/>
              <c:extLst>
                <c:ext xmlns:c15="http://schemas.microsoft.com/office/drawing/2012/chart" uri="{CE6537A1-D6FC-4f65-9D91-7224C49458BB}"/>
                <c:ext xmlns:c16="http://schemas.microsoft.com/office/drawing/2014/chart" uri="{C3380CC4-5D6E-409C-BE32-E72D297353CC}">
                  <c16:uniqueId val="{00000006-6E88-47A1-97C7-99F0E6018C85}"/>
                </c:ext>
              </c:extLst>
            </c:dLbl>
            <c:dLbl>
              <c:idx val="7"/>
              <c:delete val="1"/>
              <c:extLst>
                <c:ext xmlns:c15="http://schemas.microsoft.com/office/drawing/2012/chart" uri="{CE6537A1-D6FC-4f65-9D91-7224C49458BB}"/>
                <c:ext xmlns:c16="http://schemas.microsoft.com/office/drawing/2014/chart" uri="{C3380CC4-5D6E-409C-BE32-E72D297353CC}">
                  <c16:uniqueId val="{00000007-6E88-47A1-97C7-99F0E6018C85}"/>
                </c:ext>
              </c:extLst>
            </c:dLbl>
            <c:dLbl>
              <c:idx val="8"/>
              <c:delete val="1"/>
              <c:extLst>
                <c:ext xmlns:c15="http://schemas.microsoft.com/office/drawing/2012/chart" uri="{CE6537A1-D6FC-4f65-9D91-7224C49458BB}"/>
                <c:ext xmlns:c16="http://schemas.microsoft.com/office/drawing/2014/chart" uri="{C3380CC4-5D6E-409C-BE32-E72D297353CC}">
                  <c16:uniqueId val="{00000008-6E88-47A1-97C7-99F0E6018C85}"/>
                </c:ext>
              </c:extLst>
            </c:dLbl>
            <c:dLbl>
              <c:idx val="9"/>
              <c:delete val="1"/>
              <c:extLst>
                <c:ext xmlns:c15="http://schemas.microsoft.com/office/drawing/2012/chart" uri="{CE6537A1-D6FC-4f65-9D91-7224C49458BB}"/>
                <c:ext xmlns:c16="http://schemas.microsoft.com/office/drawing/2014/chart" uri="{C3380CC4-5D6E-409C-BE32-E72D297353CC}">
                  <c16:uniqueId val="{00000009-6E88-47A1-97C7-99F0E6018C85}"/>
                </c:ext>
              </c:extLst>
            </c:dLbl>
            <c:dLbl>
              <c:idx val="10"/>
              <c:delete val="1"/>
              <c:extLst>
                <c:ext xmlns:c15="http://schemas.microsoft.com/office/drawing/2012/chart" uri="{CE6537A1-D6FC-4f65-9D91-7224C49458BB}"/>
                <c:ext xmlns:c16="http://schemas.microsoft.com/office/drawing/2014/chart" uri="{C3380CC4-5D6E-409C-BE32-E72D297353CC}">
                  <c16:uniqueId val="{0000000A-6E88-47A1-97C7-99F0E6018C85}"/>
                </c:ext>
              </c:extLst>
            </c:dLbl>
            <c:dLbl>
              <c:idx val="11"/>
              <c:delete val="1"/>
              <c:extLst>
                <c:ext xmlns:c15="http://schemas.microsoft.com/office/drawing/2012/chart" uri="{CE6537A1-D6FC-4f65-9D91-7224C49458BB}"/>
                <c:ext xmlns:c16="http://schemas.microsoft.com/office/drawing/2014/chart" uri="{C3380CC4-5D6E-409C-BE32-E72D297353CC}">
                  <c16:uniqueId val="{0000000B-6E88-47A1-97C7-99F0E6018C85}"/>
                </c:ext>
              </c:extLst>
            </c:dLbl>
            <c:dLbl>
              <c:idx val="12"/>
              <c:delete val="1"/>
              <c:extLst>
                <c:ext xmlns:c15="http://schemas.microsoft.com/office/drawing/2012/chart" uri="{CE6537A1-D6FC-4f65-9D91-7224C49458BB}"/>
                <c:ext xmlns:c16="http://schemas.microsoft.com/office/drawing/2014/chart" uri="{C3380CC4-5D6E-409C-BE32-E72D297353CC}">
                  <c16:uniqueId val="{0000000C-6E88-47A1-97C7-99F0E6018C85}"/>
                </c:ext>
              </c:extLst>
            </c:dLbl>
            <c:dLbl>
              <c:idx val="13"/>
              <c:delete val="1"/>
              <c:extLst>
                <c:ext xmlns:c15="http://schemas.microsoft.com/office/drawing/2012/chart" uri="{CE6537A1-D6FC-4f65-9D91-7224C49458BB}"/>
                <c:ext xmlns:c16="http://schemas.microsoft.com/office/drawing/2014/chart" uri="{C3380CC4-5D6E-409C-BE32-E72D297353CC}">
                  <c16:uniqueId val="{0000000D-6E88-47A1-97C7-99F0E6018C85}"/>
                </c:ext>
              </c:extLst>
            </c:dLbl>
            <c:dLbl>
              <c:idx val="14"/>
              <c:delete val="1"/>
              <c:extLst>
                <c:ext xmlns:c15="http://schemas.microsoft.com/office/drawing/2012/chart" uri="{CE6537A1-D6FC-4f65-9D91-7224C49458BB}"/>
                <c:ext xmlns:c16="http://schemas.microsoft.com/office/drawing/2014/chart" uri="{C3380CC4-5D6E-409C-BE32-E72D297353CC}">
                  <c16:uniqueId val="{0000000E-6E88-47A1-97C7-99F0E6018C85}"/>
                </c:ext>
              </c:extLst>
            </c:dLbl>
            <c:dLbl>
              <c:idx val="15"/>
              <c:delete val="1"/>
              <c:extLst>
                <c:ext xmlns:c15="http://schemas.microsoft.com/office/drawing/2012/chart" uri="{CE6537A1-D6FC-4f65-9D91-7224C49458BB}"/>
                <c:ext xmlns:c16="http://schemas.microsoft.com/office/drawing/2014/chart" uri="{C3380CC4-5D6E-409C-BE32-E72D297353CC}">
                  <c16:uniqueId val="{0000000F-6E88-47A1-97C7-99F0E6018C85}"/>
                </c:ext>
              </c:extLst>
            </c:dLbl>
            <c:dLbl>
              <c:idx val="16"/>
              <c:delete val="1"/>
              <c:extLst>
                <c:ext xmlns:c15="http://schemas.microsoft.com/office/drawing/2012/chart" uri="{CE6537A1-D6FC-4f65-9D91-7224C49458BB}"/>
                <c:ext xmlns:c16="http://schemas.microsoft.com/office/drawing/2014/chart" uri="{C3380CC4-5D6E-409C-BE32-E72D297353CC}">
                  <c16:uniqueId val="{00000010-6E88-47A1-97C7-99F0E6018C85}"/>
                </c:ext>
              </c:extLst>
            </c:dLbl>
            <c:dLbl>
              <c:idx val="17"/>
              <c:delete val="1"/>
              <c:extLst>
                <c:ext xmlns:c15="http://schemas.microsoft.com/office/drawing/2012/chart" uri="{CE6537A1-D6FC-4f65-9D91-7224C49458BB}"/>
                <c:ext xmlns:c16="http://schemas.microsoft.com/office/drawing/2014/chart" uri="{C3380CC4-5D6E-409C-BE32-E72D297353CC}">
                  <c16:uniqueId val="{00000011-6E88-47A1-97C7-99F0E6018C85}"/>
                </c:ext>
              </c:extLst>
            </c:dLbl>
            <c:dLbl>
              <c:idx val="18"/>
              <c:delete val="1"/>
              <c:extLst>
                <c:ext xmlns:c15="http://schemas.microsoft.com/office/drawing/2012/chart" uri="{CE6537A1-D6FC-4f65-9D91-7224C49458BB}"/>
                <c:ext xmlns:c16="http://schemas.microsoft.com/office/drawing/2014/chart" uri="{C3380CC4-5D6E-409C-BE32-E72D297353CC}">
                  <c16:uniqueId val="{00000012-6E88-47A1-97C7-99F0E6018C85}"/>
                </c:ext>
              </c:extLst>
            </c:dLbl>
            <c:dLbl>
              <c:idx val="19"/>
              <c:delete val="1"/>
              <c:extLst>
                <c:ext xmlns:c15="http://schemas.microsoft.com/office/drawing/2012/chart" uri="{CE6537A1-D6FC-4f65-9D91-7224C49458BB}"/>
                <c:ext xmlns:c16="http://schemas.microsoft.com/office/drawing/2014/chart" uri="{C3380CC4-5D6E-409C-BE32-E72D297353CC}">
                  <c16:uniqueId val="{00000013-6E88-47A1-97C7-99F0E6018C85}"/>
                </c:ext>
              </c:extLst>
            </c:dLbl>
            <c:dLbl>
              <c:idx val="20"/>
              <c:delete val="1"/>
              <c:extLst>
                <c:ext xmlns:c15="http://schemas.microsoft.com/office/drawing/2012/chart" uri="{CE6537A1-D6FC-4f65-9D91-7224C49458BB}"/>
                <c:ext xmlns:c16="http://schemas.microsoft.com/office/drawing/2014/chart" uri="{C3380CC4-5D6E-409C-BE32-E72D297353CC}">
                  <c16:uniqueId val="{00000014-6E88-47A1-97C7-99F0E6018C85}"/>
                </c:ext>
              </c:extLst>
            </c:dLbl>
            <c:dLbl>
              <c:idx val="21"/>
              <c:delete val="1"/>
              <c:extLst>
                <c:ext xmlns:c15="http://schemas.microsoft.com/office/drawing/2012/chart" uri="{CE6537A1-D6FC-4f65-9D91-7224C49458BB}"/>
                <c:ext xmlns:c16="http://schemas.microsoft.com/office/drawing/2014/chart" uri="{C3380CC4-5D6E-409C-BE32-E72D297353CC}">
                  <c16:uniqueId val="{00000015-6E88-47A1-97C7-99F0E6018C85}"/>
                </c:ext>
              </c:extLst>
            </c:dLbl>
            <c:dLbl>
              <c:idx val="22"/>
              <c:delete val="1"/>
              <c:extLst>
                <c:ext xmlns:c15="http://schemas.microsoft.com/office/drawing/2012/chart" uri="{CE6537A1-D6FC-4f65-9D91-7224C49458BB}"/>
                <c:ext xmlns:c16="http://schemas.microsoft.com/office/drawing/2014/chart" uri="{C3380CC4-5D6E-409C-BE32-E72D297353CC}">
                  <c16:uniqueId val="{00000016-6E88-47A1-97C7-99F0E6018C85}"/>
                </c:ext>
              </c:extLst>
            </c:dLbl>
            <c:dLbl>
              <c:idx val="23"/>
              <c:delete val="1"/>
              <c:extLst>
                <c:ext xmlns:c15="http://schemas.microsoft.com/office/drawing/2012/chart" uri="{CE6537A1-D6FC-4f65-9D91-7224C49458BB}"/>
                <c:ext xmlns:c16="http://schemas.microsoft.com/office/drawing/2014/chart" uri="{C3380CC4-5D6E-409C-BE32-E72D297353CC}">
                  <c16:uniqueId val="{00000017-6E88-47A1-97C7-99F0E6018C85}"/>
                </c:ext>
              </c:extLst>
            </c:dLbl>
            <c:dLbl>
              <c:idx val="24"/>
              <c:delete val="1"/>
              <c:extLst>
                <c:ext xmlns:c15="http://schemas.microsoft.com/office/drawing/2012/chart" uri="{CE6537A1-D6FC-4f65-9D91-7224C49458BB}"/>
                <c:ext xmlns:c16="http://schemas.microsoft.com/office/drawing/2014/chart" uri="{C3380CC4-5D6E-409C-BE32-E72D297353CC}">
                  <c16:uniqueId val="{00000018-6E88-47A1-97C7-99F0E6018C85}"/>
                </c:ext>
              </c:extLst>
            </c:dLbl>
            <c:dLbl>
              <c:idx val="25"/>
              <c:delete val="1"/>
              <c:extLst>
                <c:ext xmlns:c15="http://schemas.microsoft.com/office/drawing/2012/chart" uri="{CE6537A1-D6FC-4f65-9D91-7224C49458BB}"/>
                <c:ext xmlns:c16="http://schemas.microsoft.com/office/drawing/2014/chart" uri="{C3380CC4-5D6E-409C-BE32-E72D297353CC}">
                  <c16:uniqueId val="{00000019-6E88-47A1-97C7-99F0E6018C85}"/>
                </c:ext>
              </c:extLst>
            </c:dLbl>
            <c:dLbl>
              <c:idx val="26"/>
              <c:delete val="1"/>
              <c:extLst>
                <c:ext xmlns:c15="http://schemas.microsoft.com/office/drawing/2012/chart" uri="{CE6537A1-D6FC-4f65-9D91-7224C49458BB}"/>
                <c:ext xmlns:c16="http://schemas.microsoft.com/office/drawing/2014/chart" uri="{C3380CC4-5D6E-409C-BE32-E72D297353CC}">
                  <c16:uniqueId val="{0000001A-6E88-47A1-97C7-99F0E6018C85}"/>
                </c:ext>
              </c:extLst>
            </c:dLbl>
            <c:dLbl>
              <c:idx val="27"/>
              <c:delete val="1"/>
              <c:extLst>
                <c:ext xmlns:c15="http://schemas.microsoft.com/office/drawing/2012/chart" uri="{CE6537A1-D6FC-4f65-9D91-7224C49458BB}"/>
                <c:ext xmlns:c16="http://schemas.microsoft.com/office/drawing/2014/chart" uri="{C3380CC4-5D6E-409C-BE32-E72D297353CC}">
                  <c16:uniqueId val="{0000001B-6E88-47A1-97C7-99F0E6018C85}"/>
                </c:ext>
              </c:extLst>
            </c:dLbl>
            <c:dLbl>
              <c:idx val="28"/>
              <c:delete val="1"/>
              <c:extLst>
                <c:ext xmlns:c15="http://schemas.microsoft.com/office/drawing/2012/chart" uri="{CE6537A1-D6FC-4f65-9D91-7224C49458BB}"/>
                <c:ext xmlns:c16="http://schemas.microsoft.com/office/drawing/2014/chart" uri="{C3380CC4-5D6E-409C-BE32-E72D297353CC}">
                  <c16:uniqueId val="{0000001C-6E88-47A1-97C7-99F0E6018C85}"/>
                </c:ext>
              </c:extLst>
            </c:dLbl>
            <c:dLbl>
              <c:idx val="29"/>
              <c:delete val="1"/>
              <c:extLst>
                <c:ext xmlns:c15="http://schemas.microsoft.com/office/drawing/2012/chart" uri="{CE6537A1-D6FC-4f65-9D91-7224C49458BB}"/>
                <c:ext xmlns:c16="http://schemas.microsoft.com/office/drawing/2014/chart" uri="{C3380CC4-5D6E-409C-BE32-E72D297353CC}">
                  <c16:uniqueId val="{0000001D-6E88-47A1-97C7-99F0E6018C85}"/>
                </c:ext>
              </c:extLst>
            </c:dLbl>
            <c:dLbl>
              <c:idx val="30"/>
              <c:delete val="1"/>
              <c:extLst>
                <c:ext xmlns:c15="http://schemas.microsoft.com/office/drawing/2012/chart" uri="{CE6537A1-D6FC-4f65-9D91-7224C49458BB}"/>
                <c:ext xmlns:c16="http://schemas.microsoft.com/office/drawing/2014/chart" uri="{C3380CC4-5D6E-409C-BE32-E72D297353CC}">
                  <c16:uniqueId val="{0000001E-6E88-47A1-97C7-99F0E6018C85}"/>
                </c:ext>
              </c:extLst>
            </c:dLbl>
            <c:dLbl>
              <c:idx val="31"/>
              <c:delete val="1"/>
              <c:extLst>
                <c:ext xmlns:c15="http://schemas.microsoft.com/office/drawing/2012/chart" uri="{CE6537A1-D6FC-4f65-9D91-7224C49458BB}"/>
                <c:ext xmlns:c16="http://schemas.microsoft.com/office/drawing/2014/chart" uri="{C3380CC4-5D6E-409C-BE32-E72D297353CC}">
                  <c16:uniqueId val="{0000001F-6E88-47A1-97C7-99F0E6018C85}"/>
                </c:ext>
              </c:extLst>
            </c:dLbl>
            <c:dLbl>
              <c:idx val="32"/>
              <c:delete val="1"/>
              <c:extLst>
                <c:ext xmlns:c15="http://schemas.microsoft.com/office/drawing/2012/chart" uri="{CE6537A1-D6FC-4f65-9D91-7224C49458BB}"/>
                <c:ext xmlns:c16="http://schemas.microsoft.com/office/drawing/2014/chart" uri="{C3380CC4-5D6E-409C-BE32-E72D297353CC}">
                  <c16:uniqueId val="{00000020-6E88-47A1-97C7-99F0E6018C85}"/>
                </c:ext>
              </c:extLst>
            </c:dLbl>
            <c:dLbl>
              <c:idx val="33"/>
              <c:delete val="1"/>
              <c:extLst>
                <c:ext xmlns:c15="http://schemas.microsoft.com/office/drawing/2012/chart" uri="{CE6537A1-D6FC-4f65-9D91-7224C49458BB}"/>
                <c:ext xmlns:c16="http://schemas.microsoft.com/office/drawing/2014/chart" uri="{C3380CC4-5D6E-409C-BE32-E72D297353CC}">
                  <c16:uniqueId val="{00000021-6E88-47A1-97C7-99F0E6018C85}"/>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tiedot'!$B$43:$AZ$43</c:f>
              <c:numCache>
                <c:formatCode>#,##0</c:formatCode>
                <c:ptCount val="51"/>
                <c:pt idx="0">
                  <c:v>-20</c:v>
                </c:pt>
                <c:pt idx="1">
                  <c:v>-25</c:v>
                </c:pt>
                <c:pt idx="2">
                  <c:v>-28</c:v>
                </c:pt>
                <c:pt idx="3">
                  <c:v>-38</c:v>
                </c:pt>
                <c:pt idx="4">
                  <c:v>-6</c:v>
                </c:pt>
                <c:pt idx="5">
                  <c:v>-28</c:v>
                </c:pt>
                <c:pt idx="6">
                  <c:v>-14</c:v>
                </c:pt>
                <c:pt idx="7">
                  <c:v>-16</c:v>
                </c:pt>
                <c:pt idx="8">
                  <c:v>-31</c:v>
                </c:pt>
                <c:pt idx="9">
                  <c:v>-33</c:v>
                </c:pt>
                <c:pt idx="10">
                  <c:v>-27</c:v>
                </c:pt>
                <c:pt idx="11">
                  <c:v>-28</c:v>
                </c:pt>
                <c:pt idx="12">
                  <c:v>-25</c:v>
                </c:pt>
                <c:pt idx="13">
                  <c:v>-20</c:v>
                </c:pt>
                <c:pt idx="14">
                  <c:v>-21</c:v>
                </c:pt>
                <c:pt idx="15">
                  <c:v>-36</c:v>
                </c:pt>
                <c:pt idx="16">
                  <c:v>-23</c:v>
                </c:pt>
                <c:pt idx="17">
                  <c:v>-31</c:v>
                </c:pt>
                <c:pt idx="18">
                  <c:v>-20</c:v>
                </c:pt>
                <c:pt idx="19">
                  <c:v>-21</c:v>
                </c:pt>
                <c:pt idx="20">
                  <c:v>-15</c:v>
                </c:pt>
                <c:pt idx="21">
                  <c:v>-25</c:v>
                </c:pt>
                <c:pt idx="22">
                  <c:v>-41</c:v>
                </c:pt>
                <c:pt idx="23">
                  <c:v>-21</c:v>
                </c:pt>
                <c:pt idx="24">
                  <c:v>-42</c:v>
                </c:pt>
                <c:pt idx="25">
                  <c:v>-25</c:v>
                </c:pt>
                <c:pt idx="26">
                  <c:v>-36</c:v>
                </c:pt>
                <c:pt idx="27">
                  <c:v>-38</c:v>
                </c:pt>
                <c:pt idx="28">
                  <c:v>-37</c:v>
                </c:pt>
                <c:pt idx="29">
                  <c:v>-31</c:v>
                </c:pt>
                <c:pt idx="30">
                  <c:v>-41</c:v>
                </c:pt>
                <c:pt idx="31">
                  <c:v>-40</c:v>
                </c:pt>
                <c:pt idx="32">
                  <c:v>-36</c:v>
                </c:pt>
                <c:pt idx="33">
                  <c:v>-42</c:v>
                </c:pt>
              </c:numCache>
            </c:numRef>
          </c:val>
          <c:smooth val="0"/>
          <c:extLst>
            <c:ext xmlns:c16="http://schemas.microsoft.com/office/drawing/2014/chart" uri="{C3380CC4-5D6E-409C-BE32-E72D297353CC}">
              <c16:uniqueId val="{00000022-6E88-47A1-97C7-99F0E6018C85}"/>
            </c:ext>
          </c:extLst>
        </c:ser>
        <c:ser>
          <c:idx val="1"/>
          <c:order val="1"/>
          <c:tx>
            <c:strRef>
              <c:f>'Diat 13–18 tiedot'!$A$44</c:f>
              <c:strCache>
                <c:ptCount val="1"/>
                <c:pt idx="0">
                  <c:v>Vesanto ennuste</c:v>
                </c:pt>
              </c:strCache>
            </c:strRef>
          </c:tx>
          <c:spPr>
            <a:ln w="31750" cap="rnd">
              <a:solidFill>
                <a:srgbClr val="FF0000"/>
              </a:solidFill>
              <a:round/>
            </a:ln>
            <a:effectLst/>
          </c:spPr>
          <c:marker>
            <c:symbol val="none"/>
          </c:marker>
          <c:dLbls>
            <c:dLbl>
              <c:idx val="33"/>
              <c:tx>
                <c:rich>
                  <a:bodyPr/>
                  <a:lstStyle/>
                  <a:p>
                    <a:fld id="{63CCF54E-0408-47C2-ABA4-F5406340E3F4}"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6E88-47A1-97C7-99F0E6018C85}"/>
                </c:ext>
              </c:extLst>
            </c:dLbl>
            <c:dLbl>
              <c:idx val="55"/>
              <c:layout>
                <c:manualLayout>
                  <c:x val="-5.2777777777777674E-2"/>
                  <c:y val="-7.8703703703703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51556D0D-8D3B-4C34-A696-4581C7717B5A}"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6E88-47A1-97C7-99F0E6018C85}"/>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tiedot'!$B$44:$BE$44</c:f>
              <c:numCache>
                <c:formatCode>General</c:formatCode>
                <c:ptCount val="56"/>
                <c:pt idx="33" formatCode="#,##0">
                  <c:v>-42</c:v>
                </c:pt>
                <c:pt idx="34" formatCode="#,##0">
                  <c:v>-38</c:v>
                </c:pt>
                <c:pt idx="35" formatCode="#,##0">
                  <c:v>-37</c:v>
                </c:pt>
                <c:pt idx="36" formatCode="#,##0">
                  <c:v>-36</c:v>
                </c:pt>
                <c:pt idx="37" formatCode="#,##0">
                  <c:v>-35</c:v>
                </c:pt>
                <c:pt idx="38" formatCode="#,##0">
                  <c:v>-34</c:v>
                </c:pt>
                <c:pt idx="39" formatCode="#,##0">
                  <c:v>-34</c:v>
                </c:pt>
                <c:pt idx="40" formatCode="#,##0">
                  <c:v>-33</c:v>
                </c:pt>
                <c:pt idx="41" formatCode="#,##0">
                  <c:v>-33</c:v>
                </c:pt>
                <c:pt idx="42" formatCode="#,##0">
                  <c:v>-33</c:v>
                </c:pt>
                <c:pt idx="43" formatCode="#,##0">
                  <c:v>-33</c:v>
                </c:pt>
                <c:pt idx="44" formatCode="#,##0">
                  <c:v>-32</c:v>
                </c:pt>
                <c:pt idx="45" formatCode="#,##0">
                  <c:v>-31</c:v>
                </c:pt>
                <c:pt idx="46" formatCode="#,##0">
                  <c:v>-31</c:v>
                </c:pt>
                <c:pt idx="47" formatCode="#,##0">
                  <c:v>-31</c:v>
                </c:pt>
                <c:pt idx="48" formatCode="#,##0">
                  <c:v>-32</c:v>
                </c:pt>
                <c:pt idx="49" formatCode="#,##0">
                  <c:v>-32</c:v>
                </c:pt>
                <c:pt idx="50" formatCode="#,##0">
                  <c:v>-31</c:v>
                </c:pt>
                <c:pt idx="51">
                  <c:v>-31</c:v>
                </c:pt>
                <c:pt idx="52">
                  <c:v>-31</c:v>
                </c:pt>
                <c:pt idx="53">
                  <c:v>-30</c:v>
                </c:pt>
                <c:pt idx="54">
                  <c:v>-30</c:v>
                </c:pt>
                <c:pt idx="55">
                  <c:v>-31</c:v>
                </c:pt>
              </c:numCache>
            </c:numRef>
          </c:val>
          <c:smooth val="0"/>
          <c:extLst>
            <c:ext xmlns:c16="http://schemas.microsoft.com/office/drawing/2014/chart" uri="{C3380CC4-5D6E-409C-BE32-E72D297353CC}">
              <c16:uniqueId val="{00000025-6E88-47A1-97C7-99F0E6018C85}"/>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0590179352580931"/>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Vieremällä v. 1990–2023 ja ennuste v. 2024–2045</a:t>
            </a:r>
            <a:endParaRPr lang="fi-FI" sz="1100"/>
          </a:p>
        </c:rich>
      </c:tx>
      <c:layout>
        <c:manualLayout>
          <c:xMode val="edge"/>
          <c:yMode val="edge"/>
          <c:x val="0.17437489063867018"/>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tiedot'!$A$45</c:f>
              <c:strCache>
                <c:ptCount val="1"/>
                <c:pt idx="0">
                  <c:v>Vieremä toteutunut</c:v>
                </c:pt>
              </c:strCache>
            </c:strRef>
          </c:tx>
          <c:spPr>
            <a:ln w="38100" cap="rnd">
              <a:solidFill>
                <a:schemeClr val="tx2"/>
              </a:solidFill>
              <a:round/>
            </a:ln>
            <a:effectLst/>
          </c:spPr>
          <c:marker>
            <c:symbol val="none"/>
          </c:marker>
          <c:dLbls>
            <c:dLbl>
              <c:idx val="0"/>
              <c:layout>
                <c:manualLayout>
                  <c:x val="-1.9444444444444469E-2"/>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89-46FA-AF9B-C4D7016D9E57}"/>
                </c:ext>
              </c:extLst>
            </c:dLbl>
            <c:dLbl>
              <c:idx val="1"/>
              <c:delete val="1"/>
              <c:extLst>
                <c:ext xmlns:c15="http://schemas.microsoft.com/office/drawing/2012/chart" uri="{CE6537A1-D6FC-4f65-9D91-7224C49458BB}"/>
                <c:ext xmlns:c16="http://schemas.microsoft.com/office/drawing/2014/chart" uri="{C3380CC4-5D6E-409C-BE32-E72D297353CC}">
                  <c16:uniqueId val="{00000001-8789-46FA-AF9B-C4D7016D9E57}"/>
                </c:ext>
              </c:extLst>
            </c:dLbl>
            <c:dLbl>
              <c:idx val="2"/>
              <c:delete val="1"/>
              <c:extLst>
                <c:ext xmlns:c15="http://schemas.microsoft.com/office/drawing/2012/chart" uri="{CE6537A1-D6FC-4f65-9D91-7224C49458BB}"/>
                <c:ext xmlns:c16="http://schemas.microsoft.com/office/drawing/2014/chart" uri="{C3380CC4-5D6E-409C-BE32-E72D297353CC}">
                  <c16:uniqueId val="{00000002-8789-46FA-AF9B-C4D7016D9E57}"/>
                </c:ext>
              </c:extLst>
            </c:dLbl>
            <c:dLbl>
              <c:idx val="3"/>
              <c:delete val="1"/>
              <c:extLst>
                <c:ext xmlns:c15="http://schemas.microsoft.com/office/drawing/2012/chart" uri="{CE6537A1-D6FC-4f65-9D91-7224C49458BB}"/>
                <c:ext xmlns:c16="http://schemas.microsoft.com/office/drawing/2014/chart" uri="{C3380CC4-5D6E-409C-BE32-E72D297353CC}">
                  <c16:uniqueId val="{00000003-8789-46FA-AF9B-C4D7016D9E57}"/>
                </c:ext>
              </c:extLst>
            </c:dLbl>
            <c:dLbl>
              <c:idx val="4"/>
              <c:delete val="1"/>
              <c:extLst>
                <c:ext xmlns:c15="http://schemas.microsoft.com/office/drawing/2012/chart" uri="{CE6537A1-D6FC-4f65-9D91-7224C49458BB}"/>
                <c:ext xmlns:c16="http://schemas.microsoft.com/office/drawing/2014/chart" uri="{C3380CC4-5D6E-409C-BE32-E72D297353CC}">
                  <c16:uniqueId val="{00000004-8789-46FA-AF9B-C4D7016D9E57}"/>
                </c:ext>
              </c:extLst>
            </c:dLbl>
            <c:dLbl>
              <c:idx val="5"/>
              <c:delete val="1"/>
              <c:extLst>
                <c:ext xmlns:c15="http://schemas.microsoft.com/office/drawing/2012/chart" uri="{CE6537A1-D6FC-4f65-9D91-7224C49458BB}"/>
                <c:ext xmlns:c16="http://schemas.microsoft.com/office/drawing/2014/chart" uri="{C3380CC4-5D6E-409C-BE32-E72D297353CC}">
                  <c16:uniqueId val="{00000005-8789-46FA-AF9B-C4D7016D9E57}"/>
                </c:ext>
              </c:extLst>
            </c:dLbl>
            <c:dLbl>
              <c:idx val="6"/>
              <c:delete val="1"/>
              <c:extLst>
                <c:ext xmlns:c15="http://schemas.microsoft.com/office/drawing/2012/chart" uri="{CE6537A1-D6FC-4f65-9D91-7224C49458BB}"/>
                <c:ext xmlns:c16="http://schemas.microsoft.com/office/drawing/2014/chart" uri="{C3380CC4-5D6E-409C-BE32-E72D297353CC}">
                  <c16:uniqueId val="{00000006-8789-46FA-AF9B-C4D7016D9E57}"/>
                </c:ext>
              </c:extLst>
            </c:dLbl>
            <c:dLbl>
              <c:idx val="7"/>
              <c:delete val="1"/>
              <c:extLst>
                <c:ext xmlns:c15="http://schemas.microsoft.com/office/drawing/2012/chart" uri="{CE6537A1-D6FC-4f65-9D91-7224C49458BB}"/>
                <c:ext xmlns:c16="http://schemas.microsoft.com/office/drawing/2014/chart" uri="{C3380CC4-5D6E-409C-BE32-E72D297353CC}">
                  <c16:uniqueId val="{00000007-8789-46FA-AF9B-C4D7016D9E57}"/>
                </c:ext>
              </c:extLst>
            </c:dLbl>
            <c:dLbl>
              <c:idx val="8"/>
              <c:delete val="1"/>
              <c:extLst>
                <c:ext xmlns:c15="http://schemas.microsoft.com/office/drawing/2012/chart" uri="{CE6537A1-D6FC-4f65-9D91-7224C49458BB}"/>
                <c:ext xmlns:c16="http://schemas.microsoft.com/office/drawing/2014/chart" uri="{C3380CC4-5D6E-409C-BE32-E72D297353CC}">
                  <c16:uniqueId val="{00000008-8789-46FA-AF9B-C4D7016D9E57}"/>
                </c:ext>
              </c:extLst>
            </c:dLbl>
            <c:dLbl>
              <c:idx val="9"/>
              <c:delete val="1"/>
              <c:extLst>
                <c:ext xmlns:c15="http://schemas.microsoft.com/office/drawing/2012/chart" uri="{CE6537A1-D6FC-4f65-9D91-7224C49458BB}"/>
                <c:ext xmlns:c16="http://schemas.microsoft.com/office/drawing/2014/chart" uri="{C3380CC4-5D6E-409C-BE32-E72D297353CC}">
                  <c16:uniqueId val="{00000009-8789-46FA-AF9B-C4D7016D9E57}"/>
                </c:ext>
              </c:extLst>
            </c:dLbl>
            <c:dLbl>
              <c:idx val="10"/>
              <c:delete val="1"/>
              <c:extLst>
                <c:ext xmlns:c15="http://schemas.microsoft.com/office/drawing/2012/chart" uri="{CE6537A1-D6FC-4f65-9D91-7224C49458BB}"/>
                <c:ext xmlns:c16="http://schemas.microsoft.com/office/drawing/2014/chart" uri="{C3380CC4-5D6E-409C-BE32-E72D297353CC}">
                  <c16:uniqueId val="{0000000A-8789-46FA-AF9B-C4D7016D9E57}"/>
                </c:ext>
              </c:extLst>
            </c:dLbl>
            <c:dLbl>
              <c:idx val="11"/>
              <c:delete val="1"/>
              <c:extLst>
                <c:ext xmlns:c15="http://schemas.microsoft.com/office/drawing/2012/chart" uri="{CE6537A1-D6FC-4f65-9D91-7224C49458BB}"/>
                <c:ext xmlns:c16="http://schemas.microsoft.com/office/drawing/2014/chart" uri="{C3380CC4-5D6E-409C-BE32-E72D297353CC}">
                  <c16:uniqueId val="{0000000B-8789-46FA-AF9B-C4D7016D9E57}"/>
                </c:ext>
              </c:extLst>
            </c:dLbl>
            <c:dLbl>
              <c:idx val="12"/>
              <c:delete val="1"/>
              <c:extLst>
                <c:ext xmlns:c15="http://schemas.microsoft.com/office/drawing/2012/chart" uri="{CE6537A1-D6FC-4f65-9D91-7224C49458BB}"/>
                <c:ext xmlns:c16="http://schemas.microsoft.com/office/drawing/2014/chart" uri="{C3380CC4-5D6E-409C-BE32-E72D297353CC}">
                  <c16:uniqueId val="{0000000C-8789-46FA-AF9B-C4D7016D9E57}"/>
                </c:ext>
              </c:extLst>
            </c:dLbl>
            <c:dLbl>
              <c:idx val="13"/>
              <c:delete val="1"/>
              <c:extLst>
                <c:ext xmlns:c15="http://schemas.microsoft.com/office/drawing/2012/chart" uri="{CE6537A1-D6FC-4f65-9D91-7224C49458BB}"/>
                <c:ext xmlns:c16="http://schemas.microsoft.com/office/drawing/2014/chart" uri="{C3380CC4-5D6E-409C-BE32-E72D297353CC}">
                  <c16:uniqueId val="{0000000D-8789-46FA-AF9B-C4D7016D9E57}"/>
                </c:ext>
              </c:extLst>
            </c:dLbl>
            <c:dLbl>
              <c:idx val="14"/>
              <c:delete val="1"/>
              <c:extLst>
                <c:ext xmlns:c15="http://schemas.microsoft.com/office/drawing/2012/chart" uri="{CE6537A1-D6FC-4f65-9D91-7224C49458BB}"/>
                <c:ext xmlns:c16="http://schemas.microsoft.com/office/drawing/2014/chart" uri="{C3380CC4-5D6E-409C-BE32-E72D297353CC}">
                  <c16:uniqueId val="{0000000E-8789-46FA-AF9B-C4D7016D9E57}"/>
                </c:ext>
              </c:extLst>
            </c:dLbl>
            <c:dLbl>
              <c:idx val="15"/>
              <c:delete val="1"/>
              <c:extLst>
                <c:ext xmlns:c15="http://schemas.microsoft.com/office/drawing/2012/chart" uri="{CE6537A1-D6FC-4f65-9D91-7224C49458BB}"/>
                <c:ext xmlns:c16="http://schemas.microsoft.com/office/drawing/2014/chart" uri="{C3380CC4-5D6E-409C-BE32-E72D297353CC}">
                  <c16:uniqueId val="{0000000F-8789-46FA-AF9B-C4D7016D9E57}"/>
                </c:ext>
              </c:extLst>
            </c:dLbl>
            <c:dLbl>
              <c:idx val="16"/>
              <c:delete val="1"/>
              <c:extLst>
                <c:ext xmlns:c15="http://schemas.microsoft.com/office/drawing/2012/chart" uri="{CE6537A1-D6FC-4f65-9D91-7224C49458BB}"/>
                <c:ext xmlns:c16="http://schemas.microsoft.com/office/drawing/2014/chart" uri="{C3380CC4-5D6E-409C-BE32-E72D297353CC}">
                  <c16:uniqueId val="{00000010-8789-46FA-AF9B-C4D7016D9E57}"/>
                </c:ext>
              </c:extLst>
            </c:dLbl>
            <c:dLbl>
              <c:idx val="17"/>
              <c:delete val="1"/>
              <c:extLst>
                <c:ext xmlns:c15="http://schemas.microsoft.com/office/drawing/2012/chart" uri="{CE6537A1-D6FC-4f65-9D91-7224C49458BB}"/>
                <c:ext xmlns:c16="http://schemas.microsoft.com/office/drawing/2014/chart" uri="{C3380CC4-5D6E-409C-BE32-E72D297353CC}">
                  <c16:uniqueId val="{00000011-8789-46FA-AF9B-C4D7016D9E57}"/>
                </c:ext>
              </c:extLst>
            </c:dLbl>
            <c:dLbl>
              <c:idx val="18"/>
              <c:delete val="1"/>
              <c:extLst>
                <c:ext xmlns:c15="http://schemas.microsoft.com/office/drawing/2012/chart" uri="{CE6537A1-D6FC-4f65-9D91-7224C49458BB}"/>
                <c:ext xmlns:c16="http://schemas.microsoft.com/office/drawing/2014/chart" uri="{C3380CC4-5D6E-409C-BE32-E72D297353CC}">
                  <c16:uniqueId val="{00000012-8789-46FA-AF9B-C4D7016D9E57}"/>
                </c:ext>
              </c:extLst>
            </c:dLbl>
            <c:dLbl>
              <c:idx val="19"/>
              <c:delete val="1"/>
              <c:extLst>
                <c:ext xmlns:c15="http://schemas.microsoft.com/office/drawing/2012/chart" uri="{CE6537A1-D6FC-4f65-9D91-7224C49458BB}"/>
                <c:ext xmlns:c16="http://schemas.microsoft.com/office/drawing/2014/chart" uri="{C3380CC4-5D6E-409C-BE32-E72D297353CC}">
                  <c16:uniqueId val="{00000013-8789-46FA-AF9B-C4D7016D9E57}"/>
                </c:ext>
              </c:extLst>
            </c:dLbl>
            <c:dLbl>
              <c:idx val="20"/>
              <c:delete val="1"/>
              <c:extLst>
                <c:ext xmlns:c15="http://schemas.microsoft.com/office/drawing/2012/chart" uri="{CE6537A1-D6FC-4f65-9D91-7224C49458BB}"/>
                <c:ext xmlns:c16="http://schemas.microsoft.com/office/drawing/2014/chart" uri="{C3380CC4-5D6E-409C-BE32-E72D297353CC}">
                  <c16:uniqueId val="{00000014-8789-46FA-AF9B-C4D7016D9E57}"/>
                </c:ext>
              </c:extLst>
            </c:dLbl>
            <c:dLbl>
              <c:idx val="21"/>
              <c:delete val="1"/>
              <c:extLst>
                <c:ext xmlns:c15="http://schemas.microsoft.com/office/drawing/2012/chart" uri="{CE6537A1-D6FC-4f65-9D91-7224C49458BB}"/>
                <c:ext xmlns:c16="http://schemas.microsoft.com/office/drawing/2014/chart" uri="{C3380CC4-5D6E-409C-BE32-E72D297353CC}">
                  <c16:uniqueId val="{00000015-8789-46FA-AF9B-C4D7016D9E57}"/>
                </c:ext>
              </c:extLst>
            </c:dLbl>
            <c:dLbl>
              <c:idx val="22"/>
              <c:delete val="1"/>
              <c:extLst>
                <c:ext xmlns:c15="http://schemas.microsoft.com/office/drawing/2012/chart" uri="{CE6537A1-D6FC-4f65-9D91-7224C49458BB}"/>
                <c:ext xmlns:c16="http://schemas.microsoft.com/office/drawing/2014/chart" uri="{C3380CC4-5D6E-409C-BE32-E72D297353CC}">
                  <c16:uniqueId val="{00000016-8789-46FA-AF9B-C4D7016D9E57}"/>
                </c:ext>
              </c:extLst>
            </c:dLbl>
            <c:dLbl>
              <c:idx val="23"/>
              <c:delete val="1"/>
              <c:extLst>
                <c:ext xmlns:c15="http://schemas.microsoft.com/office/drawing/2012/chart" uri="{CE6537A1-D6FC-4f65-9D91-7224C49458BB}"/>
                <c:ext xmlns:c16="http://schemas.microsoft.com/office/drawing/2014/chart" uri="{C3380CC4-5D6E-409C-BE32-E72D297353CC}">
                  <c16:uniqueId val="{00000017-8789-46FA-AF9B-C4D7016D9E57}"/>
                </c:ext>
              </c:extLst>
            </c:dLbl>
            <c:dLbl>
              <c:idx val="24"/>
              <c:delete val="1"/>
              <c:extLst>
                <c:ext xmlns:c15="http://schemas.microsoft.com/office/drawing/2012/chart" uri="{CE6537A1-D6FC-4f65-9D91-7224C49458BB}"/>
                <c:ext xmlns:c16="http://schemas.microsoft.com/office/drawing/2014/chart" uri="{C3380CC4-5D6E-409C-BE32-E72D297353CC}">
                  <c16:uniqueId val="{00000018-8789-46FA-AF9B-C4D7016D9E57}"/>
                </c:ext>
              </c:extLst>
            </c:dLbl>
            <c:dLbl>
              <c:idx val="25"/>
              <c:delete val="1"/>
              <c:extLst>
                <c:ext xmlns:c15="http://schemas.microsoft.com/office/drawing/2012/chart" uri="{CE6537A1-D6FC-4f65-9D91-7224C49458BB}"/>
                <c:ext xmlns:c16="http://schemas.microsoft.com/office/drawing/2014/chart" uri="{C3380CC4-5D6E-409C-BE32-E72D297353CC}">
                  <c16:uniqueId val="{00000019-8789-46FA-AF9B-C4D7016D9E57}"/>
                </c:ext>
              </c:extLst>
            </c:dLbl>
            <c:dLbl>
              <c:idx val="26"/>
              <c:delete val="1"/>
              <c:extLst>
                <c:ext xmlns:c15="http://schemas.microsoft.com/office/drawing/2012/chart" uri="{CE6537A1-D6FC-4f65-9D91-7224C49458BB}"/>
                <c:ext xmlns:c16="http://schemas.microsoft.com/office/drawing/2014/chart" uri="{C3380CC4-5D6E-409C-BE32-E72D297353CC}">
                  <c16:uniqueId val="{0000001A-8789-46FA-AF9B-C4D7016D9E57}"/>
                </c:ext>
              </c:extLst>
            </c:dLbl>
            <c:dLbl>
              <c:idx val="27"/>
              <c:delete val="1"/>
              <c:extLst>
                <c:ext xmlns:c15="http://schemas.microsoft.com/office/drawing/2012/chart" uri="{CE6537A1-D6FC-4f65-9D91-7224C49458BB}"/>
                <c:ext xmlns:c16="http://schemas.microsoft.com/office/drawing/2014/chart" uri="{C3380CC4-5D6E-409C-BE32-E72D297353CC}">
                  <c16:uniqueId val="{0000001B-8789-46FA-AF9B-C4D7016D9E57}"/>
                </c:ext>
              </c:extLst>
            </c:dLbl>
            <c:dLbl>
              <c:idx val="28"/>
              <c:delete val="1"/>
              <c:extLst>
                <c:ext xmlns:c15="http://schemas.microsoft.com/office/drawing/2012/chart" uri="{CE6537A1-D6FC-4f65-9D91-7224C49458BB}"/>
                <c:ext xmlns:c16="http://schemas.microsoft.com/office/drawing/2014/chart" uri="{C3380CC4-5D6E-409C-BE32-E72D297353CC}">
                  <c16:uniqueId val="{0000001C-8789-46FA-AF9B-C4D7016D9E57}"/>
                </c:ext>
              </c:extLst>
            </c:dLbl>
            <c:dLbl>
              <c:idx val="29"/>
              <c:delete val="1"/>
              <c:extLst>
                <c:ext xmlns:c15="http://schemas.microsoft.com/office/drawing/2012/chart" uri="{CE6537A1-D6FC-4f65-9D91-7224C49458BB}"/>
                <c:ext xmlns:c16="http://schemas.microsoft.com/office/drawing/2014/chart" uri="{C3380CC4-5D6E-409C-BE32-E72D297353CC}">
                  <c16:uniqueId val="{0000001D-8789-46FA-AF9B-C4D7016D9E57}"/>
                </c:ext>
              </c:extLst>
            </c:dLbl>
            <c:dLbl>
              <c:idx val="30"/>
              <c:delete val="1"/>
              <c:extLst>
                <c:ext xmlns:c15="http://schemas.microsoft.com/office/drawing/2012/chart" uri="{CE6537A1-D6FC-4f65-9D91-7224C49458BB}"/>
                <c:ext xmlns:c16="http://schemas.microsoft.com/office/drawing/2014/chart" uri="{C3380CC4-5D6E-409C-BE32-E72D297353CC}">
                  <c16:uniqueId val="{0000001E-8789-46FA-AF9B-C4D7016D9E57}"/>
                </c:ext>
              </c:extLst>
            </c:dLbl>
            <c:dLbl>
              <c:idx val="31"/>
              <c:delete val="1"/>
              <c:extLst>
                <c:ext xmlns:c15="http://schemas.microsoft.com/office/drawing/2012/chart" uri="{CE6537A1-D6FC-4f65-9D91-7224C49458BB}"/>
                <c:ext xmlns:c16="http://schemas.microsoft.com/office/drawing/2014/chart" uri="{C3380CC4-5D6E-409C-BE32-E72D297353CC}">
                  <c16:uniqueId val="{0000001F-8789-46FA-AF9B-C4D7016D9E57}"/>
                </c:ext>
              </c:extLst>
            </c:dLbl>
            <c:dLbl>
              <c:idx val="32"/>
              <c:delete val="1"/>
              <c:extLst>
                <c:ext xmlns:c15="http://schemas.microsoft.com/office/drawing/2012/chart" uri="{CE6537A1-D6FC-4f65-9D91-7224C49458BB}"/>
                <c:ext xmlns:c16="http://schemas.microsoft.com/office/drawing/2014/chart" uri="{C3380CC4-5D6E-409C-BE32-E72D297353CC}">
                  <c16:uniqueId val="{00000020-8789-46FA-AF9B-C4D7016D9E57}"/>
                </c:ext>
              </c:extLst>
            </c:dLbl>
            <c:dLbl>
              <c:idx val="33"/>
              <c:delete val="1"/>
              <c:extLst>
                <c:ext xmlns:c15="http://schemas.microsoft.com/office/drawing/2012/chart" uri="{CE6537A1-D6FC-4f65-9D91-7224C49458BB}"/>
                <c:ext xmlns:c16="http://schemas.microsoft.com/office/drawing/2014/chart" uri="{C3380CC4-5D6E-409C-BE32-E72D297353CC}">
                  <c16:uniqueId val="{00000021-8789-46FA-AF9B-C4D7016D9E57}"/>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tiedot'!$B$45:$AZ$45</c:f>
              <c:numCache>
                <c:formatCode>#,##0</c:formatCode>
                <c:ptCount val="51"/>
                <c:pt idx="0">
                  <c:v>1</c:v>
                </c:pt>
                <c:pt idx="1">
                  <c:v>17</c:v>
                </c:pt>
                <c:pt idx="2">
                  <c:v>7</c:v>
                </c:pt>
                <c:pt idx="3">
                  <c:v>-11</c:v>
                </c:pt>
                <c:pt idx="4">
                  <c:v>4</c:v>
                </c:pt>
                <c:pt idx="5">
                  <c:v>-15</c:v>
                </c:pt>
                <c:pt idx="6">
                  <c:v>1</c:v>
                </c:pt>
                <c:pt idx="7">
                  <c:v>-9</c:v>
                </c:pt>
                <c:pt idx="8">
                  <c:v>-13</c:v>
                </c:pt>
                <c:pt idx="9">
                  <c:v>2</c:v>
                </c:pt>
                <c:pt idx="10">
                  <c:v>-18</c:v>
                </c:pt>
                <c:pt idx="11">
                  <c:v>-16</c:v>
                </c:pt>
                <c:pt idx="12">
                  <c:v>-23</c:v>
                </c:pt>
                <c:pt idx="13">
                  <c:v>-27</c:v>
                </c:pt>
                <c:pt idx="14">
                  <c:v>-1</c:v>
                </c:pt>
                <c:pt idx="15">
                  <c:v>-8</c:v>
                </c:pt>
                <c:pt idx="16">
                  <c:v>-23</c:v>
                </c:pt>
                <c:pt idx="17">
                  <c:v>-32</c:v>
                </c:pt>
                <c:pt idx="18">
                  <c:v>-17</c:v>
                </c:pt>
                <c:pt idx="19">
                  <c:v>-28</c:v>
                </c:pt>
                <c:pt idx="20">
                  <c:v>8</c:v>
                </c:pt>
                <c:pt idx="21">
                  <c:v>2</c:v>
                </c:pt>
                <c:pt idx="22">
                  <c:v>-16</c:v>
                </c:pt>
                <c:pt idx="23">
                  <c:v>-9</c:v>
                </c:pt>
                <c:pt idx="24">
                  <c:v>-30</c:v>
                </c:pt>
                <c:pt idx="25">
                  <c:v>-22</c:v>
                </c:pt>
                <c:pt idx="26">
                  <c:v>-24</c:v>
                </c:pt>
                <c:pt idx="27">
                  <c:v>-31</c:v>
                </c:pt>
                <c:pt idx="28">
                  <c:v>-5</c:v>
                </c:pt>
                <c:pt idx="29">
                  <c:v>-41</c:v>
                </c:pt>
                <c:pt idx="30">
                  <c:v>-25</c:v>
                </c:pt>
                <c:pt idx="31">
                  <c:v>-45</c:v>
                </c:pt>
                <c:pt idx="32">
                  <c:v>-47</c:v>
                </c:pt>
                <c:pt idx="33">
                  <c:v>-23</c:v>
                </c:pt>
              </c:numCache>
            </c:numRef>
          </c:val>
          <c:smooth val="0"/>
          <c:extLst>
            <c:ext xmlns:c16="http://schemas.microsoft.com/office/drawing/2014/chart" uri="{C3380CC4-5D6E-409C-BE32-E72D297353CC}">
              <c16:uniqueId val="{00000022-8789-46FA-AF9B-C4D7016D9E57}"/>
            </c:ext>
          </c:extLst>
        </c:ser>
        <c:ser>
          <c:idx val="1"/>
          <c:order val="1"/>
          <c:tx>
            <c:strRef>
              <c:f>'Diat 13–18 tiedot'!$A$46</c:f>
              <c:strCache>
                <c:ptCount val="1"/>
                <c:pt idx="0">
                  <c:v>Vieremä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F95704FB-869D-4B74-9674-81932C85D3B7}"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8789-46FA-AF9B-C4D7016D9E57}"/>
                </c:ext>
              </c:extLst>
            </c:dLbl>
            <c:dLbl>
              <c:idx val="55"/>
              <c:layout>
                <c:manualLayout>
                  <c:x val="-5.833333333333323E-2"/>
                  <c:y val="-6.944444444444453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40DC551B-E986-46E2-AB99-FBA387D9DEE3}"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8789-46FA-AF9B-C4D7016D9E5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tiedot'!$B$46:$BE$46</c:f>
              <c:numCache>
                <c:formatCode>General</c:formatCode>
                <c:ptCount val="56"/>
                <c:pt idx="33" formatCode="#,##0">
                  <c:v>-23</c:v>
                </c:pt>
                <c:pt idx="34" formatCode="#,##0">
                  <c:v>-37</c:v>
                </c:pt>
                <c:pt idx="35" formatCode="#,##0">
                  <c:v>-37</c:v>
                </c:pt>
                <c:pt idx="36" formatCode="#,##0">
                  <c:v>-39</c:v>
                </c:pt>
                <c:pt idx="37" formatCode="#,##0">
                  <c:v>-38</c:v>
                </c:pt>
                <c:pt idx="38" formatCode="#,##0">
                  <c:v>-38</c:v>
                </c:pt>
                <c:pt idx="39" formatCode="#,##0">
                  <c:v>-38</c:v>
                </c:pt>
                <c:pt idx="40" formatCode="#,##0">
                  <c:v>-38</c:v>
                </c:pt>
                <c:pt idx="41" formatCode="#,##0">
                  <c:v>-39</c:v>
                </c:pt>
                <c:pt idx="42" formatCode="#,##0">
                  <c:v>-39</c:v>
                </c:pt>
                <c:pt idx="43" formatCode="#,##0">
                  <c:v>-39</c:v>
                </c:pt>
                <c:pt idx="44" formatCode="#,##0">
                  <c:v>-39</c:v>
                </c:pt>
                <c:pt idx="45" formatCode="#,##0">
                  <c:v>-39</c:v>
                </c:pt>
                <c:pt idx="46" formatCode="#,##0">
                  <c:v>-38</c:v>
                </c:pt>
                <c:pt idx="47" formatCode="#,##0">
                  <c:v>-38</c:v>
                </c:pt>
                <c:pt idx="48" formatCode="#,##0">
                  <c:v>-39</c:v>
                </c:pt>
                <c:pt idx="49" formatCode="#,##0">
                  <c:v>-39</c:v>
                </c:pt>
                <c:pt idx="50" formatCode="#,##0">
                  <c:v>-39</c:v>
                </c:pt>
                <c:pt idx="51">
                  <c:v>-39</c:v>
                </c:pt>
                <c:pt idx="52">
                  <c:v>-38</c:v>
                </c:pt>
                <c:pt idx="53">
                  <c:v>-37</c:v>
                </c:pt>
                <c:pt idx="54">
                  <c:v>-37</c:v>
                </c:pt>
                <c:pt idx="55">
                  <c:v>-37</c:v>
                </c:pt>
              </c:numCache>
            </c:numRef>
          </c:val>
          <c:smooth val="0"/>
          <c:extLst>
            <c:ext xmlns:c16="http://schemas.microsoft.com/office/drawing/2014/chart" uri="{C3380CC4-5D6E-409C-BE32-E72D297353CC}">
              <c16:uniqueId val="{00000025-8789-46FA-AF9B-C4D7016D9E57}"/>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116681977252843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a:t>
            </a:r>
            <a:r>
              <a:rPr lang="fi-FI" baseline="0"/>
              <a:t> Pohjois-Savossa 1990–2023 ja ennuste 2024–2045</a:t>
            </a:r>
            <a:endParaRPr lang="fi-FI"/>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kuviot'!$A$43</c:f>
              <c:strCache>
                <c:ptCount val="1"/>
                <c:pt idx="0">
                  <c:v>Pohjois-Savo toteutunut</c:v>
                </c:pt>
              </c:strCache>
            </c:strRef>
          </c:tx>
          <c:spPr>
            <a:ln w="38100" cap="rnd">
              <a:solidFill>
                <a:schemeClr val="tx2"/>
              </a:solidFill>
              <a:round/>
            </a:ln>
            <a:effectLst/>
          </c:spPr>
          <c:marker>
            <c:symbol val="none"/>
          </c:marker>
          <c:dLbls>
            <c:dLbl>
              <c:idx val="0"/>
              <c:layout>
                <c:manualLayout>
                  <c:x val="-2.2222222222222247E-2"/>
                  <c:y val="7.407407407407407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D106-4372-8953-8A4E328B16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kuviot'!$B$4:$AZ$4</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'Dia 19 kuviot'!$B$43:$AZ$43</c:f>
              <c:numCache>
                <c:formatCode>#,##0</c:formatCode>
                <c:ptCount val="51"/>
                <c:pt idx="0">
                  <c:v>-50</c:v>
                </c:pt>
                <c:pt idx="1">
                  <c:v>254</c:v>
                </c:pt>
                <c:pt idx="2">
                  <c:v>209</c:v>
                </c:pt>
                <c:pt idx="3">
                  <c:v>-75</c:v>
                </c:pt>
                <c:pt idx="4">
                  <c:v>-610</c:v>
                </c:pt>
                <c:pt idx="5">
                  <c:v>-744</c:v>
                </c:pt>
                <c:pt idx="6">
                  <c:v>-806</c:v>
                </c:pt>
                <c:pt idx="7">
                  <c:v>-1160</c:v>
                </c:pt>
                <c:pt idx="8">
                  <c:v>-1585</c:v>
                </c:pt>
                <c:pt idx="9">
                  <c:v>-1475</c:v>
                </c:pt>
                <c:pt idx="10">
                  <c:v>-1581</c:v>
                </c:pt>
                <c:pt idx="11">
                  <c:v>-957</c:v>
                </c:pt>
                <c:pt idx="12">
                  <c:v>-568</c:v>
                </c:pt>
                <c:pt idx="13">
                  <c:v>-351</c:v>
                </c:pt>
                <c:pt idx="14">
                  <c:v>-285</c:v>
                </c:pt>
                <c:pt idx="15">
                  <c:v>-942</c:v>
                </c:pt>
                <c:pt idx="16">
                  <c:v>-406</c:v>
                </c:pt>
                <c:pt idx="17">
                  <c:v>-284</c:v>
                </c:pt>
                <c:pt idx="18">
                  <c:v>-246</c:v>
                </c:pt>
                <c:pt idx="19">
                  <c:v>-98</c:v>
                </c:pt>
                <c:pt idx="20">
                  <c:v>-25</c:v>
                </c:pt>
                <c:pt idx="21">
                  <c:v>406</c:v>
                </c:pt>
                <c:pt idx="22">
                  <c:v>534</c:v>
                </c:pt>
                <c:pt idx="23">
                  <c:v>563</c:v>
                </c:pt>
                <c:pt idx="24">
                  <c:v>565</c:v>
                </c:pt>
                <c:pt idx="25">
                  <c:v>284</c:v>
                </c:pt>
                <c:pt idx="26">
                  <c:v>336</c:v>
                </c:pt>
                <c:pt idx="27">
                  <c:v>-304</c:v>
                </c:pt>
                <c:pt idx="28">
                  <c:v>-196</c:v>
                </c:pt>
                <c:pt idx="29">
                  <c:v>-262</c:v>
                </c:pt>
                <c:pt idx="30">
                  <c:v>386</c:v>
                </c:pt>
                <c:pt idx="31">
                  <c:v>1288</c:v>
                </c:pt>
                <c:pt idx="32">
                  <c:v>913</c:v>
                </c:pt>
                <c:pt idx="33">
                  <c:v>2008</c:v>
                </c:pt>
              </c:numCache>
            </c:numRef>
          </c:val>
          <c:smooth val="0"/>
          <c:extLst>
            <c:ext xmlns:c16="http://schemas.microsoft.com/office/drawing/2014/chart" uri="{C3380CC4-5D6E-409C-BE32-E72D297353CC}">
              <c16:uniqueId val="{00000001-D106-4372-8953-8A4E328B1644}"/>
            </c:ext>
          </c:extLst>
        </c:ser>
        <c:ser>
          <c:idx val="1"/>
          <c:order val="1"/>
          <c:tx>
            <c:strRef>
              <c:f>'Dia 19 kuviot'!$A$44</c:f>
              <c:strCache>
                <c:ptCount val="1"/>
                <c:pt idx="0">
                  <c:v>Pohjois-Savo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D7F5297-9A2E-4B2C-AD95-56E14E50AC8C}"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D106-4372-8953-8A4E328B1644}"/>
                </c:ext>
              </c:extLst>
            </c:dLbl>
            <c:dLbl>
              <c:idx val="50"/>
              <c:layout>
                <c:manualLayout>
                  <c:x val="-6.1111111111111317E-2"/>
                  <c:y val="-6.01851851851852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8E4131E8-28C5-4FD6-8583-48BE9772F218}"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D106-4372-8953-8A4E328B1644}"/>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kuviot'!$B$4:$AZ$4</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'Dia 19 kuviot'!$B$44:$AZ$44</c:f>
              <c:numCache>
                <c:formatCode>General</c:formatCode>
                <c:ptCount val="51"/>
                <c:pt idx="33" formatCode="#,##0">
                  <c:v>2008</c:v>
                </c:pt>
                <c:pt idx="34" formatCode="#,##0">
                  <c:v>1631</c:v>
                </c:pt>
                <c:pt idx="35" formatCode="#,##0">
                  <c:v>1510</c:v>
                </c:pt>
                <c:pt idx="36" formatCode="#,##0">
                  <c:v>1430</c:v>
                </c:pt>
                <c:pt idx="37" formatCode="#,##0">
                  <c:v>1456</c:v>
                </c:pt>
                <c:pt idx="38" formatCode="#,##0">
                  <c:v>1474</c:v>
                </c:pt>
                <c:pt idx="39" formatCode="#,##0">
                  <c:v>1485</c:v>
                </c:pt>
                <c:pt idx="40" formatCode="#,##0">
                  <c:v>1509</c:v>
                </c:pt>
                <c:pt idx="41" formatCode="#,##0">
                  <c:v>1516</c:v>
                </c:pt>
                <c:pt idx="42" formatCode="#,##0">
                  <c:v>1539</c:v>
                </c:pt>
                <c:pt idx="43" formatCode="#,##0">
                  <c:v>1539</c:v>
                </c:pt>
                <c:pt idx="44" formatCode="#,##0">
                  <c:v>1549</c:v>
                </c:pt>
                <c:pt idx="45" formatCode="#,##0">
                  <c:v>1555</c:v>
                </c:pt>
                <c:pt idx="46" formatCode="#,##0">
                  <c:v>1570</c:v>
                </c:pt>
                <c:pt idx="47" formatCode="#,##0">
                  <c:v>1577</c:v>
                </c:pt>
                <c:pt idx="48" formatCode="#,##0">
                  <c:v>1583</c:v>
                </c:pt>
                <c:pt idx="49" formatCode="#,##0">
                  <c:v>1604</c:v>
                </c:pt>
                <c:pt idx="50" formatCode="#,##0">
                  <c:v>1622</c:v>
                </c:pt>
              </c:numCache>
            </c:numRef>
          </c:val>
          <c:smooth val="0"/>
          <c:extLst>
            <c:ext xmlns:c16="http://schemas.microsoft.com/office/drawing/2014/chart" uri="{C3380CC4-5D6E-409C-BE32-E72D297353CC}">
              <c16:uniqueId val="{00000004-D106-4372-8953-8A4E328B1644}"/>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Iisalmessa</a:t>
            </a:r>
            <a:r>
              <a:rPr lang="fi-FI" baseline="0"/>
              <a:t> 1990–2023 ja ennuste </a:t>
            </a:r>
            <a:r>
              <a:rPr lang="fi-FI"/>
              <a:t> 2024–2045</a:t>
            </a:r>
          </a:p>
        </c:rich>
      </c:tx>
      <c:layout>
        <c:manualLayout>
          <c:xMode val="edge"/>
          <c:yMode val="edge"/>
          <c:x val="0.22088888888888888"/>
          <c:y val="2.777777777777777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kuviot'!$A$9</c:f>
              <c:strCache>
                <c:ptCount val="1"/>
                <c:pt idx="0">
                  <c:v>Iisalmi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4E1F-4CDB-8961-264C09717D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kuviot'!$B$9:$AZ$9</c:f>
              <c:numCache>
                <c:formatCode>#,##0</c:formatCode>
                <c:ptCount val="51"/>
                <c:pt idx="0">
                  <c:v>64</c:v>
                </c:pt>
                <c:pt idx="1">
                  <c:v>-104</c:v>
                </c:pt>
                <c:pt idx="2">
                  <c:v>16</c:v>
                </c:pt>
                <c:pt idx="3">
                  <c:v>-53</c:v>
                </c:pt>
                <c:pt idx="4">
                  <c:v>61</c:v>
                </c:pt>
                <c:pt idx="5">
                  <c:v>-123</c:v>
                </c:pt>
                <c:pt idx="6">
                  <c:v>-89</c:v>
                </c:pt>
                <c:pt idx="7">
                  <c:v>-219</c:v>
                </c:pt>
                <c:pt idx="8">
                  <c:v>-158</c:v>
                </c:pt>
                <c:pt idx="9">
                  <c:v>-254</c:v>
                </c:pt>
                <c:pt idx="10">
                  <c:v>-298</c:v>
                </c:pt>
                <c:pt idx="11">
                  <c:v>-216</c:v>
                </c:pt>
                <c:pt idx="12">
                  <c:v>-52</c:v>
                </c:pt>
                <c:pt idx="13">
                  <c:v>-129</c:v>
                </c:pt>
                <c:pt idx="14">
                  <c:v>-17</c:v>
                </c:pt>
                <c:pt idx="15">
                  <c:v>-189</c:v>
                </c:pt>
                <c:pt idx="16">
                  <c:v>-138</c:v>
                </c:pt>
                <c:pt idx="17">
                  <c:v>3</c:v>
                </c:pt>
                <c:pt idx="18">
                  <c:v>9</c:v>
                </c:pt>
                <c:pt idx="19">
                  <c:v>-121</c:v>
                </c:pt>
                <c:pt idx="20">
                  <c:v>-66</c:v>
                </c:pt>
                <c:pt idx="21">
                  <c:v>65</c:v>
                </c:pt>
                <c:pt idx="22">
                  <c:v>85</c:v>
                </c:pt>
                <c:pt idx="23">
                  <c:v>30</c:v>
                </c:pt>
                <c:pt idx="24">
                  <c:v>-18</c:v>
                </c:pt>
                <c:pt idx="25">
                  <c:v>-122</c:v>
                </c:pt>
                <c:pt idx="26">
                  <c:v>-111</c:v>
                </c:pt>
                <c:pt idx="27">
                  <c:v>-54</c:v>
                </c:pt>
                <c:pt idx="28">
                  <c:v>-85</c:v>
                </c:pt>
                <c:pt idx="29">
                  <c:v>-22</c:v>
                </c:pt>
                <c:pt idx="30">
                  <c:v>-76</c:v>
                </c:pt>
                <c:pt idx="31">
                  <c:v>-14</c:v>
                </c:pt>
                <c:pt idx="32">
                  <c:v>7</c:v>
                </c:pt>
                <c:pt idx="33">
                  <c:v>-22</c:v>
                </c:pt>
              </c:numCache>
            </c:numRef>
          </c:val>
          <c:smooth val="0"/>
          <c:extLst>
            <c:ext xmlns:c16="http://schemas.microsoft.com/office/drawing/2014/chart" uri="{C3380CC4-5D6E-409C-BE32-E72D297353CC}">
              <c16:uniqueId val="{00000001-4E1F-4CDB-8961-264C09717DB3}"/>
            </c:ext>
          </c:extLst>
        </c:ser>
        <c:ser>
          <c:idx val="1"/>
          <c:order val="1"/>
          <c:tx>
            <c:strRef>
              <c:f>'Dia 19 kuviot'!$A$10</c:f>
              <c:strCache>
                <c:ptCount val="1"/>
                <c:pt idx="0">
                  <c:v>Iisalmi ennuste</c:v>
                </c:pt>
              </c:strCache>
            </c:strRef>
          </c:tx>
          <c:spPr>
            <a:ln w="38100" cap="rnd">
              <a:solidFill>
                <a:srgbClr val="FF0000"/>
              </a:solidFill>
              <a:round/>
            </a:ln>
            <a:effectLst/>
          </c:spPr>
          <c:marker>
            <c:symbol val="none"/>
          </c:marker>
          <c:dLbls>
            <c:dLbl>
              <c:idx val="33"/>
              <c:layout>
                <c:manualLayout>
                  <c:x val="0"/>
                  <c:y val="3.703703703703703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31514B2-F36B-4E57-93A9-67FF1F3F3AEF}"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4E1F-4CDB-8961-264C09717DB3}"/>
                </c:ext>
              </c:extLst>
            </c:dLbl>
            <c:dLbl>
              <c:idx val="55"/>
              <c:layout>
                <c:manualLayout>
                  <c:x val="-0.05"/>
                  <c:y val="6.944444444444444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06709AD-59BC-4B52-A865-E5F9AB14B4F2}"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4E1F-4CDB-8961-264C09717DB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kuviot'!$B$10:$BE$10</c:f>
              <c:numCache>
                <c:formatCode>General</c:formatCode>
                <c:ptCount val="56"/>
                <c:pt idx="33" formatCode="#,##0">
                  <c:v>-22</c:v>
                </c:pt>
                <c:pt idx="34" formatCode="#,##0">
                  <c:v>-2</c:v>
                </c:pt>
                <c:pt idx="35" formatCode="#,##0">
                  <c:v>-1</c:v>
                </c:pt>
                <c:pt idx="36" formatCode="#,##0">
                  <c:v>-3</c:v>
                </c:pt>
                <c:pt idx="37" formatCode="#,##0">
                  <c:v>3</c:v>
                </c:pt>
                <c:pt idx="38" formatCode="#,##0">
                  <c:v>10</c:v>
                </c:pt>
                <c:pt idx="39" formatCode="#,##0">
                  <c:v>12</c:v>
                </c:pt>
                <c:pt idx="40" formatCode="#,##0">
                  <c:v>16</c:v>
                </c:pt>
                <c:pt idx="41" formatCode="#,##0">
                  <c:v>24</c:v>
                </c:pt>
                <c:pt idx="42" formatCode="#,##0">
                  <c:v>31</c:v>
                </c:pt>
                <c:pt idx="43" formatCode="#,##0">
                  <c:v>32</c:v>
                </c:pt>
                <c:pt idx="44" formatCode="#,##0">
                  <c:v>39</c:v>
                </c:pt>
                <c:pt idx="45" formatCode="#,##0">
                  <c:v>45</c:v>
                </c:pt>
                <c:pt idx="46" formatCode="#,##0">
                  <c:v>54</c:v>
                </c:pt>
                <c:pt idx="47" formatCode="#,##0">
                  <c:v>62</c:v>
                </c:pt>
                <c:pt idx="48" formatCode="#,##0">
                  <c:v>70</c:v>
                </c:pt>
                <c:pt idx="49" formatCode="#,##0">
                  <c:v>79</c:v>
                </c:pt>
                <c:pt idx="50" formatCode="#,##0">
                  <c:v>85</c:v>
                </c:pt>
                <c:pt idx="51" formatCode="#,##0">
                  <c:v>88</c:v>
                </c:pt>
                <c:pt idx="52" formatCode="#,##0">
                  <c:v>93</c:v>
                </c:pt>
                <c:pt idx="53" formatCode="#,##0">
                  <c:v>99</c:v>
                </c:pt>
                <c:pt idx="54" formatCode="#,##0">
                  <c:v>105</c:v>
                </c:pt>
                <c:pt idx="55" formatCode="#,##0">
                  <c:v>109</c:v>
                </c:pt>
              </c:numCache>
            </c:numRef>
          </c:val>
          <c:smooth val="0"/>
          <c:extLst>
            <c:ext xmlns:c16="http://schemas.microsoft.com/office/drawing/2014/chart" uri="{C3380CC4-5D6E-409C-BE32-E72D297353CC}">
              <c16:uniqueId val="{00000004-4E1F-4CDB-8961-264C09717DB3}"/>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dirty="0"/>
              <a:t>Kokonaisnettomuutto Kaavilla 1990–2023 ja </a:t>
            </a:r>
          </a:p>
          <a:p>
            <a:pPr>
              <a:defRPr sz="1200"/>
            </a:pPr>
            <a:r>
              <a:rPr lang="fi-FI" dirty="0"/>
              <a:t>ennuste 2024–2045</a:t>
            </a:r>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kuviot'!$A$31</c:f>
              <c:strCache>
                <c:ptCount val="1"/>
                <c:pt idx="0">
                  <c:v>Kaavi toteutunut</c:v>
                </c:pt>
              </c:strCache>
            </c:strRef>
          </c:tx>
          <c:spPr>
            <a:ln w="38100" cap="rnd">
              <a:solidFill>
                <a:schemeClr val="tx2"/>
              </a:solidFill>
              <a:round/>
            </a:ln>
            <a:effectLst/>
          </c:spPr>
          <c:marker>
            <c:symbol val="none"/>
          </c:marker>
          <c:dLbls>
            <c:dLbl>
              <c:idx val="0"/>
              <c:layout>
                <c:manualLayout>
                  <c:x val="-1.666666666666668E-2"/>
                  <c:y val="-0.17592592592592593"/>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8C18-4E25-9587-00D5CEA833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kuviot'!$B$31:$AZ$31</c:f>
              <c:numCache>
                <c:formatCode>#,##0</c:formatCode>
                <c:ptCount val="51"/>
                <c:pt idx="0">
                  <c:v>-10</c:v>
                </c:pt>
                <c:pt idx="1">
                  <c:v>-13</c:v>
                </c:pt>
                <c:pt idx="2">
                  <c:v>10</c:v>
                </c:pt>
                <c:pt idx="3">
                  <c:v>-27</c:v>
                </c:pt>
                <c:pt idx="4">
                  <c:v>-42</c:v>
                </c:pt>
                <c:pt idx="5">
                  <c:v>-45</c:v>
                </c:pt>
                <c:pt idx="6">
                  <c:v>-17</c:v>
                </c:pt>
                <c:pt idx="7">
                  <c:v>-25</c:v>
                </c:pt>
                <c:pt idx="8">
                  <c:v>-54</c:v>
                </c:pt>
                <c:pt idx="9">
                  <c:v>-60</c:v>
                </c:pt>
                <c:pt idx="10">
                  <c:v>-57</c:v>
                </c:pt>
                <c:pt idx="11">
                  <c:v>-51</c:v>
                </c:pt>
                <c:pt idx="12">
                  <c:v>-18</c:v>
                </c:pt>
                <c:pt idx="13">
                  <c:v>6</c:v>
                </c:pt>
                <c:pt idx="14">
                  <c:v>0</c:v>
                </c:pt>
                <c:pt idx="15">
                  <c:v>11</c:v>
                </c:pt>
                <c:pt idx="16">
                  <c:v>-13</c:v>
                </c:pt>
                <c:pt idx="17">
                  <c:v>-41</c:v>
                </c:pt>
                <c:pt idx="18">
                  <c:v>-1</c:v>
                </c:pt>
                <c:pt idx="19">
                  <c:v>-5</c:v>
                </c:pt>
                <c:pt idx="20">
                  <c:v>-20</c:v>
                </c:pt>
                <c:pt idx="21">
                  <c:v>18</c:v>
                </c:pt>
                <c:pt idx="22">
                  <c:v>-35</c:v>
                </c:pt>
                <c:pt idx="23">
                  <c:v>-24</c:v>
                </c:pt>
                <c:pt idx="24">
                  <c:v>-16</c:v>
                </c:pt>
                <c:pt idx="25">
                  <c:v>19</c:v>
                </c:pt>
                <c:pt idx="26">
                  <c:v>-10</c:v>
                </c:pt>
                <c:pt idx="27">
                  <c:v>-60</c:v>
                </c:pt>
                <c:pt idx="28">
                  <c:v>-1</c:v>
                </c:pt>
                <c:pt idx="29">
                  <c:v>-46</c:v>
                </c:pt>
                <c:pt idx="30">
                  <c:v>-41</c:v>
                </c:pt>
                <c:pt idx="31">
                  <c:v>4</c:v>
                </c:pt>
                <c:pt idx="32">
                  <c:v>-47</c:v>
                </c:pt>
                <c:pt idx="33">
                  <c:v>-19</c:v>
                </c:pt>
              </c:numCache>
            </c:numRef>
          </c:val>
          <c:smooth val="0"/>
          <c:extLst>
            <c:ext xmlns:c16="http://schemas.microsoft.com/office/drawing/2014/chart" uri="{C3380CC4-5D6E-409C-BE32-E72D297353CC}">
              <c16:uniqueId val="{00000001-8C18-4E25-9587-00D5CEA83373}"/>
            </c:ext>
          </c:extLst>
        </c:ser>
        <c:ser>
          <c:idx val="1"/>
          <c:order val="1"/>
          <c:tx>
            <c:strRef>
              <c:f>'Dia 19 kuviot'!$A$32</c:f>
              <c:strCache>
                <c:ptCount val="1"/>
                <c:pt idx="0">
                  <c:v>Kaavi ennuste</c:v>
                </c:pt>
              </c:strCache>
            </c:strRef>
          </c:tx>
          <c:spPr>
            <a:ln w="38100" cap="rnd">
              <a:solidFill>
                <a:srgbClr val="FF0000"/>
              </a:solidFill>
              <a:round/>
            </a:ln>
            <a:effectLst/>
          </c:spPr>
          <c:marker>
            <c:symbol val="none"/>
          </c:marker>
          <c:dLbls>
            <c:dLbl>
              <c:idx val="33"/>
              <c:layout>
                <c:manualLayout>
                  <c:x val="-3.3333333333333333E-2"/>
                  <c:y val="-8.333333333333332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07187739-758F-48BB-9CFE-63D6921695BC}"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8C18-4E25-9587-00D5CEA83373}"/>
                </c:ext>
              </c:extLst>
            </c:dLbl>
            <c:dLbl>
              <c:idx val="55"/>
              <c:layout>
                <c:manualLayout>
                  <c:x val="-5.2777777777777979E-2"/>
                  <c:y val="5.09259259259259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2358E075-C055-4EE7-87CC-60209F05CE04}"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8C18-4E25-9587-00D5CEA8337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kuviot'!$B$32:$BE$32</c:f>
              <c:numCache>
                <c:formatCode>General</c:formatCode>
                <c:ptCount val="56"/>
                <c:pt idx="33" formatCode="#,##0">
                  <c:v>-19</c:v>
                </c:pt>
                <c:pt idx="34" formatCode="#,##0">
                  <c:v>-21</c:v>
                </c:pt>
                <c:pt idx="35" formatCode="#,##0">
                  <c:v>-10</c:v>
                </c:pt>
                <c:pt idx="36" formatCode="#,##0">
                  <c:v>-5</c:v>
                </c:pt>
                <c:pt idx="37" formatCode="#,##0">
                  <c:v>-3</c:v>
                </c:pt>
                <c:pt idx="38" formatCode="#,##0">
                  <c:v>-1</c:v>
                </c:pt>
                <c:pt idx="39" formatCode="#,##0">
                  <c:v>3</c:v>
                </c:pt>
                <c:pt idx="40" formatCode="#,##0">
                  <c:v>6</c:v>
                </c:pt>
                <c:pt idx="41" formatCode="#,##0">
                  <c:v>7</c:v>
                </c:pt>
                <c:pt idx="42" formatCode="#,##0">
                  <c:v>10</c:v>
                </c:pt>
                <c:pt idx="43" formatCode="#,##0">
                  <c:v>12</c:v>
                </c:pt>
                <c:pt idx="44" formatCode="#,##0">
                  <c:v>14</c:v>
                </c:pt>
                <c:pt idx="45" formatCode="#,##0">
                  <c:v>16</c:v>
                </c:pt>
                <c:pt idx="46" formatCode="#,##0">
                  <c:v>17</c:v>
                </c:pt>
                <c:pt idx="47" formatCode="#,##0">
                  <c:v>19</c:v>
                </c:pt>
                <c:pt idx="48" formatCode="#,##0">
                  <c:v>21</c:v>
                </c:pt>
                <c:pt idx="49" formatCode="#,##0">
                  <c:v>20</c:v>
                </c:pt>
                <c:pt idx="50" formatCode="#,##0">
                  <c:v>23</c:v>
                </c:pt>
                <c:pt idx="51" formatCode="#,##0">
                  <c:v>23</c:v>
                </c:pt>
                <c:pt idx="52" formatCode="#,##0">
                  <c:v>25</c:v>
                </c:pt>
                <c:pt idx="53" formatCode="#,##0">
                  <c:v>25</c:v>
                </c:pt>
                <c:pt idx="54" formatCode="#,##0">
                  <c:v>26</c:v>
                </c:pt>
                <c:pt idx="55" formatCode="#,##0">
                  <c:v>25</c:v>
                </c:pt>
              </c:numCache>
            </c:numRef>
          </c:val>
          <c:smooth val="0"/>
          <c:extLst>
            <c:ext xmlns:c16="http://schemas.microsoft.com/office/drawing/2014/chart" uri="{C3380CC4-5D6E-409C-BE32-E72D297353CC}">
              <c16:uniqueId val="{00000004-8C18-4E25-9587-00D5CEA83373}"/>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dirty="0"/>
              <a:t>Kokonaisnettomuutto</a:t>
            </a:r>
            <a:r>
              <a:rPr lang="fi-FI" baseline="0" dirty="0"/>
              <a:t> Joroisissa 1990–2023 ja </a:t>
            </a:r>
          </a:p>
          <a:p>
            <a:pPr>
              <a:defRPr sz="1200"/>
            </a:pPr>
            <a:r>
              <a:rPr lang="fi-FI" baseline="0" dirty="0"/>
              <a:t>ennuste 2024–2045</a:t>
            </a:r>
            <a:endParaRPr lang="fi-FI" dirty="0"/>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kuviot'!$A$39</c:f>
              <c:strCache>
                <c:ptCount val="1"/>
                <c:pt idx="0">
                  <c:v>Joroinen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4C0-4630-AD83-9A2FEDD3D1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kuviot'!$B$39:$AZ$39</c:f>
              <c:numCache>
                <c:formatCode>#,##0</c:formatCode>
                <c:ptCount val="51"/>
                <c:pt idx="0">
                  <c:v>14</c:v>
                </c:pt>
                <c:pt idx="1">
                  <c:v>2</c:v>
                </c:pt>
                <c:pt idx="2">
                  <c:v>-17</c:v>
                </c:pt>
                <c:pt idx="3">
                  <c:v>-35</c:v>
                </c:pt>
                <c:pt idx="4">
                  <c:v>2</c:v>
                </c:pt>
                <c:pt idx="5">
                  <c:v>-67</c:v>
                </c:pt>
                <c:pt idx="6">
                  <c:v>-50</c:v>
                </c:pt>
                <c:pt idx="7">
                  <c:v>-56</c:v>
                </c:pt>
                <c:pt idx="8">
                  <c:v>-60</c:v>
                </c:pt>
                <c:pt idx="9">
                  <c:v>-67</c:v>
                </c:pt>
                <c:pt idx="10">
                  <c:v>-46</c:v>
                </c:pt>
                <c:pt idx="11">
                  <c:v>-27</c:v>
                </c:pt>
                <c:pt idx="12">
                  <c:v>-43</c:v>
                </c:pt>
                <c:pt idx="13">
                  <c:v>3</c:v>
                </c:pt>
                <c:pt idx="14">
                  <c:v>-53</c:v>
                </c:pt>
                <c:pt idx="15">
                  <c:v>-9</c:v>
                </c:pt>
                <c:pt idx="16">
                  <c:v>-4</c:v>
                </c:pt>
                <c:pt idx="17">
                  <c:v>-65</c:v>
                </c:pt>
                <c:pt idx="18">
                  <c:v>-3</c:v>
                </c:pt>
                <c:pt idx="19">
                  <c:v>-35</c:v>
                </c:pt>
                <c:pt idx="20">
                  <c:v>-8</c:v>
                </c:pt>
                <c:pt idx="21">
                  <c:v>-37</c:v>
                </c:pt>
                <c:pt idx="22">
                  <c:v>-23</c:v>
                </c:pt>
                <c:pt idx="23">
                  <c:v>-17</c:v>
                </c:pt>
                <c:pt idx="24">
                  <c:v>-16</c:v>
                </c:pt>
                <c:pt idx="25">
                  <c:v>-17</c:v>
                </c:pt>
                <c:pt idx="26">
                  <c:v>-39</c:v>
                </c:pt>
                <c:pt idx="27">
                  <c:v>-68</c:v>
                </c:pt>
                <c:pt idx="28">
                  <c:v>-76</c:v>
                </c:pt>
                <c:pt idx="29">
                  <c:v>-8</c:v>
                </c:pt>
                <c:pt idx="30">
                  <c:v>-36</c:v>
                </c:pt>
                <c:pt idx="31">
                  <c:v>-28</c:v>
                </c:pt>
                <c:pt idx="32">
                  <c:v>-42</c:v>
                </c:pt>
                <c:pt idx="33">
                  <c:v>100</c:v>
                </c:pt>
              </c:numCache>
            </c:numRef>
          </c:val>
          <c:smooth val="0"/>
          <c:extLst>
            <c:ext xmlns:c16="http://schemas.microsoft.com/office/drawing/2014/chart" uri="{C3380CC4-5D6E-409C-BE32-E72D297353CC}">
              <c16:uniqueId val="{00000001-14C0-4630-AD83-9A2FEDD3D1E8}"/>
            </c:ext>
          </c:extLst>
        </c:ser>
        <c:ser>
          <c:idx val="1"/>
          <c:order val="1"/>
          <c:tx>
            <c:strRef>
              <c:f>'Dia 19 kuviot'!$A$40</c:f>
              <c:strCache>
                <c:ptCount val="1"/>
                <c:pt idx="0">
                  <c:v>Joroinen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53CC3506-A2F1-44B9-8B5A-EF5F33F96122}"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14C0-4630-AD83-9A2FEDD3D1E8}"/>
                </c:ext>
              </c:extLst>
            </c:dLbl>
            <c:dLbl>
              <c:idx val="55"/>
              <c:layout>
                <c:manualLayout>
                  <c:x val="-6.1111111111111109E-2"/>
                  <c:y val="-6.0185185185185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45DF164A-1F7B-43EE-8F16-02C1ADF063F3}"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14C0-4630-AD83-9A2FEDD3D1E8}"/>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kuviot'!$B$40:$BE$40</c:f>
              <c:numCache>
                <c:formatCode>General</c:formatCode>
                <c:ptCount val="56"/>
                <c:pt idx="33" formatCode="#,##0">
                  <c:v>100</c:v>
                </c:pt>
                <c:pt idx="34" formatCode="#,##0">
                  <c:v>13</c:v>
                </c:pt>
                <c:pt idx="35" formatCode="#,##0">
                  <c:v>7</c:v>
                </c:pt>
                <c:pt idx="36" formatCode="#,##0">
                  <c:v>5</c:v>
                </c:pt>
                <c:pt idx="37" formatCode="#,##0">
                  <c:v>5</c:v>
                </c:pt>
                <c:pt idx="38" formatCode="#,##0">
                  <c:v>8</c:v>
                </c:pt>
                <c:pt idx="39" formatCode="#,##0">
                  <c:v>10</c:v>
                </c:pt>
                <c:pt idx="40" formatCode="#,##0">
                  <c:v>14</c:v>
                </c:pt>
                <c:pt idx="41" formatCode="#,##0">
                  <c:v>14</c:v>
                </c:pt>
                <c:pt idx="42" formatCode="#,##0">
                  <c:v>18</c:v>
                </c:pt>
                <c:pt idx="43" formatCode="#,##0">
                  <c:v>20</c:v>
                </c:pt>
                <c:pt idx="44" formatCode="#,##0">
                  <c:v>22</c:v>
                </c:pt>
                <c:pt idx="45" formatCode="#,##0">
                  <c:v>24</c:v>
                </c:pt>
                <c:pt idx="46" formatCode="#,##0">
                  <c:v>26</c:v>
                </c:pt>
                <c:pt idx="47" formatCode="#,##0">
                  <c:v>26</c:v>
                </c:pt>
                <c:pt idx="48" formatCode="#,##0">
                  <c:v>31</c:v>
                </c:pt>
                <c:pt idx="49" formatCode="#,##0">
                  <c:v>33</c:v>
                </c:pt>
                <c:pt idx="50" formatCode="#,##0">
                  <c:v>34</c:v>
                </c:pt>
                <c:pt idx="51" formatCode="#,##0">
                  <c:v>33</c:v>
                </c:pt>
                <c:pt idx="52" formatCode="#,##0">
                  <c:v>35</c:v>
                </c:pt>
                <c:pt idx="53" formatCode="#,##0">
                  <c:v>37</c:v>
                </c:pt>
                <c:pt idx="54" formatCode="#,##0">
                  <c:v>37</c:v>
                </c:pt>
                <c:pt idx="55" formatCode="#,##0">
                  <c:v>39</c:v>
                </c:pt>
              </c:numCache>
            </c:numRef>
          </c:val>
          <c:smooth val="0"/>
          <c:extLst>
            <c:ext xmlns:c16="http://schemas.microsoft.com/office/drawing/2014/chart" uri="{C3380CC4-5D6E-409C-BE32-E72D297353CC}">
              <c16:uniqueId val="{00000004-14C0-4630-AD83-9A2FEDD3D1E8}"/>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sz="1200"/>
              <a:t>Väkiluvun muutos</a:t>
            </a:r>
            <a:r>
              <a:rPr lang="fi-FI" sz="1200" baseline="0"/>
              <a:t> maakunnittain v. 2023–2045 (henk. ja %)</a:t>
            </a:r>
            <a:endParaRPr lang="fi-FI" sz="1200"/>
          </a:p>
        </c:rich>
      </c:tx>
      <c:layout>
        <c:manualLayout>
          <c:xMode val="edge"/>
          <c:yMode val="edge"/>
          <c:x val="0.13550833333333331"/>
          <c:y val="7.5400558043290213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44196489898989899"/>
          <c:y val="0.10329855967078189"/>
          <c:w val="0.53148048303511941"/>
          <c:h val="0.82062286402192119"/>
        </c:manualLayout>
      </c:layout>
      <c:barChart>
        <c:barDir val="bar"/>
        <c:grouping val="clustered"/>
        <c:varyColors val="0"/>
        <c:ser>
          <c:idx val="0"/>
          <c:order val="0"/>
          <c:spPr>
            <a:solidFill>
              <a:schemeClr val="tx2"/>
            </a:solidFill>
            <a:ln>
              <a:noFill/>
            </a:ln>
            <a:effectLst/>
          </c:spPr>
          <c:invertIfNegative val="0"/>
          <c:dPt>
            <c:idx val="11"/>
            <c:invertIfNegative val="0"/>
            <c:bubble3D val="0"/>
            <c:spPr>
              <a:solidFill>
                <a:srgbClr val="FFC000"/>
              </a:solidFill>
              <a:ln>
                <a:noFill/>
              </a:ln>
              <a:effectLst/>
            </c:spPr>
            <c:extLst>
              <c:ext xmlns:c16="http://schemas.microsoft.com/office/drawing/2014/chart" uri="{C3380CC4-5D6E-409C-BE32-E72D297353CC}">
                <c16:uniqueId val="{00000001-D0E3-4EDF-82E1-AD69B7C0D58A}"/>
              </c:ext>
            </c:extLst>
          </c:dPt>
          <c:dPt>
            <c:idx val="15"/>
            <c:invertIfNegative val="0"/>
            <c:bubble3D val="0"/>
            <c:spPr>
              <a:solidFill>
                <a:schemeClr val="tx2"/>
              </a:solidFill>
              <a:ln>
                <a:noFill/>
              </a:ln>
              <a:effectLst/>
            </c:spPr>
            <c:extLst>
              <c:ext xmlns:c16="http://schemas.microsoft.com/office/drawing/2014/chart" uri="{C3380CC4-5D6E-409C-BE32-E72D297353CC}">
                <c16:uniqueId val="{00000003-D0E3-4EDF-82E1-AD69B7C0D58A}"/>
              </c:ext>
            </c:extLst>
          </c:dPt>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5-D0E3-4EDF-82E1-AD69B7C0D58A}"/>
              </c:ext>
            </c:extLst>
          </c:dPt>
          <c:dLbls>
            <c:dLbl>
              <c:idx val="0"/>
              <c:layout>
                <c:manualLayout>
                  <c:x val="-1.05506088615145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E3-4EDF-82E1-AD69B7C0D58A}"/>
                </c:ext>
              </c:extLst>
            </c:dLbl>
            <c:dLbl>
              <c:idx val="12"/>
              <c:layout>
                <c:manualLayout>
                  <c:x val="-1.05506088615145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E3-4EDF-82E1-AD69B7C0D58A}"/>
                </c:ext>
              </c:extLst>
            </c:dLbl>
            <c:dLbl>
              <c:idx val="16"/>
              <c:layout>
                <c:manualLayout>
                  <c:x val="-7.91295664613590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E3-4EDF-82E1-AD69B7C0D5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'Dia 5'!$A$28:$A$47</c:f>
              <c:strCache>
                <c:ptCount val="20"/>
                <c:pt idx="0">
                  <c:v>Kymenlaakso (-23 722 henk.)</c:v>
                </c:pt>
                <c:pt idx="1">
                  <c:v>Etelä-Savo (-17 034 henk.)</c:v>
                </c:pt>
                <c:pt idx="2">
                  <c:v>Kainuu (-8 945 henk.)</c:v>
                </c:pt>
                <c:pt idx="3">
                  <c:v>Satakunta (-18 331 henk.)</c:v>
                </c:pt>
                <c:pt idx="4">
                  <c:v>Etelä-Karjala (-8 893 henk.)</c:v>
                </c:pt>
                <c:pt idx="5">
                  <c:v>Etelä-Pohjanmaa (-12 066 henk.)</c:v>
                </c:pt>
                <c:pt idx="6">
                  <c:v>Pohjois-Karjala (-9 172 henk.)</c:v>
                </c:pt>
                <c:pt idx="7">
                  <c:v>Keski-Pohjanmaa (-2 792 henk.)</c:v>
                </c:pt>
                <c:pt idx="8">
                  <c:v>Päijät-Häme (-4 313 henk.)</c:v>
                </c:pt>
                <c:pt idx="9">
                  <c:v>Lappi (-3 350 henk.)</c:v>
                </c:pt>
                <c:pt idx="10">
                  <c:v>Kanta-Häme (-677 henk.)</c:v>
                </c:pt>
                <c:pt idx="11">
                  <c:v>Pohjois-Savo (+706 henk.)</c:v>
                </c:pt>
                <c:pt idx="12">
                  <c:v>Ahvenanmaa (+108 henk.)</c:v>
                </c:pt>
                <c:pt idx="13">
                  <c:v>Keski-Suomi (+1 710 henk.)</c:v>
                </c:pt>
                <c:pt idx="14">
                  <c:v>Pohjanmaa (+9 260 henk.)</c:v>
                </c:pt>
                <c:pt idx="15">
                  <c:v>Pohjois-Pohjanmaa (+24 096 henk.)</c:v>
                </c:pt>
                <c:pt idx="16">
                  <c:v>KOKO MAA (+486 951 henk.)</c:v>
                </c:pt>
                <c:pt idx="17">
                  <c:v>Varsinais-Suomi (+56 151 henk.)</c:v>
                </c:pt>
                <c:pt idx="18">
                  <c:v>Pirkanmaa (+86 282 henk.)</c:v>
                </c:pt>
                <c:pt idx="19">
                  <c:v>Uusimaa (+417 933 henk.)</c:v>
                </c:pt>
              </c:strCache>
            </c:strRef>
          </c:cat>
          <c:val>
            <c:numRef>
              <c:f>'Dia 5'!$B$28:$B$47</c:f>
              <c:numCache>
                <c:formatCode>0.0</c:formatCode>
                <c:ptCount val="20"/>
                <c:pt idx="0">
                  <c:v>-14.951657023282786</c:v>
                </c:pt>
                <c:pt idx="1">
                  <c:v>-13.111750850562681</c:v>
                </c:pt>
                <c:pt idx="2">
                  <c:v>-12.748703038595291</c:v>
                </c:pt>
                <c:pt idx="3">
                  <c:v>-8.6573155757060558</c:v>
                </c:pt>
                <c:pt idx="4">
                  <c:v>-7.105191671593615</c:v>
                </c:pt>
                <c:pt idx="5">
                  <c:v>-6.3325618377340076</c:v>
                </c:pt>
                <c:pt idx="6">
                  <c:v>-5.6505319706014623</c:v>
                </c:pt>
                <c:pt idx="7">
                  <c:v>-4.1218849651588521</c:v>
                </c:pt>
                <c:pt idx="8">
                  <c:v>-2.1092630539077364</c:v>
                </c:pt>
                <c:pt idx="9">
                  <c:v>-1.9017882486517173</c:v>
                </c:pt>
                <c:pt idx="10">
                  <c:v>-0.39929930933605434</c:v>
                </c:pt>
                <c:pt idx="11">
                  <c:v>0.28445948668358917</c:v>
                </c:pt>
                <c:pt idx="12">
                  <c:v>0.35362299859205659</c:v>
                </c:pt>
                <c:pt idx="13">
                  <c:v>0.62575245818253677</c:v>
                </c:pt>
                <c:pt idx="14">
                  <c:v>5.2139052488147657</c:v>
                </c:pt>
                <c:pt idx="15">
                  <c:v>5.7617675541899311</c:v>
                </c:pt>
                <c:pt idx="16">
                  <c:v>8.6895779348879909</c:v>
                </c:pt>
                <c:pt idx="17">
                  <c:v>11.441035400357794</c:v>
                </c:pt>
                <c:pt idx="18">
                  <c:v>15.998620456918019</c:v>
                </c:pt>
                <c:pt idx="19">
                  <c:v>23.752441693468224</c:v>
                </c:pt>
              </c:numCache>
            </c:numRef>
          </c:val>
          <c:extLst>
            <c:ext xmlns:c16="http://schemas.microsoft.com/office/drawing/2014/chart" uri="{C3380CC4-5D6E-409C-BE32-E72D297353CC}">
              <c16:uniqueId val="{00000008-0ADA-4760-81D5-C3A8C3C5FB9F}"/>
            </c:ext>
          </c:extLst>
        </c:ser>
        <c:dLbls>
          <c:showLegendKey val="0"/>
          <c:showVal val="0"/>
          <c:showCatName val="0"/>
          <c:showSerName val="0"/>
          <c:showPercent val="0"/>
          <c:showBubbleSize val="0"/>
        </c:dLbls>
        <c:gapWidth val="60"/>
        <c:axId val="568131336"/>
        <c:axId val="568129696"/>
      </c:barChart>
      <c:catAx>
        <c:axId val="568131336"/>
        <c:scaling>
          <c:orientation val="minMax"/>
        </c:scaling>
        <c:delete val="0"/>
        <c:axPos val="l"/>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68129696"/>
        <c:crosses val="autoZero"/>
        <c:auto val="1"/>
        <c:lblAlgn val="ctr"/>
        <c:lblOffset val="100"/>
        <c:noMultiLvlLbl val="0"/>
      </c:catAx>
      <c:valAx>
        <c:axId val="56812969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fi-FI"/>
                  <a:t>Muutos (%)</a:t>
                </a:r>
              </a:p>
            </c:rich>
          </c:tx>
          <c:layout>
            <c:manualLayout>
              <c:xMode val="edge"/>
              <c:yMode val="edge"/>
              <c:x val="0.83996792929292929"/>
              <c:y val="0.9648506742412893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i-F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68131336"/>
        <c:crosses val="autoZero"/>
        <c:crossBetween val="between"/>
        <c:majorUnit val="10"/>
      </c:valAx>
      <c:spPr>
        <a:noFill/>
        <a:ln>
          <a:solidFill>
            <a:schemeClr val="tx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dirty="0"/>
              <a:t>Kokonaisnettomuutto Iisalmessa</a:t>
            </a:r>
            <a:r>
              <a:rPr lang="fi-FI" baseline="0" dirty="0"/>
              <a:t> 1990–2023 ja </a:t>
            </a:r>
          </a:p>
          <a:p>
            <a:pPr>
              <a:defRPr sz="1200"/>
            </a:pPr>
            <a:r>
              <a:rPr lang="fi-FI" baseline="0" dirty="0"/>
              <a:t>ennuste </a:t>
            </a:r>
            <a:r>
              <a:rPr lang="fi-FI" dirty="0"/>
              <a:t> 2024–2045</a:t>
            </a:r>
          </a:p>
        </c:rich>
      </c:tx>
      <c:layout>
        <c:manualLayout>
          <c:xMode val="edge"/>
          <c:yMode val="edge"/>
          <c:x val="0.14033333333333334"/>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kuviot'!$A$9</c:f>
              <c:strCache>
                <c:ptCount val="1"/>
                <c:pt idx="0">
                  <c:v>Iisalmi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783B-4B0B-A62C-5E349DB6A9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kuviot'!$B$9:$AZ$9</c:f>
              <c:numCache>
                <c:formatCode>#,##0</c:formatCode>
                <c:ptCount val="51"/>
                <c:pt idx="0">
                  <c:v>64</c:v>
                </c:pt>
                <c:pt idx="1">
                  <c:v>-104</c:v>
                </c:pt>
                <c:pt idx="2">
                  <c:v>16</c:v>
                </c:pt>
                <c:pt idx="3">
                  <c:v>-53</c:v>
                </c:pt>
                <c:pt idx="4">
                  <c:v>61</c:v>
                </c:pt>
                <c:pt idx="5">
                  <c:v>-123</c:v>
                </c:pt>
                <c:pt idx="6">
                  <c:v>-89</c:v>
                </c:pt>
                <c:pt idx="7">
                  <c:v>-219</c:v>
                </c:pt>
                <c:pt idx="8">
                  <c:v>-158</c:v>
                </c:pt>
                <c:pt idx="9">
                  <c:v>-254</c:v>
                </c:pt>
                <c:pt idx="10">
                  <c:v>-298</c:v>
                </c:pt>
                <c:pt idx="11">
                  <c:v>-216</c:v>
                </c:pt>
                <c:pt idx="12">
                  <c:v>-52</c:v>
                </c:pt>
                <c:pt idx="13">
                  <c:v>-129</c:v>
                </c:pt>
                <c:pt idx="14">
                  <c:v>-17</c:v>
                </c:pt>
                <c:pt idx="15">
                  <c:v>-189</c:v>
                </c:pt>
                <c:pt idx="16">
                  <c:v>-138</c:v>
                </c:pt>
                <c:pt idx="17">
                  <c:v>3</c:v>
                </c:pt>
                <c:pt idx="18">
                  <c:v>9</c:v>
                </c:pt>
                <c:pt idx="19">
                  <c:v>-121</c:v>
                </c:pt>
                <c:pt idx="20">
                  <c:v>-66</c:v>
                </c:pt>
                <c:pt idx="21">
                  <c:v>65</c:v>
                </c:pt>
                <c:pt idx="22">
                  <c:v>85</c:v>
                </c:pt>
                <c:pt idx="23">
                  <c:v>30</c:v>
                </c:pt>
                <c:pt idx="24">
                  <c:v>-18</c:v>
                </c:pt>
                <c:pt idx="25">
                  <c:v>-122</c:v>
                </c:pt>
                <c:pt idx="26">
                  <c:v>-111</c:v>
                </c:pt>
                <c:pt idx="27">
                  <c:v>-54</c:v>
                </c:pt>
                <c:pt idx="28">
                  <c:v>-85</c:v>
                </c:pt>
                <c:pt idx="29">
                  <c:v>-22</c:v>
                </c:pt>
                <c:pt idx="30">
                  <c:v>-76</c:v>
                </c:pt>
                <c:pt idx="31">
                  <c:v>-14</c:v>
                </c:pt>
                <c:pt idx="32">
                  <c:v>7</c:v>
                </c:pt>
                <c:pt idx="33">
                  <c:v>-22</c:v>
                </c:pt>
              </c:numCache>
            </c:numRef>
          </c:val>
          <c:smooth val="0"/>
          <c:extLst>
            <c:ext xmlns:c16="http://schemas.microsoft.com/office/drawing/2014/chart" uri="{C3380CC4-5D6E-409C-BE32-E72D297353CC}">
              <c16:uniqueId val="{00000001-783B-4B0B-A62C-5E349DB6A95A}"/>
            </c:ext>
          </c:extLst>
        </c:ser>
        <c:ser>
          <c:idx val="1"/>
          <c:order val="1"/>
          <c:tx>
            <c:strRef>
              <c:f>'Dia 19 kuviot'!$A$10</c:f>
              <c:strCache>
                <c:ptCount val="1"/>
                <c:pt idx="0">
                  <c:v>Iisalmi ennuste</c:v>
                </c:pt>
              </c:strCache>
            </c:strRef>
          </c:tx>
          <c:spPr>
            <a:ln w="38100" cap="rnd">
              <a:solidFill>
                <a:srgbClr val="FF0000"/>
              </a:solidFill>
              <a:round/>
            </a:ln>
            <a:effectLst/>
          </c:spPr>
          <c:marker>
            <c:symbol val="none"/>
          </c:marker>
          <c:dLbls>
            <c:dLbl>
              <c:idx val="33"/>
              <c:layout>
                <c:manualLayout>
                  <c:x val="0"/>
                  <c:y val="3.703703703703703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31514B2-F36B-4E57-93A9-67FF1F3F3AEF}"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783B-4B0B-A62C-5E349DB6A95A}"/>
                </c:ext>
              </c:extLst>
            </c:dLbl>
            <c:dLbl>
              <c:idx val="55"/>
              <c:layout>
                <c:manualLayout>
                  <c:x val="-0.05"/>
                  <c:y val="6.944444444444444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06709AD-59BC-4B52-A865-E5F9AB14B4F2}"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783B-4B0B-A62C-5E349DB6A95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kuviot'!$B$10:$BE$10</c:f>
              <c:numCache>
                <c:formatCode>General</c:formatCode>
                <c:ptCount val="56"/>
                <c:pt idx="33" formatCode="#,##0">
                  <c:v>-22</c:v>
                </c:pt>
                <c:pt idx="34" formatCode="#,##0">
                  <c:v>-2</c:v>
                </c:pt>
                <c:pt idx="35" formatCode="#,##0">
                  <c:v>-1</c:v>
                </c:pt>
                <c:pt idx="36" formatCode="#,##0">
                  <c:v>-3</c:v>
                </c:pt>
                <c:pt idx="37" formatCode="#,##0">
                  <c:v>3</c:v>
                </c:pt>
                <c:pt idx="38" formatCode="#,##0">
                  <c:v>10</c:v>
                </c:pt>
                <c:pt idx="39" formatCode="#,##0">
                  <c:v>12</c:v>
                </c:pt>
                <c:pt idx="40" formatCode="#,##0">
                  <c:v>16</c:v>
                </c:pt>
                <c:pt idx="41" formatCode="#,##0">
                  <c:v>24</c:v>
                </c:pt>
                <c:pt idx="42" formatCode="#,##0">
                  <c:v>31</c:v>
                </c:pt>
                <c:pt idx="43" formatCode="#,##0">
                  <c:v>32</c:v>
                </c:pt>
                <c:pt idx="44" formatCode="#,##0">
                  <c:v>39</c:v>
                </c:pt>
                <c:pt idx="45" formatCode="#,##0">
                  <c:v>45</c:v>
                </c:pt>
                <c:pt idx="46" formatCode="#,##0">
                  <c:v>54</c:v>
                </c:pt>
                <c:pt idx="47" formatCode="#,##0">
                  <c:v>62</c:v>
                </c:pt>
                <c:pt idx="48" formatCode="#,##0">
                  <c:v>70</c:v>
                </c:pt>
                <c:pt idx="49" formatCode="#,##0">
                  <c:v>79</c:v>
                </c:pt>
                <c:pt idx="50" formatCode="#,##0">
                  <c:v>85</c:v>
                </c:pt>
                <c:pt idx="51" formatCode="#,##0">
                  <c:v>88</c:v>
                </c:pt>
                <c:pt idx="52" formatCode="#,##0">
                  <c:v>93</c:v>
                </c:pt>
                <c:pt idx="53" formatCode="#,##0">
                  <c:v>99</c:v>
                </c:pt>
                <c:pt idx="54" formatCode="#,##0">
                  <c:v>105</c:v>
                </c:pt>
                <c:pt idx="55" formatCode="#,##0">
                  <c:v>109</c:v>
                </c:pt>
              </c:numCache>
            </c:numRef>
          </c:val>
          <c:smooth val="0"/>
          <c:extLst>
            <c:ext xmlns:c16="http://schemas.microsoft.com/office/drawing/2014/chart" uri="{C3380CC4-5D6E-409C-BE32-E72D297353CC}">
              <c16:uniqueId val="{00000004-783B-4B0B-A62C-5E349DB6A95A}"/>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1" i="0" u="none" strike="noStrike" kern="1200" baseline="0">
                <a:solidFill>
                  <a:schemeClr val="tx2"/>
                </a:solidFill>
                <a:latin typeface="+mn-lt"/>
                <a:ea typeface="+mn-ea"/>
                <a:cs typeface="+mn-cs"/>
              </a:defRPr>
            </a:pPr>
            <a:r>
              <a:rPr lang="fi-FI" dirty="0"/>
              <a:t>Kokonaisnettomuutto</a:t>
            </a:r>
            <a:r>
              <a:rPr lang="fi-FI" baseline="0" dirty="0"/>
              <a:t> Kiuruvedellä v. 1990–2023 ja ennuste vuosille 2024–2045</a:t>
            </a:r>
            <a:endParaRPr lang="fi-FI" dirty="0"/>
          </a:p>
        </c:rich>
      </c:tx>
      <c:layout>
        <c:manualLayout>
          <c:xMode val="edge"/>
          <c:yMode val="edge"/>
          <c:x val="0.15550000000000003"/>
          <c:y val="0"/>
        </c:manualLayout>
      </c:layout>
      <c:overlay val="0"/>
      <c:spPr>
        <a:noFill/>
        <a:ln>
          <a:noFill/>
        </a:ln>
        <a:effectLst/>
      </c:spPr>
      <c:txPr>
        <a:bodyPr rot="0" spcFirstLastPara="1" vertOverflow="ellipsis" vert="horz" wrap="square" anchor="ctr" anchorCtr="1"/>
        <a:lstStyle/>
        <a:p>
          <a:pPr algn="ct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kuviot'!$A$11</c:f>
              <c:strCache>
                <c:ptCount val="1"/>
                <c:pt idx="0">
                  <c:v>Kiuruvesi toteutunut</c:v>
                </c:pt>
              </c:strCache>
            </c:strRef>
          </c:tx>
          <c:spPr>
            <a:ln w="38100" cap="rnd">
              <a:solidFill>
                <a:schemeClr val="tx2"/>
              </a:solidFill>
              <a:round/>
            </a:ln>
            <a:effectLst/>
          </c:spPr>
          <c:marker>
            <c:symbol val="none"/>
          </c:marker>
          <c:dLbls>
            <c:dLbl>
              <c:idx val="0"/>
              <c:layout>
                <c:manualLayout>
                  <c:x val="-1.666666666666668E-2"/>
                  <c:y val="7.407407407407407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C41F-463B-B86D-D7AF68E326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kuviot'!$B$11:$AZ$11</c:f>
              <c:numCache>
                <c:formatCode>#,##0</c:formatCode>
                <c:ptCount val="51"/>
                <c:pt idx="0">
                  <c:v>-59</c:v>
                </c:pt>
                <c:pt idx="1">
                  <c:v>-11</c:v>
                </c:pt>
                <c:pt idx="2">
                  <c:v>-55</c:v>
                </c:pt>
                <c:pt idx="3">
                  <c:v>7</c:v>
                </c:pt>
                <c:pt idx="4">
                  <c:v>-70</c:v>
                </c:pt>
                <c:pt idx="5">
                  <c:v>-89</c:v>
                </c:pt>
                <c:pt idx="6">
                  <c:v>-171</c:v>
                </c:pt>
                <c:pt idx="7">
                  <c:v>-98</c:v>
                </c:pt>
                <c:pt idx="8">
                  <c:v>-209</c:v>
                </c:pt>
                <c:pt idx="9">
                  <c:v>-50</c:v>
                </c:pt>
                <c:pt idx="10">
                  <c:v>-120</c:v>
                </c:pt>
                <c:pt idx="11">
                  <c:v>-141</c:v>
                </c:pt>
                <c:pt idx="12">
                  <c:v>-72</c:v>
                </c:pt>
                <c:pt idx="13">
                  <c:v>-42</c:v>
                </c:pt>
                <c:pt idx="14">
                  <c:v>-80</c:v>
                </c:pt>
                <c:pt idx="15">
                  <c:v>-77</c:v>
                </c:pt>
                <c:pt idx="16">
                  <c:v>-29</c:v>
                </c:pt>
                <c:pt idx="17">
                  <c:v>-61</c:v>
                </c:pt>
                <c:pt idx="18">
                  <c:v>-67</c:v>
                </c:pt>
                <c:pt idx="19">
                  <c:v>-30</c:v>
                </c:pt>
                <c:pt idx="20">
                  <c:v>-111</c:v>
                </c:pt>
                <c:pt idx="21">
                  <c:v>-45</c:v>
                </c:pt>
                <c:pt idx="22">
                  <c:v>-39</c:v>
                </c:pt>
                <c:pt idx="23">
                  <c:v>-34</c:v>
                </c:pt>
                <c:pt idx="24">
                  <c:v>-52</c:v>
                </c:pt>
                <c:pt idx="25">
                  <c:v>-103</c:v>
                </c:pt>
                <c:pt idx="26">
                  <c:v>-85</c:v>
                </c:pt>
                <c:pt idx="27">
                  <c:v>-80</c:v>
                </c:pt>
                <c:pt idx="28">
                  <c:v>-87</c:v>
                </c:pt>
                <c:pt idx="29">
                  <c:v>-66</c:v>
                </c:pt>
                <c:pt idx="30">
                  <c:v>-77</c:v>
                </c:pt>
                <c:pt idx="31">
                  <c:v>-42</c:v>
                </c:pt>
                <c:pt idx="32">
                  <c:v>-65</c:v>
                </c:pt>
                <c:pt idx="33">
                  <c:v>-34</c:v>
                </c:pt>
              </c:numCache>
            </c:numRef>
          </c:val>
          <c:smooth val="0"/>
          <c:extLst>
            <c:ext xmlns:c16="http://schemas.microsoft.com/office/drawing/2014/chart" uri="{C3380CC4-5D6E-409C-BE32-E72D297353CC}">
              <c16:uniqueId val="{00000001-C41F-463B-B86D-D7AF68E326FD}"/>
            </c:ext>
          </c:extLst>
        </c:ser>
        <c:ser>
          <c:idx val="1"/>
          <c:order val="1"/>
          <c:tx>
            <c:strRef>
              <c:f>'Dia 19 kuviot'!$A$12</c:f>
              <c:strCache>
                <c:ptCount val="1"/>
                <c:pt idx="0">
                  <c:v>Kiuruvesi ennuste</c:v>
                </c:pt>
              </c:strCache>
            </c:strRef>
          </c:tx>
          <c:spPr>
            <a:ln w="38100" cap="rnd">
              <a:solidFill>
                <a:srgbClr val="FF0000"/>
              </a:solidFill>
              <a:round/>
            </a:ln>
            <a:effectLst/>
          </c:spPr>
          <c:marker>
            <c:symbol val="none"/>
          </c:marker>
          <c:dLbls>
            <c:dLbl>
              <c:idx val="33"/>
              <c:layout>
                <c:manualLayout>
                  <c:x val="-2.5000000000000001E-2"/>
                  <c:y val="-4.1666666666666664E-2"/>
                </c:manualLayout>
              </c:layout>
              <c:tx>
                <c:rich>
                  <a:bodyPr/>
                  <a:lstStyle/>
                  <a:p>
                    <a:fld id="{5A5867C7-5A24-4F66-8042-C08551A8A473}"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1F-463B-B86D-D7AF68E326FD}"/>
                </c:ext>
              </c:extLst>
            </c:dLbl>
            <c:dLbl>
              <c:idx val="55"/>
              <c:layout>
                <c:manualLayout>
                  <c:x val="-6.6666666666666666E-2"/>
                  <c:y val="7.8703703703703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180C88A-4E14-4CB8-8270-0A331C6C43E4}"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C41F-463B-B86D-D7AF68E326FD}"/>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kuviot'!$B$12:$BE$12</c:f>
              <c:numCache>
                <c:formatCode>General</c:formatCode>
                <c:ptCount val="56"/>
                <c:pt idx="33" formatCode="#,##0">
                  <c:v>-34</c:v>
                </c:pt>
                <c:pt idx="34" formatCode="#,##0">
                  <c:v>-48</c:v>
                </c:pt>
                <c:pt idx="35" formatCode="#,##0">
                  <c:v>-44</c:v>
                </c:pt>
                <c:pt idx="36" formatCode="#,##0">
                  <c:v>-40</c:v>
                </c:pt>
                <c:pt idx="37" formatCode="#,##0">
                  <c:v>-33</c:v>
                </c:pt>
                <c:pt idx="38" formatCode="#,##0">
                  <c:v>-28</c:v>
                </c:pt>
                <c:pt idx="39" formatCode="#,##0">
                  <c:v>-24</c:v>
                </c:pt>
                <c:pt idx="40" formatCode="#,##0">
                  <c:v>-19</c:v>
                </c:pt>
                <c:pt idx="41" formatCode="#,##0">
                  <c:v>-17</c:v>
                </c:pt>
                <c:pt idx="42" formatCode="#,##0">
                  <c:v>-11</c:v>
                </c:pt>
                <c:pt idx="43" formatCode="#,##0">
                  <c:v>-8</c:v>
                </c:pt>
                <c:pt idx="44" formatCode="#,##0">
                  <c:v>-3</c:v>
                </c:pt>
                <c:pt idx="45" formatCode="#,##0">
                  <c:v>-2</c:v>
                </c:pt>
                <c:pt idx="46" formatCode="#,##0">
                  <c:v>3</c:v>
                </c:pt>
                <c:pt idx="47" formatCode="#,##0">
                  <c:v>6</c:v>
                </c:pt>
                <c:pt idx="48" formatCode="#,##0">
                  <c:v>8</c:v>
                </c:pt>
                <c:pt idx="49" formatCode="#,##0">
                  <c:v>12</c:v>
                </c:pt>
                <c:pt idx="50" formatCode="#,##0">
                  <c:v>14</c:v>
                </c:pt>
                <c:pt idx="51" formatCode="#,##0">
                  <c:v>15</c:v>
                </c:pt>
                <c:pt idx="52" formatCode="#,##0">
                  <c:v>19</c:v>
                </c:pt>
                <c:pt idx="53" formatCode="#,##0">
                  <c:v>23</c:v>
                </c:pt>
                <c:pt idx="54" formatCode="#,##0">
                  <c:v>25</c:v>
                </c:pt>
                <c:pt idx="55" formatCode="#,##0">
                  <c:v>27</c:v>
                </c:pt>
              </c:numCache>
            </c:numRef>
          </c:val>
          <c:smooth val="0"/>
          <c:extLst>
            <c:ext xmlns:c16="http://schemas.microsoft.com/office/drawing/2014/chart" uri="{C3380CC4-5D6E-409C-BE32-E72D297353CC}">
              <c16:uniqueId val="{00000004-C41F-463B-B86D-D7AF68E326FD}"/>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dirty="0"/>
              <a:t>Kokonaisnettomuutto</a:t>
            </a:r>
            <a:r>
              <a:rPr lang="fi-FI" baseline="0" dirty="0"/>
              <a:t> Keiteleellä 1990–2023 ja </a:t>
            </a:r>
          </a:p>
          <a:p>
            <a:pPr>
              <a:defRPr sz="1200"/>
            </a:pPr>
            <a:r>
              <a:rPr lang="fi-FI" baseline="0" dirty="0"/>
              <a:t>ennuste 2024–2045</a:t>
            </a:r>
            <a:endParaRPr lang="fi-FI" dirty="0"/>
          </a:p>
        </c:rich>
      </c:tx>
      <c:layout>
        <c:manualLayout>
          <c:xMode val="edge"/>
          <c:yMode val="edge"/>
          <c:x val="0.19829155730533685"/>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kuviot'!$A$13</c:f>
              <c:strCache>
                <c:ptCount val="1"/>
                <c:pt idx="0">
                  <c:v>Keitele toteutunut</c:v>
                </c:pt>
              </c:strCache>
            </c:strRef>
          </c:tx>
          <c:spPr>
            <a:ln w="38100" cap="rnd">
              <a:solidFill>
                <a:schemeClr val="tx2"/>
              </a:solidFill>
              <a:round/>
            </a:ln>
            <a:effectLst/>
          </c:spPr>
          <c:marker>
            <c:symbol val="none"/>
          </c:marker>
          <c:dLbls>
            <c:dLbl>
              <c:idx val="0"/>
              <c:layout>
                <c:manualLayout>
                  <c:x val="-1.666666666666668E-2"/>
                  <c:y val="6.0185185185185182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A491-4303-AE42-72DB340E34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kuviot'!$B$13:$AZ$13</c:f>
              <c:numCache>
                <c:formatCode>#,##0</c:formatCode>
                <c:ptCount val="51"/>
                <c:pt idx="0">
                  <c:v>-9</c:v>
                </c:pt>
                <c:pt idx="1">
                  <c:v>-2</c:v>
                </c:pt>
                <c:pt idx="2">
                  <c:v>9</c:v>
                </c:pt>
                <c:pt idx="3">
                  <c:v>-19</c:v>
                </c:pt>
                <c:pt idx="4">
                  <c:v>-26</c:v>
                </c:pt>
                <c:pt idx="5">
                  <c:v>-35</c:v>
                </c:pt>
                <c:pt idx="6">
                  <c:v>-5</c:v>
                </c:pt>
                <c:pt idx="7">
                  <c:v>-67</c:v>
                </c:pt>
                <c:pt idx="8">
                  <c:v>-24</c:v>
                </c:pt>
                <c:pt idx="9">
                  <c:v>-27</c:v>
                </c:pt>
                <c:pt idx="10">
                  <c:v>-10</c:v>
                </c:pt>
                <c:pt idx="11">
                  <c:v>-13</c:v>
                </c:pt>
                <c:pt idx="12">
                  <c:v>-14</c:v>
                </c:pt>
                <c:pt idx="13">
                  <c:v>-62</c:v>
                </c:pt>
                <c:pt idx="14">
                  <c:v>-9</c:v>
                </c:pt>
                <c:pt idx="15">
                  <c:v>-17</c:v>
                </c:pt>
                <c:pt idx="16">
                  <c:v>-45</c:v>
                </c:pt>
                <c:pt idx="17">
                  <c:v>-46</c:v>
                </c:pt>
                <c:pt idx="18">
                  <c:v>-1</c:v>
                </c:pt>
                <c:pt idx="19">
                  <c:v>-36</c:v>
                </c:pt>
                <c:pt idx="20">
                  <c:v>-5</c:v>
                </c:pt>
                <c:pt idx="21">
                  <c:v>17</c:v>
                </c:pt>
                <c:pt idx="22">
                  <c:v>-16</c:v>
                </c:pt>
                <c:pt idx="23">
                  <c:v>-27</c:v>
                </c:pt>
                <c:pt idx="24">
                  <c:v>-15</c:v>
                </c:pt>
                <c:pt idx="25">
                  <c:v>0</c:v>
                </c:pt>
                <c:pt idx="26">
                  <c:v>-16</c:v>
                </c:pt>
                <c:pt idx="27">
                  <c:v>-12</c:v>
                </c:pt>
                <c:pt idx="28">
                  <c:v>-29</c:v>
                </c:pt>
                <c:pt idx="29">
                  <c:v>-29</c:v>
                </c:pt>
                <c:pt idx="30">
                  <c:v>-22</c:v>
                </c:pt>
                <c:pt idx="31">
                  <c:v>-32</c:v>
                </c:pt>
                <c:pt idx="32">
                  <c:v>-21</c:v>
                </c:pt>
                <c:pt idx="33">
                  <c:v>32</c:v>
                </c:pt>
              </c:numCache>
            </c:numRef>
          </c:val>
          <c:smooth val="0"/>
          <c:extLst>
            <c:ext xmlns:c16="http://schemas.microsoft.com/office/drawing/2014/chart" uri="{C3380CC4-5D6E-409C-BE32-E72D297353CC}">
              <c16:uniqueId val="{00000001-A491-4303-AE42-72DB340E34F1}"/>
            </c:ext>
          </c:extLst>
        </c:ser>
        <c:ser>
          <c:idx val="1"/>
          <c:order val="1"/>
          <c:tx>
            <c:strRef>
              <c:f>'Dia 19 kuviot'!$A$14</c:f>
              <c:strCache>
                <c:ptCount val="1"/>
                <c:pt idx="0">
                  <c:v>Keitele ennuste</c:v>
                </c:pt>
              </c:strCache>
            </c:strRef>
          </c:tx>
          <c:spPr>
            <a:ln w="38100" cap="rnd">
              <a:solidFill>
                <a:srgbClr val="FF0000"/>
              </a:solidFill>
              <a:round/>
            </a:ln>
            <a:effectLst/>
          </c:spPr>
          <c:marker>
            <c:symbol val="none"/>
          </c:marker>
          <c:dLbls>
            <c:dLbl>
              <c:idx val="33"/>
              <c:tx>
                <c:rich>
                  <a:bodyPr/>
                  <a:lstStyle/>
                  <a:p>
                    <a:fld id="{9006D180-24A7-4678-A019-00421AB54044}"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91-4303-AE42-72DB340E34F1}"/>
                </c:ext>
              </c:extLst>
            </c:dLbl>
            <c:dLbl>
              <c:idx val="55"/>
              <c:layout>
                <c:manualLayout>
                  <c:x val="-7.5000000000000108E-2"/>
                  <c:y val="-5.555555555555555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AEA65E3-C663-43D0-BBD9-8EB8A786CA9E}"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A491-4303-AE42-72DB340E34F1}"/>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kuviot'!$B$14:$BE$14</c:f>
              <c:numCache>
                <c:formatCode>General</c:formatCode>
                <c:ptCount val="56"/>
                <c:pt idx="33" formatCode="#,##0">
                  <c:v>32</c:v>
                </c:pt>
                <c:pt idx="34" formatCode="#,##0">
                  <c:v>-9</c:v>
                </c:pt>
                <c:pt idx="35" formatCode="#,##0">
                  <c:v>-8</c:v>
                </c:pt>
                <c:pt idx="36" formatCode="#,##0">
                  <c:v>-6</c:v>
                </c:pt>
                <c:pt idx="37" formatCode="#,##0">
                  <c:v>-4</c:v>
                </c:pt>
                <c:pt idx="38" formatCode="#,##0">
                  <c:v>-2</c:v>
                </c:pt>
                <c:pt idx="39" formatCode="#,##0">
                  <c:v>-2</c:v>
                </c:pt>
                <c:pt idx="40" formatCode="#,##0">
                  <c:v>1</c:v>
                </c:pt>
                <c:pt idx="41" formatCode="#,##0">
                  <c:v>2</c:v>
                </c:pt>
                <c:pt idx="42" formatCode="#,##0">
                  <c:v>4</c:v>
                </c:pt>
                <c:pt idx="43" formatCode="#,##0">
                  <c:v>4</c:v>
                </c:pt>
                <c:pt idx="44" formatCode="#,##0">
                  <c:v>6</c:v>
                </c:pt>
                <c:pt idx="45" formatCode="#,##0">
                  <c:v>8</c:v>
                </c:pt>
                <c:pt idx="46" formatCode="#,##0">
                  <c:v>8</c:v>
                </c:pt>
                <c:pt idx="47" formatCode="#,##0">
                  <c:v>8</c:v>
                </c:pt>
                <c:pt idx="48" formatCode="#,##0">
                  <c:v>10</c:v>
                </c:pt>
                <c:pt idx="49" formatCode="#,##0">
                  <c:v>12</c:v>
                </c:pt>
                <c:pt idx="50" formatCode="#,##0">
                  <c:v>12</c:v>
                </c:pt>
                <c:pt idx="51" formatCode="#,##0">
                  <c:v>13</c:v>
                </c:pt>
                <c:pt idx="52" formatCode="#,##0">
                  <c:v>15</c:v>
                </c:pt>
                <c:pt idx="53" formatCode="#,##0">
                  <c:v>16</c:v>
                </c:pt>
                <c:pt idx="54" formatCode="#,##0">
                  <c:v>16</c:v>
                </c:pt>
                <c:pt idx="55" formatCode="#,##0">
                  <c:v>16</c:v>
                </c:pt>
              </c:numCache>
            </c:numRef>
          </c:val>
          <c:smooth val="0"/>
          <c:extLst>
            <c:ext xmlns:c16="http://schemas.microsoft.com/office/drawing/2014/chart" uri="{C3380CC4-5D6E-409C-BE32-E72D297353CC}">
              <c16:uniqueId val="{00000004-A491-4303-AE42-72DB340E34F1}"/>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a:t>
            </a:r>
            <a:r>
              <a:rPr lang="fi-FI" baseline="0"/>
              <a:t> Lapinlahdella 1990–2023 ja ennuste 2024–2045</a:t>
            </a:r>
            <a:endParaRPr lang="fi-FI"/>
          </a:p>
        </c:rich>
      </c:tx>
      <c:layout>
        <c:manualLayout>
          <c:xMode val="edge"/>
          <c:yMode val="edge"/>
          <c:x val="0.17772222222222223"/>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kuviot'!$A$15</c:f>
              <c:strCache>
                <c:ptCount val="1"/>
                <c:pt idx="0">
                  <c:v>Lapinlahti toteutunut</c:v>
                </c:pt>
              </c:strCache>
            </c:strRef>
          </c:tx>
          <c:spPr>
            <a:ln w="38100" cap="rnd">
              <a:solidFill>
                <a:schemeClr val="tx2"/>
              </a:solidFill>
              <a:round/>
            </a:ln>
            <a:effectLst/>
          </c:spPr>
          <c:marker>
            <c:symbol val="none"/>
          </c:marker>
          <c:dLbls>
            <c:dLbl>
              <c:idx val="0"/>
              <c:layout>
                <c:manualLayout>
                  <c:x val="-1.9444444444444459E-2"/>
                  <c:y val="9.722222222222214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058-4066-8594-8731C41344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kuviot'!$B$15:$AZ$15</c:f>
              <c:numCache>
                <c:formatCode>#,##0</c:formatCode>
                <c:ptCount val="51"/>
                <c:pt idx="0">
                  <c:v>23</c:v>
                </c:pt>
                <c:pt idx="1">
                  <c:v>42</c:v>
                </c:pt>
                <c:pt idx="2">
                  <c:v>13</c:v>
                </c:pt>
                <c:pt idx="3">
                  <c:v>-9</c:v>
                </c:pt>
                <c:pt idx="4">
                  <c:v>-74</c:v>
                </c:pt>
                <c:pt idx="5">
                  <c:v>22</c:v>
                </c:pt>
                <c:pt idx="6">
                  <c:v>-26</c:v>
                </c:pt>
                <c:pt idx="7">
                  <c:v>-55</c:v>
                </c:pt>
                <c:pt idx="8">
                  <c:v>-61</c:v>
                </c:pt>
                <c:pt idx="9">
                  <c:v>-34</c:v>
                </c:pt>
                <c:pt idx="10">
                  <c:v>-77</c:v>
                </c:pt>
                <c:pt idx="11">
                  <c:v>-120</c:v>
                </c:pt>
                <c:pt idx="12">
                  <c:v>-92</c:v>
                </c:pt>
                <c:pt idx="13">
                  <c:v>15</c:v>
                </c:pt>
                <c:pt idx="14">
                  <c:v>-39</c:v>
                </c:pt>
                <c:pt idx="15">
                  <c:v>-81</c:v>
                </c:pt>
                <c:pt idx="16">
                  <c:v>65</c:v>
                </c:pt>
                <c:pt idx="17">
                  <c:v>-11</c:v>
                </c:pt>
                <c:pt idx="18">
                  <c:v>27</c:v>
                </c:pt>
                <c:pt idx="19">
                  <c:v>-54</c:v>
                </c:pt>
                <c:pt idx="20">
                  <c:v>-21</c:v>
                </c:pt>
                <c:pt idx="21">
                  <c:v>5</c:v>
                </c:pt>
                <c:pt idx="22">
                  <c:v>-69</c:v>
                </c:pt>
                <c:pt idx="23">
                  <c:v>-37</c:v>
                </c:pt>
                <c:pt idx="24">
                  <c:v>-35</c:v>
                </c:pt>
                <c:pt idx="25">
                  <c:v>-50</c:v>
                </c:pt>
                <c:pt idx="26">
                  <c:v>-10</c:v>
                </c:pt>
                <c:pt idx="27">
                  <c:v>-98</c:v>
                </c:pt>
                <c:pt idx="28">
                  <c:v>0</c:v>
                </c:pt>
                <c:pt idx="29">
                  <c:v>-55</c:v>
                </c:pt>
                <c:pt idx="30">
                  <c:v>-36</c:v>
                </c:pt>
                <c:pt idx="31">
                  <c:v>-36</c:v>
                </c:pt>
                <c:pt idx="32">
                  <c:v>-45</c:v>
                </c:pt>
                <c:pt idx="33">
                  <c:v>-10</c:v>
                </c:pt>
              </c:numCache>
            </c:numRef>
          </c:val>
          <c:smooth val="0"/>
          <c:extLst>
            <c:ext xmlns:c16="http://schemas.microsoft.com/office/drawing/2014/chart" uri="{C3380CC4-5D6E-409C-BE32-E72D297353CC}">
              <c16:uniqueId val="{00000001-1058-4066-8594-8731C41344CD}"/>
            </c:ext>
          </c:extLst>
        </c:ser>
        <c:ser>
          <c:idx val="1"/>
          <c:order val="1"/>
          <c:tx>
            <c:strRef>
              <c:f>'Dia 19 kuviot'!$A$16</c:f>
              <c:strCache>
                <c:ptCount val="1"/>
                <c:pt idx="0">
                  <c:v>Lapinlahti ennuste</c:v>
                </c:pt>
              </c:strCache>
            </c:strRef>
          </c:tx>
          <c:spPr>
            <a:ln w="38100" cap="rnd">
              <a:solidFill>
                <a:srgbClr val="FF0000"/>
              </a:solidFill>
              <a:round/>
            </a:ln>
            <a:effectLst/>
          </c:spPr>
          <c:marker>
            <c:symbol val="none"/>
          </c:marker>
          <c:dLbls>
            <c:dLbl>
              <c:idx val="33"/>
              <c:layout>
                <c:manualLayout>
                  <c:x val="0"/>
                  <c:y val="-4.1666666666666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CBD398A8-F946-4D60-B36B-A9D0051BFE32}"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1058-4066-8594-8731C41344CD}"/>
                </c:ext>
              </c:extLst>
            </c:dLbl>
            <c:dLbl>
              <c:idx val="55"/>
              <c:layout>
                <c:manualLayout>
                  <c:x val="-5.2777777777777778E-2"/>
                  <c:y val="-6.018518518518518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r>
                      <a:rPr lang="en-US" baseline="0"/>
                      <a:t> </a:t>
                    </a:r>
                    <a:fld id="{A87347B3-523C-4DF4-85CB-A0522AE0C0D9}" type="VALUE">
                      <a:rPr lang="en-US" baseline="0"/>
                      <a:pPr>
                        <a:defRPr/>
                      </a:pPr>
                      <a:t>[ARVO]</a:t>
                    </a:fld>
                    <a:endParaRPr lang="en-US" baseline="0"/>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1058-4066-8594-8731C41344C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kuviot'!$B$16:$BE$16</c:f>
              <c:numCache>
                <c:formatCode>General</c:formatCode>
                <c:ptCount val="56"/>
                <c:pt idx="33" formatCode="#,##0">
                  <c:v>-10</c:v>
                </c:pt>
                <c:pt idx="34" formatCode="#,##0">
                  <c:v>-18</c:v>
                </c:pt>
                <c:pt idx="35" formatCode="#,##0">
                  <c:v>-22</c:v>
                </c:pt>
                <c:pt idx="36" formatCode="#,##0">
                  <c:v>-22</c:v>
                </c:pt>
                <c:pt idx="37" formatCode="#,##0">
                  <c:v>-19</c:v>
                </c:pt>
                <c:pt idx="38" formatCode="#,##0">
                  <c:v>-18</c:v>
                </c:pt>
                <c:pt idx="39" formatCode="#,##0">
                  <c:v>-15</c:v>
                </c:pt>
                <c:pt idx="40" formatCode="#,##0">
                  <c:v>-8</c:v>
                </c:pt>
                <c:pt idx="41" formatCode="#,##0">
                  <c:v>-3</c:v>
                </c:pt>
                <c:pt idx="42" formatCode="#,##0">
                  <c:v>2</c:v>
                </c:pt>
                <c:pt idx="43" formatCode="#,##0">
                  <c:v>7</c:v>
                </c:pt>
                <c:pt idx="44" formatCode="#,##0">
                  <c:v>12</c:v>
                </c:pt>
                <c:pt idx="45" formatCode="#,##0">
                  <c:v>16</c:v>
                </c:pt>
                <c:pt idx="46" formatCode="#,##0">
                  <c:v>22</c:v>
                </c:pt>
                <c:pt idx="47" formatCode="#,##0">
                  <c:v>26</c:v>
                </c:pt>
                <c:pt idx="48" formatCode="#,##0">
                  <c:v>29</c:v>
                </c:pt>
                <c:pt idx="49" formatCode="#,##0">
                  <c:v>34</c:v>
                </c:pt>
                <c:pt idx="50" formatCode="#,##0">
                  <c:v>36</c:v>
                </c:pt>
                <c:pt idx="51" formatCode="#,##0">
                  <c:v>39</c:v>
                </c:pt>
                <c:pt idx="52" formatCode="#,##0">
                  <c:v>41</c:v>
                </c:pt>
                <c:pt idx="53" formatCode="#,##0">
                  <c:v>44</c:v>
                </c:pt>
                <c:pt idx="54" formatCode="#,##0">
                  <c:v>45</c:v>
                </c:pt>
                <c:pt idx="55" formatCode="#,##0">
                  <c:v>47</c:v>
                </c:pt>
              </c:numCache>
            </c:numRef>
          </c:val>
          <c:smooth val="0"/>
          <c:extLst>
            <c:ext xmlns:c16="http://schemas.microsoft.com/office/drawing/2014/chart" uri="{C3380CC4-5D6E-409C-BE32-E72D297353CC}">
              <c16:uniqueId val="{00000004-1058-4066-8594-8731C41344CD}"/>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sz="1200"/>
              <a:t>Kokonaisnettomuutto</a:t>
            </a:r>
            <a:r>
              <a:rPr lang="fi-FI" sz="1200" baseline="0"/>
              <a:t> Kuopiossa 1990–2023 ja </a:t>
            </a:r>
          </a:p>
          <a:p>
            <a:pPr>
              <a:defRPr sz="1200"/>
            </a:pPr>
            <a:r>
              <a:rPr lang="fi-FI" sz="1200" baseline="0"/>
              <a:t>ennuste 2024–2045</a:t>
            </a:r>
            <a:endParaRPr lang="fi-FI" sz="1200"/>
          </a:p>
        </c:rich>
      </c:tx>
      <c:layout>
        <c:manualLayout>
          <c:xMode val="edge"/>
          <c:yMode val="edge"/>
          <c:x val="0.18605555555555553"/>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kuviot'!$A$5</c:f>
              <c:strCache>
                <c:ptCount val="1"/>
                <c:pt idx="0">
                  <c:v>Kuopio toteutunut</c:v>
                </c:pt>
              </c:strCache>
            </c:strRef>
          </c:tx>
          <c:spPr>
            <a:ln w="38100" cap="rnd">
              <a:solidFill>
                <a:schemeClr val="tx2"/>
              </a:solidFill>
              <a:round/>
            </a:ln>
            <a:effectLst/>
          </c:spPr>
          <c:marker>
            <c:symbol val="none"/>
          </c:marker>
          <c:dLbls>
            <c:dLbl>
              <c:idx val="0"/>
              <c:layout>
                <c:manualLayout>
                  <c:x val="-1.666666666666668E-2"/>
                  <c:y val="0.111111111111111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FC63-435C-922B-A985958FC57C}"/>
                </c:ext>
              </c:extLst>
            </c:dLbl>
            <c:spPr>
              <a:noFill/>
              <a:ln>
                <a:solidFill>
                  <a:schemeClr val="tx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kuviot'!$B$5:$AZ$5</c:f>
              <c:numCache>
                <c:formatCode>#,##0</c:formatCode>
                <c:ptCount val="51"/>
                <c:pt idx="0">
                  <c:v>155</c:v>
                </c:pt>
                <c:pt idx="1">
                  <c:v>488</c:v>
                </c:pt>
                <c:pt idx="2">
                  <c:v>306</c:v>
                </c:pt>
                <c:pt idx="3">
                  <c:v>311</c:v>
                </c:pt>
                <c:pt idx="4">
                  <c:v>179</c:v>
                </c:pt>
                <c:pt idx="5">
                  <c:v>214</c:v>
                </c:pt>
                <c:pt idx="6">
                  <c:v>14</c:v>
                </c:pt>
                <c:pt idx="7">
                  <c:v>27</c:v>
                </c:pt>
                <c:pt idx="8">
                  <c:v>-232</c:v>
                </c:pt>
                <c:pt idx="9">
                  <c:v>-83</c:v>
                </c:pt>
                <c:pt idx="10">
                  <c:v>-270</c:v>
                </c:pt>
                <c:pt idx="11">
                  <c:v>216</c:v>
                </c:pt>
                <c:pt idx="12">
                  <c:v>125</c:v>
                </c:pt>
                <c:pt idx="13">
                  <c:v>110</c:v>
                </c:pt>
                <c:pt idx="14">
                  <c:v>11</c:v>
                </c:pt>
                <c:pt idx="15">
                  <c:v>-49</c:v>
                </c:pt>
                <c:pt idx="16">
                  <c:v>-15</c:v>
                </c:pt>
                <c:pt idx="17">
                  <c:v>202</c:v>
                </c:pt>
                <c:pt idx="18">
                  <c:v>333</c:v>
                </c:pt>
                <c:pt idx="19">
                  <c:v>369</c:v>
                </c:pt>
                <c:pt idx="20">
                  <c:v>361</c:v>
                </c:pt>
                <c:pt idx="21">
                  <c:v>433</c:v>
                </c:pt>
                <c:pt idx="22">
                  <c:v>976</c:v>
                </c:pt>
                <c:pt idx="23">
                  <c:v>923</c:v>
                </c:pt>
                <c:pt idx="24">
                  <c:v>987</c:v>
                </c:pt>
                <c:pt idx="25">
                  <c:v>760</c:v>
                </c:pt>
                <c:pt idx="26">
                  <c:v>821</c:v>
                </c:pt>
                <c:pt idx="27">
                  <c:v>527</c:v>
                </c:pt>
                <c:pt idx="28">
                  <c:v>548</c:v>
                </c:pt>
                <c:pt idx="29">
                  <c:v>762</c:v>
                </c:pt>
                <c:pt idx="30">
                  <c:v>965</c:v>
                </c:pt>
                <c:pt idx="31">
                  <c:v>1463</c:v>
                </c:pt>
                <c:pt idx="32">
                  <c:v>1339</c:v>
                </c:pt>
                <c:pt idx="33">
                  <c:v>1737</c:v>
                </c:pt>
              </c:numCache>
            </c:numRef>
          </c:val>
          <c:smooth val="0"/>
          <c:extLst>
            <c:ext xmlns:c16="http://schemas.microsoft.com/office/drawing/2014/chart" uri="{C3380CC4-5D6E-409C-BE32-E72D297353CC}">
              <c16:uniqueId val="{00000001-FC63-435C-922B-A985958FC57C}"/>
            </c:ext>
          </c:extLst>
        </c:ser>
        <c:ser>
          <c:idx val="1"/>
          <c:order val="1"/>
          <c:tx>
            <c:strRef>
              <c:f>'Dia 19 kuviot'!$A$6</c:f>
              <c:strCache>
                <c:ptCount val="1"/>
                <c:pt idx="0">
                  <c:v>Kuopio ennuste</c:v>
                </c:pt>
              </c:strCache>
            </c:strRef>
          </c:tx>
          <c:spPr>
            <a:ln w="38100" cap="rnd">
              <a:solidFill>
                <a:srgbClr val="FF0000"/>
              </a:solidFill>
              <a:round/>
            </a:ln>
            <a:effectLst/>
          </c:spPr>
          <c:marker>
            <c:symbol val="none"/>
          </c:marker>
          <c:dPt>
            <c:idx val="33"/>
            <c:marker>
              <c:symbol val="none"/>
            </c:marker>
            <c:bubble3D val="0"/>
            <c:spPr>
              <a:ln w="38100" cap="rnd">
                <a:solidFill>
                  <a:srgbClr val="002060"/>
                </a:solidFill>
                <a:round/>
              </a:ln>
              <a:effectLst/>
            </c:spPr>
            <c:extLst>
              <c:ext xmlns:c16="http://schemas.microsoft.com/office/drawing/2014/chart" uri="{C3380CC4-5D6E-409C-BE32-E72D297353CC}">
                <c16:uniqueId val="{00000003-FC63-435C-922B-A985958FC57C}"/>
              </c:ext>
            </c:extLst>
          </c:dPt>
          <c:dLbls>
            <c:dLbl>
              <c:idx val="33"/>
              <c:layout>
                <c:manualLayout>
                  <c:x val="-0.10277777777777777"/>
                  <c:y val="-1.3888888888888888E-2"/>
                </c:manualLayout>
              </c:layout>
              <c:tx>
                <c:rich>
                  <a:bodyPr/>
                  <a:lstStyle/>
                  <a:p>
                    <a:fld id="{96D3D447-C8E4-4788-81B9-516444E8B508}"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63-435C-922B-A985958FC57C}"/>
                </c:ext>
              </c:extLst>
            </c:dLbl>
            <c:dLbl>
              <c:idx val="55"/>
              <c:layout>
                <c:manualLayout>
                  <c:x val="-5.8333333333333334E-2"/>
                  <c:y val="-6.4814814814814811E-2"/>
                </c:manualLayout>
              </c:layout>
              <c:tx>
                <c:rich>
                  <a:bodyPr/>
                  <a:lstStyle/>
                  <a:p>
                    <a:fld id="{7E5DE0DB-5E84-447F-BF9B-77F097B77497}"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C63-435C-922B-A985958FC57C}"/>
                </c:ext>
              </c:extLst>
            </c:dLbl>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kuviot'!$B$6:$BE$6</c:f>
              <c:numCache>
                <c:formatCode>General</c:formatCode>
                <c:ptCount val="56"/>
                <c:pt idx="33" formatCode="#,##0">
                  <c:v>1737</c:v>
                </c:pt>
                <c:pt idx="34" formatCode="#,##0">
                  <c:v>1824</c:v>
                </c:pt>
                <c:pt idx="35" formatCode="#,##0">
                  <c:v>1676</c:v>
                </c:pt>
                <c:pt idx="36" formatCode="#,##0">
                  <c:v>1562</c:v>
                </c:pt>
                <c:pt idx="37" formatCode="#,##0">
                  <c:v>1524</c:v>
                </c:pt>
                <c:pt idx="38" formatCode="#,##0">
                  <c:v>1488</c:v>
                </c:pt>
                <c:pt idx="39" formatCode="#,##0">
                  <c:v>1451</c:v>
                </c:pt>
                <c:pt idx="40" formatCode="#,##0">
                  <c:v>1407</c:v>
                </c:pt>
                <c:pt idx="41" formatCode="#,##0">
                  <c:v>1354</c:v>
                </c:pt>
                <c:pt idx="42" formatCode="#,##0">
                  <c:v>1304</c:v>
                </c:pt>
                <c:pt idx="43" formatCode="#,##0">
                  <c:v>1255</c:v>
                </c:pt>
                <c:pt idx="44" formatCode="#,##0">
                  <c:v>1207</c:v>
                </c:pt>
                <c:pt idx="45" formatCode="#,##0">
                  <c:v>1152</c:v>
                </c:pt>
                <c:pt idx="46" formatCode="#,##0">
                  <c:v>1104</c:v>
                </c:pt>
                <c:pt idx="47" formatCode="#,##0">
                  <c:v>1054</c:v>
                </c:pt>
                <c:pt idx="48" formatCode="#,##0">
                  <c:v>1007</c:v>
                </c:pt>
                <c:pt idx="49" formatCode="#,##0">
                  <c:v>972</c:v>
                </c:pt>
                <c:pt idx="50" formatCode="#,##0">
                  <c:v>954</c:v>
                </c:pt>
                <c:pt idx="51" formatCode="#,##0">
                  <c:v>943</c:v>
                </c:pt>
                <c:pt idx="52" formatCode="#,##0">
                  <c:v>933</c:v>
                </c:pt>
                <c:pt idx="53" formatCode="#,##0">
                  <c:v>919</c:v>
                </c:pt>
                <c:pt idx="54" formatCode="#,##0">
                  <c:v>910</c:v>
                </c:pt>
                <c:pt idx="55" formatCode="#,##0">
                  <c:v>906</c:v>
                </c:pt>
              </c:numCache>
            </c:numRef>
          </c:val>
          <c:smooth val="0"/>
          <c:extLst>
            <c:ext xmlns:c16="http://schemas.microsoft.com/office/drawing/2014/chart" uri="{C3380CC4-5D6E-409C-BE32-E72D297353CC}">
              <c16:uniqueId val="{00000005-FC63-435C-922B-A985958FC57C}"/>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Pielavedellä</a:t>
            </a:r>
            <a:r>
              <a:rPr lang="fi-FI" baseline="0"/>
              <a:t> 1990–2023 ja ennuste 2024–2045</a:t>
            </a:r>
            <a:endParaRPr lang="fi-FI"/>
          </a:p>
        </c:rich>
      </c:tx>
      <c:layout>
        <c:manualLayout>
          <c:xMode val="edge"/>
          <c:yMode val="edge"/>
          <c:x val="0.17216666666666666"/>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kuviot'!$A$17</c:f>
              <c:strCache>
                <c:ptCount val="1"/>
                <c:pt idx="0">
                  <c:v>Pielavesi toteutunut</c:v>
                </c:pt>
              </c:strCache>
            </c:strRef>
          </c:tx>
          <c:spPr>
            <a:ln w="38100" cap="rnd">
              <a:solidFill>
                <a:schemeClr val="tx2"/>
              </a:solidFill>
              <a:round/>
            </a:ln>
            <a:effectLst/>
          </c:spPr>
          <c:marker>
            <c:symbol val="none"/>
          </c:marker>
          <c:dLbls>
            <c:dLbl>
              <c:idx val="0"/>
              <c:layout>
                <c:manualLayout>
                  <c:x val="-1.3888888888888888E-2"/>
                  <c:y val="4.6296296296296294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E95C-4B60-A51D-7901D8722A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kuviot'!$B$17:$AZ$17</c:f>
              <c:numCache>
                <c:formatCode>#,##0</c:formatCode>
                <c:ptCount val="51"/>
                <c:pt idx="0">
                  <c:v>-72</c:v>
                </c:pt>
                <c:pt idx="1">
                  <c:v>4</c:v>
                </c:pt>
                <c:pt idx="2">
                  <c:v>29</c:v>
                </c:pt>
                <c:pt idx="3">
                  <c:v>-32</c:v>
                </c:pt>
                <c:pt idx="4">
                  <c:v>-60</c:v>
                </c:pt>
                <c:pt idx="5">
                  <c:v>10</c:v>
                </c:pt>
                <c:pt idx="6">
                  <c:v>-62</c:v>
                </c:pt>
                <c:pt idx="7">
                  <c:v>-124</c:v>
                </c:pt>
                <c:pt idx="8">
                  <c:v>-96</c:v>
                </c:pt>
                <c:pt idx="9">
                  <c:v>-51</c:v>
                </c:pt>
                <c:pt idx="10">
                  <c:v>-90</c:v>
                </c:pt>
                <c:pt idx="11">
                  <c:v>-61</c:v>
                </c:pt>
                <c:pt idx="12">
                  <c:v>-3</c:v>
                </c:pt>
                <c:pt idx="13">
                  <c:v>-85</c:v>
                </c:pt>
                <c:pt idx="14">
                  <c:v>-36</c:v>
                </c:pt>
                <c:pt idx="15">
                  <c:v>-32</c:v>
                </c:pt>
                <c:pt idx="16">
                  <c:v>-81</c:v>
                </c:pt>
                <c:pt idx="17">
                  <c:v>-14</c:v>
                </c:pt>
                <c:pt idx="18">
                  <c:v>-15</c:v>
                </c:pt>
                <c:pt idx="19">
                  <c:v>-51</c:v>
                </c:pt>
                <c:pt idx="20">
                  <c:v>-15</c:v>
                </c:pt>
                <c:pt idx="21">
                  <c:v>-27</c:v>
                </c:pt>
                <c:pt idx="22">
                  <c:v>-25</c:v>
                </c:pt>
                <c:pt idx="23">
                  <c:v>-41</c:v>
                </c:pt>
                <c:pt idx="24">
                  <c:v>20</c:v>
                </c:pt>
                <c:pt idx="25">
                  <c:v>12</c:v>
                </c:pt>
                <c:pt idx="26">
                  <c:v>9</c:v>
                </c:pt>
                <c:pt idx="27">
                  <c:v>-17</c:v>
                </c:pt>
                <c:pt idx="28">
                  <c:v>-73</c:v>
                </c:pt>
                <c:pt idx="29">
                  <c:v>-58</c:v>
                </c:pt>
                <c:pt idx="30">
                  <c:v>-16</c:v>
                </c:pt>
                <c:pt idx="31">
                  <c:v>6</c:v>
                </c:pt>
                <c:pt idx="32">
                  <c:v>-56</c:v>
                </c:pt>
                <c:pt idx="33">
                  <c:v>-19</c:v>
                </c:pt>
              </c:numCache>
            </c:numRef>
          </c:val>
          <c:smooth val="0"/>
          <c:extLst>
            <c:ext xmlns:c16="http://schemas.microsoft.com/office/drawing/2014/chart" uri="{C3380CC4-5D6E-409C-BE32-E72D297353CC}">
              <c16:uniqueId val="{00000001-E95C-4B60-A51D-7901D8722A3E}"/>
            </c:ext>
          </c:extLst>
        </c:ser>
        <c:ser>
          <c:idx val="1"/>
          <c:order val="1"/>
          <c:tx>
            <c:strRef>
              <c:f>'Dia 19 kuviot'!$A$18</c:f>
              <c:strCache>
                <c:ptCount val="1"/>
                <c:pt idx="0">
                  <c:v>Pielavesi ennuste</c:v>
                </c:pt>
              </c:strCache>
            </c:strRef>
          </c:tx>
          <c:spPr>
            <a:ln w="38100" cap="rnd">
              <a:solidFill>
                <a:srgbClr val="FF0000"/>
              </a:solidFill>
              <a:round/>
            </a:ln>
            <a:effectLst/>
          </c:spPr>
          <c:marker>
            <c:symbol val="none"/>
          </c:marker>
          <c:dLbls>
            <c:dLbl>
              <c:idx val="33"/>
              <c:layout>
                <c:manualLayout>
                  <c:x val="-1.9444444444444445E-2"/>
                  <c:y val="-8.333333333333332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D1D946F-7E6A-453C-879D-93D4DB56884E}"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95C-4B60-A51D-7901D8722A3E}"/>
                </c:ext>
              </c:extLst>
            </c:dLbl>
            <c:dLbl>
              <c:idx val="55"/>
              <c:layout>
                <c:manualLayout>
                  <c:x val="-6.1111111111111109E-2"/>
                  <c:y val="5.09259259259259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BCE2C1BD-50A3-4B9A-8B77-705625A3AEC5}"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95C-4B60-A51D-7901D8722A3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kuviot'!$B$18:$BE$18</c:f>
              <c:numCache>
                <c:formatCode>General</c:formatCode>
                <c:ptCount val="56"/>
                <c:pt idx="33" formatCode="#,##0">
                  <c:v>-19</c:v>
                </c:pt>
                <c:pt idx="34" formatCode="#,##0">
                  <c:v>-16</c:v>
                </c:pt>
                <c:pt idx="35" formatCode="#,##0">
                  <c:v>-16</c:v>
                </c:pt>
                <c:pt idx="36" formatCode="#,##0">
                  <c:v>-11</c:v>
                </c:pt>
                <c:pt idx="37" formatCode="#,##0">
                  <c:v>-7</c:v>
                </c:pt>
                <c:pt idx="38" formatCode="#,##0">
                  <c:v>-2</c:v>
                </c:pt>
                <c:pt idx="39" formatCode="#,##0">
                  <c:v>0</c:v>
                </c:pt>
                <c:pt idx="40" formatCode="#,##0">
                  <c:v>4</c:v>
                </c:pt>
                <c:pt idx="41" formatCode="#,##0">
                  <c:v>9</c:v>
                </c:pt>
                <c:pt idx="42" formatCode="#,##0">
                  <c:v>15</c:v>
                </c:pt>
                <c:pt idx="43" formatCode="#,##0">
                  <c:v>16</c:v>
                </c:pt>
                <c:pt idx="44" formatCode="#,##0">
                  <c:v>19</c:v>
                </c:pt>
                <c:pt idx="45" formatCode="#,##0">
                  <c:v>22</c:v>
                </c:pt>
                <c:pt idx="46" formatCode="#,##0">
                  <c:v>23</c:v>
                </c:pt>
                <c:pt idx="47" formatCode="#,##0">
                  <c:v>26</c:v>
                </c:pt>
                <c:pt idx="48" formatCode="#,##0">
                  <c:v>28</c:v>
                </c:pt>
                <c:pt idx="49" formatCode="#,##0">
                  <c:v>29</c:v>
                </c:pt>
                <c:pt idx="50" formatCode="#,##0">
                  <c:v>32</c:v>
                </c:pt>
                <c:pt idx="51" formatCode="#,##0">
                  <c:v>34</c:v>
                </c:pt>
                <c:pt idx="52" formatCode="#,##0">
                  <c:v>36</c:v>
                </c:pt>
                <c:pt idx="53" formatCode="#,##0">
                  <c:v>36</c:v>
                </c:pt>
                <c:pt idx="54" formatCode="#,##0">
                  <c:v>37</c:v>
                </c:pt>
                <c:pt idx="55" formatCode="#,##0">
                  <c:v>38</c:v>
                </c:pt>
              </c:numCache>
            </c:numRef>
          </c:val>
          <c:smooth val="0"/>
          <c:extLst>
            <c:ext xmlns:c16="http://schemas.microsoft.com/office/drawing/2014/chart" uri="{C3380CC4-5D6E-409C-BE32-E72D297353CC}">
              <c16:uniqueId val="{00000004-E95C-4B60-A51D-7901D8722A3E}"/>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a:t>
            </a:r>
            <a:r>
              <a:rPr lang="fi-FI" baseline="0"/>
              <a:t> Rautalammilla 1990–2023 ja ennuste 2024–2045</a:t>
            </a:r>
            <a:endParaRPr lang="fi-FI"/>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kuviot'!$A$25</c:f>
              <c:strCache>
                <c:ptCount val="1"/>
                <c:pt idx="0">
                  <c:v>Rautalampi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86C-4A6F-8661-CF7CC6E976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kuviot'!$B$25:$AZ$25</c:f>
              <c:numCache>
                <c:formatCode>#,##0</c:formatCode>
                <c:ptCount val="51"/>
                <c:pt idx="0">
                  <c:v>1</c:v>
                </c:pt>
                <c:pt idx="1">
                  <c:v>-18</c:v>
                </c:pt>
                <c:pt idx="2">
                  <c:v>-18</c:v>
                </c:pt>
                <c:pt idx="3">
                  <c:v>11</c:v>
                </c:pt>
                <c:pt idx="4">
                  <c:v>-60</c:v>
                </c:pt>
                <c:pt idx="5">
                  <c:v>-3</c:v>
                </c:pt>
                <c:pt idx="6">
                  <c:v>-37</c:v>
                </c:pt>
                <c:pt idx="7">
                  <c:v>-35</c:v>
                </c:pt>
                <c:pt idx="8">
                  <c:v>-68</c:v>
                </c:pt>
                <c:pt idx="9">
                  <c:v>-39</c:v>
                </c:pt>
                <c:pt idx="10">
                  <c:v>-45</c:v>
                </c:pt>
                <c:pt idx="11">
                  <c:v>-25</c:v>
                </c:pt>
                <c:pt idx="12">
                  <c:v>-19</c:v>
                </c:pt>
                <c:pt idx="13">
                  <c:v>-20</c:v>
                </c:pt>
                <c:pt idx="14">
                  <c:v>18</c:v>
                </c:pt>
                <c:pt idx="15">
                  <c:v>-4</c:v>
                </c:pt>
                <c:pt idx="16">
                  <c:v>-52</c:v>
                </c:pt>
                <c:pt idx="17">
                  <c:v>12</c:v>
                </c:pt>
                <c:pt idx="18">
                  <c:v>-14</c:v>
                </c:pt>
                <c:pt idx="19">
                  <c:v>11</c:v>
                </c:pt>
                <c:pt idx="20">
                  <c:v>-8</c:v>
                </c:pt>
                <c:pt idx="21">
                  <c:v>31</c:v>
                </c:pt>
                <c:pt idx="22">
                  <c:v>-14</c:v>
                </c:pt>
                <c:pt idx="23">
                  <c:v>3</c:v>
                </c:pt>
                <c:pt idx="24">
                  <c:v>-3</c:v>
                </c:pt>
                <c:pt idx="25">
                  <c:v>-27</c:v>
                </c:pt>
                <c:pt idx="26">
                  <c:v>18</c:v>
                </c:pt>
                <c:pt idx="27">
                  <c:v>5</c:v>
                </c:pt>
                <c:pt idx="28">
                  <c:v>-17</c:v>
                </c:pt>
                <c:pt idx="29">
                  <c:v>-45</c:v>
                </c:pt>
                <c:pt idx="30">
                  <c:v>-14</c:v>
                </c:pt>
                <c:pt idx="31">
                  <c:v>20</c:v>
                </c:pt>
                <c:pt idx="32">
                  <c:v>-25</c:v>
                </c:pt>
                <c:pt idx="33">
                  <c:v>7</c:v>
                </c:pt>
              </c:numCache>
            </c:numRef>
          </c:val>
          <c:smooth val="0"/>
          <c:extLst>
            <c:ext xmlns:c16="http://schemas.microsoft.com/office/drawing/2014/chart" uri="{C3380CC4-5D6E-409C-BE32-E72D297353CC}">
              <c16:uniqueId val="{00000001-186C-4A6F-8661-CF7CC6E9762D}"/>
            </c:ext>
          </c:extLst>
        </c:ser>
        <c:ser>
          <c:idx val="1"/>
          <c:order val="1"/>
          <c:tx>
            <c:strRef>
              <c:f>'Dia 19 kuviot'!$A$26</c:f>
              <c:strCache>
                <c:ptCount val="1"/>
                <c:pt idx="0">
                  <c:v>Rautalampi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FFC3D0E-9E5C-4F25-928C-71AB91FD1E0F}"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186C-4A6F-8661-CF7CC6E9762D}"/>
                </c:ext>
              </c:extLst>
            </c:dLbl>
            <c:dLbl>
              <c:idx val="55"/>
              <c:layout>
                <c:manualLayout>
                  <c:x val="-5.8333333333333438E-2"/>
                  <c:y val="6.48148148148148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EF3BD8D-F3D1-4ECC-9D19-0F57491557CC}"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186C-4A6F-8661-CF7CC6E9762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kuviot'!$B$26:$BE$26</c:f>
              <c:numCache>
                <c:formatCode>General</c:formatCode>
                <c:ptCount val="56"/>
                <c:pt idx="33" formatCode="#,##0">
                  <c:v>7</c:v>
                </c:pt>
                <c:pt idx="34" formatCode="#,##0">
                  <c:v>-8</c:v>
                </c:pt>
                <c:pt idx="35" formatCode="#,##0">
                  <c:v>-11</c:v>
                </c:pt>
                <c:pt idx="36" formatCode="#,##0">
                  <c:v>-7</c:v>
                </c:pt>
                <c:pt idx="37" formatCode="#,##0">
                  <c:v>-2</c:v>
                </c:pt>
                <c:pt idx="38" formatCode="#,##0">
                  <c:v>-2</c:v>
                </c:pt>
                <c:pt idx="39" formatCode="#,##0">
                  <c:v>2</c:v>
                </c:pt>
                <c:pt idx="40" formatCode="#,##0">
                  <c:v>4</c:v>
                </c:pt>
                <c:pt idx="41" formatCode="#,##0">
                  <c:v>5</c:v>
                </c:pt>
                <c:pt idx="42" formatCode="#,##0">
                  <c:v>8</c:v>
                </c:pt>
                <c:pt idx="43" formatCode="#,##0">
                  <c:v>8</c:v>
                </c:pt>
                <c:pt idx="44" formatCode="#,##0">
                  <c:v>11</c:v>
                </c:pt>
                <c:pt idx="45" formatCode="#,##0">
                  <c:v>12</c:v>
                </c:pt>
                <c:pt idx="46" formatCode="#,##0">
                  <c:v>15</c:v>
                </c:pt>
                <c:pt idx="47" formatCode="#,##0">
                  <c:v>17</c:v>
                </c:pt>
                <c:pt idx="48" formatCode="#,##0">
                  <c:v>18</c:v>
                </c:pt>
                <c:pt idx="49" formatCode="#,##0">
                  <c:v>21</c:v>
                </c:pt>
                <c:pt idx="50" formatCode="#,##0">
                  <c:v>20</c:v>
                </c:pt>
                <c:pt idx="51" formatCode="#,##0">
                  <c:v>21</c:v>
                </c:pt>
                <c:pt idx="52" formatCode="#,##0">
                  <c:v>23</c:v>
                </c:pt>
                <c:pt idx="53" formatCode="#,##0">
                  <c:v>24</c:v>
                </c:pt>
                <c:pt idx="54" formatCode="#,##0">
                  <c:v>24</c:v>
                </c:pt>
                <c:pt idx="55" formatCode="#,##0">
                  <c:v>25</c:v>
                </c:pt>
              </c:numCache>
            </c:numRef>
          </c:val>
          <c:smooth val="0"/>
          <c:extLst>
            <c:ext xmlns:c16="http://schemas.microsoft.com/office/drawing/2014/chart" uri="{C3380CC4-5D6E-409C-BE32-E72D297353CC}">
              <c16:uniqueId val="{00000004-186C-4A6F-8661-CF7CC6E9762D}"/>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Rautavaaralla 1990–2023 ja ennuste 2024–2045</a:t>
            </a:r>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kuviot'!$A$33</c:f>
              <c:strCache>
                <c:ptCount val="1"/>
                <c:pt idx="0">
                  <c:v>Rautavaara toteutunut</c:v>
                </c:pt>
              </c:strCache>
            </c:strRef>
          </c:tx>
          <c:spPr>
            <a:ln w="38100" cap="rnd">
              <a:solidFill>
                <a:schemeClr val="tx2"/>
              </a:solidFill>
              <a:round/>
            </a:ln>
            <a:effectLst/>
          </c:spPr>
          <c:marker>
            <c:symbol val="none"/>
          </c:marker>
          <c:dLbls>
            <c:dLbl>
              <c:idx val="0"/>
              <c:layout>
                <c:manualLayout>
                  <c:x val="-1.666666666666668E-2"/>
                  <c:y val="6.0185185185185182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DDC6-4176-AEBD-2F1D632ABF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kuviot'!$B$33:$AZ$33</c:f>
              <c:numCache>
                <c:formatCode>#,##0</c:formatCode>
                <c:ptCount val="51"/>
                <c:pt idx="0">
                  <c:v>-36</c:v>
                </c:pt>
                <c:pt idx="1">
                  <c:v>-34</c:v>
                </c:pt>
                <c:pt idx="2">
                  <c:v>-2</c:v>
                </c:pt>
                <c:pt idx="3">
                  <c:v>-25</c:v>
                </c:pt>
                <c:pt idx="4">
                  <c:v>-38</c:v>
                </c:pt>
                <c:pt idx="5">
                  <c:v>-40</c:v>
                </c:pt>
                <c:pt idx="6">
                  <c:v>-35</c:v>
                </c:pt>
                <c:pt idx="7">
                  <c:v>-43</c:v>
                </c:pt>
                <c:pt idx="8">
                  <c:v>-58</c:v>
                </c:pt>
                <c:pt idx="9">
                  <c:v>-69</c:v>
                </c:pt>
                <c:pt idx="10">
                  <c:v>-66</c:v>
                </c:pt>
                <c:pt idx="11">
                  <c:v>-51</c:v>
                </c:pt>
                <c:pt idx="12">
                  <c:v>-57</c:v>
                </c:pt>
                <c:pt idx="13">
                  <c:v>-39</c:v>
                </c:pt>
                <c:pt idx="14">
                  <c:v>-32</c:v>
                </c:pt>
                <c:pt idx="15">
                  <c:v>-23</c:v>
                </c:pt>
                <c:pt idx="16">
                  <c:v>-5</c:v>
                </c:pt>
                <c:pt idx="17">
                  <c:v>-37</c:v>
                </c:pt>
                <c:pt idx="18">
                  <c:v>-16</c:v>
                </c:pt>
                <c:pt idx="19">
                  <c:v>-3</c:v>
                </c:pt>
                <c:pt idx="20">
                  <c:v>-26</c:v>
                </c:pt>
                <c:pt idx="21">
                  <c:v>-2</c:v>
                </c:pt>
                <c:pt idx="22">
                  <c:v>-5</c:v>
                </c:pt>
                <c:pt idx="23">
                  <c:v>-2</c:v>
                </c:pt>
                <c:pt idx="24">
                  <c:v>9</c:v>
                </c:pt>
                <c:pt idx="25">
                  <c:v>-3</c:v>
                </c:pt>
                <c:pt idx="26">
                  <c:v>14</c:v>
                </c:pt>
                <c:pt idx="27">
                  <c:v>-1</c:v>
                </c:pt>
                <c:pt idx="28">
                  <c:v>-10</c:v>
                </c:pt>
                <c:pt idx="29">
                  <c:v>-20</c:v>
                </c:pt>
                <c:pt idx="30">
                  <c:v>-4</c:v>
                </c:pt>
                <c:pt idx="31">
                  <c:v>-13</c:v>
                </c:pt>
                <c:pt idx="32">
                  <c:v>5</c:v>
                </c:pt>
                <c:pt idx="33">
                  <c:v>-30</c:v>
                </c:pt>
              </c:numCache>
            </c:numRef>
          </c:val>
          <c:smooth val="0"/>
          <c:extLst>
            <c:ext xmlns:c16="http://schemas.microsoft.com/office/drawing/2014/chart" uri="{C3380CC4-5D6E-409C-BE32-E72D297353CC}">
              <c16:uniqueId val="{00000001-DDC6-4176-AEBD-2F1D632ABF47}"/>
            </c:ext>
          </c:extLst>
        </c:ser>
        <c:ser>
          <c:idx val="1"/>
          <c:order val="1"/>
          <c:tx>
            <c:strRef>
              <c:f>'Dia 19 kuviot'!$A$34</c:f>
              <c:strCache>
                <c:ptCount val="1"/>
                <c:pt idx="0">
                  <c:v>Rautavaara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FED9912-C1E1-4C95-ABE9-426E9230B243}"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DDC6-4176-AEBD-2F1D632ABF47}"/>
                </c:ext>
              </c:extLst>
            </c:dLbl>
            <c:dLbl>
              <c:idx val="55"/>
              <c:layout>
                <c:manualLayout>
                  <c:x val="-6.3888888888888995E-2"/>
                  <c:y val="4.629629629629625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C4DA3BBC-F335-45BB-969E-240085625242}"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DDC6-4176-AEBD-2F1D632ABF4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kuviot'!$B$34:$BE$34</c:f>
              <c:numCache>
                <c:formatCode>General</c:formatCode>
                <c:ptCount val="56"/>
                <c:pt idx="33" formatCode="#,##0">
                  <c:v>-30</c:v>
                </c:pt>
                <c:pt idx="34" formatCode="#,##0">
                  <c:v>-10</c:v>
                </c:pt>
                <c:pt idx="35" formatCode="#,##0">
                  <c:v>-7</c:v>
                </c:pt>
                <c:pt idx="36" formatCode="#,##0">
                  <c:v>-6</c:v>
                </c:pt>
                <c:pt idx="37" formatCode="#,##0">
                  <c:v>-5</c:v>
                </c:pt>
                <c:pt idx="38" formatCode="#,##0">
                  <c:v>-4</c:v>
                </c:pt>
                <c:pt idx="39" formatCode="#,##0">
                  <c:v>-1</c:v>
                </c:pt>
                <c:pt idx="40" formatCode="#,##0">
                  <c:v>0</c:v>
                </c:pt>
                <c:pt idx="41" formatCode="#,##0">
                  <c:v>2</c:v>
                </c:pt>
                <c:pt idx="42" formatCode="#,##0">
                  <c:v>3</c:v>
                </c:pt>
                <c:pt idx="43" formatCode="#,##0">
                  <c:v>5</c:v>
                </c:pt>
                <c:pt idx="44" formatCode="#,##0">
                  <c:v>5</c:v>
                </c:pt>
                <c:pt idx="45" formatCode="#,##0">
                  <c:v>7</c:v>
                </c:pt>
                <c:pt idx="46" formatCode="#,##0">
                  <c:v>7</c:v>
                </c:pt>
                <c:pt idx="47" formatCode="#,##0">
                  <c:v>9</c:v>
                </c:pt>
                <c:pt idx="48" formatCode="#,##0">
                  <c:v>9</c:v>
                </c:pt>
                <c:pt idx="49" formatCode="#,##0">
                  <c:v>9</c:v>
                </c:pt>
                <c:pt idx="50" formatCode="#,##0">
                  <c:v>10</c:v>
                </c:pt>
                <c:pt idx="51" formatCode="#,##0">
                  <c:v>11</c:v>
                </c:pt>
                <c:pt idx="52" formatCode="#,##0">
                  <c:v>12</c:v>
                </c:pt>
                <c:pt idx="53" formatCode="#,##0">
                  <c:v>12</c:v>
                </c:pt>
                <c:pt idx="54" formatCode="#,##0">
                  <c:v>12</c:v>
                </c:pt>
                <c:pt idx="55" formatCode="#,##0">
                  <c:v>12</c:v>
                </c:pt>
              </c:numCache>
            </c:numRef>
          </c:val>
          <c:smooth val="0"/>
          <c:extLst>
            <c:ext xmlns:c16="http://schemas.microsoft.com/office/drawing/2014/chart" uri="{C3380CC4-5D6E-409C-BE32-E72D297353CC}">
              <c16:uniqueId val="{00000004-DDC6-4176-AEBD-2F1D632ABF47}"/>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Leppävirralla 1990–2023 ja ennuste 2024–2045</a:t>
            </a:r>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kuviot'!$A$41</c:f>
              <c:strCache>
                <c:ptCount val="1"/>
                <c:pt idx="0">
                  <c:v>Leppävirta toteutunut</c:v>
                </c:pt>
              </c:strCache>
            </c:strRef>
          </c:tx>
          <c:spPr>
            <a:ln w="38100" cap="rnd">
              <a:solidFill>
                <a:schemeClr val="tx2"/>
              </a:solidFill>
              <a:round/>
            </a:ln>
            <a:effectLst/>
          </c:spPr>
          <c:marker>
            <c:symbol val="none"/>
          </c:marker>
          <c:dLbls>
            <c:dLbl>
              <c:idx val="0"/>
              <c:layout>
                <c:manualLayout>
                  <c:x val="-2.7777777777777776E-2"/>
                  <c:y val="-8.796296296296297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6CBD-4FF3-A5B9-ACA530B398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kuviot'!$B$41:$AZ$41</c:f>
              <c:numCache>
                <c:formatCode>#,##0</c:formatCode>
                <c:ptCount val="51"/>
                <c:pt idx="0">
                  <c:v>24</c:v>
                </c:pt>
                <c:pt idx="1">
                  <c:v>-23</c:v>
                </c:pt>
                <c:pt idx="2">
                  <c:v>41</c:v>
                </c:pt>
                <c:pt idx="3">
                  <c:v>2</c:v>
                </c:pt>
                <c:pt idx="4">
                  <c:v>-95</c:v>
                </c:pt>
                <c:pt idx="5">
                  <c:v>-39</c:v>
                </c:pt>
                <c:pt idx="6">
                  <c:v>-74</c:v>
                </c:pt>
                <c:pt idx="7">
                  <c:v>-66</c:v>
                </c:pt>
                <c:pt idx="8">
                  <c:v>-100</c:v>
                </c:pt>
                <c:pt idx="9">
                  <c:v>-35</c:v>
                </c:pt>
                <c:pt idx="10">
                  <c:v>-88</c:v>
                </c:pt>
                <c:pt idx="11">
                  <c:v>40</c:v>
                </c:pt>
                <c:pt idx="12">
                  <c:v>-5</c:v>
                </c:pt>
                <c:pt idx="13">
                  <c:v>24</c:v>
                </c:pt>
                <c:pt idx="14">
                  <c:v>-23</c:v>
                </c:pt>
                <c:pt idx="15">
                  <c:v>44</c:v>
                </c:pt>
                <c:pt idx="16">
                  <c:v>-3</c:v>
                </c:pt>
                <c:pt idx="17">
                  <c:v>2</c:v>
                </c:pt>
                <c:pt idx="18">
                  <c:v>-89</c:v>
                </c:pt>
                <c:pt idx="19">
                  <c:v>-82</c:v>
                </c:pt>
                <c:pt idx="20">
                  <c:v>-48</c:v>
                </c:pt>
                <c:pt idx="21">
                  <c:v>-70</c:v>
                </c:pt>
                <c:pt idx="22">
                  <c:v>-83</c:v>
                </c:pt>
                <c:pt idx="23">
                  <c:v>-50</c:v>
                </c:pt>
                <c:pt idx="24">
                  <c:v>-87</c:v>
                </c:pt>
                <c:pt idx="25">
                  <c:v>-12</c:v>
                </c:pt>
                <c:pt idx="26">
                  <c:v>-28</c:v>
                </c:pt>
                <c:pt idx="27">
                  <c:v>-9</c:v>
                </c:pt>
                <c:pt idx="28">
                  <c:v>-75</c:v>
                </c:pt>
                <c:pt idx="29">
                  <c:v>-117</c:v>
                </c:pt>
                <c:pt idx="30">
                  <c:v>15</c:v>
                </c:pt>
                <c:pt idx="31">
                  <c:v>-35</c:v>
                </c:pt>
                <c:pt idx="32">
                  <c:v>-10</c:v>
                </c:pt>
                <c:pt idx="33">
                  <c:v>-49</c:v>
                </c:pt>
              </c:numCache>
            </c:numRef>
          </c:val>
          <c:smooth val="0"/>
          <c:extLst>
            <c:ext xmlns:c16="http://schemas.microsoft.com/office/drawing/2014/chart" uri="{C3380CC4-5D6E-409C-BE32-E72D297353CC}">
              <c16:uniqueId val="{00000001-6CBD-4FF3-A5B9-ACA530B398E1}"/>
            </c:ext>
          </c:extLst>
        </c:ser>
        <c:ser>
          <c:idx val="1"/>
          <c:order val="1"/>
          <c:tx>
            <c:strRef>
              <c:f>'Dia 19 kuviot'!$A$42</c:f>
              <c:strCache>
                <c:ptCount val="1"/>
                <c:pt idx="0">
                  <c:v>Leppävirta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C74FD56-09BF-4F37-8E71-CFE332C39754}"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6CBD-4FF3-A5B9-ACA530B398E1}"/>
                </c:ext>
              </c:extLst>
            </c:dLbl>
            <c:dLbl>
              <c:idx val="55"/>
              <c:layout>
                <c:manualLayout>
                  <c:x val="-7.2222222222222215E-2"/>
                  <c:y val="-3.240740740740742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D8D64F3-2E9C-4CBC-8DBC-8B46B56C9D3E}"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6CBD-4FF3-A5B9-ACA530B398E1}"/>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kuviot'!$B$42:$BE$42</c:f>
              <c:numCache>
                <c:formatCode>General</c:formatCode>
                <c:ptCount val="56"/>
                <c:pt idx="33" formatCode="#,##0">
                  <c:v>-49</c:v>
                </c:pt>
                <c:pt idx="34" formatCode="#,##0">
                  <c:v>-20</c:v>
                </c:pt>
                <c:pt idx="35" formatCode="#,##0">
                  <c:v>-20</c:v>
                </c:pt>
                <c:pt idx="36" formatCode="#,##0">
                  <c:v>-16</c:v>
                </c:pt>
                <c:pt idx="37" formatCode="#,##0">
                  <c:v>-13</c:v>
                </c:pt>
                <c:pt idx="38" formatCode="#,##0">
                  <c:v>-10</c:v>
                </c:pt>
                <c:pt idx="39" formatCode="#,##0">
                  <c:v>-3</c:v>
                </c:pt>
                <c:pt idx="40" formatCode="#,##0">
                  <c:v>2</c:v>
                </c:pt>
                <c:pt idx="41" formatCode="#,##0">
                  <c:v>8</c:v>
                </c:pt>
                <c:pt idx="42" formatCode="#,##0">
                  <c:v>15</c:v>
                </c:pt>
                <c:pt idx="43" formatCode="#,##0">
                  <c:v>20</c:v>
                </c:pt>
                <c:pt idx="44" formatCode="#,##0">
                  <c:v>25</c:v>
                </c:pt>
                <c:pt idx="45" formatCode="#,##0">
                  <c:v>29</c:v>
                </c:pt>
                <c:pt idx="46" formatCode="#,##0">
                  <c:v>34</c:v>
                </c:pt>
                <c:pt idx="47" formatCode="#,##0">
                  <c:v>36</c:v>
                </c:pt>
                <c:pt idx="48" formatCode="#,##0">
                  <c:v>36</c:v>
                </c:pt>
                <c:pt idx="49" formatCode="#,##0">
                  <c:v>40</c:v>
                </c:pt>
                <c:pt idx="50" formatCode="#,##0">
                  <c:v>43</c:v>
                </c:pt>
                <c:pt idx="51" formatCode="#,##0">
                  <c:v>45</c:v>
                </c:pt>
                <c:pt idx="52" formatCode="#,##0">
                  <c:v>48</c:v>
                </c:pt>
                <c:pt idx="53" formatCode="#,##0">
                  <c:v>51</c:v>
                </c:pt>
                <c:pt idx="54" formatCode="#,##0">
                  <c:v>52</c:v>
                </c:pt>
                <c:pt idx="55" formatCode="#,##0">
                  <c:v>55</c:v>
                </c:pt>
              </c:numCache>
            </c:numRef>
          </c:val>
          <c:smooth val="0"/>
          <c:extLst>
            <c:ext xmlns:c16="http://schemas.microsoft.com/office/drawing/2014/chart" uri="{C3380CC4-5D6E-409C-BE32-E72D297353CC}">
              <c16:uniqueId val="{00000004-6CBD-4FF3-A5B9-ACA530B398E1}"/>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Leppävirralla 1990–2023 ja ennuste 2024–2045</a:t>
            </a:r>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kuviot'!$A$41</c:f>
              <c:strCache>
                <c:ptCount val="1"/>
                <c:pt idx="0">
                  <c:v>Leppävirta toteutunut</c:v>
                </c:pt>
              </c:strCache>
            </c:strRef>
          </c:tx>
          <c:spPr>
            <a:ln w="38100" cap="rnd">
              <a:solidFill>
                <a:schemeClr val="tx2"/>
              </a:solidFill>
              <a:round/>
            </a:ln>
            <a:effectLst/>
          </c:spPr>
          <c:marker>
            <c:symbol val="none"/>
          </c:marker>
          <c:dLbls>
            <c:dLbl>
              <c:idx val="0"/>
              <c:layout>
                <c:manualLayout>
                  <c:x val="-2.7777777777777776E-2"/>
                  <c:y val="-8.796296296296297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4740-4EF8-89D5-7989ACE7B6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kuviot'!$B$41:$AZ$41</c:f>
              <c:numCache>
                <c:formatCode>#,##0</c:formatCode>
                <c:ptCount val="51"/>
                <c:pt idx="0">
                  <c:v>24</c:v>
                </c:pt>
                <c:pt idx="1">
                  <c:v>-23</c:v>
                </c:pt>
                <c:pt idx="2">
                  <c:v>41</c:v>
                </c:pt>
                <c:pt idx="3">
                  <c:v>2</c:v>
                </c:pt>
                <c:pt idx="4">
                  <c:v>-95</c:v>
                </c:pt>
                <c:pt idx="5">
                  <c:v>-39</c:v>
                </c:pt>
                <c:pt idx="6">
                  <c:v>-74</c:v>
                </c:pt>
                <c:pt idx="7">
                  <c:v>-66</c:v>
                </c:pt>
                <c:pt idx="8">
                  <c:v>-100</c:v>
                </c:pt>
                <c:pt idx="9">
                  <c:v>-35</c:v>
                </c:pt>
                <c:pt idx="10">
                  <c:v>-88</c:v>
                </c:pt>
                <c:pt idx="11">
                  <c:v>40</c:v>
                </c:pt>
                <c:pt idx="12">
                  <c:v>-5</c:v>
                </c:pt>
                <c:pt idx="13">
                  <c:v>24</c:v>
                </c:pt>
                <c:pt idx="14">
                  <c:v>-23</c:v>
                </c:pt>
                <c:pt idx="15">
                  <c:v>44</c:v>
                </c:pt>
                <c:pt idx="16">
                  <c:v>-3</c:v>
                </c:pt>
                <c:pt idx="17">
                  <c:v>2</c:v>
                </c:pt>
                <c:pt idx="18">
                  <c:v>-89</c:v>
                </c:pt>
                <c:pt idx="19">
                  <c:v>-82</c:v>
                </c:pt>
                <c:pt idx="20">
                  <c:v>-48</c:v>
                </c:pt>
                <c:pt idx="21">
                  <c:v>-70</c:v>
                </c:pt>
                <c:pt idx="22">
                  <c:v>-83</c:v>
                </c:pt>
                <c:pt idx="23">
                  <c:v>-50</c:v>
                </c:pt>
                <c:pt idx="24">
                  <c:v>-87</c:v>
                </c:pt>
                <c:pt idx="25">
                  <c:v>-12</c:v>
                </c:pt>
                <c:pt idx="26">
                  <c:v>-28</c:v>
                </c:pt>
                <c:pt idx="27">
                  <c:v>-9</c:v>
                </c:pt>
                <c:pt idx="28">
                  <c:v>-75</c:v>
                </c:pt>
                <c:pt idx="29">
                  <c:v>-117</c:v>
                </c:pt>
                <c:pt idx="30">
                  <c:v>15</c:v>
                </c:pt>
                <c:pt idx="31">
                  <c:v>-35</c:v>
                </c:pt>
                <c:pt idx="32">
                  <c:v>-10</c:v>
                </c:pt>
                <c:pt idx="33">
                  <c:v>-49</c:v>
                </c:pt>
              </c:numCache>
            </c:numRef>
          </c:val>
          <c:smooth val="0"/>
          <c:extLst>
            <c:ext xmlns:c16="http://schemas.microsoft.com/office/drawing/2014/chart" uri="{C3380CC4-5D6E-409C-BE32-E72D297353CC}">
              <c16:uniqueId val="{00000001-4740-4EF8-89D5-7989ACE7B6B7}"/>
            </c:ext>
          </c:extLst>
        </c:ser>
        <c:ser>
          <c:idx val="1"/>
          <c:order val="1"/>
          <c:tx>
            <c:strRef>
              <c:f>'Dia 19 kuviot'!$A$42</c:f>
              <c:strCache>
                <c:ptCount val="1"/>
                <c:pt idx="0">
                  <c:v>Leppävirta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C74FD56-09BF-4F37-8E71-CFE332C39754}"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4740-4EF8-89D5-7989ACE7B6B7}"/>
                </c:ext>
              </c:extLst>
            </c:dLbl>
            <c:dLbl>
              <c:idx val="55"/>
              <c:layout>
                <c:manualLayout>
                  <c:x val="-7.2222222222222215E-2"/>
                  <c:y val="-3.240740740740742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D8D64F3-2E9C-4CBC-8DBC-8B46B56C9D3E}"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4740-4EF8-89D5-7989ACE7B6B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kuviot'!$B$42:$BE$42</c:f>
              <c:numCache>
                <c:formatCode>General</c:formatCode>
                <c:ptCount val="56"/>
                <c:pt idx="33" formatCode="#,##0">
                  <c:v>-49</c:v>
                </c:pt>
                <c:pt idx="34" formatCode="#,##0">
                  <c:v>-20</c:v>
                </c:pt>
                <c:pt idx="35" formatCode="#,##0">
                  <c:v>-20</c:v>
                </c:pt>
                <c:pt idx="36" formatCode="#,##0">
                  <c:v>-16</c:v>
                </c:pt>
                <c:pt idx="37" formatCode="#,##0">
                  <c:v>-13</c:v>
                </c:pt>
                <c:pt idx="38" formatCode="#,##0">
                  <c:v>-10</c:v>
                </c:pt>
                <c:pt idx="39" formatCode="#,##0">
                  <c:v>-3</c:v>
                </c:pt>
                <c:pt idx="40" formatCode="#,##0">
                  <c:v>2</c:v>
                </c:pt>
                <c:pt idx="41" formatCode="#,##0">
                  <c:v>8</c:v>
                </c:pt>
                <c:pt idx="42" formatCode="#,##0">
                  <c:v>15</c:v>
                </c:pt>
                <c:pt idx="43" formatCode="#,##0">
                  <c:v>20</c:v>
                </c:pt>
                <c:pt idx="44" formatCode="#,##0">
                  <c:v>25</c:v>
                </c:pt>
                <c:pt idx="45" formatCode="#,##0">
                  <c:v>29</c:v>
                </c:pt>
                <c:pt idx="46" formatCode="#,##0">
                  <c:v>34</c:v>
                </c:pt>
                <c:pt idx="47" formatCode="#,##0">
                  <c:v>36</c:v>
                </c:pt>
                <c:pt idx="48" formatCode="#,##0">
                  <c:v>36</c:v>
                </c:pt>
                <c:pt idx="49" formatCode="#,##0">
                  <c:v>40</c:v>
                </c:pt>
                <c:pt idx="50" formatCode="#,##0">
                  <c:v>43</c:v>
                </c:pt>
                <c:pt idx="51" formatCode="#,##0">
                  <c:v>45</c:v>
                </c:pt>
                <c:pt idx="52" formatCode="#,##0">
                  <c:v>48</c:v>
                </c:pt>
                <c:pt idx="53" formatCode="#,##0">
                  <c:v>51</c:v>
                </c:pt>
                <c:pt idx="54" formatCode="#,##0">
                  <c:v>52</c:v>
                </c:pt>
                <c:pt idx="55" formatCode="#,##0">
                  <c:v>55</c:v>
                </c:pt>
              </c:numCache>
            </c:numRef>
          </c:val>
          <c:smooth val="0"/>
          <c:extLst>
            <c:ext xmlns:c16="http://schemas.microsoft.com/office/drawing/2014/chart" uri="{C3380CC4-5D6E-409C-BE32-E72D297353CC}">
              <c16:uniqueId val="{00000004-4740-4EF8-89D5-7989ACE7B6B7}"/>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a:t>Elävänä syntyneet koko maassa 1990–2023 ja ennuste 2024–2045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9.921439938546113E-2"/>
          <c:y val="0.17325997265490645"/>
          <c:w val="0.87290533503157786"/>
          <c:h val="0.6631799631933839"/>
        </c:manualLayout>
      </c:layout>
      <c:lineChart>
        <c:grouping val="standard"/>
        <c:varyColors val="0"/>
        <c:ser>
          <c:idx val="0"/>
          <c:order val="0"/>
          <c:tx>
            <c:strRef>
              <c:f>'Dia 10'!$B$5</c:f>
              <c:strCache>
                <c:ptCount val="1"/>
                <c:pt idx="0">
                  <c:v>KOKO MAA toteutunut</c:v>
                </c:pt>
              </c:strCache>
            </c:strRef>
          </c:tx>
          <c:spPr>
            <a:ln w="38100" cap="rnd">
              <a:solidFill>
                <a:schemeClr val="tx2"/>
              </a:solidFill>
              <a:round/>
            </a:ln>
            <a:effectLst/>
          </c:spPr>
          <c:marker>
            <c:symbol val="none"/>
          </c:marker>
          <c:dLbls>
            <c:dLbl>
              <c:idx val="0"/>
              <c:layout>
                <c:manualLayout>
                  <c:x val="-1.5980023712090303E-2"/>
                  <c:y val="-4.987164807201847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6A4B105-3C3E-4E93-9849-0E378A436753}" type="VALUE">
                      <a:rPr lang="en-US" baseline="0"/>
                      <a:pPr>
                        <a:defRPr/>
                      </a:pPr>
                      <a:t>[ARVO]</a:t>
                    </a:fld>
                    <a:endParaRPr lang="fi-FI"/>
                  </a:p>
                </c:rich>
              </c:tx>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24CA-4AAD-9231-C8B59B9BA2A5}"/>
                </c:ext>
              </c:extLst>
            </c:dLbl>
            <c:dLbl>
              <c:idx val="1"/>
              <c:delete val="1"/>
              <c:extLst>
                <c:ext xmlns:c15="http://schemas.microsoft.com/office/drawing/2012/chart" uri="{CE6537A1-D6FC-4f65-9D91-7224C49458BB}"/>
                <c:ext xmlns:c16="http://schemas.microsoft.com/office/drawing/2014/chart" uri="{C3380CC4-5D6E-409C-BE32-E72D297353CC}">
                  <c16:uniqueId val="{00000001-24CA-4AAD-9231-C8B59B9BA2A5}"/>
                </c:ext>
              </c:extLst>
            </c:dLbl>
            <c:dLbl>
              <c:idx val="2"/>
              <c:delete val="1"/>
              <c:extLst>
                <c:ext xmlns:c15="http://schemas.microsoft.com/office/drawing/2012/chart" uri="{CE6537A1-D6FC-4f65-9D91-7224C49458BB}"/>
                <c:ext xmlns:c16="http://schemas.microsoft.com/office/drawing/2014/chart" uri="{C3380CC4-5D6E-409C-BE32-E72D297353CC}">
                  <c16:uniqueId val="{00000002-24CA-4AAD-9231-C8B59B9BA2A5}"/>
                </c:ext>
              </c:extLst>
            </c:dLbl>
            <c:dLbl>
              <c:idx val="3"/>
              <c:delete val="1"/>
              <c:extLst>
                <c:ext xmlns:c15="http://schemas.microsoft.com/office/drawing/2012/chart" uri="{CE6537A1-D6FC-4f65-9D91-7224C49458BB}"/>
                <c:ext xmlns:c16="http://schemas.microsoft.com/office/drawing/2014/chart" uri="{C3380CC4-5D6E-409C-BE32-E72D297353CC}">
                  <c16:uniqueId val="{00000003-24CA-4AAD-9231-C8B59B9BA2A5}"/>
                </c:ext>
              </c:extLst>
            </c:dLbl>
            <c:dLbl>
              <c:idx val="4"/>
              <c:delete val="1"/>
              <c:extLst>
                <c:ext xmlns:c15="http://schemas.microsoft.com/office/drawing/2012/chart" uri="{CE6537A1-D6FC-4f65-9D91-7224C49458BB}"/>
                <c:ext xmlns:c16="http://schemas.microsoft.com/office/drawing/2014/chart" uri="{C3380CC4-5D6E-409C-BE32-E72D297353CC}">
                  <c16:uniqueId val="{00000004-24CA-4AAD-9231-C8B59B9BA2A5}"/>
                </c:ext>
              </c:extLst>
            </c:dLbl>
            <c:dLbl>
              <c:idx val="5"/>
              <c:delete val="1"/>
              <c:extLst>
                <c:ext xmlns:c15="http://schemas.microsoft.com/office/drawing/2012/chart" uri="{CE6537A1-D6FC-4f65-9D91-7224C49458BB}"/>
                <c:ext xmlns:c16="http://schemas.microsoft.com/office/drawing/2014/chart" uri="{C3380CC4-5D6E-409C-BE32-E72D297353CC}">
                  <c16:uniqueId val="{00000005-24CA-4AAD-9231-C8B59B9BA2A5}"/>
                </c:ext>
              </c:extLst>
            </c:dLbl>
            <c:dLbl>
              <c:idx val="6"/>
              <c:delete val="1"/>
              <c:extLst>
                <c:ext xmlns:c15="http://schemas.microsoft.com/office/drawing/2012/chart" uri="{CE6537A1-D6FC-4f65-9D91-7224C49458BB}"/>
                <c:ext xmlns:c16="http://schemas.microsoft.com/office/drawing/2014/chart" uri="{C3380CC4-5D6E-409C-BE32-E72D297353CC}">
                  <c16:uniqueId val="{00000006-24CA-4AAD-9231-C8B59B9BA2A5}"/>
                </c:ext>
              </c:extLst>
            </c:dLbl>
            <c:dLbl>
              <c:idx val="7"/>
              <c:delete val="1"/>
              <c:extLst>
                <c:ext xmlns:c15="http://schemas.microsoft.com/office/drawing/2012/chart" uri="{CE6537A1-D6FC-4f65-9D91-7224C49458BB}"/>
                <c:ext xmlns:c16="http://schemas.microsoft.com/office/drawing/2014/chart" uri="{C3380CC4-5D6E-409C-BE32-E72D297353CC}">
                  <c16:uniqueId val="{00000007-24CA-4AAD-9231-C8B59B9BA2A5}"/>
                </c:ext>
              </c:extLst>
            </c:dLbl>
            <c:dLbl>
              <c:idx val="8"/>
              <c:delete val="1"/>
              <c:extLst>
                <c:ext xmlns:c15="http://schemas.microsoft.com/office/drawing/2012/chart" uri="{CE6537A1-D6FC-4f65-9D91-7224C49458BB}"/>
                <c:ext xmlns:c16="http://schemas.microsoft.com/office/drawing/2014/chart" uri="{C3380CC4-5D6E-409C-BE32-E72D297353CC}">
                  <c16:uniqueId val="{00000008-24CA-4AAD-9231-C8B59B9BA2A5}"/>
                </c:ext>
              </c:extLst>
            </c:dLbl>
            <c:dLbl>
              <c:idx val="9"/>
              <c:delete val="1"/>
              <c:extLst>
                <c:ext xmlns:c15="http://schemas.microsoft.com/office/drawing/2012/chart" uri="{CE6537A1-D6FC-4f65-9D91-7224C49458BB}"/>
                <c:ext xmlns:c16="http://schemas.microsoft.com/office/drawing/2014/chart" uri="{C3380CC4-5D6E-409C-BE32-E72D297353CC}">
                  <c16:uniqueId val="{00000009-24CA-4AAD-9231-C8B59B9BA2A5}"/>
                </c:ext>
              </c:extLst>
            </c:dLbl>
            <c:dLbl>
              <c:idx val="10"/>
              <c:delete val="1"/>
              <c:extLst>
                <c:ext xmlns:c15="http://schemas.microsoft.com/office/drawing/2012/chart" uri="{CE6537A1-D6FC-4f65-9D91-7224C49458BB}"/>
                <c:ext xmlns:c16="http://schemas.microsoft.com/office/drawing/2014/chart" uri="{C3380CC4-5D6E-409C-BE32-E72D297353CC}">
                  <c16:uniqueId val="{0000000A-24CA-4AAD-9231-C8B59B9BA2A5}"/>
                </c:ext>
              </c:extLst>
            </c:dLbl>
            <c:dLbl>
              <c:idx val="11"/>
              <c:delete val="1"/>
              <c:extLst>
                <c:ext xmlns:c15="http://schemas.microsoft.com/office/drawing/2012/chart" uri="{CE6537A1-D6FC-4f65-9D91-7224C49458BB}"/>
                <c:ext xmlns:c16="http://schemas.microsoft.com/office/drawing/2014/chart" uri="{C3380CC4-5D6E-409C-BE32-E72D297353CC}">
                  <c16:uniqueId val="{0000000B-24CA-4AAD-9231-C8B59B9BA2A5}"/>
                </c:ext>
              </c:extLst>
            </c:dLbl>
            <c:dLbl>
              <c:idx val="12"/>
              <c:delete val="1"/>
              <c:extLst>
                <c:ext xmlns:c15="http://schemas.microsoft.com/office/drawing/2012/chart" uri="{CE6537A1-D6FC-4f65-9D91-7224C49458BB}"/>
                <c:ext xmlns:c16="http://schemas.microsoft.com/office/drawing/2014/chart" uri="{C3380CC4-5D6E-409C-BE32-E72D297353CC}">
                  <c16:uniqueId val="{0000000C-24CA-4AAD-9231-C8B59B9BA2A5}"/>
                </c:ext>
              </c:extLst>
            </c:dLbl>
            <c:dLbl>
              <c:idx val="13"/>
              <c:delete val="1"/>
              <c:extLst>
                <c:ext xmlns:c15="http://schemas.microsoft.com/office/drawing/2012/chart" uri="{CE6537A1-D6FC-4f65-9D91-7224C49458BB}"/>
                <c:ext xmlns:c16="http://schemas.microsoft.com/office/drawing/2014/chart" uri="{C3380CC4-5D6E-409C-BE32-E72D297353CC}">
                  <c16:uniqueId val="{0000000D-24CA-4AAD-9231-C8B59B9BA2A5}"/>
                </c:ext>
              </c:extLst>
            </c:dLbl>
            <c:dLbl>
              <c:idx val="14"/>
              <c:delete val="1"/>
              <c:extLst>
                <c:ext xmlns:c15="http://schemas.microsoft.com/office/drawing/2012/chart" uri="{CE6537A1-D6FC-4f65-9D91-7224C49458BB}"/>
                <c:ext xmlns:c16="http://schemas.microsoft.com/office/drawing/2014/chart" uri="{C3380CC4-5D6E-409C-BE32-E72D297353CC}">
                  <c16:uniqueId val="{0000000E-24CA-4AAD-9231-C8B59B9BA2A5}"/>
                </c:ext>
              </c:extLst>
            </c:dLbl>
            <c:dLbl>
              <c:idx val="15"/>
              <c:delete val="1"/>
              <c:extLst>
                <c:ext xmlns:c15="http://schemas.microsoft.com/office/drawing/2012/chart" uri="{CE6537A1-D6FC-4f65-9D91-7224C49458BB}"/>
                <c:ext xmlns:c16="http://schemas.microsoft.com/office/drawing/2014/chart" uri="{C3380CC4-5D6E-409C-BE32-E72D297353CC}">
                  <c16:uniqueId val="{0000000F-24CA-4AAD-9231-C8B59B9BA2A5}"/>
                </c:ext>
              </c:extLst>
            </c:dLbl>
            <c:dLbl>
              <c:idx val="16"/>
              <c:delete val="1"/>
              <c:extLst>
                <c:ext xmlns:c15="http://schemas.microsoft.com/office/drawing/2012/chart" uri="{CE6537A1-D6FC-4f65-9D91-7224C49458BB}"/>
                <c:ext xmlns:c16="http://schemas.microsoft.com/office/drawing/2014/chart" uri="{C3380CC4-5D6E-409C-BE32-E72D297353CC}">
                  <c16:uniqueId val="{00000010-24CA-4AAD-9231-C8B59B9BA2A5}"/>
                </c:ext>
              </c:extLst>
            </c:dLbl>
            <c:dLbl>
              <c:idx val="17"/>
              <c:delete val="1"/>
              <c:extLst>
                <c:ext xmlns:c15="http://schemas.microsoft.com/office/drawing/2012/chart" uri="{CE6537A1-D6FC-4f65-9D91-7224C49458BB}"/>
                <c:ext xmlns:c16="http://schemas.microsoft.com/office/drawing/2014/chart" uri="{C3380CC4-5D6E-409C-BE32-E72D297353CC}">
                  <c16:uniqueId val="{00000011-24CA-4AAD-9231-C8B59B9BA2A5}"/>
                </c:ext>
              </c:extLst>
            </c:dLbl>
            <c:dLbl>
              <c:idx val="18"/>
              <c:delete val="1"/>
              <c:extLst>
                <c:ext xmlns:c15="http://schemas.microsoft.com/office/drawing/2012/chart" uri="{CE6537A1-D6FC-4f65-9D91-7224C49458BB}"/>
                <c:ext xmlns:c16="http://schemas.microsoft.com/office/drawing/2014/chart" uri="{C3380CC4-5D6E-409C-BE32-E72D297353CC}">
                  <c16:uniqueId val="{00000012-24CA-4AAD-9231-C8B59B9BA2A5}"/>
                </c:ext>
              </c:extLst>
            </c:dLbl>
            <c:dLbl>
              <c:idx val="19"/>
              <c:delete val="1"/>
              <c:extLst>
                <c:ext xmlns:c15="http://schemas.microsoft.com/office/drawing/2012/chart" uri="{CE6537A1-D6FC-4f65-9D91-7224C49458BB}"/>
                <c:ext xmlns:c16="http://schemas.microsoft.com/office/drawing/2014/chart" uri="{C3380CC4-5D6E-409C-BE32-E72D297353CC}">
                  <c16:uniqueId val="{00000013-24CA-4AAD-9231-C8B59B9BA2A5}"/>
                </c:ext>
              </c:extLst>
            </c:dLbl>
            <c:dLbl>
              <c:idx val="20"/>
              <c:delete val="1"/>
              <c:extLst>
                <c:ext xmlns:c15="http://schemas.microsoft.com/office/drawing/2012/chart" uri="{CE6537A1-D6FC-4f65-9D91-7224C49458BB}"/>
                <c:ext xmlns:c16="http://schemas.microsoft.com/office/drawing/2014/chart" uri="{C3380CC4-5D6E-409C-BE32-E72D297353CC}">
                  <c16:uniqueId val="{00000014-24CA-4AAD-9231-C8B59B9BA2A5}"/>
                </c:ext>
              </c:extLst>
            </c:dLbl>
            <c:dLbl>
              <c:idx val="21"/>
              <c:delete val="1"/>
              <c:extLst>
                <c:ext xmlns:c15="http://schemas.microsoft.com/office/drawing/2012/chart" uri="{CE6537A1-D6FC-4f65-9D91-7224C49458BB}"/>
                <c:ext xmlns:c16="http://schemas.microsoft.com/office/drawing/2014/chart" uri="{C3380CC4-5D6E-409C-BE32-E72D297353CC}">
                  <c16:uniqueId val="{00000015-24CA-4AAD-9231-C8B59B9BA2A5}"/>
                </c:ext>
              </c:extLst>
            </c:dLbl>
            <c:dLbl>
              <c:idx val="22"/>
              <c:delete val="1"/>
              <c:extLst>
                <c:ext xmlns:c15="http://schemas.microsoft.com/office/drawing/2012/chart" uri="{CE6537A1-D6FC-4f65-9D91-7224C49458BB}"/>
                <c:ext xmlns:c16="http://schemas.microsoft.com/office/drawing/2014/chart" uri="{C3380CC4-5D6E-409C-BE32-E72D297353CC}">
                  <c16:uniqueId val="{00000016-24CA-4AAD-9231-C8B59B9BA2A5}"/>
                </c:ext>
              </c:extLst>
            </c:dLbl>
            <c:dLbl>
              <c:idx val="23"/>
              <c:delete val="1"/>
              <c:extLst>
                <c:ext xmlns:c15="http://schemas.microsoft.com/office/drawing/2012/chart" uri="{CE6537A1-D6FC-4f65-9D91-7224C49458BB}"/>
                <c:ext xmlns:c16="http://schemas.microsoft.com/office/drawing/2014/chart" uri="{C3380CC4-5D6E-409C-BE32-E72D297353CC}">
                  <c16:uniqueId val="{00000017-24CA-4AAD-9231-C8B59B9BA2A5}"/>
                </c:ext>
              </c:extLst>
            </c:dLbl>
            <c:dLbl>
              <c:idx val="24"/>
              <c:delete val="1"/>
              <c:extLst>
                <c:ext xmlns:c15="http://schemas.microsoft.com/office/drawing/2012/chart" uri="{CE6537A1-D6FC-4f65-9D91-7224C49458BB}"/>
                <c:ext xmlns:c16="http://schemas.microsoft.com/office/drawing/2014/chart" uri="{C3380CC4-5D6E-409C-BE32-E72D297353CC}">
                  <c16:uniqueId val="{00000018-24CA-4AAD-9231-C8B59B9BA2A5}"/>
                </c:ext>
              </c:extLst>
            </c:dLbl>
            <c:dLbl>
              <c:idx val="25"/>
              <c:delete val="1"/>
              <c:extLst>
                <c:ext xmlns:c15="http://schemas.microsoft.com/office/drawing/2012/chart" uri="{CE6537A1-D6FC-4f65-9D91-7224C49458BB}"/>
                <c:ext xmlns:c16="http://schemas.microsoft.com/office/drawing/2014/chart" uri="{C3380CC4-5D6E-409C-BE32-E72D297353CC}">
                  <c16:uniqueId val="{00000019-24CA-4AAD-9231-C8B59B9BA2A5}"/>
                </c:ext>
              </c:extLst>
            </c:dLbl>
            <c:dLbl>
              <c:idx val="26"/>
              <c:delete val="1"/>
              <c:extLst>
                <c:ext xmlns:c15="http://schemas.microsoft.com/office/drawing/2012/chart" uri="{CE6537A1-D6FC-4f65-9D91-7224C49458BB}"/>
                <c:ext xmlns:c16="http://schemas.microsoft.com/office/drawing/2014/chart" uri="{C3380CC4-5D6E-409C-BE32-E72D297353CC}">
                  <c16:uniqueId val="{0000001A-24CA-4AAD-9231-C8B59B9BA2A5}"/>
                </c:ext>
              </c:extLst>
            </c:dLbl>
            <c:dLbl>
              <c:idx val="27"/>
              <c:delete val="1"/>
              <c:extLst>
                <c:ext xmlns:c15="http://schemas.microsoft.com/office/drawing/2012/chart" uri="{CE6537A1-D6FC-4f65-9D91-7224C49458BB}"/>
                <c:ext xmlns:c16="http://schemas.microsoft.com/office/drawing/2014/chart" uri="{C3380CC4-5D6E-409C-BE32-E72D297353CC}">
                  <c16:uniqueId val="{0000001B-24CA-4AAD-9231-C8B59B9BA2A5}"/>
                </c:ext>
              </c:extLst>
            </c:dLbl>
            <c:dLbl>
              <c:idx val="28"/>
              <c:delete val="1"/>
              <c:extLst>
                <c:ext xmlns:c15="http://schemas.microsoft.com/office/drawing/2012/chart" uri="{CE6537A1-D6FC-4f65-9D91-7224C49458BB}"/>
                <c:ext xmlns:c16="http://schemas.microsoft.com/office/drawing/2014/chart" uri="{C3380CC4-5D6E-409C-BE32-E72D297353CC}">
                  <c16:uniqueId val="{0000001C-24CA-4AAD-9231-C8B59B9BA2A5}"/>
                </c:ext>
              </c:extLst>
            </c:dLbl>
            <c:dLbl>
              <c:idx val="29"/>
              <c:delete val="1"/>
              <c:extLst>
                <c:ext xmlns:c15="http://schemas.microsoft.com/office/drawing/2012/chart" uri="{CE6537A1-D6FC-4f65-9D91-7224C49458BB}"/>
                <c:ext xmlns:c16="http://schemas.microsoft.com/office/drawing/2014/chart" uri="{C3380CC4-5D6E-409C-BE32-E72D297353CC}">
                  <c16:uniqueId val="{0000001D-24CA-4AAD-9231-C8B59B9BA2A5}"/>
                </c:ext>
              </c:extLst>
            </c:dLbl>
            <c:dLbl>
              <c:idx val="30"/>
              <c:delete val="1"/>
              <c:extLst>
                <c:ext xmlns:c15="http://schemas.microsoft.com/office/drawing/2012/chart" uri="{CE6537A1-D6FC-4f65-9D91-7224C49458BB}"/>
                <c:ext xmlns:c16="http://schemas.microsoft.com/office/drawing/2014/chart" uri="{C3380CC4-5D6E-409C-BE32-E72D297353CC}">
                  <c16:uniqueId val="{0000001E-24CA-4AAD-9231-C8B59B9BA2A5}"/>
                </c:ext>
              </c:extLst>
            </c:dLbl>
            <c:dLbl>
              <c:idx val="31"/>
              <c:delete val="1"/>
              <c:extLst>
                <c:ext xmlns:c15="http://schemas.microsoft.com/office/drawing/2012/chart" uri="{CE6537A1-D6FC-4f65-9D91-7224C49458BB}"/>
                <c:ext xmlns:c16="http://schemas.microsoft.com/office/drawing/2014/chart" uri="{C3380CC4-5D6E-409C-BE32-E72D297353CC}">
                  <c16:uniqueId val="{0000001F-24CA-4AAD-9231-C8B59B9BA2A5}"/>
                </c:ext>
              </c:extLst>
            </c:dLbl>
            <c:dLbl>
              <c:idx val="32"/>
              <c:delete val="1"/>
              <c:extLst>
                <c:ext xmlns:c15="http://schemas.microsoft.com/office/drawing/2012/chart" uri="{CE6537A1-D6FC-4f65-9D91-7224C49458BB}"/>
                <c:ext xmlns:c16="http://schemas.microsoft.com/office/drawing/2014/chart" uri="{C3380CC4-5D6E-409C-BE32-E72D297353CC}">
                  <c16:uniqueId val="{00000020-24CA-4AAD-9231-C8B59B9BA2A5}"/>
                </c:ext>
              </c:extLst>
            </c:dLbl>
            <c:dLbl>
              <c:idx val="33"/>
              <c:layout>
                <c:manualLayout>
                  <c:x val="-4.3945065208248264E-2"/>
                  <c:y val="6.747340621508367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6B92964C-0234-421D-9074-22A041024EBD}" type="VALUE">
                      <a:rPr lang="en-US" baseline="0"/>
                      <a:pPr>
                        <a:defRPr/>
                      </a:pPr>
                      <a:t>[ARVO]</a:t>
                    </a:fld>
                    <a:endParaRPr lang="fi-FI"/>
                  </a:p>
                </c:rich>
              </c:tx>
              <c:spPr>
                <a:solidFill>
                  <a:srgbClr val="FFFFFF"/>
                </a:solidFill>
                <a:ln cap="rnd">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1-24CA-4AAD-9231-C8B59B9BA2A5}"/>
                </c:ext>
              </c:extLst>
            </c:dLbl>
            <c:dLbl>
              <c:idx val="34"/>
              <c:delete val="1"/>
              <c:extLst>
                <c:ext xmlns:c15="http://schemas.microsoft.com/office/drawing/2012/chart" uri="{CE6537A1-D6FC-4f65-9D91-7224C49458BB}"/>
                <c:ext xmlns:c16="http://schemas.microsoft.com/office/drawing/2014/chart" uri="{C3380CC4-5D6E-409C-BE32-E72D297353CC}">
                  <c16:uniqueId val="{00000022-24CA-4AAD-9231-C8B59B9BA2A5}"/>
                </c:ext>
              </c:extLst>
            </c:dLbl>
            <c:spPr>
              <a:noFill/>
              <a:ln cap="rnd">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 10'!$A$6:$A$61</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10'!$B$6:$B$61</c:f>
              <c:numCache>
                <c:formatCode>#,##0</c:formatCode>
                <c:ptCount val="56"/>
                <c:pt idx="0">
                  <c:v>65549</c:v>
                </c:pt>
                <c:pt idx="1">
                  <c:v>65395</c:v>
                </c:pt>
                <c:pt idx="2">
                  <c:v>66731</c:v>
                </c:pt>
                <c:pt idx="3">
                  <c:v>64826</c:v>
                </c:pt>
                <c:pt idx="4">
                  <c:v>65231</c:v>
                </c:pt>
                <c:pt idx="5">
                  <c:v>63067</c:v>
                </c:pt>
                <c:pt idx="6">
                  <c:v>60723</c:v>
                </c:pt>
                <c:pt idx="7">
                  <c:v>59329</c:v>
                </c:pt>
                <c:pt idx="8">
                  <c:v>57108</c:v>
                </c:pt>
                <c:pt idx="9">
                  <c:v>57574</c:v>
                </c:pt>
                <c:pt idx="10">
                  <c:v>56742</c:v>
                </c:pt>
                <c:pt idx="11">
                  <c:v>56189</c:v>
                </c:pt>
                <c:pt idx="12">
                  <c:v>55555</c:v>
                </c:pt>
                <c:pt idx="13">
                  <c:v>56630</c:v>
                </c:pt>
                <c:pt idx="14">
                  <c:v>57758</c:v>
                </c:pt>
                <c:pt idx="15">
                  <c:v>57745</c:v>
                </c:pt>
                <c:pt idx="16">
                  <c:v>58840</c:v>
                </c:pt>
                <c:pt idx="17">
                  <c:v>58729</c:v>
                </c:pt>
                <c:pt idx="18">
                  <c:v>59530</c:v>
                </c:pt>
                <c:pt idx="19">
                  <c:v>60430</c:v>
                </c:pt>
                <c:pt idx="20">
                  <c:v>60980</c:v>
                </c:pt>
                <c:pt idx="21">
                  <c:v>59961</c:v>
                </c:pt>
                <c:pt idx="22">
                  <c:v>59493</c:v>
                </c:pt>
                <c:pt idx="23">
                  <c:v>58134</c:v>
                </c:pt>
                <c:pt idx="24">
                  <c:v>57232</c:v>
                </c:pt>
                <c:pt idx="25">
                  <c:v>55472</c:v>
                </c:pt>
                <c:pt idx="26">
                  <c:v>52814</c:v>
                </c:pt>
                <c:pt idx="27">
                  <c:v>50321</c:v>
                </c:pt>
                <c:pt idx="28">
                  <c:v>47577</c:v>
                </c:pt>
                <c:pt idx="29">
                  <c:v>45613</c:v>
                </c:pt>
                <c:pt idx="30">
                  <c:v>46463</c:v>
                </c:pt>
                <c:pt idx="31" formatCode="General">
                  <c:v>49594</c:v>
                </c:pt>
                <c:pt idx="32" formatCode="General">
                  <c:v>44951</c:v>
                </c:pt>
                <c:pt idx="33" formatCode="General">
                  <c:v>43383</c:v>
                </c:pt>
                <c:pt idx="34">
                  <c:v>43816</c:v>
                </c:pt>
              </c:numCache>
            </c:numRef>
          </c:val>
          <c:smooth val="0"/>
          <c:extLst>
            <c:ext xmlns:c16="http://schemas.microsoft.com/office/drawing/2014/chart" uri="{C3380CC4-5D6E-409C-BE32-E72D297353CC}">
              <c16:uniqueId val="{00000023-24CA-4AAD-9231-C8B59B9BA2A5}"/>
            </c:ext>
          </c:extLst>
        </c:ser>
        <c:ser>
          <c:idx val="1"/>
          <c:order val="1"/>
          <c:tx>
            <c:strRef>
              <c:f>'Dia 10'!$C$5</c:f>
              <c:strCache>
                <c:ptCount val="1"/>
                <c:pt idx="0">
                  <c:v>Koko maa ennuste</c:v>
                </c:pt>
              </c:strCache>
            </c:strRef>
          </c:tx>
          <c:spPr>
            <a:ln w="38100" cap="rnd">
              <a:solidFill>
                <a:srgbClr val="FF0000"/>
              </a:solidFill>
              <a:round/>
            </a:ln>
            <a:effectLst/>
          </c:spPr>
          <c:marker>
            <c:symbol val="none"/>
          </c:marker>
          <c:dLbls>
            <c:dLbl>
              <c:idx val="55"/>
              <c:layout>
                <c:manualLayout>
                  <c:x val="-2.9962544460169466E-2"/>
                  <c:y val="4.9871648072018451E-2"/>
                </c:manualLayout>
              </c:layout>
              <c:tx>
                <c:rich>
                  <a:bodyPr/>
                  <a:lstStyle/>
                  <a:p>
                    <a:fld id="{97495181-44D5-483D-B067-F563133FE8B3}"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24CA-4AAD-9231-C8B59B9BA2A5}"/>
                </c:ext>
              </c:extLst>
            </c:dLbl>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10'!$A$6:$A$61</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10'!$C$6:$C$61</c:f>
              <c:numCache>
                <c:formatCode>General</c:formatCode>
                <c:ptCount val="56"/>
                <c:pt idx="34" formatCode="#,##0">
                  <c:v>43816</c:v>
                </c:pt>
                <c:pt idx="35" formatCode="#,##0">
                  <c:v>44128</c:v>
                </c:pt>
                <c:pt idx="36" formatCode="#,##0">
                  <c:v>44337</c:v>
                </c:pt>
                <c:pt idx="37" formatCode="#,##0">
                  <c:v>44486</c:v>
                </c:pt>
                <c:pt idx="38" formatCode="#,##0">
                  <c:v>44632</c:v>
                </c:pt>
                <c:pt idx="39" formatCode="#,##0">
                  <c:v>44783</c:v>
                </c:pt>
                <c:pt idx="40" formatCode="#,##0">
                  <c:v>44943</c:v>
                </c:pt>
                <c:pt idx="41" formatCode="#,##0">
                  <c:v>45121</c:v>
                </c:pt>
                <c:pt idx="42" formatCode="#,##0">
                  <c:v>45320</c:v>
                </c:pt>
                <c:pt idx="43" formatCode="#,##0">
                  <c:v>45531</c:v>
                </c:pt>
                <c:pt idx="44" formatCode="#,##0">
                  <c:v>45754</c:v>
                </c:pt>
                <c:pt idx="45" formatCode="#,##0">
                  <c:v>45990</c:v>
                </c:pt>
                <c:pt idx="46" formatCode="#,##0">
                  <c:v>46218</c:v>
                </c:pt>
                <c:pt idx="47" formatCode="#,##0">
                  <c:v>46417</c:v>
                </c:pt>
                <c:pt idx="48" formatCode="#,##0">
                  <c:v>46589</c:v>
                </c:pt>
                <c:pt idx="49" formatCode="#,##0">
                  <c:v>46713</c:v>
                </c:pt>
                <c:pt idx="50" formatCode="#,##0">
                  <c:v>46792</c:v>
                </c:pt>
                <c:pt idx="51">
                  <c:v>46802</c:v>
                </c:pt>
                <c:pt idx="52">
                  <c:v>46722</c:v>
                </c:pt>
                <c:pt idx="53">
                  <c:v>46576</c:v>
                </c:pt>
                <c:pt idx="54">
                  <c:v>46361</c:v>
                </c:pt>
                <c:pt idx="55">
                  <c:v>46070</c:v>
                </c:pt>
              </c:numCache>
            </c:numRef>
          </c:val>
          <c:smooth val="0"/>
          <c:extLst>
            <c:ext xmlns:c16="http://schemas.microsoft.com/office/drawing/2014/chart" uri="{C3380CC4-5D6E-409C-BE32-E72D297353CC}">
              <c16:uniqueId val="{00000025-24CA-4AAD-9231-C8B59B9BA2A5}"/>
            </c:ext>
          </c:extLst>
        </c:ser>
        <c:dLbls>
          <c:showLegendKey val="0"/>
          <c:showVal val="0"/>
          <c:showCatName val="0"/>
          <c:showSerName val="0"/>
          <c:showPercent val="0"/>
          <c:showBubbleSize val="0"/>
        </c:dLbls>
        <c:smooth val="0"/>
        <c:axId val="396542408"/>
        <c:axId val="396544048"/>
      </c:lineChart>
      <c:catAx>
        <c:axId val="396542408"/>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396544048"/>
        <c:crosses val="autoZero"/>
        <c:auto val="1"/>
        <c:lblAlgn val="ctr"/>
        <c:lblOffset val="100"/>
        <c:tickLblSkip val="5"/>
        <c:noMultiLvlLbl val="0"/>
      </c:catAx>
      <c:valAx>
        <c:axId val="3965440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1960047424180606E-2"/>
              <c:y val="9.352608721463262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396542408"/>
        <c:crosses val="autoZero"/>
        <c:crossBetween val="between"/>
      </c:valAx>
      <c:spPr>
        <a:noFill/>
        <a:ln>
          <a:solidFill>
            <a:schemeClr val="tx2"/>
          </a:solidFill>
        </a:ln>
        <a:effectLst/>
      </c:spPr>
    </c:plotArea>
    <c:legend>
      <c:legendPos val="b"/>
      <c:layout>
        <c:manualLayout>
          <c:xMode val="edge"/>
          <c:yMode val="edge"/>
          <c:x val="0.20898709613085245"/>
          <c:y val="0.92995932423108374"/>
          <c:w val="0.47815565360970808"/>
          <c:h val="4.95052912686732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Sonkajärvellä 1990–2023 ja ennuste 2024–2045</a:t>
            </a:r>
          </a:p>
        </c:rich>
      </c:tx>
      <c:layout>
        <c:manualLayout>
          <c:xMode val="edge"/>
          <c:yMode val="edge"/>
          <c:x val="0.17216666666666666"/>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kuviot'!$A$19</c:f>
              <c:strCache>
                <c:ptCount val="1"/>
                <c:pt idx="0">
                  <c:v>Sonkajärvi toteutunut</c:v>
                </c:pt>
              </c:strCache>
            </c:strRef>
          </c:tx>
          <c:spPr>
            <a:ln w="38100" cap="rnd">
              <a:solidFill>
                <a:schemeClr val="tx2"/>
              </a:solidFill>
              <a:round/>
            </a:ln>
            <a:effectLst/>
          </c:spPr>
          <c:marker>
            <c:symbol val="none"/>
          </c:marker>
          <c:dLbls>
            <c:dLbl>
              <c:idx val="0"/>
              <c:layout>
                <c:manualLayout>
                  <c:x val="-1.666666666666668E-2"/>
                  <c:y val="4.6296296296296294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EF22-4612-BBB4-3AE8A8A8A6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kuviot'!$B$19:$AZ$19</c:f>
              <c:numCache>
                <c:formatCode>#,##0</c:formatCode>
                <c:ptCount val="51"/>
                <c:pt idx="0">
                  <c:v>-72</c:v>
                </c:pt>
                <c:pt idx="1">
                  <c:v>-28</c:v>
                </c:pt>
                <c:pt idx="2">
                  <c:v>-55</c:v>
                </c:pt>
                <c:pt idx="3">
                  <c:v>-28</c:v>
                </c:pt>
                <c:pt idx="4">
                  <c:v>-38</c:v>
                </c:pt>
                <c:pt idx="5">
                  <c:v>-107</c:v>
                </c:pt>
                <c:pt idx="6">
                  <c:v>-14</c:v>
                </c:pt>
                <c:pt idx="7">
                  <c:v>15</c:v>
                </c:pt>
                <c:pt idx="8">
                  <c:v>-75</c:v>
                </c:pt>
                <c:pt idx="9">
                  <c:v>-69</c:v>
                </c:pt>
                <c:pt idx="10">
                  <c:v>-79</c:v>
                </c:pt>
                <c:pt idx="11">
                  <c:v>-76</c:v>
                </c:pt>
                <c:pt idx="12">
                  <c:v>-80</c:v>
                </c:pt>
                <c:pt idx="13">
                  <c:v>-22</c:v>
                </c:pt>
                <c:pt idx="14">
                  <c:v>1</c:v>
                </c:pt>
                <c:pt idx="15">
                  <c:v>1</c:v>
                </c:pt>
                <c:pt idx="16">
                  <c:v>-7</c:v>
                </c:pt>
                <c:pt idx="17">
                  <c:v>-46</c:v>
                </c:pt>
                <c:pt idx="18">
                  <c:v>-106</c:v>
                </c:pt>
                <c:pt idx="19">
                  <c:v>15</c:v>
                </c:pt>
                <c:pt idx="20">
                  <c:v>5</c:v>
                </c:pt>
                <c:pt idx="21">
                  <c:v>-40</c:v>
                </c:pt>
                <c:pt idx="22">
                  <c:v>-70</c:v>
                </c:pt>
                <c:pt idx="23">
                  <c:v>-26</c:v>
                </c:pt>
                <c:pt idx="24">
                  <c:v>-67</c:v>
                </c:pt>
                <c:pt idx="25">
                  <c:v>-10</c:v>
                </c:pt>
                <c:pt idx="26">
                  <c:v>-56</c:v>
                </c:pt>
                <c:pt idx="27">
                  <c:v>-70</c:v>
                </c:pt>
                <c:pt idx="28">
                  <c:v>-60</c:v>
                </c:pt>
                <c:pt idx="29">
                  <c:v>-22</c:v>
                </c:pt>
                <c:pt idx="30">
                  <c:v>-11</c:v>
                </c:pt>
                <c:pt idx="31">
                  <c:v>-18</c:v>
                </c:pt>
                <c:pt idx="32">
                  <c:v>-43</c:v>
                </c:pt>
                <c:pt idx="33">
                  <c:v>16</c:v>
                </c:pt>
              </c:numCache>
            </c:numRef>
          </c:val>
          <c:smooth val="0"/>
          <c:extLst>
            <c:ext xmlns:c16="http://schemas.microsoft.com/office/drawing/2014/chart" uri="{C3380CC4-5D6E-409C-BE32-E72D297353CC}">
              <c16:uniqueId val="{00000001-EF22-4612-BBB4-3AE8A8A8A64A}"/>
            </c:ext>
          </c:extLst>
        </c:ser>
        <c:ser>
          <c:idx val="1"/>
          <c:order val="1"/>
          <c:tx>
            <c:strRef>
              <c:f>'Dia 19 kuviot'!$A$20</c:f>
              <c:strCache>
                <c:ptCount val="1"/>
                <c:pt idx="0">
                  <c:v>Sonkajärvi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8C7CFC4-96ED-4AE6-B3D2-6FD9643B945D}"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EF22-4612-BBB4-3AE8A8A8A64A}"/>
                </c:ext>
              </c:extLst>
            </c:dLbl>
            <c:dLbl>
              <c:idx val="55"/>
              <c:layout>
                <c:manualLayout>
                  <c:x val="-6.1111111111111109E-2"/>
                  <c:y val="5.09259259259259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C9EC207-85FC-4843-BC8F-535FE8BD2491}"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F22-4612-BBB4-3AE8A8A8A64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kuviot'!$B$20:$BE$20</c:f>
              <c:numCache>
                <c:formatCode>General</c:formatCode>
                <c:ptCount val="56"/>
                <c:pt idx="33" formatCode="#,##0">
                  <c:v>16</c:v>
                </c:pt>
                <c:pt idx="34" formatCode="#,##0">
                  <c:v>-13</c:v>
                </c:pt>
                <c:pt idx="35" formatCode="#,##0">
                  <c:v>-10</c:v>
                </c:pt>
                <c:pt idx="36" formatCode="#,##0">
                  <c:v>-7</c:v>
                </c:pt>
                <c:pt idx="37" formatCode="#,##0">
                  <c:v>-2</c:v>
                </c:pt>
                <c:pt idx="38" formatCode="#,##0">
                  <c:v>0</c:v>
                </c:pt>
                <c:pt idx="39" formatCode="#,##0">
                  <c:v>1</c:v>
                </c:pt>
                <c:pt idx="40" formatCode="#,##0">
                  <c:v>3</c:v>
                </c:pt>
                <c:pt idx="41" formatCode="#,##0">
                  <c:v>8</c:v>
                </c:pt>
                <c:pt idx="42" formatCode="#,##0">
                  <c:v>10</c:v>
                </c:pt>
                <c:pt idx="43" formatCode="#,##0">
                  <c:v>13</c:v>
                </c:pt>
                <c:pt idx="44" formatCode="#,##0">
                  <c:v>15</c:v>
                </c:pt>
                <c:pt idx="45" formatCode="#,##0">
                  <c:v>18</c:v>
                </c:pt>
                <c:pt idx="46" formatCode="#,##0">
                  <c:v>18</c:v>
                </c:pt>
                <c:pt idx="47" formatCode="#,##0">
                  <c:v>20</c:v>
                </c:pt>
                <c:pt idx="48" formatCode="#,##0">
                  <c:v>22</c:v>
                </c:pt>
                <c:pt idx="49" formatCode="#,##0">
                  <c:v>22</c:v>
                </c:pt>
                <c:pt idx="50" formatCode="#,##0">
                  <c:v>24</c:v>
                </c:pt>
                <c:pt idx="51" formatCode="#,##0">
                  <c:v>26</c:v>
                </c:pt>
                <c:pt idx="52" formatCode="#,##0">
                  <c:v>27</c:v>
                </c:pt>
                <c:pt idx="53" formatCode="#,##0">
                  <c:v>27</c:v>
                </c:pt>
                <c:pt idx="54" formatCode="#,##0">
                  <c:v>29</c:v>
                </c:pt>
                <c:pt idx="55" formatCode="#,##0">
                  <c:v>29</c:v>
                </c:pt>
              </c:numCache>
            </c:numRef>
          </c:val>
          <c:smooth val="0"/>
          <c:extLst>
            <c:ext xmlns:c16="http://schemas.microsoft.com/office/drawing/2014/chart" uri="{C3380CC4-5D6E-409C-BE32-E72D297353CC}">
              <c16:uniqueId val="{00000004-EF22-4612-BBB4-3AE8A8A8A64A}"/>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a:t>
            </a:r>
            <a:r>
              <a:rPr lang="fi-FI" baseline="0"/>
              <a:t> Suonenjoella 1990–2023 ja ennuste 2024–2045</a:t>
            </a:r>
            <a:endParaRPr lang="fi-FI"/>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kuviot'!$A$23</c:f>
              <c:strCache>
                <c:ptCount val="1"/>
                <c:pt idx="0">
                  <c:v>Suonenjoki toteutunut</c:v>
                </c:pt>
              </c:strCache>
            </c:strRef>
          </c:tx>
          <c:spPr>
            <a:ln w="38100" cap="rnd">
              <a:solidFill>
                <a:schemeClr val="tx2"/>
              </a:solidFill>
              <a:round/>
            </a:ln>
            <a:effectLst/>
          </c:spPr>
          <c:marker>
            <c:symbol val="none"/>
          </c:marker>
          <c:dLbls>
            <c:dLbl>
              <c:idx val="0"/>
              <c:layout>
                <c:manualLayout>
                  <c:x val="-1.666666666666668E-2"/>
                  <c:y val="5.0925925925925923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F500-4700-968E-68EA14275E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kuviot'!$B$23:$AZ$23</c:f>
              <c:numCache>
                <c:formatCode>#,##0</c:formatCode>
                <c:ptCount val="51"/>
                <c:pt idx="0">
                  <c:v>-41</c:v>
                </c:pt>
                <c:pt idx="1">
                  <c:v>48</c:v>
                </c:pt>
                <c:pt idx="2">
                  <c:v>9</c:v>
                </c:pt>
                <c:pt idx="3">
                  <c:v>-12</c:v>
                </c:pt>
                <c:pt idx="4">
                  <c:v>27</c:v>
                </c:pt>
                <c:pt idx="5">
                  <c:v>-72</c:v>
                </c:pt>
                <c:pt idx="6">
                  <c:v>-28</c:v>
                </c:pt>
                <c:pt idx="7">
                  <c:v>-81</c:v>
                </c:pt>
                <c:pt idx="8">
                  <c:v>-46</c:v>
                </c:pt>
                <c:pt idx="9">
                  <c:v>-58</c:v>
                </c:pt>
                <c:pt idx="10">
                  <c:v>-117</c:v>
                </c:pt>
                <c:pt idx="11">
                  <c:v>-28</c:v>
                </c:pt>
                <c:pt idx="12">
                  <c:v>-59</c:v>
                </c:pt>
                <c:pt idx="13">
                  <c:v>-56</c:v>
                </c:pt>
                <c:pt idx="14">
                  <c:v>49</c:v>
                </c:pt>
                <c:pt idx="15">
                  <c:v>-18</c:v>
                </c:pt>
                <c:pt idx="16">
                  <c:v>13</c:v>
                </c:pt>
                <c:pt idx="17">
                  <c:v>7</c:v>
                </c:pt>
                <c:pt idx="18">
                  <c:v>-36</c:v>
                </c:pt>
                <c:pt idx="19">
                  <c:v>43</c:v>
                </c:pt>
                <c:pt idx="20">
                  <c:v>33</c:v>
                </c:pt>
                <c:pt idx="21">
                  <c:v>48</c:v>
                </c:pt>
                <c:pt idx="22">
                  <c:v>-21</c:v>
                </c:pt>
                <c:pt idx="23">
                  <c:v>4</c:v>
                </c:pt>
                <c:pt idx="24">
                  <c:v>26</c:v>
                </c:pt>
                <c:pt idx="25">
                  <c:v>40</c:v>
                </c:pt>
                <c:pt idx="26">
                  <c:v>-30</c:v>
                </c:pt>
                <c:pt idx="27">
                  <c:v>9</c:v>
                </c:pt>
                <c:pt idx="28">
                  <c:v>-40</c:v>
                </c:pt>
                <c:pt idx="29">
                  <c:v>-16</c:v>
                </c:pt>
                <c:pt idx="30">
                  <c:v>-49</c:v>
                </c:pt>
                <c:pt idx="31">
                  <c:v>25</c:v>
                </c:pt>
                <c:pt idx="32">
                  <c:v>-36</c:v>
                </c:pt>
                <c:pt idx="33">
                  <c:v>29</c:v>
                </c:pt>
              </c:numCache>
            </c:numRef>
          </c:val>
          <c:smooth val="0"/>
          <c:extLst>
            <c:ext xmlns:c16="http://schemas.microsoft.com/office/drawing/2014/chart" uri="{C3380CC4-5D6E-409C-BE32-E72D297353CC}">
              <c16:uniqueId val="{00000001-F500-4700-968E-68EA14275EDD}"/>
            </c:ext>
          </c:extLst>
        </c:ser>
        <c:ser>
          <c:idx val="1"/>
          <c:order val="1"/>
          <c:tx>
            <c:strRef>
              <c:f>'Dia 19 kuviot'!$A$24</c:f>
              <c:strCache>
                <c:ptCount val="1"/>
                <c:pt idx="0">
                  <c:v>Suonenjoki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4629993-4A6E-44F5-8516-BA8DF1D688E3}"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F500-4700-968E-68EA14275EDD}"/>
                </c:ext>
              </c:extLst>
            </c:dLbl>
            <c:dLbl>
              <c:idx val="55"/>
              <c:layout>
                <c:manualLayout>
                  <c:x val="-5.8333333333333438E-2"/>
                  <c:y val="6.018518518518518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8DEB10A-EE09-4D44-9628-C3D0B304FE05}"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F500-4700-968E-68EA14275ED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kuviot'!$B$24:$BE$24</c:f>
              <c:numCache>
                <c:formatCode>General</c:formatCode>
                <c:ptCount val="56"/>
                <c:pt idx="33" formatCode="#,##0">
                  <c:v>29</c:v>
                </c:pt>
                <c:pt idx="34" formatCode="#,##0">
                  <c:v>-10</c:v>
                </c:pt>
                <c:pt idx="35" formatCode="#,##0">
                  <c:v>-4</c:v>
                </c:pt>
                <c:pt idx="36" formatCode="#,##0">
                  <c:v>-1</c:v>
                </c:pt>
                <c:pt idx="37" formatCode="#,##0">
                  <c:v>2</c:v>
                </c:pt>
                <c:pt idx="38" formatCode="#,##0">
                  <c:v>6</c:v>
                </c:pt>
                <c:pt idx="39" formatCode="#,##0">
                  <c:v>9</c:v>
                </c:pt>
                <c:pt idx="40" formatCode="#,##0">
                  <c:v>15</c:v>
                </c:pt>
                <c:pt idx="41" formatCode="#,##0">
                  <c:v>17</c:v>
                </c:pt>
                <c:pt idx="42" formatCode="#,##0">
                  <c:v>21</c:v>
                </c:pt>
                <c:pt idx="43" formatCode="#,##0">
                  <c:v>22</c:v>
                </c:pt>
                <c:pt idx="44" formatCode="#,##0">
                  <c:v>25</c:v>
                </c:pt>
                <c:pt idx="45" formatCode="#,##0">
                  <c:v>29</c:v>
                </c:pt>
                <c:pt idx="46" formatCode="#,##0">
                  <c:v>36</c:v>
                </c:pt>
                <c:pt idx="47" formatCode="#,##0">
                  <c:v>40</c:v>
                </c:pt>
                <c:pt idx="48" formatCode="#,##0">
                  <c:v>43</c:v>
                </c:pt>
                <c:pt idx="49" formatCode="#,##0">
                  <c:v>46</c:v>
                </c:pt>
                <c:pt idx="50" formatCode="#,##0">
                  <c:v>49</c:v>
                </c:pt>
                <c:pt idx="51" formatCode="#,##0">
                  <c:v>51</c:v>
                </c:pt>
                <c:pt idx="52" formatCode="#,##0">
                  <c:v>54</c:v>
                </c:pt>
                <c:pt idx="53" formatCode="#,##0">
                  <c:v>54</c:v>
                </c:pt>
                <c:pt idx="54" formatCode="#,##0">
                  <c:v>58</c:v>
                </c:pt>
                <c:pt idx="55" formatCode="#,##0">
                  <c:v>59</c:v>
                </c:pt>
              </c:numCache>
            </c:numRef>
          </c:val>
          <c:smooth val="0"/>
          <c:extLst>
            <c:ext xmlns:c16="http://schemas.microsoft.com/office/drawing/2014/chart" uri="{C3380CC4-5D6E-409C-BE32-E72D297353CC}">
              <c16:uniqueId val="{00000004-F500-4700-968E-68EA14275EDD}"/>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a:t>
            </a:r>
            <a:r>
              <a:rPr lang="fi-FI" baseline="0"/>
              <a:t> Tervossa 1990–2023 ja ennuste 2024–2045</a:t>
            </a:r>
            <a:endParaRPr lang="fi-FI"/>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kuviot'!$A$27</c:f>
              <c:strCache>
                <c:ptCount val="1"/>
                <c:pt idx="0">
                  <c:v>Tervo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5E3-4730-9800-EAC79D7710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kuviot'!$B$27:$AZ$27</c:f>
              <c:numCache>
                <c:formatCode>#,##0</c:formatCode>
                <c:ptCount val="51"/>
                <c:pt idx="0">
                  <c:v>27</c:v>
                </c:pt>
                <c:pt idx="1">
                  <c:v>1</c:v>
                </c:pt>
                <c:pt idx="2">
                  <c:v>-11</c:v>
                </c:pt>
                <c:pt idx="3">
                  <c:v>-1</c:v>
                </c:pt>
                <c:pt idx="4">
                  <c:v>-31</c:v>
                </c:pt>
                <c:pt idx="5">
                  <c:v>-14</c:v>
                </c:pt>
                <c:pt idx="6">
                  <c:v>-5</c:v>
                </c:pt>
                <c:pt idx="7">
                  <c:v>2</c:v>
                </c:pt>
                <c:pt idx="8">
                  <c:v>-25</c:v>
                </c:pt>
                <c:pt idx="9">
                  <c:v>-43</c:v>
                </c:pt>
                <c:pt idx="10">
                  <c:v>-3</c:v>
                </c:pt>
                <c:pt idx="11">
                  <c:v>-39</c:v>
                </c:pt>
                <c:pt idx="12">
                  <c:v>2</c:v>
                </c:pt>
                <c:pt idx="13">
                  <c:v>15</c:v>
                </c:pt>
                <c:pt idx="14">
                  <c:v>-17</c:v>
                </c:pt>
                <c:pt idx="15">
                  <c:v>-31</c:v>
                </c:pt>
                <c:pt idx="16">
                  <c:v>-21</c:v>
                </c:pt>
                <c:pt idx="17">
                  <c:v>24</c:v>
                </c:pt>
                <c:pt idx="18">
                  <c:v>-16</c:v>
                </c:pt>
                <c:pt idx="19">
                  <c:v>11</c:v>
                </c:pt>
                <c:pt idx="20">
                  <c:v>-16</c:v>
                </c:pt>
                <c:pt idx="21">
                  <c:v>10</c:v>
                </c:pt>
                <c:pt idx="22">
                  <c:v>19</c:v>
                </c:pt>
                <c:pt idx="23">
                  <c:v>-9</c:v>
                </c:pt>
                <c:pt idx="24">
                  <c:v>-21</c:v>
                </c:pt>
                <c:pt idx="25">
                  <c:v>5</c:v>
                </c:pt>
                <c:pt idx="26">
                  <c:v>16</c:v>
                </c:pt>
                <c:pt idx="27">
                  <c:v>-12</c:v>
                </c:pt>
                <c:pt idx="28">
                  <c:v>4</c:v>
                </c:pt>
                <c:pt idx="29">
                  <c:v>-19</c:v>
                </c:pt>
                <c:pt idx="30">
                  <c:v>-2</c:v>
                </c:pt>
                <c:pt idx="31">
                  <c:v>1</c:v>
                </c:pt>
                <c:pt idx="32">
                  <c:v>-9</c:v>
                </c:pt>
                <c:pt idx="33">
                  <c:v>0</c:v>
                </c:pt>
              </c:numCache>
            </c:numRef>
          </c:val>
          <c:smooth val="0"/>
          <c:extLst>
            <c:ext xmlns:c16="http://schemas.microsoft.com/office/drawing/2014/chart" uri="{C3380CC4-5D6E-409C-BE32-E72D297353CC}">
              <c16:uniqueId val="{00000001-15E3-4730-9800-EAC79D7710FC}"/>
            </c:ext>
          </c:extLst>
        </c:ser>
        <c:ser>
          <c:idx val="1"/>
          <c:order val="1"/>
          <c:tx>
            <c:strRef>
              <c:f>'Dia 19 kuviot'!$A$28</c:f>
              <c:strCache>
                <c:ptCount val="1"/>
                <c:pt idx="0">
                  <c:v>Tervo ennuste</c:v>
                </c:pt>
              </c:strCache>
            </c:strRef>
          </c:tx>
          <c:spPr>
            <a:ln w="38100" cap="rnd">
              <a:solidFill>
                <a:srgbClr val="FF0000"/>
              </a:solidFill>
              <a:round/>
            </a:ln>
            <a:effectLst/>
          </c:spPr>
          <c:marker>
            <c:symbol val="none"/>
          </c:marker>
          <c:dLbls>
            <c:dLbl>
              <c:idx val="33"/>
              <c:layout>
                <c:manualLayout>
                  <c:x val="0"/>
                  <c:y val="-4.166666666666666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9612018-DDEB-480D-B8AB-B1A960ED3AD3}"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15E3-4730-9800-EAC79D7710FC}"/>
                </c:ext>
              </c:extLst>
            </c:dLbl>
            <c:dLbl>
              <c:idx val="55"/>
              <c:layout>
                <c:manualLayout>
                  <c:x val="-6.1111111111111109E-2"/>
                  <c:y val="-6.48148148148148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0E134C82-D69B-43AE-ADAB-7DEB6F6F8B09}"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15E3-4730-9800-EAC79D7710F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kuviot'!$B$28:$BE$28</c:f>
              <c:numCache>
                <c:formatCode>General</c:formatCode>
                <c:ptCount val="56"/>
                <c:pt idx="33" formatCode="#,##0">
                  <c:v>0</c:v>
                </c:pt>
                <c:pt idx="34" formatCode="#,##0">
                  <c:v>-4</c:v>
                </c:pt>
                <c:pt idx="35" formatCode="#,##0">
                  <c:v>-1</c:v>
                </c:pt>
                <c:pt idx="36" formatCode="#,##0">
                  <c:v>2</c:v>
                </c:pt>
                <c:pt idx="37" formatCode="#,##0">
                  <c:v>2</c:v>
                </c:pt>
                <c:pt idx="38" formatCode="#,##0">
                  <c:v>2</c:v>
                </c:pt>
                <c:pt idx="39" formatCode="#,##0">
                  <c:v>3</c:v>
                </c:pt>
                <c:pt idx="40" formatCode="#,##0">
                  <c:v>3</c:v>
                </c:pt>
                <c:pt idx="41" formatCode="#,##0">
                  <c:v>3</c:v>
                </c:pt>
                <c:pt idx="42" formatCode="#,##0">
                  <c:v>5</c:v>
                </c:pt>
                <c:pt idx="43" formatCode="#,##0">
                  <c:v>5</c:v>
                </c:pt>
                <c:pt idx="44" formatCode="#,##0">
                  <c:v>6</c:v>
                </c:pt>
                <c:pt idx="45" formatCode="#,##0">
                  <c:v>7</c:v>
                </c:pt>
                <c:pt idx="46" formatCode="#,##0">
                  <c:v>8</c:v>
                </c:pt>
                <c:pt idx="47" formatCode="#,##0">
                  <c:v>10</c:v>
                </c:pt>
                <c:pt idx="48" formatCode="#,##0">
                  <c:v>10</c:v>
                </c:pt>
                <c:pt idx="49" formatCode="#,##0">
                  <c:v>12</c:v>
                </c:pt>
                <c:pt idx="50" formatCode="#,##0">
                  <c:v>12</c:v>
                </c:pt>
                <c:pt idx="51" formatCode="#,##0">
                  <c:v>13</c:v>
                </c:pt>
                <c:pt idx="52" formatCode="#,##0">
                  <c:v>14</c:v>
                </c:pt>
                <c:pt idx="53" formatCode="#,##0">
                  <c:v>14</c:v>
                </c:pt>
                <c:pt idx="54" formatCode="#,##0">
                  <c:v>14</c:v>
                </c:pt>
                <c:pt idx="55" formatCode="#,##0">
                  <c:v>15</c:v>
                </c:pt>
              </c:numCache>
            </c:numRef>
          </c:val>
          <c:smooth val="0"/>
          <c:extLst>
            <c:ext xmlns:c16="http://schemas.microsoft.com/office/drawing/2014/chart" uri="{C3380CC4-5D6E-409C-BE32-E72D297353CC}">
              <c16:uniqueId val="{00000004-15E3-4730-9800-EAC79D7710FC}"/>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sz="1200"/>
              <a:t>Kokonaisnettomuutto</a:t>
            </a:r>
            <a:r>
              <a:rPr lang="fi-FI" sz="1200" baseline="0"/>
              <a:t> Siilinjärvellä 1990–2023 ja ennuste 2024–2045</a:t>
            </a:r>
            <a:endParaRPr lang="fi-FI" sz="1200"/>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kuviot'!$A$7</c:f>
              <c:strCache>
                <c:ptCount val="1"/>
                <c:pt idx="0">
                  <c:v>Siilinjärvi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DE01-447D-8479-AF035241C1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kuviot'!$B$7:$AZ$7</c:f>
              <c:numCache>
                <c:formatCode>#,##0</c:formatCode>
                <c:ptCount val="51"/>
                <c:pt idx="0">
                  <c:v>39</c:v>
                </c:pt>
                <c:pt idx="1">
                  <c:v>-29</c:v>
                </c:pt>
                <c:pt idx="2">
                  <c:v>25</c:v>
                </c:pt>
                <c:pt idx="3">
                  <c:v>-146</c:v>
                </c:pt>
                <c:pt idx="4">
                  <c:v>23</c:v>
                </c:pt>
                <c:pt idx="5">
                  <c:v>-133</c:v>
                </c:pt>
                <c:pt idx="6">
                  <c:v>-59</c:v>
                </c:pt>
                <c:pt idx="7">
                  <c:v>-44</c:v>
                </c:pt>
                <c:pt idx="8">
                  <c:v>32</c:v>
                </c:pt>
                <c:pt idx="9">
                  <c:v>-153</c:v>
                </c:pt>
                <c:pt idx="10">
                  <c:v>63</c:v>
                </c:pt>
                <c:pt idx="11">
                  <c:v>-140</c:v>
                </c:pt>
                <c:pt idx="12">
                  <c:v>21</c:v>
                </c:pt>
                <c:pt idx="13">
                  <c:v>130</c:v>
                </c:pt>
                <c:pt idx="14">
                  <c:v>-19</c:v>
                </c:pt>
                <c:pt idx="15">
                  <c:v>-91</c:v>
                </c:pt>
                <c:pt idx="16">
                  <c:v>205</c:v>
                </c:pt>
                <c:pt idx="17">
                  <c:v>5</c:v>
                </c:pt>
                <c:pt idx="18">
                  <c:v>-104</c:v>
                </c:pt>
                <c:pt idx="19">
                  <c:v>51</c:v>
                </c:pt>
                <c:pt idx="20">
                  <c:v>-31</c:v>
                </c:pt>
                <c:pt idx="21">
                  <c:v>149</c:v>
                </c:pt>
                <c:pt idx="22">
                  <c:v>26</c:v>
                </c:pt>
                <c:pt idx="23">
                  <c:v>25</c:v>
                </c:pt>
                <c:pt idx="24">
                  <c:v>0</c:v>
                </c:pt>
                <c:pt idx="25">
                  <c:v>-12</c:v>
                </c:pt>
                <c:pt idx="26">
                  <c:v>-104</c:v>
                </c:pt>
                <c:pt idx="27">
                  <c:v>-162</c:v>
                </c:pt>
                <c:pt idx="28">
                  <c:v>-35</c:v>
                </c:pt>
                <c:pt idx="29">
                  <c:v>-261</c:v>
                </c:pt>
                <c:pt idx="30">
                  <c:v>-168</c:v>
                </c:pt>
                <c:pt idx="31">
                  <c:v>31</c:v>
                </c:pt>
                <c:pt idx="32">
                  <c:v>-25</c:v>
                </c:pt>
                <c:pt idx="33">
                  <c:v>81</c:v>
                </c:pt>
              </c:numCache>
            </c:numRef>
          </c:val>
          <c:smooth val="0"/>
          <c:extLst>
            <c:ext xmlns:c16="http://schemas.microsoft.com/office/drawing/2014/chart" uri="{C3380CC4-5D6E-409C-BE32-E72D297353CC}">
              <c16:uniqueId val="{00000001-DE01-447D-8479-AF035241C1CE}"/>
            </c:ext>
          </c:extLst>
        </c:ser>
        <c:ser>
          <c:idx val="1"/>
          <c:order val="1"/>
          <c:tx>
            <c:strRef>
              <c:f>'Dia 19 kuviot'!$A$8</c:f>
              <c:strCache>
                <c:ptCount val="1"/>
                <c:pt idx="0">
                  <c:v>Siilinjärvi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2160CC6D-30B1-4CEE-8FA6-8DC1D5919B54}"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DE01-447D-8479-AF035241C1CE}"/>
                </c:ext>
              </c:extLst>
            </c:dLbl>
            <c:dLbl>
              <c:idx val="55"/>
              <c:layout>
                <c:manualLayout>
                  <c:x val="-6.6666666666666666E-2"/>
                  <c:y val="-6.0185185185185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00C0971E-4BEC-4FE9-81FC-FE3A20C2B6CD}"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DE01-447D-8479-AF035241C1C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kuviot'!$B$8:$BE$8</c:f>
              <c:numCache>
                <c:formatCode>General</c:formatCode>
                <c:ptCount val="56"/>
                <c:pt idx="33" formatCode="#,##0">
                  <c:v>81</c:v>
                </c:pt>
                <c:pt idx="34" formatCode="#,##0">
                  <c:v>-1</c:v>
                </c:pt>
                <c:pt idx="35" formatCode="#,##0">
                  <c:v>-13</c:v>
                </c:pt>
                <c:pt idx="36" formatCode="#,##0">
                  <c:v>-24</c:v>
                </c:pt>
                <c:pt idx="37" formatCode="#,##0">
                  <c:v>-24</c:v>
                </c:pt>
                <c:pt idx="38" formatCode="#,##0">
                  <c:v>-20</c:v>
                </c:pt>
                <c:pt idx="39" formatCode="#,##0">
                  <c:v>-18</c:v>
                </c:pt>
                <c:pt idx="40" formatCode="#,##0">
                  <c:v>-12</c:v>
                </c:pt>
                <c:pt idx="41" formatCode="#,##0">
                  <c:v>-11</c:v>
                </c:pt>
                <c:pt idx="42" formatCode="#,##0">
                  <c:v>-4</c:v>
                </c:pt>
                <c:pt idx="43" formatCode="#,##0">
                  <c:v>6</c:v>
                </c:pt>
                <c:pt idx="44" formatCode="#,##0">
                  <c:v>13</c:v>
                </c:pt>
                <c:pt idx="45" formatCode="#,##0">
                  <c:v>21</c:v>
                </c:pt>
                <c:pt idx="46" formatCode="#,##0">
                  <c:v>32</c:v>
                </c:pt>
                <c:pt idx="47" formatCode="#,##0">
                  <c:v>43</c:v>
                </c:pt>
                <c:pt idx="48" formatCode="#,##0">
                  <c:v>54</c:v>
                </c:pt>
                <c:pt idx="49" formatCode="#,##0">
                  <c:v>64</c:v>
                </c:pt>
                <c:pt idx="50" formatCode="#,##0">
                  <c:v>68</c:v>
                </c:pt>
                <c:pt idx="51" formatCode="#,##0">
                  <c:v>71</c:v>
                </c:pt>
                <c:pt idx="52" formatCode="#,##0">
                  <c:v>75</c:v>
                </c:pt>
                <c:pt idx="53" formatCode="#,##0">
                  <c:v>81</c:v>
                </c:pt>
                <c:pt idx="54" formatCode="#,##0">
                  <c:v>83</c:v>
                </c:pt>
                <c:pt idx="55" formatCode="#,##0">
                  <c:v>84</c:v>
                </c:pt>
              </c:numCache>
            </c:numRef>
          </c:val>
          <c:smooth val="0"/>
          <c:extLst>
            <c:ext xmlns:c16="http://schemas.microsoft.com/office/drawing/2014/chart" uri="{C3380CC4-5D6E-409C-BE32-E72D297353CC}">
              <c16:uniqueId val="{00000004-DE01-447D-8479-AF035241C1CE}"/>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a:t>
            </a:r>
            <a:r>
              <a:rPr lang="fi-FI" baseline="0"/>
              <a:t> Vieremällä 1990–2023 ja ennuste 2024–2045</a:t>
            </a:r>
            <a:endParaRPr lang="fi-FI"/>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kuviot'!$A$21</c:f>
              <c:strCache>
                <c:ptCount val="1"/>
                <c:pt idx="0">
                  <c:v>Vieremä toteutunut</c:v>
                </c:pt>
              </c:strCache>
            </c:strRef>
          </c:tx>
          <c:spPr>
            <a:ln w="38100" cap="rnd">
              <a:solidFill>
                <a:schemeClr val="tx2"/>
              </a:solidFill>
              <a:round/>
            </a:ln>
            <a:effectLst/>
          </c:spPr>
          <c:marker>
            <c:symbol val="none"/>
          </c:marker>
          <c:dLbls>
            <c:dLbl>
              <c:idx val="0"/>
              <c:layout>
                <c:manualLayout>
                  <c:x val="-1.3888888888888888E-2"/>
                  <c:y val="0.1111111111111111"/>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5F94-4F93-BD19-DDD500E805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kuviot'!$B$21:$AZ$21</c:f>
              <c:numCache>
                <c:formatCode>#,##0</c:formatCode>
                <c:ptCount val="51"/>
                <c:pt idx="0">
                  <c:v>-37</c:v>
                </c:pt>
                <c:pt idx="1">
                  <c:v>-48</c:v>
                </c:pt>
                <c:pt idx="2">
                  <c:v>-3</c:v>
                </c:pt>
                <c:pt idx="3">
                  <c:v>17</c:v>
                </c:pt>
                <c:pt idx="4">
                  <c:v>-37</c:v>
                </c:pt>
                <c:pt idx="5">
                  <c:v>-84</c:v>
                </c:pt>
                <c:pt idx="6">
                  <c:v>-14</c:v>
                </c:pt>
                <c:pt idx="7">
                  <c:v>-63</c:v>
                </c:pt>
                <c:pt idx="8">
                  <c:v>-28</c:v>
                </c:pt>
                <c:pt idx="9">
                  <c:v>-62</c:v>
                </c:pt>
                <c:pt idx="10">
                  <c:v>-71</c:v>
                </c:pt>
                <c:pt idx="11">
                  <c:v>-51</c:v>
                </c:pt>
                <c:pt idx="12">
                  <c:v>-26</c:v>
                </c:pt>
                <c:pt idx="13">
                  <c:v>-63</c:v>
                </c:pt>
                <c:pt idx="14">
                  <c:v>-11</c:v>
                </c:pt>
                <c:pt idx="15">
                  <c:v>-10</c:v>
                </c:pt>
                <c:pt idx="16">
                  <c:v>-7</c:v>
                </c:pt>
                <c:pt idx="17">
                  <c:v>-9</c:v>
                </c:pt>
                <c:pt idx="18">
                  <c:v>26</c:v>
                </c:pt>
                <c:pt idx="19">
                  <c:v>-49</c:v>
                </c:pt>
                <c:pt idx="20">
                  <c:v>-12</c:v>
                </c:pt>
                <c:pt idx="21">
                  <c:v>-23</c:v>
                </c:pt>
                <c:pt idx="22">
                  <c:v>-16</c:v>
                </c:pt>
                <c:pt idx="23">
                  <c:v>-44</c:v>
                </c:pt>
                <c:pt idx="24">
                  <c:v>-26</c:v>
                </c:pt>
                <c:pt idx="25">
                  <c:v>-34</c:v>
                </c:pt>
                <c:pt idx="26">
                  <c:v>-14</c:v>
                </c:pt>
                <c:pt idx="27">
                  <c:v>-7</c:v>
                </c:pt>
                <c:pt idx="28">
                  <c:v>-4</c:v>
                </c:pt>
                <c:pt idx="29">
                  <c:v>-58</c:v>
                </c:pt>
                <c:pt idx="30">
                  <c:v>-32</c:v>
                </c:pt>
                <c:pt idx="31">
                  <c:v>13</c:v>
                </c:pt>
                <c:pt idx="32">
                  <c:v>-15</c:v>
                </c:pt>
                <c:pt idx="33">
                  <c:v>-17</c:v>
                </c:pt>
              </c:numCache>
            </c:numRef>
          </c:val>
          <c:smooth val="0"/>
          <c:extLst>
            <c:ext xmlns:c16="http://schemas.microsoft.com/office/drawing/2014/chart" uri="{C3380CC4-5D6E-409C-BE32-E72D297353CC}">
              <c16:uniqueId val="{00000001-5F94-4F93-BD19-DDD500E805F1}"/>
            </c:ext>
          </c:extLst>
        </c:ser>
        <c:ser>
          <c:idx val="1"/>
          <c:order val="1"/>
          <c:tx>
            <c:strRef>
              <c:f>'Dia 19 kuviot'!$A$22</c:f>
              <c:strCache>
                <c:ptCount val="1"/>
                <c:pt idx="0">
                  <c:v>Vieremä ennuste</c:v>
                </c:pt>
              </c:strCache>
            </c:strRef>
          </c:tx>
          <c:spPr>
            <a:ln w="38100" cap="rnd">
              <a:solidFill>
                <a:srgbClr val="FF0000"/>
              </a:solidFill>
              <a:round/>
            </a:ln>
            <a:effectLst/>
          </c:spPr>
          <c:marker>
            <c:symbol val="none"/>
          </c:marker>
          <c:dLbls>
            <c:dLbl>
              <c:idx val="33"/>
              <c:layout>
                <c:manualLayout>
                  <c:x val="-2.5000000000000001E-2"/>
                  <c:y val="6.48148148148148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6D1BD8D8-55D3-4B0F-AD94-2DBD006CCE3D}" type="VALUE">
                      <a:rPr lang="en-US" baseline="0"/>
                      <a:pPr>
                        <a:defRPr/>
                      </a:pPr>
                      <a:t>[ARVO]</a:t>
                    </a:fld>
                    <a:endParaRPr lang="fi-FI"/>
                  </a:p>
                </c:rich>
              </c:tx>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5F94-4F93-BD19-DDD500E805F1}"/>
                </c:ext>
              </c:extLst>
            </c:dLbl>
            <c:dLbl>
              <c:idx val="55"/>
              <c:layout>
                <c:manualLayout>
                  <c:x val="-6.1111111111111109E-2"/>
                  <c:y val="5.0925925925925923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335158D-839D-49D7-AC46-31731C6F4029}"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5F94-4F93-BD19-DDD500E805F1}"/>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kuviot'!$B$22:$BE$22</c:f>
              <c:numCache>
                <c:formatCode>General</c:formatCode>
                <c:ptCount val="56"/>
                <c:pt idx="33" formatCode="#,##0">
                  <c:v>-17</c:v>
                </c:pt>
                <c:pt idx="34" formatCode="#,##0">
                  <c:v>-19</c:v>
                </c:pt>
                <c:pt idx="35" formatCode="#,##0">
                  <c:v>-14</c:v>
                </c:pt>
                <c:pt idx="36" formatCode="#,##0">
                  <c:v>-12</c:v>
                </c:pt>
                <c:pt idx="37" formatCode="#,##0">
                  <c:v>-7</c:v>
                </c:pt>
                <c:pt idx="38" formatCode="#,##0">
                  <c:v>-7</c:v>
                </c:pt>
                <c:pt idx="39" formatCode="#,##0">
                  <c:v>-7</c:v>
                </c:pt>
                <c:pt idx="40" formatCode="#,##0">
                  <c:v>-5</c:v>
                </c:pt>
                <c:pt idx="41" formatCode="#,##0">
                  <c:v>-4</c:v>
                </c:pt>
                <c:pt idx="42" formatCode="#,##0">
                  <c:v>-1</c:v>
                </c:pt>
                <c:pt idx="43" formatCode="#,##0">
                  <c:v>4</c:v>
                </c:pt>
                <c:pt idx="44" formatCode="#,##0">
                  <c:v>6</c:v>
                </c:pt>
                <c:pt idx="45" formatCode="#,##0">
                  <c:v>10</c:v>
                </c:pt>
                <c:pt idx="46" formatCode="#,##0">
                  <c:v>11</c:v>
                </c:pt>
                <c:pt idx="47" formatCode="#,##0">
                  <c:v>13</c:v>
                </c:pt>
                <c:pt idx="48" formatCode="#,##0">
                  <c:v>15</c:v>
                </c:pt>
                <c:pt idx="49" formatCode="#,##0">
                  <c:v>17</c:v>
                </c:pt>
                <c:pt idx="50" formatCode="#,##0">
                  <c:v>19</c:v>
                </c:pt>
                <c:pt idx="51" formatCode="#,##0">
                  <c:v>20</c:v>
                </c:pt>
                <c:pt idx="52" formatCode="#,##0">
                  <c:v>20</c:v>
                </c:pt>
                <c:pt idx="53" formatCode="#,##0">
                  <c:v>22</c:v>
                </c:pt>
                <c:pt idx="54" formatCode="#,##0">
                  <c:v>24</c:v>
                </c:pt>
                <c:pt idx="55" formatCode="#,##0">
                  <c:v>23</c:v>
                </c:pt>
              </c:numCache>
            </c:numRef>
          </c:val>
          <c:smooth val="0"/>
          <c:extLst>
            <c:ext xmlns:c16="http://schemas.microsoft.com/office/drawing/2014/chart" uri="{C3380CC4-5D6E-409C-BE32-E72D297353CC}">
              <c16:uniqueId val="{00000004-5F94-4F93-BD19-DDD500E805F1}"/>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Vesannolla 1990–2023 ja ennuste 2024–2045</a:t>
            </a:r>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kuviot'!$A$29</c:f>
              <c:strCache>
                <c:ptCount val="1"/>
                <c:pt idx="0">
                  <c:v>Vesanto toteutunut</c:v>
                </c:pt>
              </c:strCache>
            </c:strRef>
          </c:tx>
          <c:spPr>
            <a:ln w="38100" cap="rnd">
              <a:solidFill>
                <a:schemeClr val="tx2"/>
              </a:solidFill>
              <a:round/>
            </a:ln>
            <a:effectLst/>
          </c:spPr>
          <c:marker>
            <c:symbol val="none"/>
          </c:marker>
          <c:dLbls>
            <c:dLbl>
              <c:idx val="0"/>
              <c:layout>
                <c:manualLayout>
                  <c:x val="-8.3333333333333332E-3"/>
                  <c:y val="-6.4814814814814811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41B-4A66-AC1F-7FF08E4250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kuviot'!$B$29:$AZ$29</c:f>
              <c:numCache>
                <c:formatCode>#,##0</c:formatCode>
                <c:ptCount val="51"/>
                <c:pt idx="0">
                  <c:v>35</c:v>
                </c:pt>
                <c:pt idx="1">
                  <c:v>28</c:v>
                </c:pt>
                <c:pt idx="2">
                  <c:v>4</c:v>
                </c:pt>
                <c:pt idx="3">
                  <c:v>-9</c:v>
                </c:pt>
                <c:pt idx="4">
                  <c:v>-20</c:v>
                </c:pt>
                <c:pt idx="5">
                  <c:v>-42</c:v>
                </c:pt>
                <c:pt idx="6">
                  <c:v>-48</c:v>
                </c:pt>
                <c:pt idx="7">
                  <c:v>-3</c:v>
                </c:pt>
                <c:pt idx="8">
                  <c:v>-19</c:v>
                </c:pt>
                <c:pt idx="9">
                  <c:v>-56</c:v>
                </c:pt>
                <c:pt idx="10">
                  <c:v>-28</c:v>
                </c:pt>
                <c:pt idx="11">
                  <c:v>-31</c:v>
                </c:pt>
                <c:pt idx="12">
                  <c:v>-30</c:v>
                </c:pt>
                <c:pt idx="13">
                  <c:v>-3</c:v>
                </c:pt>
                <c:pt idx="14">
                  <c:v>35</c:v>
                </c:pt>
                <c:pt idx="15">
                  <c:v>-70</c:v>
                </c:pt>
                <c:pt idx="16">
                  <c:v>-14</c:v>
                </c:pt>
                <c:pt idx="17">
                  <c:v>-43</c:v>
                </c:pt>
                <c:pt idx="18">
                  <c:v>-20</c:v>
                </c:pt>
                <c:pt idx="19">
                  <c:v>-5</c:v>
                </c:pt>
                <c:pt idx="20">
                  <c:v>29</c:v>
                </c:pt>
                <c:pt idx="21">
                  <c:v>-12</c:v>
                </c:pt>
                <c:pt idx="22">
                  <c:v>-20</c:v>
                </c:pt>
                <c:pt idx="23">
                  <c:v>-22</c:v>
                </c:pt>
                <c:pt idx="24">
                  <c:v>-3</c:v>
                </c:pt>
                <c:pt idx="25">
                  <c:v>-26</c:v>
                </c:pt>
                <c:pt idx="26">
                  <c:v>-4</c:v>
                </c:pt>
                <c:pt idx="27">
                  <c:v>-20</c:v>
                </c:pt>
                <c:pt idx="28">
                  <c:v>2</c:v>
                </c:pt>
                <c:pt idx="29">
                  <c:v>-12</c:v>
                </c:pt>
                <c:pt idx="30">
                  <c:v>-1</c:v>
                </c:pt>
                <c:pt idx="31">
                  <c:v>9</c:v>
                </c:pt>
                <c:pt idx="32">
                  <c:v>-11</c:v>
                </c:pt>
                <c:pt idx="33">
                  <c:v>44</c:v>
                </c:pt>
              </c:numCache>
            </c:numRef>
          </c:val>
          <c:smooth val="0"/>
          <c:extLst>
            <c:ext xmlns:c16="http://schemas.microsoft.com/office/drawing/2014/chart" uri="{C3380CC4-5D6E-409C-BE32-E72D297353CC}">
              <c16:uniqueId val="{00000001-141B-4A66-AC1F-7FF08E42501A}"/>
            </c:ext>
          </c:extLst>
        </c:ser>
        <c:ser>
          <c:idx val="1"/>
          <c:order val="1"/>
          <c:tx>
            <c:strRef>
              <c:f>'Dia 19 kuviot'!$A$30</c:f>
              <c:strCache>
                <c:ptCount val="1"/>
                <c:pt idx="0">
                  <c:v>Vesanto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59DFB0A9-0212-445E-AC07-3C666F6E0EE7}"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141B-4A66-AC1F-7FF08E42501A}"/>
                </c:ext>
              </c:extLst>
            </c:dLbl>
            <c:dLbl>
              <c:idx val="55"/>
              <c:layout>
                <c:manualLayout>
                  <c:x val="-6.3888888888888995E-2"/>
                  <c:y val="-5.555555555555555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8E6C0642-9E27-4827-B15B-434BE5A5144B}"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141B-4A66-AC1F-7FF08E42501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kuviot'!$B$30:$BE$30</c:f>
              <c:numCache>
                <c:formatCode>General</c:formatCode>
                <c:ptCount val="56"/>
                <c:pt idx="33" formatCode="#,##0">
                  <c:v>44</c:v>
                </c:pt>
                <c:pt idx="34" formatCode="#,##0">
                  <c:v>9</c:v>
                </c:pt>
                <c:pt idx="35" formatCode="#,##0">
                  <c:v>9</c:v>
                </c:pt>
                <c:pt idx="36" formatCode="#,##0">
                  <c:v>10</c:v>
                </c:pt>
                <c:pt idx="37" formatCode="#,##0">
                  <c:v>11</c:v>
                </c:pt>
                <c:pt idx="38" formatCode="#,##0">
                  <c:v>11</c:v>
                </c:pt>
                <c:pt idx="39" formatCode="#,##0">
                  <c:v>12</c:v>
                </c:pt>
                <c:pt idx="40" formatCode="#,##0">
                  <c:v>12</c:v>
                </c:pt>
                <c:pt idx="41" formatCode="#,##0">
                  <c:v>14</c:v>
                </c:pt>
                <c:pt idx="42" formatCode="#,##0">
                  <c:v>15</c:v>
                </c:pt>
                <c:pt idx="43" formatCode="#,##0">
                  <c:v>17</c:v>
                </c:pt>
                <c:pt idx="44" formatCode="#,##0">
                  <c:v>16</c:v>
                </c:pt>
                <c:pt idx="45" formatCode="#,##0">
                  <c:v>18</c:v>
                </c:pt>
                <c:pt idx="46" formatCode="#,##0">
                  <c:v>18</c:v>
                </c:pt>
                <c:pt idx="47" formatCode="#,##0">
                  <c:v>19</c:v>
                </c:pt>
                <c:pt idx="48" formatCode="#,##0">
                  <c:v>20</c:v>
                </c:pt>
                <c:pt idx="49" formatCode="#,##0">
                  <c:v>21</c:v>
                </c:pt>
                <c:pt idx="50" formatCode="#,##0">
                  <c:v>20</c:v>
                </c:pt>
                <c:pt idx="51" formatCode="#,##0">
                  <c:v>20</c:v>
                </c:pt>
                <c:pt idx="52" formatCode="#,##0">
                  <c:v>21</c:v>
                </c:pt>
                <c:pt idx="53" formatCode="#,##0">
                  <c:v>21</c:v>
                </c:pt>
                <c:pt idx="54" formatCode="#,##0">
                  <c:v>22</c:v>
                </c:pt>
                <c:pt idx="55" formatCode="#,##0">
                  <c:v>22</c:v>
                </c:pt>
              </c:numCache>
            </c:numRef>
          </c:val>
          <c:smooth val="0"/>
          <c:extLst>
            <c:ext xmlns:c16="http://schemas.microsoft.com/office/drawing/2014/chart" uri="{C3380CC4-5D6E-409C-BE32-E72D297353CC}">
              <c16:uniqueId val="{00000004-141B-4A66-AC1F-7FF08E42501A}"/>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Tuusniemellä 1990–2023 ja ennuste 2024–2045</a:t>
            </a:r>
          </a:p>
        </c:rich>
      </c:tx>
      <c:layout>
        <c:manualLayout>
          <c:xMode val="edge"/>
          <c:yMode val="edge"/>
          <c:x val="0.1527222222222222"/>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kuviot'!$A$35</c:f>
              <c:strCache>
                <c:ptCount val="1"/>
                <c:pt idx="0">
                  <c:v>Tuusniemi toteutunut</c:v>
                </c:pt>
              </c:strCache>
            </c:strRef>
          </c:tx>
          <c:spPr>
            <a:ln w="38100" cap="rnd">
              <a:solidFill>
                <a:schemeClr val="tx2"/>
              </a:solidFill>
              <a:round/>
            </a:ln>
            <a:effectLst/>
          </c:spPr>
          <c:marker>
            <c:symbol val="none"/>
          </c:marker>
          <c:dLbls>
            <c:dLbl>
              <c:idx val="0"/>
              <c:layout>
                <c:manualLayout>
                  <c:x val="-8.3333333333333332E-3"/>
                  <c:y val="2.3148148148148147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3BF-4274-AFAD-E82BBA8B7B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kuviot'!$B$35:$AZ$35</c:f>
              <c:numCache>
                <c:formatCode>#,##0</c:formatCode>
                <c:ptCount val="51"/>
                <c:pt idx="0">
                  <c:v>-36</c:v>
                </c:pt>
                <c:pt idx="1">
                  <c:v>9</c:v>
                </c:pt>
                <c:pt idx="2">
                  <c:v>24</c:v>
                </c:pt>
                <c:pt idx="3">
                  <c:v>13</c:v>
                </c:pt>
                <c:pt idx="4">
                  <c:v>12</c:v>
                </c:pt>
                <c:pt idx="5">
                  <c:v>-38</c:v>
                </c:pt>
                <c:pt idx="6">
                  <c:v>9</c:v>
                </c:pt>
                <c:pt idx="7">
                  <c:v>-10</c:v>
                </c:pt>
                <c:pt idx="8">
                  <c:v>-76</c:v>
                </c:pt>
                <c:pt idx="9">
                  <c:v>-21</c:v>
                </c:pt>
                <c:pt idx="10">
                  <c:v>-32</c:v>
                </c:pt>
                <c:pt idx="11">
                  <c:v>-14</c:v>
                </c:pt>
                <c:pt idx="12">
                  <c:v>-45</c:v>
                </c:pt>
                <c:pt idx="13">
                  <c:v>-2</c:v>
                </c:pt>
                <c:pt idx="14">
                  <c:v>17</c:v>
                </c:pt>
                <c:pt idx="15">
                  <c:v>-13</c:v>
                </c:pt>
                <c:pt idx="16">
                  <c:v>9</c:v>
                </c:pt>
                <c:pt idx="17">
                  <c:v>-17</c:v>
                </c:pt>
                <c:pt idx="18">
                  <c:v>-13</c:v>
                </c:pt>
                <c:pt idx="19">
                  <c:v>18</c:v>
                </c:pt>
                <c:pt idx="20">
                  <c:v>26</c:v>
                </c:pt>
                <c:pt idx="21">
                  <c:v>-28</c:v>
                </c:pt>
                <c:pt idx="22">
                  <c:v>13</c:v>
                </c:pt>
                <c:pt idx="23">
                  <c:v>44</c:v>
                </c:pt>
                <c:pt idx="24">
                  <c:v>-30</c:v>
                </c:pt>
                <c:pt idx="25">
                  <c:v>-6</c:v>
                </c:pt>
                <c:pt idx="26">
                  <c:v>-34</c:v>
                </c:pt>
                <c:pt idx="27">
                  <c:v>-19</c:v>
                </c:pt>
                <c:pt idx="28">
                  <c:v>8</c:v>
                </c:pt>
                <c:pt idx="29">
                  <c:v>-30</c:v>
                </c:pt>
                <c:pt idx="30">
                  <c:v>-11</c:v>
                </c:pt>
                <c:pt idx="31">
                  <c:v>13</c:v>
                </c:pt>
                <c:pt idx="32">
                  <c:v>20</c:v>
                </c:pt>
                <c:pt idx="33">
                  <c:v>-23</c:v>
                </c:pt>
              </c:numCache>
            </c:numRef>
          </c:val>
          <c:smooth val="0"/>
          <c:extLst>
            <c:ext xmlns:c16="http://schemas.microsoft.com/office/drawing/2014/chart" uri="{C3380CC4-5D6E-409C-BE32-E72D297353CC}">
              <c16:uniqueId val="{00000001-13BF-4274-AFAD-E82BBA8B7BB7}"/>
            </c:ext>
          </c:extLst>
        </c:ser>
        <c:ser>
          <c:idx val="1"/>
          <c:order val="1"/>
          <c:tx>
            <c:strRef>
              <c:f>'Dia 19 kuviot'!$A$36</c:f>
              <c:strCache>
                <c:ptCount val="1"/>
                <c:pt idx="0">
                  <c:v>Tuusniemi ennuste</c:v>
                </c:pt>
              </c:strCache>
            </c:strRef>
          </c:tx>
          <c:spPr>
            <a:ln w="38100" cap="rnd">
              <a:solidFill>
                <a:srgbClr val="FF0000"/>
              </a:solidFill>
              <a:round/>
            </a:ln>
            <a:effectLst/>
          </c:spPr>
          <c:marker>
            <c:symbol val="none"/>
          </c:marker>
          <c:dLbls>
            <c:dLbl>
              <c:idx val="33"/>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8313799-7C02-4FFF-B182-7795AC9AE0B3}"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2-13BF-4274-AFAD-E82BBA8B7BB7}"/>
                </c:ext>
              </c:extLst>
            </c:dLbl>
            <c:dLbl>
              <c:idx val="55"/>
              <c:layout>
                <c:manualLayout>
                  <c:x val="-5.8333333333333438E-2"/>
                  <c:y val="5.55555555555556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A754F65-307B-4572-8C5B-7C669059037E}"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13BF-4274-AFAD-E82BBA8B7BB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kuviot'!$B$36:$BE$36</c:f>
              <c:numCache>
                <c:formatCode>General</c:formatCode>
                <c:ptCount val="56"/>
                <c:pt idx="33" formatCode="#,##0">
                  <c:v>-23</c:v>
                </c:pt>
                <c:pt idx="34" formatCode="#,##0">
                  <c:v>4</c:v>
                </c:pt>
                <c:pt idx="35" formatCode="#,##0">
                  <c:v>6</c:v>
                </c:pt>
                <c:pt idx="36" formatCode="#,##0">
                  <c:v>8</c:v>
                </c:pt>
                <c:pt idx="37" formatCode="#,##0">
                  <c:v>10</c:v>
                </c:pt>
                <c:pt idx="38" formatCode="#,##0">
                  <c:v>10</c:v>
                </c:pt>
                <c:pt idx="39" formatCode="#,##0">
                  <c:v>11</c:v>
                </c:pt>
                <c:pt idx="40" formatCode="#,##0">
                  <c:v>13</c:v>
                </c:pt>
                <c:pt idx="41" formatCode="#,##0">
                  <c:v>15</c:v>
                </c:pt>
                <c:pt idx="42" formatCode="#,##0">
                  <c:v>16</c:v>
                </c:pt>
                <c:pt idx="43" formatCode="#,##0">
                  <c:v>17</c:v>
                </c:pt>
                <c:pt idx="44" formatCode="#,##0">
                  <c:v>18</c:v>
                </c:pt>
                <c:pt idx="45" formatCode="#,##0">
                  <c:v>20</c:v>
                </c:pt>
                <c:pt idx="46" formatCode="#,##0">
                  <c:v>22</c:v>
                </c:pt>
                <c:pt idx="47" formatCode="#,##0">
                  <c:v>23</c:v>
                </c:pt>
                <c:pt idx="48" formatCode="#,##0">
                  <c:v>24</c:v>
                </c:pt>
                <c:pt idx="49" formatCode="#,##0">
                  <c:v>25</c:v>
                </c:pt>
                <c:pt idx="50" formatCode="#,##0">
                  <c:v>27</c:v>
                </c:pt>
                <c:pt idx="51" formatCode="#,##0">
                  <c:v>27</c:v>
                </c:pt>
                <c:pt idx="52" formatCode="#,##0">
                  <c:v>28</c:v>
                </c:pt>
                <c:pt idx="53" formatCode="#,##0">
                  <c:v>29</c:v>
                </c:pt>
                <c:pt idx="54" formatCode="#,##0">
                  <c:v>29</c:v>
                </c:pt>
                <c:pt idx="55" formatCode="#,##0">
                  <c:v>29</c:v>
                </c:pt>
              </c:numCache>
            </c:numRef>
          </c:val>
          <c:smooth val="0"/>
          <c:extLst>
            <c:ext xmlns:c16="http://schemas.microsoft.com/office/drawing/2014/chart" uri="{C3380CC4-5D6E-409C-BE32-E72D297353CC}">
              <c16:uniqueId val="{00000004-13BF-4274-AFAD-E82BBA8B7BB7}"/>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fi-FI"/>
              <a:t>Kokonaisnettomuutto Varkaudessa 1990–2023 ja ennuste 2024–2045</a:t>
            </a:r>
          </a:p>
        </c:rich>
      </c:tx>
      <c:layout>
        <c:manualLayout>
          <c:xMode val="edge"/>
          <c:yMode val="edge"/>
          <c:x val="0.13605555555555557"/>
          <c:y val="0"/>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0585892388451444"/>
          <c:y val="0.15986111111111112"/>
          <c:w val="0.84778368328958875"/>
          <c:h val="0.62683617672790914"/>
        </c:manualLayout>
      </c:layout>
      <c:lineChart>
        <c:grouping val="standard"/>
        <c:varyColors val="0"/>
        <c:ser>
          <c:idx val="0"/>
          <c:order val="0"/>
          <c:tx>
            <c:strRef>
              <c:f>'Dia 19 kuviot'!$A$37</c:f>
              <c:strCache>
                <c:ptCount val="1"/>
                <c:pt idx="0">
                  <c:v>Varkaus toteutunut</c:v>
                </c:pt>
              </c:strCache>
            </c:strRef>
          </c:tx>
          <c:spPr>
            <a:ln w="38100" cap="rnd">
              <a:solidFill>
                <a:schemeClr val="tx2"/>
              </a:solidFill>
              <a:round/>
            </a:ln>
            <a:effectLst/>
          </c:spPr>
          <c:marker>
            <c:symbol val="none"/>
          </c:marker>
          <c:dLbls>
            <c:dLbl>
              <c:idx val="0"/>
              <c:layout>
                <c:manualLayout>
                  <c:x val="-1.666666666666668E-2"/>
                  <c:y val="-0.1064814814814815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653C-4861-9528-DB2295FDD3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kuviot'!$B$37:$AZ$37</c:f>
              <c:numCache>
                <c:formatCode>#,##0</c:formatCode>
                <c:ptCount val="51"/>
                <c:pt idx="0">
                  <c:v>-60</c:v>
                </c:pt>
                <c:pt idx="1">
                  <c:v>-58</c:v>
                </c:pt>
                <c:pt idx="2">
                  <c:v>-116</c:v>
                </c:pt>
                <c:pt idx="3">
                  <c:v>-40</c:v>
                </c:pt>
                <c:pt idx="4">
                  <c:v>-323</c:v>
                </c:pt>
                <c:pt idx="5">
                  <c:v>-59</c:v>
                </c:pt>
                <c:pt idx="6">
                  <c:v>-95</c:v>
                </c:pt>
                <c:pt idx="7">
                  <c:v>-215</c:v>
                </c:pt>
                <c:pt idx="8">
                  <c:v>-228</c:v>
                </c:pt>
                <c:pt idx="9">
                  <c:v>-244</c:v>
                </c:pt>
                <c:pt idx="10">
                  <c:v>-147</c:v>
                </c:pt>
                <c:pt idx="11">
                  <c:v>-129</c:v>
                </c:pt>
                <c:pt idx="12">
                  <c:v>-101</c:v>
                </c:pt>
                <c:pt idx="13">
                  <c:v>-131</c:v>
                </c:pt>
                <c:pt idx="14">
                  <c:v>-80</c:v>
                </c:pt>
                <c:pt idx="15">
                  <c:v>-284</c:v>
                </c:pt>
                <c:pt idx="16">
                  <c:v>-264</c:v>
                </c:pt>
                <c:pt idx="17">
                  <c:v>-149</c:v>
                </c:pt>
                <c:pt idx="18">
                  <c:v>-140</c:v>
                </c:pt>
                <c:pt idx="19">
                  <c:v>-145</c:v>
                </c:pt>
                <c:pt idx="20">
                  <c:v>-92</c:v>
                </c:pt>
                <c:pt idx="21">
                  <c:v>-86</c:v>
                </c:pt>
                <c:pt idx="22">
                  <c:v>-149</c:v>
                </c:pt>
                <c:pt idx="23">
                  <c:v>-133</c:v>
                </c:pt>
                <c:pt idx="24">
                  <c:v>-88</c:v>
                </c:pt>
                <c:pt idx="25">
                  <c:v>-130</c:v>
                </c:pt>
                <c:pt idx="26">
                  <c:v>-1</c:v>
                </c:pt>
                <c:pt idx="27">
                  <c:v>-156</c:v>
                </c:pt>
                <c:pt idx="28">
                  <c:v>-166</c:v>
                </c:pt>
                <c:pt idx="29">
                  <c:v>-140</c:v>
                </c:pt>
                <c:pt idx="30">
                  <c:v>2</c:v>
                </c:pt>
                <c:pt idx="31">
                  <c:v>-79</c:v>
                </c:pt>
                <c:pt idx="32">
                  <c:v>-8</c:v>
                </c:pt>
                <c:pt idx="33">
                  <c:v>166</c:v>
                </c:pt>
              </c:numCache>
            </c:numRef>
          </c:val>
          <c:smooth val="0"/>
          <c:extLst>
            <c:ext xmlns:c16="http://schemas.microsoft.com/office/drawing/2014/chart" uri="{C3380CC4-5D6E-409C-BE32-E72D297353CC}">
              <c16:uniqueId val="{00000001-653C-4861-9528-DB2295FDD3ED}"/>
            </c:ext>
          </c:extLst>
        </c:ser>
        <c:ser>
          <c:idx val="1"/>
          <c:order val="1"/>
          <c:tx>
            <c:strRef>
              <c:f>'Dia 19 kuviot'!$A$38</c:f>
              <c:strCache>
                <c:ptCount val="1"/>
                <c:pt idx="0">
                  <c:v>Varkaus ennuste</c:v>
                </c:pt>
              </c:strCache>
            </c:strRef>
          </c:tx>
          <c:spPr>
            <a:ln w="38100" cap="rnd">
              <a:solidFill>
                <a:srgbClr val="FF0000"/>
              </a:solidFill>
              <a:round/>
            </a:ln>
            <a:effectLst/>
          </c:spPr>
          <c:marker>
            <c:symbol val="none"/>
          </c:marker>
          <c:dLbls>
            <c:dLbl>
              <c:idx val="33"/>
              <c:tx>
                <c:rich>
                  <a:bodyPr/>
                  <a:lstStyle/>
                  <a:p>
                    <a:fld id="{E111C57B-2DB2-41F0-881D-329DE824870C}"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3C-4861-9528-DB2295FDD3ED}"/>
                </c:ext>
              </c:extLst>
            </c:dLbl>
            <c:dLbl>
              <c:idx val="55"/>
              <c:layout>
                <c:manualLayout>
                  <c:x val="-5.8333333333333334E-2"/>
                  <c:y val="7.870370370370370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C1A80F7-6E6C-40D2-BDEF-4ADFF06C5D99}"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653C-4861-9528-DB2295FDD3ED}"/>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19 kuviot'!$B$4:$BE$4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19 kuviot'!$B$38:$BE$38</c:f>
              <c:numCache>
                <c:formatCode>General</c:formatCode>
                <c:ptCount val="56"/>
                <c:pt idx="33" formatCode="#,##0">
                  <c:v>166</c:v>
                </c:pt>
                <c:pt idx="34" formatCode="#,##0">
                  <c:v>-20</c:v>
                </c:pt>
                <c:pt idx="35" formatCode="#,##0">
                  <c:v>-7</c:v>
                </c:pt>
                <c:pt idx="36" formatCode="#,##0">
                  <c:v>3</c:v>
                </c:pt>
                <c:pt idx="37" formatCode="#,##0">
                  <c:v>18</c:v>
                </c:pt>
                <c:pt idx="38" formatCode="#,##0">
                  <c:v>33</c:v>
                </c:pt>
                <c:pt idx="39" formatCode="#,##0">
                  <c:v>41</c:v>
                </c:pt>
                <c:pt idx="40" formatCode="#,##0">
                  <c:v>53</c:v>
                </c:pt>
                <c:pt idx="41" formatCode="#,##0">
                  <c:v>69</c:v>
                </c:pt>
                <c:pt idx="42" formatCode="#,##0">
                  <c:v>78</c:v>
                </c:pt>
                <c:pt idx="43" formatCode="#,##0">
                  <c:v>84</c:v>
                </c:pt>
                <c:pt idx="44" formatCode="#,##0">
                  <c:v>93</c:v>
                </c:pt>
                <c:pt idx="45" formatCode="#,##0">
                  <c:v>103</c:v>
                </c:pt>
                <c:pt idx="46" formatCode="#,##0">
                  <c:v>112</c:v>
                </c:pt>
                <c:pt idx="47" formatCode="#,##0">
                  <c:v>120</c:v>
                </c:pt>
                <c:pt idx="48" formatCode="#,##0">
                  <c:v>128</c:v>
                </c:pt>
                <c:pt idx="49" formatCode="#,##0">
                  <c:v>136</c:v>
                </c:pt>
                <c:pt idx="50" formatCode="#,##0">
                  <c:v>140</c:v>
                </c:pt>
                <c:pt idx="51" formatCode="#,##0">
                  <c:v>144</c:v>
                </c:pt>
                <c:pt idx="52" formatCode="#,##0">
                  <c:v>150</c:v>
                </c:pt>
                <c:pt idx="53" formatCode="#,##0">
                  <c:v>158</c:v>
                </c:pt>
                <c:pt idx="54" formatCode="#,##0">
                  <c:v>162</c:v>
                </c:pt>
                <c:pt idx="55" formatCode="#,##0">
                  <c:v>166</c:v>
                </c:pt>
              </c:numCache>
            </c:numRef>
          </c:val>
          <c:smooth val="0"/>
          <c:extLst>
            <c:ext xmlns:c16="http://schemas.microsoft.com/office/drawing/2014/chart" uri="{C3380CC4-5D6E-409C-BE32-E72D297353CC}">
              <c16:uniqueId val="{00000004-653C-4861-9528-DB2295FDD3ED}"/>
            </c:ext>
          </c:extLst>
        </c:ser>
        <c:dLbls>
          <c:showLegendKey val="0"/>
          <c:showVal val="0"/>
          <c:showCatName val="0"/>
          <c:showSerName val="0"/>
          <c:showPercent val="0"/>
          <c:showBubbleSize val="0"/>
        </c:dLbls>
        <c:smooth val="0"/>
        <c:axId val="674985040"/>
        <c:axId val="674986680"/>
      </c:lineChart>
      <c:catAx>
        <c:axId val="674985040"/>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6680"/>
        <c:crosses val="autoZero"/>
        <c:auto val="1"/>
        <c:lblAlgn val="ctr"/>
        <c:lblOffset val="100"/>
        <c:tickLblSkip val="5"/>
        <c:noMultiLvlLbl val="0"/>
      </c:catAx>
      <c:valAx>
        <c:axId val="6749866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3333333333333333E-2"/>
              <c:y val="6.7214202391367744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74985040"/>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extLst/>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a:t>Väestöllinen huoltosuhde*) Pohjois-Savossa v. 2023 sekä ennuste v. 2030 ja 2045</a:t>
            </a:r>
          </a:p>
        </c:rich>
      </c:tx>
      <c:layout>
        <c:manualLayout>
          <c:xMode val="edge"/>
          <c:yMode val="edge"/>
          <c:x val="0.17833288422054766"/>
          <c:y val="3.023801603396485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4.7925925925925927E-2"/>
          <c:y val="0.10850436507936508"/>
          <c:w val="0.93359523809523814"/>
          <c:h val="0.67166573165030374"/>
        </c:manualLayout>
      </c:layout>
      <c:barChart>
        <c:barDir val="col"/>
        <c:grouping val="clustered"/>
        <c:varyColors val="0"/>
        <c:ser>
          <c:idx val="0"/>
          <c:order val="0"/>
          <c:tx>
            <c:strRef>
              <c:f>'Dia 22'!$B$4</c:f>
              <c:strCache>
                <c:ptCount val="1"/>
                <c:pt idx="0">
                  <c:v>2023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'Dia 22'!$A$5:$A$20</c:f>
              <c:strCache>
                <c:ptCount val="16"/>
                <c:pt idx="0">
                  <c:v>Kuopio</c:v>
                </c:pt>
                <c:pt idx="1">
                  <c:v>Koko maa</c:v>
                </c:pt>
                <c:pt idx="2">
                  <c:v>Pohjois-Savo</c:v>
                </c:pt>
                <c:pt idx="3">
                  <c:v>Siilinjärvi</c:v>
                </c:pt>
                <c:pt idx="4">
                  <c:v>Iisalmi</c:v>
                </c:pt>
                <c:pt idx="5">
                  <c:v>Lapinlahti</c:v>
                </c:pt>
                <c:pt idx="6">
                  <c:v>Vieremä</c:v>
                </c:pt>
                <c:pt idx="7">
                  <c:v>Joroinen</c:v>
                </c:pt>
                <c:pt idx="8">
                  <c:v>Varkaus</c:v>
                </c:pt>
                <c:pt idx="9">
                  <c:v>Tuusniemi</c:v>
                </c:pt>
                <c:pt idx="10">
                  <c:v>Rautalampi</c:v>
                </c:pt>
                <c:pt idx="11">
                  <c:v>Kiuruvesi</c:v>
                </c:pt>
                <c:pt idx="12">
                  <c:v>Leppävirta</c:v>
                </c:pt>
                <c:pt idx="13">
                  <c:v>Suonenjoki</c:v>
                </c:pt>
                <c:pt idx="14">
                  <c:v>Kaavi</c:v>
                </c:pt>
                <c:pt idx="15">
                  <c:v>Tervo</c:v>
                </c:pt>
              </c:strCache>
            </c:strRef>
          </c:cat>
          <c:val>
            <c:numRef>
              <c:f>'Dia 22'!$B$5:$B$20</c:f>
              <c:numCache>
                <c:formatCode>0</c:formatCode>
                <c:ptCount val="16"/>
                <c:pt idx="0">
                  <c:v>57.109920318220396</c:v>
                </c:pt>
                <c:pt idx="1">
                  <c:v>61.856085780229755</c:v>
                </c:pt>
                <c:pt idx="2">
                  <c:v>69.128971147424807</c:v>
                </c:pt>
                <c:pt idx="3">
                  <c:v>70.470013611978544</c:v>
                </c:pt>
                <c:pt idx="4">
                  <c:v>76.629829521117117</c:v>
                </c:pt>
                <c:pt idx="5">
                  <c:v>79.034510273289442</c:v>
                </c:pt>
                <c:pt idx="6">
                  <c:v>75.58320373250389</c:v>
                </c:pt>
                <c:pt idx="7">
                  <c:v>85.454545454545453</c:v>
                </c:pt>
                <c:pt idx="8">
                  <c:v>82.168251916151078</c:v>
                </c:pt>
                <c:pt idx="9">
                  <c:v>102.00873362445415</c:v>
                </c:pt>
                <c:pt idx="10">
                  <c:v>91.574134552580006</c:v>
                </c:pt>
                <c:pt idx="11">
                  <c:v>91.029900332225907</c:v>
                </c:pt>
                <c:pt idx="12">
                  <c:v>86.924189217103915</c:v>
                </c:pt>
                <c:pt idx="13">
                  <c:v>87.793952967525186</c:v>
                </c:pt>
                <c:pt idx="14">
                  <c:v>96.265870052277819</c:v>
                </c:pt>
                <c:pt idx="15">
                  <c:v>109.18518518518519</c:v>
                </c:pt>
              </c:numCache>
            </c:numRef>
          </c:val>
          <c:extLst>
            <c:ext xmlns:c16="http://schemas.microsoft.com/office/drawing/2014/chart" uri="{C3380CC4-5D6E-409C-BE32-E72D297353CC}">
              <c16:uniqueId val="{00000000-3999-44C5-A535-C1ACDC54794A}"/>
            </c:ext>
          </c:extLst>
        </c:ser>
        <c:ser>
          <c:idx val="1"/>
          <c:order val="1"/>
          <c:tx>
            <c:strRef>
              <c:f>'Dia 22'!$C$4</c:f>
              <c:strCache>
                <c:ptCount val="1"/>
                <c:pt idx="0">
                  <c:v>2030</c:v>
                </c:pt>
              </c:strCache>
            </c:strRef>
          </c:tx>
          <c:spPr>
            <a:solidFill>
              <a:schemeClr val="bg1">
                <a:lumMod val="50000"/>
              </a:schemeClr>
            </a:solidFill>
            <a:ln>
              <a:noFill/>
            </a:ln>
            <a:effectLst/>
          </c:spPr>
          <c:invertIfNegative val="0"/>
          <c:cat>
            <c:strRef>
              <c:f>'Dia 22'!$A$5:$A$20</c:f>
              <c:strCache>
                <c:ptCount val="16"/>
                <c:pt idx="0">
                  <c:v>Kuopio</c:v>
                </c:pt>
                <c:pt idx="1">
                  <c:v>Koko maa</c:v>
                </c:pt>
                <c:pt idx="2">
                  <c:v>Pohjois-Savo</c:v>
                </c:pt>
                <c:pt idx="3">
                  <c:v>Siilinjärvi</c:v>
                </c:pt>
                <c:pt idx="4">
                  <c:v>Iisalmi</c:v>
                </c:pt>
                <c:pt idx="5">
                  <c:v>Lapinlahti</c:v>
                </c:pt>
                <c:pt idx="6">
                  <c:v>Vieremä</c:v>
                </c:pt>
                <c:pt idx="7">
                  <c:v>Joroinen</c:v>
                </c:pt>
                <c:pt idx="8">
                  <c:v>Varkaus</c:v>
                </c:pt>
                <c:pt idx="9">
                  <c:v>Tuusniemi</c:v>
                </c:pt>
                <c:pt idx="10">
                  <c:v>Rautalampi</c:v>
                </c:pt>
                <c:pt idx="11">
                  <c:v>Kiuruvesi</c:v>
                </c:pt>
                <c:pt idx="12">
                  <c:v>Leppävirta</c:v>
                </c:pt>
                <c:pt idx="13">
                  <c:v>Suonenjoki</c:v>
                </c:pt>
                <c:pt idx="14">
                  <c:v>Kaavi</c:v>
                </c:pt>
                <c:pt idx="15">
                  <c:v>Tervo</c:v>
                </c:pt>
              </c:strCache>
            </c:strRef>
          </c:cat>
          <c:val>
            <c:numRef>
              <c:f>'Dia 22'!$C$5:$C$20</c:f>
              <c:numCache>
                <c:formatCode>0</c:formatCode>
                <c:ptCount val="16"/>
                <c:pt idx="0">
                  <c:v>56.486017674222353</c:v>
                </c:pt>
                <c:pt idx="1">
                  <c:v>60.630878523507434</c:v>
                </c:pt>
                <c:pt idx="2">
                  <c:v>69.965205383937061</c:v>
                </c:pt>
                <c:pt idx="3">
                  <c:v>71.869851729818777</c:v>
                </c:pt>
                <c:pt idx="4">
                  <c:v>78.895626607864756</c:v>
                </c:pt>
                <c:pt idx="5">
                  <c:v>80.494808924232387</c:v>
                </c:pt>
                <c:pt idx="6">
                  <c:v>78.095794392523359</c:v>
                </c:pt>
                <c:pt idx="7">
                  <c:v>91.72597864768683</c:v>
                </c:pt>
                <c:pt idx="8">
                  <c:v>91.770495236100942</c:v>
                </c:pt>
                <c:pt idx="9">
                  <c:v>111.03238866396761</c:v>
                </c:pt>
                <c:pt idx="10">
                  <c:v>102.23765432098766</c:v>
                </c:pt>
                <c:pt idx="11">
                  <c:v>101.36363636363637</c:v>
                </c:pt>
                <c:pt idx="12">
                  <c:v>98.028971740679168</c:v>
                </c:pt>
                <c:pt idx="13">
                  <c:v>95.063291139240505</c:v>
                </c:pt>
                <c:pt idx="14">
                  <c:v>104.95942290351667</c:v>
                </c:pt>
                <c:pt idx="15">
                  <c:v>120.53097345132744</c:v>
                </c:pt>
              </c:numCache>
            </c:numRef>
          </c:val>
          <c:extLst>
            <c:ext xmlns:c16="http://schemas.microsoft.com/office/drawing/2014/chart" uri="{C3380CC4-5D6E-409C-BE32-E72D297353CC}">
              <c16:uniqueId val="{00000001-3999-44C5-A535-C1ACDC54794A}"/>
            </c:ext>
          </c:extLst>
        </c:ser>
        <c:ser>
          <c:idx val="2"/>
          <c:order val="2"/>
          <c:tx>
            <c:strRef>
              <c:f>'Dia 22'!$D$4</c:f>
              <c:strCache>
                <c:ptCount val="1"/>
                <c:pt idx="0">
                  <c:v>2045</c:v>
                </c:pt>
              </c:strCache>
            </c:strRef>
          </c:tx>
          <c:spPr>
            <a:solidFill>
              <a:srgbClr val="FFC000"/>
            </a:solidFill>
            <a:ln>
              <a:noFill/>
            </a:ln>
            <a:effectLst/>
          </c:spPr>
          <c:invertIfNegative val="0"/>
          <c:cat>
            <c:strRef>
              <c:f>'Dia 22'!$A$5:$A$20</c:f>
              <c:strCache>
                <c:ptCount val="16"/>
                <c:pt idx="0">
                  <c:v>Kuopio</c:v>
                </c:pt>
                <c:pt idx="1">
                  <c:v>Koko maa</c:v>
                </c:pt>
                <c:pt idx="2">
                  <c:v>Pohjois-Savo</c:v>
                </c:pt>
                <c:pt idx="3">
                  <c:v>Siilinjärvi</c:v>
                </c:pt>
                <c:pt idx="4">
                  <c:v>Iisalmi</c:v>
                </c:pt>
                <c:pt idx="5">
                  <c:v>Lapinlahti</c:v>
                </c:pt>
                <c:pt idx="6">
                  <c:v>Vieremä</c:v>
                </c:pt>
                <c:pt idx="7">
                  <c:v>Joroinen</c:v>
                </c:pt>
                <c:pt idx="8">
                  <c:v>Varkaus</c:v>
                </c:pt>
                <c:pt idx="9">
                  <c:v>Tuusniemi</c:v>
                </c:pt>
                <c:pt idx="10">
                  <c:v>Rautalampi</c:v>
                </c:pt>
                <c:pt idx="11">
                  <c:v>Kiuruvesi</c:v>
                </c:pt>
                <c:pt idx="12">
                  <c:v>Leppävirta</c:v>
                </c:pt>
                <c:pt idx="13">
                  <c:v>Suonenjoki</c:v>
                </c:pt>
                <c:pt idx="14">
                  <c:v>Kaavi</c:v>
                </c:pt>
                <c:pt idx="15">
                  <c:v>Tervo</c:v>
                </c:pt>
              </c:strCache>
            </c:strRef>
          </c:cat>
          <c:val>
            <c:numRef>
              <c:f>'Dia 22'!$D$5:$D$20</c:f>
              <c:numCache>
                <c:formatCode>0</c:formatCode>
                <c:ptCount val="16"/>
                <c:pt idx="0">
                  <c:v>55.229946065343491</c:v>
                </c:pt>
                <c:pt idx="1">
                  <c:v>60.088996710591161</c:v>
                </c:pt>
                <c:pt idx="2">
                  <c:v>66.733209180187302</c:v>
                </c:pt>
                <c:pt idx="3">
                  <c:v>74.330127104087936</c:v>
                </c:pt>
                <c:pt idx="4">
                  <c:v>75.852131571102049</c:v>
                </c:pt>
                <c:pt idx="5">
                  <c:v>76.970141948115511</c:v>
                </c:pt>
                <c:pt idx="6">
                  <c:v>80.175320296695887</c:v>
                </c:pt>
                <c:pt idx="7">
                  <c:v>85.235211923614344</c:v>
                </c:pt>
                <c:pt idx="8">
                  <c:v>90.239157798375103</c:v>
                </c:pt>
                <c:pt idx="9">
                  <c:v>93.078512396694208</c:v>
                </c:pt>
                <c:pt idx="10">
                  <c:v>95.741056218057921</c:v>
                </c:pt>
                <c:pt idx="11">
                  <c:v>95.836273817925203</c:v>
                </c:pt>
                <c:pt idx="12">
                  <c:v>96.218049034950454</c:v>
                </c:pt>
                <c:pt idx="13">
                  <c:v>96.783416726233014</c:v>
                </c:pt>
                <c:pt idx="14">
                  <c:v>97.489959839357425</c:v>
                </c:pt>
                <c:pt idx="15">
                  <c:v>102.3121387283237</c:v>
                </c:pt>
              </c:numCache>
            </c:numRef>
          </c:val>
          <c:extLst>
            <c:ext xmlns:c16="http://schemas.microsoft.com/office/drawing/2014/chart" uri="{C3380CC4-5D6E-409C-BE32-E72D297353CC}">
              <c16:uniqueId val="{00000002-3999-44C5-A535-C1ACDC54794A}"/>
            </c:ext>
          </c:extLst>
        </c:ser>
        <c:dLbls>
          <c:showLegendKey val="0"/>
          <c:showVal val="0"/>
          <c:showCatName val="0"/>
          <c:showSerName val="0"/>
          <c:showPercent val="0"/>
          <c:showBubbleSize val="0"/>
        </c:dLbls>
        <c:gapWidth val="150"/>
        <c:axId val="416749408"/>
        <c:axId val="416750064"/>
      </c:barChart>
      <c:catAx>
        <c:axId val="41674940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solidFill>
            <a:round/>
          </a:ln>
          <a:effectLst/>
        </c:spPr>
        <c:txPr>
          <a:bodyPr rot="-5400000" spcFirstLastPara="1" vertOverflow="ellipsis" wrap="square" anchor="ctr" anchorCtr="1"/>
          <a:lstStyle/>
          <a:p>
            <a:pPr>
              <a:defRPr sz="1100" b="0" i="0" u="none" strike="noStrike" kern="1200" baseline="0">
                <a:solidFill>
                  <a:schemeClr val="tx2"/>
                </a:solidFill>
                <a:latin typeface="+mn-lt"/>
                <a:ea typeface="+mn-ea"/>
                <a:cs typeface="+mn-cs"/>
              </a:defRPr>
            </a:pPr>
            <a:endParaRPr lang="fi-FI"/>
          </a:p>
        </c:txPr>
        <c:crossAx val="416750064"/>
        <c:crosses val="autoZero"/>
        <c:auto val="1"/>
        <c:lblAlgn val="ctr"/>
        <c:lblOffset val="100"/>
        <c:noMultiLvlLbl val="0"/>
      </c:catAx>
      <c:valAx>
        <c:axId val="41675006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16749408"/>
        <c:crosses val="autoZero"/>
        <c:crossBetween val="between"/>
      </c:valAx>
      <c:spPr>
        <a:noFill/>
        <a:ln>
          <a:solidFill>
            <a:schemeClr val="tx2"/>
          </a:solidFill>
        </a:ln>
        <a:effectLst/>
      </c:spPr>
    </c:plotArea>
    <c:legend>
      <c:legendPos val="b"/>
      <c:layout>
        <c:manualLayout>
          <c:xMode val="edge"/>
          <c:yMode val="edge"/>
          <c:x val="6.0492989417989418E-2"/>
          <c:y val="0.13852896825396827"/>
          <c:w val="0.22217526455026454"/>
          <c:h val="4.252261904761905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b="1" i="0" baseline="0">
                <a:effectLst/>
              </a:rPr>
              <a:t>Väestöllinen huoltosuhde*) maakunnittain v. 2023 sekä ennuste v. 2030 ja 2045</a:t>
            </a:r>
            <a:endParaRPr lang="fi-FI" sz="1400">
              <a:effectLst/>
            </a:endParaRPr>
          </a:p>
        </c:rich>
      </c:tx>
      <c:layout>
        <c:manualLayout>
          <c:xMode val="edge"/>
          <c:yMode val="edge"/>
          <c:x val="0.17537647418630761"/>
          <c:y val="2.51984693068858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4.0265608465608463E-2"/>
          <c:y val="9.9609325396825391E-2"/>
          <c:w val="0.94125555555555551"/>
          <c:h val="0.62758015873015871"/>
        </c:manualLayout>
      </c:layout>
      <c:barChart>
        <c:barDir val="col"/>
        <c:grouping val="clustered"/>
        <c:varyColors val="0"/>
        <c:ser>
          <c:idx val="0"/>
          <c:order val="0"/>
          <c:tx>
            <c:strRef>
              <c:f>'Dia 24'!$B$5</c:f>
              <c:strCache>
                <c:ptCount val="1"/>
                <c:pt idx="0">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'Dia 24'!$A$6:$A$25</c:f>
              <c:strCache>
                <c:ptCount val="20"/>
                <c:pt idx="0">
                  <c:v>Uusimaa</c:v>
                </c:pt>
                <c:pt idx="1">
                  <c:v>Pirkanmaa</c:v>
                </c:pt>
                <c:pt idx="2">
                  <c:v>Koko maa</c:v>
                </c:pt>
                <c:pt idx="3">
                  <c:v>Varsinais-Suomi</c:v>
                </c:pt>
                <c:pt idx="4">
                  <c:v>Pohjois-Pohjanmaa</c:v>
                </c:pt>
                <c:pt idx="5">
                  <c:v>Keski-Suomi</c:v>
                </c:pt>
                <c:pt idx="6">
                  <c:v>Pohjanmaa</c:v>
                </c:pt>
                <c:pt idx="7">
                  <c:v>Pohjois-Savo</c:v>
                </c:pt>
                <c:pt idx="8">
                  <c:v>Pohjois-Karjala</c:v>
                </c:pt>
                <c:pt idx="9">
                  <c:v>Lappi</c:v>
                </c:pt>
                <c:pt idx="10">
                  <c:v>Etelä-Karjala</c:v>
                </c:pt>
                <c:pt idx="11">
                  <c:v>Keski-Pohjanmaa</c:v>
                </c:pt>
                <c:pt idx="12">
                  <c:v>Satakunta</c:v>
                </c:pt>
                <c:pt idx="13">
                  <c:v>Kainuu</c:v>
                </c:pt>
                <c:pt idx="14">
                  <c:v>Etelä-Pohjanmaa</c:v>
                </c:pt>
                <c:pt idx="15">
                  <c:v>Päijät-Häme</c:v>
                </c:pt>
                <c:pt idx="16">
                  <c:v>Kanta-Häme</c:v>
                </c:pt>
                <c:pt idx="17">
                  <c:v>Kymenlaakso</c:v>
                </c:pt>
                <c:pt idx="18">
                  <c:v>Ahvenanmaa</c:v>
                </c:pt>
                <c:pt idx="19">
                  <c:v>Etelä-Savo</c:v>
                </c:pt>
              </c:strCache>
            </c:strRef>
          </c:cat>
          <c:val>
            <c:numRef>
              <c:f>'Dia 24'!$B$6:$B$25</c:f>
              <c:numCache>
                <c:formatCode>0</c:formatCode>
                <c:ptCount val="20"/>
                <c:pt idx="0">
                  <c:v>51.341097339652343</c:v>
                </c:pt>
                <c:pt idx="1">
                  <c:v>58.422266284791071</c:v>
                </c:pt>
                <c:pt idx="2">
                  <c:v>61.856085780229755</c:v>
                </c:pt>
                <c:pt idx="3">
                  <c:v>61.856455479960296</c:v>
                </c:pt>
                <c:pt idx="4">
                  <c:v>63.221060026539689</c:v>
                </c:pt>
                <c:pt idx="5">
                  <c:v>64.565568242038836</c:v>
                </c:pt>
                <c:pt idx="6">
                  <c:v>66.662287451672228</c:v>
                </c:pt>
                <c:pt idx="7">
                  <c:v>69.128971147424807</c:v>
                </c:pt>
                <c:pt idx="8">
                  <c:v>71.913789451387416</c:v>
                </c:pt>
                <c:pt idx="9">
                  <c:v>71.062598325790972</c:v>
                </c:pt>
                <c:pt idx="10">
                  <c:v>70.648305951325924</c:v>
                </c:pt>
                <c:pt idx="11">
                  <c:v>74.133011131391555</c:v>
                </c:pt>
                <c:pt idx="12">
                  <c:v>73.416653699047501</c:v>
                </c:pt>
                <c:pt idx="13">
                  <c:v>78.017963160298379</c:v>
                </c:pt>
                <c:pt idx="14">
                  <c:v>74.229387075831426</c:v>
                </c:pt>
                <c:pt idx="15">
                  <c:v>71.810879392340397</c:v>
                </c:pt>
                <c:pt idx="16">
                  <c:v>69.800002002984456</c:v>
                </c:pt>
                <c:pt idx="17">
                  <c:v>73.45548765155408</c:v>
                </c:pt>
                <c:pt idx="18">
                  <c:v>67.018484086186163</c:v>
                </c:pt>
                <c:pt idx="19">
                  <c:v>82.343116201383921</c:v>
                </c:pt>
              </c:numCache>
            </c:numRef>
          </c:val>
          <c:extLst>
            <c:ext xmlns:c16="http://schemas.microsoft.com/office/drawing/2014/chart" uri="{C3380CC4-5D6E-409C-BE32-E72D297353CC}">
              <c16:uniqueId val="{00000000-6DAD-44C2-9C70-37D0E85D8D8B}"/>
            </c:ext>
          </c:extLst>
        </c:ser>
        <c:ser>
          <c:idx val="1"/>
          <c:order val="1"/>
          <c:tx>
            <c:strRef>
              <c:f>'Dia 24'!$C$5</c:f>
              <c:strCache>
                <c:ptCount val="1"/>
                <c:pt idx="0">
                  <c:v>2030</c:v>
                </c:pt>
              </c:strCache>
            </c:strRef>
          </c:tx>
          <c:spPr>
            <a:solidFill>
              <a:schemeClr val="bg1">
                <a:lumMod val="50000"/>
              </a:schemeClr>
            </a:solidFill>
            <a:ln>
              <a:noFill/>
            </a:ln>
            <a:effectLst/>
          </c:spPr>
          <c:invertIfNegative val="0"/>
          <c:cat>
            <c:strRef>
              <c:f>'Dia 24'!$A$6:$A$25</c:f>
              <c:strCache>
                <c:ptCount val="20"/>
                <c:pt idx="0">
                  <c:v>Uusimaa</c:v>
                </c:pt>
                <c:pt idx="1">
                  <c:v>Pirkanmaa</c:v>
                </c:pt>
                <c:pt idx="2">
                  <c:v>Koko maa</c:v>
                </c:pt>
                <c:pt idx="3">
                  <c:v>Varsinais-Suomi</c:v>
                </c:pt>
                <c:pt idx="4">
                  <c:v>Pohjois-Pohjanmaa</c:v>
                </c:pt>
                <c:pt idx="5">
                  <c:v>Keski-Suomi</c:v>
                </c:pt>
                <c:pt idx="6">
                  <c:v>Pohjanmaa</c:v>
                </c:pt>
                <c:pt idx="7">
                  <c:v>Pohjois-Savo</c:v>
                </c:pt>
                <c:pt idx="8">
                  <c:v>Pohjois-Karjala</c:v>
                </c:pt>
                <c:pt idx="9">
                  <c:v>Lappi</c:v>
                </c:pt>
                <c:pt idx="10">
                  <c:v>Etelä-Karjala</c:v>
                </c:pt>
                <c:pt idx="11">
                  <c:v>Keski-Pohjanmaa</c:v>
                </c:pt>
                <c:pt idx="12">
                  <c:v>Satakunta</c:v>
                </c:pt>
                <c:pt idx="13">
                  <c:v>Kainuu</c:v>
                </c:pt>
                <c:pt idx="14">
                  <c:v>Etelä-Pohjanmaa</c:v>
                </c:pt>
                <c:pt idx="15">
                  <c:v>Päijät-Häme</c:v>
                </c:pt>
                <c:pt idx="16">
                  <c:v>Kanta-Häme</c:v>
                </c:pt>
                <c:pt idx="17">
                  <c:v>Kymenlaakso</c:v>
                </c:pt>
                <c:pt idx="18">
                  <c:v>Ahvenanmaa</c:v>
                </c:pt>
                <c:pt idx="19">
                  <c:v>Etelä-Savo</c:v>
                </c:pt>
              </c:strCache>
            </c:strRef>
          </c:cat>
          <c:val>
            <c:numRef>
              <c:f>'Dia 24'!$C$6:$C$25</c:f>
              <c:numCache>
                <c:formatCode>0</c:formatCode>
                <c:ptCount val="20"/>
                <c:pt idx="0">
                  <c:v>50.130783089137189</c:v>
                </c:pt>
                <c:pt idx="1">
                  <c:v>55.87868388080841</c:v>
                </c:pt>
                <c:pt idx="2">
                  <c:v>60.630878523507434</c:v>
                </c:pt>
                <c:pt idx="3">
                  <c:v>60.520814069753229</c:v>
                </c:pt>
                <c:pt idx="4">
                  <c:v>60.640438471356703</c:v>
                </c:pt>
                <c:pt idx="5">
                  <c:v>63.450090484808072</c:v>
                </c:pt>
                <c:pt idx="6">
                  <c:v>63.637919079308759</c:v>
                </c:pt>
                <c:pt idx="7">
                  <c:v>69.965205383937061</c:v>
                </c:pt>
                <c:pt idx="8">
                  <c:v>72.654530472400822</c:v>
                </c:pt>
                <c:pt idx="9">
                  <c:v>72.317373623437916</c:v>
                </c:pt>
                <c:pt idx="10">
                  <c:v>71.280549611442737</c:v>
                </c:pt>
                <c:pt idx="11">
                  <c:v>71.324566125765855</c:v>
                </c:pt>
                <c:pt idx="12">
                  <c:v>73.280301871398706</c:v>
                </c:pt>
                <c:pt idx="13">
                  <c:v>80.286039330407931</c:v>
                </c:pt>
                <c:pt idx="14">
                  <c:v>73.713307515294375</c:v>
                </c:pt>
                <c:pt idx="15">
                  <c:v>73.174109279901529</c:v>
                </c:pt>
                <c:pt idx="16">
                  <c:v>72.19525710357</c:v>
                </c:pt>
                <c:pt idx="17">
                  <c:v>77.297903834216683</c:v>
                </c:pt>
                <c:pt idx="18">
                  <c:v>71.914988316457112</c:v>
                </c:pt>
                <c:pt idx="19">
                  <c:v>87.695404840702167</c:v>
                </c:pt>
              </c:numCache>
            </c:numRef>
          </c:val>
          <c:extLst>
            <c:ext xmlns:c16="http://schemas.microsoft.com/office/drawing/2014/chart" uri="{C3380CC4-5D6E-409C-BE32-E72D297353CC}">
              <c16:uniqueId val="{00000001-6DAD-44C2-9C70-37D0E85D8D8B}"/>
            </c:ext>
          </c:extLst>
        </c:ser>
        <c:ser>
          <c:idx val="2"/>
          <c:order val="2"/>
          <c:tx>
            <c:strRef>
              <c:f>'Dia 24'!$D$5</c:f>
              <c:strCache>
                <c:ptCount val="1"/>
                <c:pt idx="0">
                  <c:v>2045</c:v>
                </c:pt>
              </c:strCache>
            </c:strRef>
          </c:tx>
          <c:spPr>
            <a:solidFill>
              <a:srgbClr val="FFC000"/>
            </a:solidFill>
            <a:ln>
              <a:noFill/>
            </a:ln>
            <a:effectLst/>
          </c:spPr>
          <c:invertIfNegative val="0"/>
          <c:cat>
            <c:strRef>
              <c:f>'Dia 24'!$A$6:$A$25</c:f>
              <c:strCache>
                <c:ptCount val="20"/>
                <c:pt idx="0">
                  <c:v>Uusimaa</c:v>
                </c:pt>
                <c:pt idx="1">
                  <c:v>Pirkanmaa</c:v>
                </c:pt>
                <c:pt idx="2">
                  <c:v>Koko maa</c:v>
                </c:pt>
                <c:pt idx="3">
                  <c:v>Varsinais-Suomi</c:v>
                </c:pt>
                <c:pt idx="4">
                  <c:v>Pohjois-Pohjanmaa</c:v>
                </c:pt>
                <c:pt idx="5">
                  <c:v>Keski-Suomi</c:v>
                </c:pt>
                <c:pt idx="6">
                  <c:v>Pohjanmaa</c:v>
                </c:pt>
                <c:pt idx="7">
                  <c:v>Pohjois-Savo</c:v>
                </c:pt>
                <c:pt idx="8">
                  <c:v>Pohjois-Karjala</c:v>
                </c:pt>
                <c:pt idx="9">
                  <c:v>Lappi</c:v>
                </c:pt>
                <c:pt idx="10">
                  <c:v>Etelä-Karjala</c:v>
                </c:pt>
                <c:pt idx="11">
                  <c:v>Keski-Pohjanmaa</c:v>
                </c:pt>
                <c:pt idx="12">
                  <c:v>Satakunta</c:v>
                </c:pt>
                <c:pt idx="13">
                  <c:v>Kainuu</c:v>
                </c:pt>
                <c:pt idx="14">
                  <c:v>Etelä-Pohjanmaa</c:v>
                </c:pt>
                <c:pt idx="15">
                  <c:v>Päijät-Häme</c:v>
                </c:pt>
                <c:pt idx="16">
                  <c:v>Kanta-Häme</c:v>
                </c:pt>
                <c:pt idx="17">
                  <c:v>Kymenlaakso</c:v>
                </c:pt>
                <c:pt idx="18">
                  <c:v>Ahvenanmaa</c:v>
                </c:pt>
                <c:pt idx="19">
                  <c:v>Etelä-Savo</c:v>
                </c:pt>
              </c:strCache>
            </c:strRef>
          </c:cat>
          <c:val>
            <c:numRef>
              <c:f>'Dia 24'!$D$6:$D$25</c:f>
              <c:numCache>
                <c:formatCode>0</c:formatCode>
                <c:ptCount val="20"/>
                <c:pt idx="0">
                  <c:v>50.812180666824112</c:v>
                </c:pt>
                <c:pt idx="1">
                  <c:v>56.365304199378627</c:v>
                </c:pt>
                <c:pt idx="2">
                  <c:v>60.088996710591161</c:v>
                </c:pt>
                <c:pt idx="3">
                  <c:v>60.627134722071297</c:v>
                </c:pt>
                <c:pt idx="4">
                  <c:v>62.833959805174011</c:v>
                </c:pt>
                <c:pt idx="5">
                  <c:v>63.291349711102797</c:v>
                </c:pt>
                <c:pt idx="6">
                  <c:v>63.519579960621307</c:v>
                </c:pt>
                <c:pt idx="7">
                  <c:v>66.733209180187302</c:v>
                </c:pt>
                <c:pt idx="8">
                  <c:v>67.288198540656268</c:v>
                </c:pt>
                <c:pt idx="9">
                  <c:v>67.41914856511714</c:v>
                </c:pt>
                <c:pt idx="10">
                  <c:v>70.53241419771193</c:v>
                </c:pt>
                <c:pt idx="11">
                  <c:v>71.437622089646808</c:v>
                </c:pt>
                <c:pt idx="12">
                  <c:v>71.757277587339928</c:v>
                </c:pt>
                <c:pt idx="13">
                  <c:v>72.6180741576202</c:v>
                </c:pt>
                <c:pt idx="14">
                  <c:v>73.214216390387818</c:v>
                </c:pt>
                <c:pt idx="15">
                  <c:v>74.074041864874033</c:v>
                </c:pt>
                <c:pt idx="16">
                  <c:v>74.911441178298432</c:v>
                </c:pt>
                <c:pt idx="17">
                  <c:v>79.112243814378246</c:v>
                </c:pt>
                <c:pt idx="18">
                  <c:v>82.630199022762483</c:v>
                </c:pt>
                <c:pt idx="19">
                  <c:v>84.870371280237151</c:v>
                </c:pt>
              </c:numCache>
            </c:numRef>
          </c:val>
          <c:extLst>
            <c:ext xmlns:c16="http://schemas.microsoft.com/office/drawing/2014/chart" uri="{C3380CC4-5D6E-409C-BE32-E72D297353CC}">
              <c16:uniqueId val="{00000002-6DAD-44C2-9C70-37D0E85D8D8B}"/>
            </c:ext>
          </c:extLst>
        </c:ser>
        <c:dLbls>
          <c:showLegendKey val="0"/>
          <c:showVal val="0"/>
          <c:showCatName val="0"/>
          <c:showSerName val="0"/>
          <c:showPercent val="0"/>
          <c:showBubbleSize val="0"/>
        </c:dLbls>
        <c:gapWidth val="150"/>
        <c:axId val="647779968"/>
        <c:axId val="647783576"/>
      </c:barChart>
      <c:catAx>
        <c:axId val="64777996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solidFill>
            <a:round/>
          </a:ln>
          <a:effectLst/>
        </c:spPr>
        <c:txPr>
          <a:bodyPr rot="-5400000" spcFirstLastPara="1" vertOverflow="ellipsis" wrap="square" anchor="ctr" anchorCtr="1"/>
          <a:lstStyle/>
          <a:p>
            <a:pPr>
              <a:defRPr sz="1100" b="0" i="0" u="none" strike="noStrike" kern="1200" baseline="0">
                <a:solidFill>
                  <a:schemeClr val="tx2"/>
                </a:solidFill>
                <a:latin typeface="+mn-lt"/>
                <a:ea typeface="+mn-ea"/>
                <a:cs typeface="+mn-cs"/>
              </a:defRPr>
            </a:pPr>
            <a:endParaRPr lang="fi-FI"/>
          </a:p>
        </c:txPr>
        <c:crossAx val="647783576"/>
        <c:crosses val="autoZero"/>
        <c:auto val="1"/>
        <c:lblAlgn val="ctr"/>
        <c:lblOffset val="100"/>
        <c:noMultiLvlLbl val="0"/>
      </c:catAx>
      <c:valAx>
        <c:axId val="64778357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47779968"/>
        <c:crosses val="autoZero"/>
        <c:crossBetween val="between"/>
      </c:valAx>
      <c:spPr>
        <a:noFill/>
        <a:ln>
          <a:solidFill>
            <a:schemeClr val="tx2"/>
          </a:solidFill>
        </a:ln>
        <a:effectLst/>
      </c:spPr>
    </c:plotArea>
    <c:legend>
      <c:legendPos val="b"/>
      <c:layout>
        <c:manualLayout>
          <c:xMode val="edge"/>
          <c:yMode val="edge"/>
          <c:x val="5.041362433862432E-2"/>
          <c:y val="0.11333055555555553"/>
          <c:w val="0.18907566137566137"/>
          <c:h val="4.556607142857142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a:t>Elävänä syntyneet Pohjois-Savossa 1990–2023 ja ennuste 2024–2045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9.921439938546113E-2"/>
          <c:y val="0.17325997265490645"/>
          <c:w val="0.87290533503157786"/>
          <c:h val="0.6631799631933839"/>
        </c:manualLayout>
      </c:layout>
      <c:lineChart>
        <c:grouping val="standard"/>
        <c:varyColors val="0"/>
        <c:ser>
          <c:idx val="0"/>
          <c:order val="0"/>
          <c:tx>
            <c:strRef>
              <c:f>'Dia 10'!$D$5</c:f>
              <c:strCache>
                <c:ptCount val="1"/>
                <c:pt idx="0">
                  <c:v>Pohjois-Savo toteutunut</c:v>
                </c:pt>
              </c:strCache>
            </c:strRef>
          </c:tx>
          <c:spPr>
            <a:ln w="38100" cap="rnd">
              <a:solidFill>
                <a:srgbClr val="1F497D"/>
              </a:solidFill>
              <a:round/>
            </a:ln>
            <a:effectLst/>
          </c:spPr>
          <c:marker>
            <c:symbol val="none"/>
          </c:marker>
          <c:dLbls>
            <c:dLbl>
              <c:idx val="0"/>
              <c:layout>
                <c:manualLayout>
                  <c:x val="-1.9975029640112878E-2"/>
                  <c:y val="7.334065892943889E-2"/>
                </c:manualLayout>
              </c:layout>
              <c:spPr>
                <a:solidFill>
                  <a:srgbClr val="FFFFFF"/>
                </a:solidFill>
                <a:ln>
                  <a:solidFill>
                    <a:srgbClr val="00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E389-4B6D-97E5-B9CAAEF52C3E}"/>
                </c:ext>
              </c:extLst>
            </c:dLbl>
            <c:dLbl>
              <c:idx val="1"/>
              <c:delete val="1"/>
              <c:extLst>
                <c:ext xmlns:c15="http://schemas.microsoft.com/office/drawing/2012/chart" uri="{CE6537A1-D6FC-4f65-9D91-7224C49458BB}"/>
                <c:ext xmlns:c16="http://schemas.microsoft.com/office/drawing/2014/chart" uri="{C3380CC4-5D6E-409C-BE32-E72D297353CC}">
                  <c16:uniqueId val="{00000001-E389-4B6D-97E5-B9CAAEF52C3E}"/>
                </c:ext>
              </c:extLst>
            </c:dLbl>
            <c:dLbl>
              <c:idx val="2"/>
              <c:delete val="1"/>
              <c:extLst>
                <c:ext xmlns:c15="http://schemas.microsoft.com/office/drawing/2012/chart" uri="{CE6537A1-D6FC-4f65-9D91-7224C49458BB}"/>
                <c:ext xmlns:c16="http://schemas.microsoft.com/office/drawing/2014/chart" uri="{C3380CC4-5D6E-409C-BE32-E72D297353CC}">
                  <c16:uniqueId val="{00000002-E389-4B6D-97E5-B9CAAEF52C3E}"/>
                </c:ext>
              </c:extLst>
            </c:dLbl>
            <c:dLbl>
              <c:idx val="3"/>
              <c:delete val="1"/>
              <c:extLst>
                <c:ext xmlns:c15="http://schemas.microsoft.com/office/drawing/2012/chart" uri="{CE6537A1-D6FC-4f65-9D91-7224C49458BB}"/>
                <c:ext xmlns:c16="http://schemas.microsoft.com/office/drawing/2014/chart" uri="{C3380CC4-5D6E-409C-BE32-E72D297353CC}">
                  <c16:uniqueId val="{00000003-E389-4B6D-97E5-B9CAAEF52C3E}"/>
                </c:ext>
              </c:extLst>
            </c:dLbl>
            <c:dLbl>
              <c:idx val="4"/>
              <c:delete val="1"/>
              <c:extLst>
                <c:ext xmlns:c15="http://schemas.microsoft.com/office/drawing/2012/chart" uri="{CE6537A1-D6FC-4f65-9D91-7224C49458BB}"/>
                <c:ext xmlns:c16="http://schemas.microsoft.com/office/drawing/2014/chart" uri="{C3380CC4-5D6E-409C-BE32-E72D297353CC}">
                  <c16:uniqueId val="{00000004-E389-4B6D-97E5-B9CAAEF52C3E}"/>
                </c:ext>
              </c:extLst>
            </c:dLbl>
            <c:dLbl>
              <c:idx val="5"/>
              <c:delete val="1"/>
              <c:extLst>
                <c:ext xmlns:c15="http://schemas.microsoft.com/office/drawing/2012/chart" uri="{CE6537A1-D6FC-4f65-9D91-7224C49458BB}"/>
                <c:ext xmlns:c16="http://schemas.microsoft.com/office/drawing/2014/chart" uri="{C3380CC4-5D6E-409C-BE32-E72D297353CC}">
                  <c16:uniqueId val="{00000005-E389-4B6D-97E5-B9CAAEF52C3E}"/>
                </c:ext>
              </c:extLst>
            </c:dLbl>
            <c:dLbl>
              <c:idx val="6"/>
              <c:delete val="1"/>
              <c:extLst>
                <c:ext xmlns:c15="http://schemas.microsoft.com/office/drawing/2012/chart" uri="{CE6537A1-D6FC-4f65-9D91-7224C49458BB}"/>
                <c:ext xmlns:c16="http://schemas.microsoft.com/office/drawing/2014/chart" uri="{C3380CC4-5D6E-409C-BE32-E72D297353CC}">
                  <c16:uniqueId val="{00000006-E389-4B6D-97E5-B9CAAEF52C3E}"/>
                </c:ext>
              </c:extLst>
            </c:dLbl>
            <c:dLbl>
              <c:idx val="7"/>
              <c:delete val="1"/>
              <c:extLst>
                <c:ext xmlns:c15="http://schemas.microsoft.com/office/drawing/2012/chart" uri="{CE6537A1-D6FC-4f65-9D91-7224C49458BB}"/>
                <c:ext xmlns:c16="http://schemas.microsoft.com/office/drawing/2014/chart" uri="{C3380CC4-5D6E-409C-BE32-E72D297353CC}">
                  <c16:uniqueId val="{00000007-E389-4B6D-97E5-B9CAAEF52C3E}"/>
                </c:ext>
              </c:extLst>
            </c:dLbl>
            <c:dLbl>
              <c:idx val="8"/>
              <c:delete val="1"/>
              <c:extLst>
                <c:ext xmlns:c15="http://schemas.microsoft.com/office/drawing/2012/chart" uri="{CE6537A1-D6FC-4f65-9D91-7224C49458BB}"/>
                <c:ext xmlns:c16="http://schemas.microsoft.com/office/drawing/2014/chart" uri="{C3380CC4-5D6E-409C-BE32-E72D297353CC}">
                  <c16:uniqueId val="{00000008-E389-4B6D-97E5-B9CAAEF52C3E}"/>
                </c:ext>
              </c:extLst>
            </c:dLbl>
            <c:dLbl>
              <c:idx val="9"/>
              <c:delete val="1"/>
              <c:extLst>
                <c:ext xmlns:c15="http://schemas.microsoft.com/office/drawing/2012/chart" uri="{CE6537A1-D6FC-4f65-9D91-7224C49458BB}"/>
                <c:ext xmlns:c16="http://schemas.microsoft.com/office/drawing/2014/chart" uri="{C3380CC4-5D6E-409C-BE32-E72D297353CC}">
                  <c16:uniqueId val="{00000009-E389-4B6D-97E5-B9CAAEF52C3E}"/>
                </c:ext>
              </c:extLst>
            </c:dLbl>
            <c:dLbl>
              <c:idx val="10"/>
              <c:delete val="1"/>
              <c:extLst>
                <c:ext xmlns:c15="http://schemas.microsoft.com/office/drawing/2012/chart" uri="{CE6537A1-D6FC-4f65-9D91-7224C49458BB}"/>
                <c:ext xmlns:c16="http://schemas.microsoft.com/office/drawing/2014/chart" uri="{C3380CC4-5D6E-409C-BE32-E72D297353CC}">
                  <c16:uniqueId val="{0000000A-E389-4B6D-97E5-B9CAAEF52C3E}"/>
                </c:ext>
              </c:extLst>
            </c:dLbl>
            <c:dLbl>
              <c:idx val="11"/>
              <c:delete val="1"/>
              <c:extLst>
                <c:ext xmlns:c15="http://schemas.microsoft.com/office/drawing/2012/chart" uri="{CE6537A1-D6FC-4f65-9D91-7224C49458BB}"/>
                <c:ext xmlns:c16="http://schemas.microsoft.com/office/drawing/2014/chart" uri="{C3380CC4-5D6E-409C-BE32-E72D297353CC}">
                  <c16:uniqueId val="{0000000B-E389-4B6D-97E5-B9CAAEF52C3E}"/>
                </c:ext>
              </c:extLst>
            </c:dLbl>
            <c:dLbl>
              <c:idx val="12"/>
              <c:delete val="1"/>
              <c:extLst>
                <c:ext xmlns:c15="http://schemas.microsoft.com/office/drawing/2012/chart" uri="{CE6537A1-D6FC-4f65-9D91-7224C49458BB}"/>
                <c:ext xmlns:c16="http://schemas.microsoft.com/office/drawing/2014/chart" uri="{C3380CC4-5D6E-409C-BE32-E72D297353CC}">
                  <c16:uniqueId val="{0000000C-E389-4B6D-97E5-B9CAAEF52C3E}"/>
                </c:ext>
              </c:extLst>
            </c:dLbl>
            <c:dLbl>
              <c:idx val="13"/>
              <c:delete val="1"/>
              <c:extLst>
                <c:ext xmlns:c15="http://schemas.microsoft.com/office/drawing/2012/chart" uri="{CE6537A1-D6FC-4f65-9D91-7224C49458BB}"/>
                <c:ext xmlns:c16="http://schemas.microsoft.com/office/drawing/2014/chart" uri="{C3380CC4-5D6E-409C-BE32-E72D297353CC}">
                  <c16:uniqueId val="{0000000D-E389-4B6D-97E5-B9CAAEF52C3E}"/>
                </c:ext>
              </c:extLst>
            </c:dLbl>
            <c:dLbl>
              <c:idx val="14"/>
              <c:delete val="1"/>
              <c:extLst>
                <c:ext xmlns:c15="http://schemas.microsoft.com/office/drawing/2012/chart" uri="{CE6537A1-D6FC-4f65-9D91-7224C49458BB}"/>
                <c:ext xmlns:c16="http://schemas.microsoft.com/office/drawing/2014/chart" uri="{C3380CC4-5D6E-409C-BE32-E72D297353CC}">
                  <c16:uniqueId val="{0000000E-E389-4B6D-97E5-B9CAAEF52C3E}"/>
                </c:ext>
              </c:extLst>
            </c:dLbl>
            <c:dLbl>
              <c:idx val="15"/>
              <c:delete val="1"/>
              <c:extLst>
                <c:ext xmlns:c15="http://schemas.microsoft.com/office/drawing/2012/chart" uri="{CE6537A1-D6FC-4f65-9D91-7224C49458BB}"/>
                <c:ext xmlns:c16="http://schemas.microsoft.com/office/drawing/2014/chart" uri="{C3380CC4-5D6E-409C-BE32-E72D297353CC}">
                  <c16:uniqueId val="{0000000F-E389-4B6D-97E5-B9CAAEF52C3E}"/>
                </c:ext>
              </c:extLst>
            </c:dLbl>
            <c:dLbl>
              <c:idx val="16"/>
              <c:delete val="1"/>
              <c:extLst>
                <c:ext xmlns:c15="http://schemas.microsoft.com/office/drawing/2012/chart" uri="{CE6537A1-D6FC-4f65-9D91-7224C49458BB}"/>
                <c:ext xmlns:c16="http://schemas.microsoft.com/office/drawing/2014/chart" uri="{C3380CC4-5D6E-409C-BE32-E72D297353CC}">
                  <c16:uniqueId val="{00000010-E389-4B6D-97E5-B9CAAEF52C3E}"/>
                </c:ext>
              </c:extLst>
            </c:dLbl>
            <c:dLbl>
              <c:idx val="17"/>
              <c:delete val="1"/>
              <c:extLst>
                <c:ext xmlns:c15="http://schemas.microsoft.com/office/drawing/2012/chart" uri="{CE6537A1-D6FC-4f65-9D91-7224C49458BB}"/>
                <c:ext xmlns:c16="http://schemas.microsoft.com/office/drawing/2014/chart" uri="{C3380CC4-5D6E-409C-BE32-E72D297353CC}">
                  <c16:uniqueId val="{00000011-E389-4B6D-97E5-B9CAAEF52C3E}"/>
                </c:ext>
              </c:extLst>
            </c:dLbl>
            <c:dLbl>
              <c:idx val="18"/>
              <c:delete val="1"/>
              <c:extLst>
                <c:ext xmlns:c15="http://schemas.microsoft.com/office/drawing/2012/chart" uri="{CE6537A1-D6FC-4f65-9D91-7224C49458BB}"/>
                <c:ext xmlns:c16="http://schemas.microsoft.com/office/drawing/2014/chart" uri="{C3380CC4-5D6E-409C-BE32-E72D297353CC}">
                  <c16:uniqueId val="{00000012-E389-4B6D-97E5-B9CAAEF52C3E}"/>
                </c:ext>
              </c:extLst>
            </c:dLbl>
            <c:dLbl>
              <c:idx val="19"/>
              <c:delete val="1"/>
              <c:extLst>
                <c:ext xmlns:c15="http://schemas.microsoft.com/office/drawing/2012/chart" uri="{CE6537A1-D6FC-4f65-9D91-7224C49458BB}"/>
                <c:ext xmlns:c16="http://schemas.microsoft.com/office/drawing/2014/chart" uri="{C3380CC4-5D6E-409C-BE32-E72D297353CC}">
                  <c16:uniqueId val="{00000013-E389-4B6D-97E5-B9CAAEF52C3E}"/>
                </c:ext>
              </c:extLst>
            </c:dLbl>
            <c:dLbl>
              <c:idx val="20"/>
              <c:delete val="1"/>
              <c:extLst>
                <c:ext xmlns:c15="http://schemas.microsoft.com/office/drawing/2012/chart" uri="{CE6537A1-D6FC-4f65-9D91-7224C49458BB}"/>
                <c:ext xmlns:c16="http://schemas.microsoft.com/office/drawing/2014/chart" uri="{C3380CC4-5D6E-409C-BE32-E72D297353CC}">
                  <c16:uniqueId val="{00000014-E389-4B6D-97E5-B9CAAEF52C3E}"/>
                </c:ext>
              </c:extLst>
            </c:dLbl>
            <c:dLbl>
              <c:idx val="21"/>
              <c:delete val="1"/>
              <c:extLst>
                <c:ext xmlns:c15="http://schemas.microsoft.com/office/drawing/2012/chart" uri="{CE6537A1-D6FC-4f65-9D91-7224C49458BB}"/>
                <c:ext xmlns:c16="http://schemas.microsoft.com/office/drawing/2014/chart" uri="{C3380CC4-5D6E-409C-BE32-E72D297353CC}">
                  <c16:uniqueId val="{00000015-E389-4B6D-97E5-B9CAAEF52C3E}"/>
                </c:ext>
              </c:extLst>
            </c:dLbl>
            <c:dLbl>
              <c:idx val="22"/>
              <c:delete val="1"/>
              <c:extLst>
                <c:ext xmlns:c15="http://schemas.microsoft.com/office/drawing/2012/chart" uri="{CE6537A1-D6FC-4f65-9D91-7224C49458BB}"/>
                <c:ext xmlns:c16="http://schemas.microsoft.com/office/drawing/2014/chart" uri="{C3380CC4-5D6E-409C-BE32-E72D297353CC}">
                  <c16:uniqueId val="{00000016-E389-4B6D-97E5-B9CAAEF52C3E}"/>
                </c:ext>
              </c:extLst>
            </c:dLbl>
            <c:dLbl>
              <c:idx val="23"/>
              <c:delete val="1"/>
              <c:extLst>
                <c:ext xmlns:c15="http://schemas.microsoft.com/office/drawing/2012/chart" uri="{CE6537A1-D6FC-4f65-9D91-7224C49458BB}"/>
                <c:ext xmlns:c16="http://schemas.microsoft.com/office/drawing/2014/chart" uri="{C3380CC4-5D6E-409C-BE32-E72D297353CC}">
                  <c16:uniqueId val="{00000017-E389-4B6D-97E5-B9CAAEF52C3E}"/>
                </c:ext>
              </c:extLst>
            </c:dLbl>
            <c:dLbl>
              <c:idx val="24"/>
              <c:delete val="1"/>
              <c:extLst>
                <c:ext xmlns:c15="http://schemas.microsoft.com/office/drawing/2012/chart" uri="{CE6537A1-D6FC-4f65-9D91-7224C49458BB}"/>
                <c:ext xmlns:c16="http://schemas.microsoft.com/office/drawing/2014/chart" uri="{C3380CC4-5D6E-409C-BE32-E72D297353CC}">
                  <c16:uniqueId val="{00000018-E389-4B6D-97E5-B9CAAEF52C3E}"/>
                </c:ext>
              </c:extLst>
            </c:dLbl>
            <c:dLbl>
              <c:idx val="25"/>
              <c:delete val="1"/>
              <c:extLst>
                <c:ext xmlns:c15="http://schemas.microsoft.com/office/drawing/2012/chart" uri="{CE6537A1-D6FC-4f65-9D91-7224C49458BB}"/>
                <c:ext xmlns:c16="http://schemas.microsoft.com/office/drawing/2014/chart" uri="{C3380CC4-5D6E-409C-BE32-E72D297353CC}">
                  <c16:uniqueId val="{00000019-E389-4B6D-97E5-B9CAAEF52C3E}"/>
                </c:ext>
              </c:extLst>
            </c:dLbl>
            <c:dLbl>
              <c:idx val="26"/>
              <c:delete val="1"/>
              <c:extLst>
                <c:ext xmlns:c15="http://schemas.microsoft.com/office/drawing/2012/chart" uri="{CE6537A1-D6FC-4f65-9D91-7224C49458BB}"/>
                <c:ext xmlns:c16="http://schemas.microsoft.com/office/drawing/2014/chart" uri="{C3380CC4-5D6E-409C-BE32-E72D297353CC}">
                  <c16:uniqueId val="{0000001A-E389-4B6D-97E5-B9CAAEF52C3E}"/>
                </c:ext>
              </c:extLst>
            </c:dLbl>
            <c:dLbl>
              <c:idx val="27"/>
              <c:delete val="1"/>
              <c:extLst>
                <c:ext xmlns:c15="http://schemas.microsoft.com/office/drawing/2012/chart" uri="{CE6537A1-D6FC-4f65-9D91-7224C49458BB}"/>
                <c:ext xmlns:c16="http://schemas.microsoft.com/office/drawing/2014/chart" uri="{C3380CC4-5D6E-409C-BE32-E72D297353CC}">
                  <c16:uniqueId val="{0000001B-E389-4B6D-97E5-B9CAAEF52C3E}"/>
                </c:ext>
              </c:extLst>
            </c:dLbl>
            <c:dLbl>
              <c:idx val="28"/>
              <c:delete val="1"/>
              <c:extLst>
                <c:ext xmlns:c15="http://schemas.microsoft.com/office/drawing/2012/chart" uri="{CE6537A1-D6FC-4f65-9D91-7224C49458BB}"/>
                <c:ext xmlns:c16="http://schemas.microsoft.com/office/drawing/2014/chart" uri="{C3380CC4-5D6E-409C-BE32-E72D297353CC}">
                  <c16:uniqueId val="{0000001C-E389-4B6D-97E5-B9CAAEF52C3E}"/>
                </c:ext>
              </c:extLst>
            </c:dLbl>
            <c:dLbl>
              <c:idx val="29"/>
              <c:delete val="1"/>
              <c:extLst>
                <c:ext xmlns:c15="http://schemas.microsoft.com/office/drawing/2012/chart" uri="{CE6537A1-D6FC-4f65-9D91-7224C49458BB}"/>
                <c:ext xmlns:c16="http://schemas.microsoft.com/office/drawing/2014/chart" uri="{C3380CC4-5D6E-409C-BE32-E72D297353CC}">
                  <c16:uniqueId val="{0000001D-E389-4B6D-97E5-B9CAAEF52C3E}"/>
                </c:ext>
              </c:extLst>
            </c:dLbl>
            <c:dLbl>
              <c:idx val="30"/>
              <c:delete val="1"/>
              <c:extLst>
                <c:ext xmlns:c15="http://schemas.microsoft.com/office/drawing/2012/chart" uri="{CE6537A1-D6FC-4f65-9D91-7224C49458BB}"/>
                <c:ext xmlns:c16="http://schemas.microsoft.com/office/drawing/2014/chart" uri="{C3380CC4-5D6E-409C-BE32-E72D297353CC}">
                  <c16:uniqueId val="{0000001E-E389-4B6D-97E5-B9CAAEF52C3E}"/>
                </c:ext>
              </c:extLst>
            </c:dLbl>
            <c:dLbl>
              <c:idx val="31"/>
              <c:delete val="1"/>
              <c:extLst>
                <c:ext xmlns:c15="http://schemas.microsoft.com/office/drawing/2012/chart" uri="{CE6537A1-D6FC-4f65-9D91-7224C49458BB}"/>
                <c:ext xmlns:c16="http://schemas.microsoft.com/office/drawing/2014/chart" uri="{C3380CC4-5D6E-409C-BE32-E72D297353CC}">
                  <c16:uniqueId val="{0000001F-E389-4B6D-97E5-B9CAAEF52C3E}"/>
                </c:ext>
              </c:extLst>
            </c:dLbl>
            <c:dLbl>
              <c:idx val="32"/>
              <c:delete val="1"/>
              <c:extLst>
                <c:ext xmlns:c15="http://schemas.microsoft.com/office/drawing/2012/chart" uri="{CE6537A1-D6FC-4f65-9D91-7224C49458BB}"/>
                <c:ext xmlns:c16="http://schemas.microsoft.com/office/drawing/2014/chart" uri="{C3380CC4-5D6E-409C-BE32-E72D297353CC}">
                  <c16:uniqueId val="{00000020-E389-4B6D-97E5-B9CAAEF52C3E}"/>
                </c:ext>
              </c:extLst>
            </c:dLbl>
            <c:dLbl>
              <c:idx val="33"/>
              <c:layout>
                <c:manualLayout>
                  <c:x val="-5.1935077064293483E-2"/>
                  <c:y val="6.747340621508378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05B5589-6316-483A-A389-73EAD1BE1E4F}" type="VALUE">
                      <a:rPr lang="en-US" baseline="0"/>
                      <a:pPr>
                        <a:defRPr/>
                      </a:pPr>
                      <a:t>[ARVO]</a:t>
                    </a:fld>
                    <a:endParaRPr lang="fi-FI"/>
                  </a:p>
                </c:rich>
              </c:tx>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1-E389-4B6D-97E5-B9CAAEF52C3E}"/>
                </c:ext>
              </c:extLst>
            </c:dLbl>
            <c:dLbl>
              <c:idx val="34"/>
              <c:delete val="1"/>
              <c:extLst>
                <c:ext xmlns:c15="http://schemas.microsoft.com/office/drawing/2012/chart" uri="{CE6537A1-D6FC-4f65-9D91-7224C49458BB}"/>
                <c:ext xmlns:c16="http://schemas.microsoft.com/office/drawing/2014/chart" uri="{C3380CC4-5D6E-409C-BE32-E72D297353CC}">
                  <c16:uniqueId val="{00000022-E389-4B6D-97E5-B9CAAEF52C3E}"/>
                </c:ext>
              </c:extLst>
            </c:dLbl>
            <c:spPr>
              <a:noFill/>
              <a:ln>
                <a:solidFill>
                  <a:srgbClr val="0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 10'!$A$6:$A$61</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10'!$D$6:$D$61</c:f>
              <c:numCache>
                <c:formatCode>#,##0</c:formatCode>
                <c:ptCount val="56"/>
                <c:pt idx="0">
                  <c:v>3309</c:v>
                </c:pt>
                <c:pt idx="1">
                  <c:v>3328</c:v>
                </c:pt>
                <c:pt idx="2">
                  <c:v>3326</c:v>
                </c:pt>
                <c:pt idx="3">
                  <c:v>3073</c:v>
                </c:pt>
                <c:pt idx="4">
                  <c:v>3206</c:v>
                </c:pt>
                <c:pt idx="5">
                  <c:v>3026</c:v>
                </c:pt>
                <c:pt idx="6">
                  <c:v>2882</c:v>
                </c:pt>
                <c:pt idx="7">
                  <c:v>2827</c:v>
                </c:pt>
                <c:pt idx="8">
                  <c:v>2753</c:v>
                </c:pt>
                <c:pt idx="9">
                  <c:v>2648</c:v>
                </c:pt>
                <c:pt idx="10">
                  <c:v>2611</c:v>
                </c:pt>
                <c:pt idx="11">
                  <c:v>2664</c:v>
                </c:pt>
                <c:pt idx="12">
                  <c:v>2376</c:v>
                </c:pt>
                <c:pt idx="13">
                  <c:v>2456</c:v>
                </c:pt>
                <c:pt idx="14">
                  <c:v>2598</c:v>
                </c:pt>
                <c:pt idx="15">
                  <c:v>2521</c:v>
                </c:pt>
                <c:pt idx="16">
                  <c:v>2495</c:v>
                </c:pt>
                <c:pt idx="17">
                  <c:v>2397</c:v>
                </c:pt>
                <c:pt idx="18">
                  <c:v>2489</c:v>
                </c:pt>
                <c:pt idx="19">
                  <c:v>2524</c:v>
                </c:pt>
                <c:pt idx="20">
                  <c:v>2549</c:v>
                </c:pt>
                <c:pt idx="21">
                  <c:v>2504</c:v>
                </c:pt>
                <c:pt idx="22">
                  <c:v>2513</c:v>
                </c:pt>
                <c:pt idx="23">
                  <c:v>2431</c:v>
                </c:pt>
                <c:pt idx="24">
                  <c:v>2353</c:v>
                </c:pt>
                <c:pt idx="25">
                  <c:v>2331</c:v>
                </c:pt>
                <c:pt idx="26">
                  <c:v>2167</c:v>
                </c:pt>
                <c:pt idx="27">
                  <c:v>2050</c:v>
                </c:pt>
                <c:pt idx="28">
                  <c:v>2005</c:v>
                </c:pt>
                <c:pt idx="29">
                  <c:v>1811</c:v>
                </c:pt>
                <c:pt idx="30">
                  <c:v>1850</c:v>
                </c:pt>
                <c:pt idx="31" formatCode="General">
                  <c:v>1942</c:v>
                </c:pt>
                <c:pt idx="32" formatCode="General">
                  <c:v>1803</c:v>
                </c:pt>
                <c:pt idx="33" formatCode="General">
                  <c:v>1683</c:v>
                </c:pt>
                <c:pt idx="34">
                  <c:v>1693</c:v>
                </c:pt>
              </c:numCache>
            </c:numRef>
          </c:val>
          <c:smooth val="0"/>
          <c:extLst>
            <c:ext xmlns:c16="http://schemas.microsoft.com/office/drawing/2014/chart" uri="{C3380CC4-5D6E-409C-BE32-E72D297353CC}">
              <c16:uniqueId val="{00000023-E389-4B6D-97E5-B9CAAEF52C3E}"/>
            </c:ext>
          </c:extLst>
        </c:ser>
        <c:ser>
          <c:idx val="1"/>
          <c:order val="1"/>
          <c:tx>
            <c:strRef>
              <c:f>'Dia 10'!$E$5</c:f>
              <c:strCache>
                <c:ptCount val="1"/>
                <c:pt idx="0">
                  <c:v>Pohjois-Savo ennuste</c:v>
                </c:pt>
              </c:strCache>
            </c:strRef>
          </c:tx>
          <c:spPr>
            <a:ln w="38100" cap="rnd">
              <a:solidFill>
                <a:srgbClr val="FF0000"/>
              </a:solidFill>
              <a:round/>
            </a:ln>
            <a:effectLst/>
          </c:spPr>
          <c:marker>
            <c:symbol val="none"/>
          </c:marker>
          <c:dLbls>
            <c:dLbl>
              <c:idx val="55"/>
              <c:layout>
                <c:manualLayout>
                  <c:x val="-3.3957550388192044E-2"/>
                  <c:y val="5.2805274429196004E-2"/>
                </c:manualLayout>
              </c:layout>
              <c:tx>
                <c:rich>
                  <a:bodyPr/>
                  <a:lstStyle/>
                  <a:p>
                    <a:fld id="{C95F6937-4A57-47A3-84DC-A13241F7CF7E}"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E389-4B6D-97E5-B9CAAEF52C3E}"/>
                </c:ext>
              </c:extLst>
            </c:dLbl>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 10'!$A$6:$A$61</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 10'!$E$6:$E$61</c:f>
              <c:numCache>
                <c:formatCode>General</c:formatCode>
                <c:ptCount val="56"/>
                <c:pt idx="34" formatCode="#,##0">
                  <c:v>1693</c:v>
                </c:pt>
                <c:pt idx="35" formatCode="#,##0">
                  <c:v>1695</c:v>
                </c:pt>
                <c:pt idx="36" formatCode="#,##0">
                  <c:v>1697</c:v>
                </c:pt>
                <c:pt idx="37" formatCode="#,##0">
                  <c:v>1700</c:v>
                </c:pt>
                <c:pt idx="38" formatCode="#,##0">
                  <c:v>1708</c:v>
                </c:pt>
                <c:pt idx="39" formatCode="#,##0">
                  <c:v>1712</c:v>
                </c:pt>
                <c:pt idx="40" formatCode="#,##0">
                  <c:v>1718</c:v>
                </c:pt>
                <c:pt idx="41" formatCode="#,##0">
                  <c:v>1723</c:v>
                </c:pt>
                <c:pt idx="42" formatCode="#,##0">
                  <c:v>1731</c:v>
                </c:pt>
                <c:pt idx="43" formatCode="#,##0">
                  <c:v>1738</c:v>
                </c:pt>
                <c:pt idx="44" formatCode="#,##0">
                  <c:v>1748</c:v>
                </c:pt>
                <c:pt idx="45" formatCode="#,##0">
                  <c:v>1755</c:v>
                </c:pt>
                <c:pt idx="46" formatCode="#,##0">
                  <c:v>1761</c:v>
                </c:pt>
                <c:pt idx="47" formatCode="#,##0">
                  <c:v>1768</c:v>
                </c:pt>
                <c:pt idx="48" formatCode="#,##0">
                  <c:v>1770</c:v>
                </c:pt>
                <c:pt idx="49" formatCode="#,##0">
                  <c:v>1773</c:v>
                </c:pt>
                <c:pt idx="50" formatCode="#,##0">
                  <c:v>1772</c:v>
                </c:pt>
                <c:pt idx="51">
                  <c:v>1765</c:v>
                </c:pt>
                <c:pt idx="52">
                  <c:v>1757</c:v>
                </c:pt>
                <c:pt idx="53">
                  <c:v>1745</c:v>
                </c:pt>
                <c:pt idx="54">
                  <c:v>1732</c:v>
                </c:pt>
                <c:pt idx="55">
                  <c:v>1715</c:v>
                </c:pt>
              </c:numCache>
            </c:numRef>
          </c:val>
          <c:smooth val="0"/>
          <c:extLst>
            <c:ext xmlns:c16="http://schemas.microsoft.com/office/drawing/2014/chart" uri="{C3380CC4-5D6E-409C-BE32-E72D297353CC}">
              <c16:uniqueId val="{00000025-E389-4B6D-97E5-B9CAAEF52C3E}"/>
            </c:ext>
          </c:extLst>
        </c:ser>
        <c:dLbls>
          <c:showLegendKey val="0"/>
          <c:showVal val="0"/>
          <c:showCatName val="0"/>
          <c:showSerName val="0"/>
          <c:showPercent val="0"/>
          <c:showBubbleSize val="0"/>
        </c:dLbls>
        <c:smooth val="0"/>
        <c:axId val="396542408"/>
        <c:axId val="396544048"/>
      </c:lineChart>
      <c:catAx>
        <c:axId val="396542408"/>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396544048"/>
        <c:crosses val="autoZero"/>
        <c:auto val="1"/>
        <c:lblAlgn val="ctr"/>
        <c:lblOffset val="100"/>
        <c:tickLblSkip val="5"/>
        <c:noMultiLvlLbl val="0"/>
      </c:catAx>
      <c:valAx>
        <c:axId val="3965440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3.1960047424180606E-2"/>
              <c:y val="9.352608721463262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396542408"/>
        <c:crosses val="autoZero"/>
        <c:crossBetween val="between"/>
      </c:valAx>
      <c:spPr>
        <a:noFill/>
        <a:ln>
          <a:solidFill>
            <a:schemeClr val="tx2"/>
          </a:solidFill>
        </a:ln>
        <a:effectLst/>
      </c:spPr>
    </c:plotArea>
    <c:legend>
      <c:legendPos val="b"/>
      <c:layout>
        <c:manualLayout>
          <c:xMode val="edge"/>
          <c:yMode val="edge"/>
          <c:x val="0.20898709613085245"/>
          <c:y val="0.92995932423108374"/>
          <c:w val="0.47815565360970808"/>
          <c:h val="4.95052912686732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dirty="0"/>
              <a:t>Vanhushuoltosuhde ja lapsihuoltosuhde v. 2023 sekä ennuste v. 2045</a:t>
            </a:r>
          </a:p>
        </c:rich>
      </c:tx>
      <c:layout>
        <c:manualLayout>
          <c:xMode val="edge"/>
          <c:yMode val="edge"/>
          <c:x val="0.15935995370370371"/>
          <c:y val="1.646296296296296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3.7178935185185183E-2"/>
          <c:y val="8.1407152682255846E-2"/>
          <c:w val="0.95266539351851864"/>
          <c:h val="0.7198553703703704"/>
        </c:manualLayout>
      </c:layout>
      <c:barChart>
        <c:barDir val="col"/>
        <c:grouping val="stacked"/>
        <c:varyColors val="0"/>
        <c:ser>
          <c:idx val="0"/>
          <c:order val="0"/>
          <c:tx>
            <c:strRef>
              <c:f>'Dia 27'!$C$1</c:f>
              <c:strCache>
                <c:ptCount val="1"/>
                <c:pt idx="0">
                  <c:v>Vanhushuoltosuhde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2"/>
              </a:solidFill>
            </a:ln>
            <a:effectLst/>
          </c:spPr>
          <c:invertIfNegative val="0"/>
          <c:cat>
            <c:multiLvlStrRef>
              <c:f>'Dia 27'!$A$2:$B$58</c:f>
              <c:multiLvlStrCache>
                <c:ptCount val="57"/>
                <c:lvl>
                  <c:pt idx="1">
                    <c:v>2023</c:v>
                  </c:pt>
                  <c:pt idx="2">
                    <c:v>2045</c:v>
                  </c:pt>
                  <c:pt idx="4">
                    <c:v>2023</c:v>
                  </c:pt>
                  <c:pt idx="5">
                    <c:v>2045</c:v>
                  </c:pt>
                  <c:pt idx="7">
                    <c:v>2023</c:v>
                  </c:pt>
                  <c:pt idx="8">
                    <c:v>2045</c:v>
                  </c:pt>
                  <c:pt idx="10">
                    <c:v>2023</c:v>
                  </c:pt>
                  <c:pt idx="11">
                    <c:v>2045</c:v>
                  </c:pt>
                  <c:pt idx="13">
                    <c:v>2023</c:v>
                  </c:pt>
                  <c:pt idx="14">
                    <c:v>2045</c:v>
                  </c:pt>
                  <c:pt idx="16">
                    <c:v>2023</c:v>
                  </c:pt>
                  <c:pt idx="17">
                    <c:v>2045</c:v>
                  </c:pt>
                  <c:pt idx="19">
                    <c:v>2023</c:v>
                  </c:pt>
                  <c:pt idx="20">
                    <c:v>2045</c:v>
                  </c:pt>
                  <c:pt idx="22">
                    <c:v>2023</c:v>
                  </c:pt>
                  <c:pt idx="23">
                    <c:v>2045</c:v>
                  </c:pt>
                  <c:pt idx="25">
                    <c:v>2023</c:v>
                  </c:pt>
                  <c:pt idx="26">
                    <c:v>2045</c:v>
                  </c:pt>
                  <c:pt idx="28">
                    <c:v>2023</c:v>
                  </c:pt>
                  <c:pt idx="29">
                    <c:v>2045</c:v>
                  </c:pt>
                  <c:pt idx="31">
                    <c:v>2023</c:v>
                  </c:pt>
                  <c:pt idx="32">
                    <c:v>2045</c:v>
                  </c:pt>
                  <c:pt idx="34">
                    <c:v>2023</c:v>
                  </c:pt>
                  <c:pt idx="35">
                    <c:v>2045</c:v>
                  </c:pt>
                  <c:pt idx="37">
                    <c:v>2023</c:v>
                  </c:pt>
                  <c:pt idx="38">
                    <c:v>2045</c:v>
                  </c:pt>
                  <c:pt idx="40">
                    <c:v>2023</c:v>
                  </c:pt>
                  <c:pt idx="41">
                    <c:v>2045</c:v>
                  </c:pt>
                  <c:pt idx="43">
                    <c:v>2023</c:v>
                  </c:pt>
                  <c:pt idx="44">
                    <c:v>2045</c:v>
                  </c:pt>
                  <c:pt idx="46">
                    <c:v>2023</c:v>
                  </c:pt>
                  <c:pt idx="47">
                    <c:v>2045</c:v>
                  </c:pt>
                  <c:pt idx="49">
                    <c:v>2023</c:v>
                  </c:pt>
                  <c:pt idx="50">
                    <c:v>2045</c:v>
                  </c:pt>
                  <c:pt idx="52">
                    <c:v>2023</c:v>
                  </c:pt>
                  <c:pt idx="53">
                    <c:v>2045</c:v>
                  </c:pt>
                  <c:pt idx="55">
                    <c:v>2023</c:v>
                  </c:pt>
                  <c:pt idx="56">
                    <c:v>2045</c:v>
                  </c:pt>
                </c:lvl>
                <c:lvl>
                  <c:pt idx="0">
                    <c:v>Kuopio</c:v>
                  </c:pt>
                  <c:pt idx="3">
                    <c:v>Pohjois-
Savo</c:v>
                  </c:pt>
                  <c:pt idx="6">
                    <c:v>Siilin-
järvi</c:v>
                  </c:pt>
                  <c:pt idx="9">
                    <c:v>Iisalmi</c:v>
                  </c:pt>
                  <c:pt idx="12">
                    <c:v>Lapin-
lahti</c:v>
                  </c:pt>
                  <c:pt idx="15">
                    <c:v>Vie-
remä</c:v>
                  </c:pt>
                  <c:pt idx="18">
                    <c:v>Joroi-
nen</c:v>
                  </c:pt>
                  <c:pt idx="21">
                    <c:v>Var-
kaus</c:v>
                  </c:pt>
                  <c:pt idx="24">
                    <c:v>Tuus-
niemi</c:v>
                  </c:pt>
                  <c:pt idx="27">
                    <c:v>Kiuru-
vesi</c:v>
                  </c:pt>
                  <c:pt idx="30">
                    <c:v>Leppä-
virta</c:v>
                  </c:pt>
                  <c:pt idx="33">
                    <c:v>Rauta-
lampi</c:v>
                  </c:pt>
                  <c:pt idx="36">
                    <c:v>Kaavi</c:v>
                  </c:pt>
                  <c:pt idx="39">
                    <c:v>Suonen-
joki</c:v>
                  </c:pt>
                  <c:pt idx="42">
                    <c:v>Tervo</c:v>
                  </c:pt>
                  <c:pt idx="45">
                    <c:v>Sonka-
järvi</c:v>
                  </c:pt>
                  <c:pt idx="48">
                    <c:v>Rauta-
vaara</c:v>
                  </c:pt>
                  <c:pt idx="51">
                    <c:v>Vesan-
to</c:v>
                  </c:pt>
                  <c:pt idx="54">
                    <c:v>Keitele</c:v>
                  </c:pt>
                </c:lvl>
              </c:multiLvlStrCache>
            </c:multiLvlStrRef>
          </c:cat>
          <c:val>
            <c:numRef>
              <c:f>'Dia 27'!$C$2:$C$58</c:f>
              <c:numCache>
                <c:formatCode>0</c:formatCode>
                <c:ptCount val="57"/>
                <c:pt idx="1">
                  <c:v>35.122056271298092</c:v>
                </c:pt>
                <c:pt idx="2">
                  <c:v>36.406429268397297</c:v>
                </c:pt>
                <c:pt idx="4">
                  <c:v>45.802270589999047</c:v>
                </c:pt>
                <c:pt idx="5">
                  <c:v>47.365988290303996</c:v>
                </c:pt>
                <c:pt idx="7">
                  <c:v>38.810152934582433</c:v>
                </c:pt>
                <c:pt idx="8">
                  <c:v>49.467536928890418</c:v>
                </c:pt>
                <c:pt idx="10">
                  <c:v>51.503469545104089</c:v>
                </c:pt>
                <c:pt idx="11">
                  <c:v>56.056841896054856</c:v>
                </c:pt>
                <c:pt idx="13">
                  <c:v>54.159186116098148</c:v>
                </c:pt>
                <c:pt idx="14">
                  <c:v>56.730298580518848</c:v>
                </c:pt>
                <c:pt idx="16">
                  <c:v>50.544323483670297</c:v>
                </c:pt>
                <c:pt idx="17">
                  <c:v>62.37356709372893</c:v>
                </c:pt>
                <c:pt idx="19">
                  <c:v>61.37373737373737</c:v>
                </c:pt>
                <c:pt idx="20">
                  <c:v>65.253842571029338</c:v>
                </c:pt>
                <c:pt idx="22">
                  <c:v>61.483054760365683</c:v>
                </c:pt>
                <c:pt idx="23">
                  <c:v>73.246366861196933</c:v>
                </c:pt>
                <c:pt idx="25">
                  <c:v>82.969432314410483</c:v>
                </c:pt>
                <c:pt idx="26">
                  <c:v>79.752066115702476</c:v>
                </c:pt>
                <c:pt idx="28">
                  <c:v>63.940710452338358</c:v>
                </c:pt>
                <c:pt idx="29">
                  <c:v>73.465067043048691</c:v>
                </c:pt>
                <c:pt idx="31">
                  <c:v>62.734972113199753</c:v>
                </c:pt>
                <c:pt idx="32">
                  <c:v>74.178403755868544</c:v>
                </c:pt>
                <c:pt idx="34">
                  <c:v>70.738079686479423</c:v>
                </c:pt>
                <c:pt idx="35">
                  <c:v>76.916524701873939</c:v>
                </c:pt>
                <c:pt idx="37">
                  <c:v>76.474981329350271</c:v>
                </c:pt>
                <c:pt idx="38">
                  <c:v>80.622489959839356</c:v>
                </c:pt>
                <c:pt idx="40">
                  <c:v>63.549832026875698</c:v>
                </c:pt>
                <c:pt idx="41">
                  <c:v>78.341672623302358</c:v>
                </c:pt>
                <c:pt idx="43">
                  <c:v>90.666666666666657</c:v>
                </c:pt>
                <c:pt idx="44">
                  <c:v>89.595375722543352</c:v>
                </c:pt>
                <c:pt idx="46">
                  <c:v>73.814655172413794</c:v>
                </c:pt>
                <c:pt idx="47">
                  <c:v>82.941176470588246</c:v>
                </c:pt>
                <c:pt idx="49">
                  <c:v>87.590187590187583</c:v>
                </c:pt>
                <c:pt idx="50">
                  <c:v>87.211740041928721</c:v>
                </c:pt>
                <c:pt idx="52">
                  <c:v>90.859030837004411</c:v>
                </c:pt>
                <c:pt idx="53">
                  <c:v>91.610284167794319</c:v>
                </c:pt>
                <c:pt idx="55">
                  <c:v>88.07053941908714</c:v>
                </c:pt>
                <c:pt idx="56">
                  <c:v>93.016759776536318</c:v>
                </c:pt>
              </c:numCache>
            </c:numRef>
          </c:val>
          <c:extLst>
            <c:ext xmlns:c16="http://schemas.microsoft.com/office/drawing/2014/chart" uri="{C3380CC4-5D6E-409C-BE32-E72D297353CC}">
              <c16:uniqueId val="{00000000-8088-4DF5-8D34-F5347409CF6A}"/>
            </c:ext>
          </c:extLst>
        </c:ser>
        <c:ser>
          <c:idx val="1"/>
          <c:order val="1"/>
          <c:tx>
            <c:strRef>
              <c:f>'Dia 27'!$D$1</c:f>
              <c:strCache>
                <c:ptCount val="1"/>
                <c:pt idx="0">
                  <c:v>Lapsihuoltosuhde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lumMod val="50000"/>
                  <a:lumOff val="50000"/>
                </a:schemeClr>
              </a:solidFill>
            </a:ln>
            <a:effectLst/>
          </c:spPr>
          <c:invertIfNegative val="0"/>
          <c:cat>
            <c:multiLvlStrRef>
              <c:f>'Dia 27'!$A$2:$B$58</c:f>
              <c:multiLvlStrCache>
                <c:ptCount val="57"/>
                <c:lvl>
                  <c:pt idx="1">
                    <c:v>2023</c:v>
                  </c:pt>
                  <c:pt idx="2">
                    <c:v>2045</c:v>
                  </c:pt>
                  <c:pt idx="4">
                    <c:v>2023</c:v>
                  </c:pt>
                  <c:pt idx="5">
                    <c:v>2045</c:v>
                  </c:pt>
                  <c:pt idx="7">
                    <c:v>2023</c:v>
                  </c:pt>
                  <c:pt idx="8">
                    <c:v>2045</c:v>
                  </c:pt>
                  <c:pt idx="10">
                    <c:v>2023</c:v>
                  </c:pt>
                  <c:pt idx="11">
                    <c:v>2045</c:v>
                  </c:pt>
                  <c:pt idx="13">
                    <c:v>2023</c:v>
                  </c:pt>
                  <c:pt idx="14">
                    <c:v>2045</c:v>
                  </c:pt>
                  <c:pt idx="16">
                    <c:v>2023</c:v>
                  </c:pt>
                  <c:pt idx="17">
                    <c:v>2045</c:v>
                  </c:pt>
                  <c:pt idx="19">
                    <c:v>2023</c:v>
                  </c:pt>
                  <c:pt idx="20">
                    <c:v>2045</c:v>
                  </c:pt>
                  <c:pt idx="22">
                    <c:v>2023</c:v>
                  </c:pt>
                  <c:pt idx="23">
                    <c:v>2045</c:v>
                  </c:pt>
                  <c:pt idx="25">
                    <c:v>2023</c:v>
                  </c:pt>
                  <c:pt idx="26">
                    <c:v>2045</c:v>
                  </c:pt>
                  <c:pt idx="28">
                    <c:v>2023</c:v>
                  </c:pt>
                  <c:pt idx="29">
                    <c:v>2045</c:v>
                  </c:pt>
                  <c:pt idx="31">
                    <c:v>2023</c:v>
                  </c:pt>
                  <c:pt idx="32">
                    <c:v>2045</c:v>
                  </c:pt>
                  <c:pt idx="34">
                    <c:v>2023</c:v>
                  </c:pt>
                  <c:pt idx="35">
                    <c:v>2045</c:v>
                  </c:pt>
                  <c:pt idx="37">
                    <c:v>2023</c:v>
                  </c:pt>
                  <c:pt idx="38">
                    <c:v>2045</c:v>
                  </c:pt>
                  <c:pt idx="40">
                    <c:v>2023</c:v>
                  </c:pt>
                  <c:pt idx="41">
                    <c:v>2045</c:v>
                  </c:pt>
                  <c:pt idx="43">
                    <c:v>2023</c:v>
                  </c:pt>
                  <c:pt idx="44">
                    <c:v>2045</c:v>
                  </c:pt>
                  <c:pt idx="46">
                    <c:v>2023</c:v>
                  </c:pt>
                  <c:pt idx="47">
                    <c:v>2045</c:v>
                  </c:pt>
                  <c:pt idx="49">
                    <c:v>2023</c:v>
                  </c:pt>
                  <c:pt idx="50">
                    <c:v>2045</c:v>
                  </c:pt>
                  <c:pt idx="52">
                    <c:v>2023</c:v>
                  </c:pt>
                  <c:pt idx="53">
                    <c:v>2045</c:v>
                  </c:pt>
                  <c:pt idx="55">
                    <c:v>2023</c:v>
                  </c:pt>
                  <c:pt idx="56">
                    <c:v>2045</c:v>
                  </c:pt>
                </c:lvl>
                <c:lvl>
                  <c:pt idx="0">
                    <c:v>Kuopio</c:v>
                  </c:pt>
                  <c:pt idx="3">
                    <c:v>Pohjois-
Savo</c:v>
                  </c:pt>
                  <c:pt idx="6">
                    <c:v>Siilin-
järvi</c:v>
                  </c:pt>
                  <c:pt idx="9">
                    <c:v>Iisalmi</c:v>
                  </c:pt>
                  <c:pt idx="12">
                    <c:v>Lapin-
lahti</c:v>
                  </c:pt>
                  <c:pt idx="15">
                    <c:v>Vie-
remä</c:v>
                  </c:pt>
                  <c:pt idx="18">
                    <c:v>Joroi-
nen</c:v>
                  </c:pt>
                  <c:pt idx="21">
                    <c:v>Var-
kaus</c:v>
                  </c:pt>
                  <c:pt idx="24">
                    <c:v>Tuus-
niemi</c:v>
                  </c:pt>
                  <c:pt idx="27">
                    <c:v>Kiuru-
vesi</c:v>
                  </c:pt>
                  <c:pt idx="30">
                    <c:v>Leppä-
virta</c:v>
                  </c:pt>
                  <c:pt idx="33">
                    <c:v>Rauta-
lampi</c:v>
                  </c:pt>
                  <c:pt idx="36">
                    <c:v>Kaavi</c:v>
                  </c:pt>
                  <c:pt idx="39">
                    <c:v>Suonen-
joki</c:v>
                  </c:pt>
                  <c:pt idx="42">
                    <c:v>Tervo</c:v>
                  </c:pt>
                  <c:pt idx="45">
                    <c:v>Sonka-
järvi</c:v>
                  </c:pt>
                  <c:pt idx="48">
                    <c:v>Rauta-
vaara</c:v>
                  </c:pt>
                  <c:pt idx="51">
                    <c:v>Vesan-
to</c:v>
                  </c:pt>
                  <c:pt idx="54">
                    <c:v>Keitele</c:v>
                  </c:pt>
                </c:lvl>
              </c:multiLvlStrCache>
            </c:multiLvlStrRef>
          </c:cat>
          <c:val>
            <c:numRef>
              <c:f>'Dia 27'!$D$2:$D$58</c:f>
              <c:numCache>
                <c:formatCode>0</c:formatCode>
                <c:ptCount val="57"/>
                <c:pt idx="1">
                  <c:v>21.987864046922308</c:v>
                </c:pt>
                <c:pt idx="2">
                  <c:v>18.823516796946205</c:v>
                </c:pt>
                <c:pt idx="4">
                  <c:v>23.326700557425756</c:v>
                </c:pt>
                <c:pt idx="5">
                  <c:v>19.367220889883306</c:v>
                </c:pt>
                <c:pt idx="7">
                  <c:v>31.659860677396107</c:v>
                </c:pt>
                <c:pt idx="8">
                  <c:v>24.862590175197528</c:v>
                </c:pt>
                <c:pt idx="10">
                  <c:v>25.126359976013024</c:v>
                </c:pt>
                <c:pt idx="11">
                  <c:v>19.795289675047204</c:v>
                </c:pt>
                <c:pt idx="13">
                  <c:v>24.875324157191304</c:v>
                </c:pt>
                <c:pt idx="14">
                  <c:v>20.23984336759667</c:v>
                </c:pt>
                <c:pt idx="16">
                  <c:v>25.038880248833596</c:v>
                </c:pt>
                <c:pt idx="17">
                  <c:v>17.801753202966957</c:v>
                </c:pt>
                <c:pt idx="19">
                  <c:v>24.08080808080808</c:v>
                </c:pt>
                <c:pt idx="20">
                  <c:v>19.981369352585002</c:v>
                </c:pt>
                <c:pt idx="22">
                  <c:v>20.685197155785389</c:v>
                </c:pt>
                <c:pt idx="23">
                  <c:v>16.992790937178167</c:v>
                </c:pt>
                <c:pt idx="25">
                  <c:v>19.039301310043669</c:v>
                </c:pt>
                <c:pt idx="26">
                  <c:v>13.326446280991735</c:v>
                </c:pt>
                <c:pt idx="28">
                  <c:v>27.089189879887556</c:v>
                </c:pt>
                <c:pt idx="29">
                  <c:v>22.371206774876502</c:v>
                </c:pt>
                <c:pt idx="31">
                  <c:v>24.189217103904152</c:v>
                </c:pt>
                <c:pt idx="32">
                  <c:v>22.039645279081899</c:v>
                </c:pt>
                <c:pt idx="34">
                  <c:v>20.836054866100586</c:v>
                </c:pt>
                <c:pt idx="35">
                  <c:v>18.824531516183988</c:v>
                </c:pt>
                <c:pt idx="37">
                  <c:v>19.790888722927559</c:v>
                </c:pt>
                <c:pt idx="38">
                  <c:v>16.867469879518072</c:v>
                </c:pt>
                <c:pt idx="40">
                  <c:v>24.244120940649498</c:v>
                </c:pt>
                <c:pt idx="41">
                  <c:v>18.441744102930667</c:v>
                </c:pt>
                <c:pt idx="43">
                  <c:v>18.518518518518519</c:v>
                </c:pt>
                <c:pt idx="44">
                  <c:v>12.716763005780345</c:v>
                </c:pt>
                <c:pt idx="46">
                  <c:v>22.144396551724139</c:v>
                </c:pt>
                <c:pt idx="47">
                  <c:v>19.77941176470588</c:v>
                </c:pt>
                <c:pt idx="49">
                  <c:v>17.893217893217894</c:v>
                </c:pt>
                <c:pt idx="50">
                  <c:v>18.658280922431867</c:v>
                </c:pt>
                <c:pt idx="52">
                  <c:v>17.841409691629956</c:v>
                </c:pt>
                <c:pt idx="53">
                  <c:v>14.884979702300406</c:v>
                </c:pt>
                <c:pt idx="55">
                  <c:v>23.029045643153527</c:v>
                </c:pt>
                <c:pt idx="56">
                  <c:v>18.156424581005588</c:v>
                </c:pt>
              </c:numCache>
            </c:numRef>
          </c:val>
          <c:extLst>
            <c:ext xmlns:c16="http://schemas.microsoft.com/office/drawing/2014/chart" uri="{C3380CC4-5D6E-409C-BE32-E72D297353CC}">
              <c16:uniqueId val="{00000001-8088-4DF5-8D34-F5347409CF6A}"/>
            </c:ext>
          </c:extLst>
        </c:ser>
        <c:dLbls>
          <c:showLegendKey val="0"/>
          <c:showVal val="0"/>
          <c:showCatName val="0"/>
          <c:showSerName val="0"/>
          <c:showPercent val="0"/>
          <c:showBubbleSize val="0"/>
        </c:dLbls>
        <c:gapWidth val="0"/>
        <c:overlap val="100"/>
        <c:axId val="686101288"/>
        <c:axId val="686101944"/>
      </c:barChart>
      <c:catAx>
        <c:axId val="686101288"/>
        <c:scaling>
          <c:orientation val="minMax"/>
        </c:scaling>
        <c:delete val="0"/>
        <c:axPos val="b"/>
        <c:numFmt formatCode="#,##0" sourceLinked="0"/>
        <c:majorTickMark val="none"/>
        <c:minorTickMark val="none"/>
        <c:tickLblPos val="nextTo"/>
        <c:spPr>
          <a:noFill/>
          <a:ln w="9525" cap="flat" cmpd="sng" algn="ctr">
            <a:solidFill>
              <a:schemeClr val="tx2"/>
            </a:solidFill>
            <a:round/>
          </a:ln>
          <a:effectLst/>
        </c:spPr>
        <c:txPr>
          <a:bodyPr rot="-5400000" spcFirstLastPara="1" vertOverflow="ellipsis" wrap="square" anchor="ctr" anchorCtr="1"/>
          <a:lstStyle/>
          <a:p>
            <a:pPr>
              <a:defRPr sz="950" b="0" i="0" u="none" strike="noStrike" kern="1200" baseline="0">
                <a:solidFill>
                  <a:schemeClr val="tx2"/>
                </a:solidFill>
                <a:latin typeface="+mn-lt"/>
                <a:ea typeface="+mn-ea"/>
                <a:cs typeface="+mn-cs"/>
              </a:defRPr>
            </a:pPr>
            <a:endParaRPr lang="fi-FI"/>
          </a:p>
        </c:txPr>
        <c:crossAx val="686101944"/>
        <c:crosses val="autoZero"/>
        <c:auto val="1"/>
        <c:lblAlgn val="ctr"/>
        <c:lblOffset val="100"/>
        <c:noMultiLvlLbl val="0"/>
      </c:catAx>
      <c:valAx>
        <c:axId val="6861019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86101288"/>
        <c:crosses val="autoZero"/>
        <c:crossBetween val="between"/>
      </c:valAx>
      <c:spPr>
        <a:noFill/>
        <a:ln>
          <a:solidFill>
            <a:schemeClr val="tx2"/>
          </a:solidFill>
        </a:ln>
        <a:effectLst/>
      </c:spPr>
    </c:plotArea>
    <c:legend>
      <c:legendPos val="b"/>
      <c:layout>
        <c:manualLayout>
          <c:xMode val="edge"/>
          <c:yMode val="edge"/>
          <c:x val="4.9254166666666668E-2"/>
          <c:y val="0.10835945612668743"/>
          <c:w val="0.37101805555555556"/>
          <c:h val="4.82212962962962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a:t>Vanhushuoltosuhde ja lapsihuoltosuhde v. 2023 sekä ennuste v. 2045</a:t>
            </a:r>
          </a:p>
        </c:rich>
      </c:tx>
      <c:layout>
        <c:manualLayout>
          <c:xMode val="edge"/>
          <c:yMode val="edge"/>
          <c:x val="0.15935995370370371"/>
          <c:y val="1.646296296296296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3.4299816345270892E-2"/>
          <c:y val="8.1407152682255846E-2"/>
          <c:w val="0.95841138659320468"/>
          <c:h val="0.7198553703703704"/>
        </c:manualLayout>
      </c:layout>
      <c:barChart>
        <c:barDir val="col"/>
        <c:grouping val="stacked"/>
        <c:varyColors val="0"/>
        <c:ser>
          <c:idx val="0"/>
          <c:order val="0"/>
          <c:tx>
            <c:strRef>
              <c:f>'Dia 28'!$C$1</c:f>
              <c:strCache>
                <c:ptCount val="1"/>
                <c:pt idx="0">
                  <c:v>Vanhushuoltosuhde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2"/>
              </a:solidFill>
            </a:ln>
            <a:effectLst/>
          </c:spPr>
          <c:invertIfNegative val="0"/>
          <c:cat>
            <c:multiLvlStrRef>
              <c:f>'Dia 28'!$A$2:$B$61</c:f>
              <c:multiLvlStrCache>
                <c:ptCount val="60"/>
                <c:lvl>
                  <c:pt idx="1">
                    <c:v>2023</c:v>
                  </c:pt>
                  <c:pt idx="2">
                    <c:v>2045</c:v>
                  </c:pt>
                  <c:pt idx="4">
                    <c:v>2023</c:v>
                  </c:pt>
                  <c:pt idx="5">
                    <c:v>2045</c:v>
                  </c:pt>
                  <c:pt idx="7">
                    <c:v>2023</c:v>
                  </c:pt>
                  <c:pt idx="8">
                    <c:v>2045</c:v>
                  </c:pt>
                  <c:pt idx="10">
                    <c:v>2023</c:v>
                  </c:pt>
                  <c:pt idx="11">
                    <c:v>2045</c:v>
                  </c:pt>
                  <c:pt idx="13">
                    <c:v>2023</c:v>
                  </c:pt>
                  <c:pt idx="14">
                    <c:v>2045</c:v>
                  </c:pt>
                  <c:pt idx="16">
                    <c:v>2023</c:v>
                  </c:pt>
                  <c:pt idx="17">
                    <c:v>2045</c:v>
                  </c:pt>
                  <c:pt idx="19">
                    <c:v>2023</c:v>
                  </c:pt>
                  <c:pt idx="20">
                    <c:v>2045</c:v>
                  </c:pt>
                  <c:pt idx="22">
                    <c:v>2023</c:v>
                  </c:pt>
                  <c:pt idx="23">
                    <c:v>2045</c:v>
                  </c:pt>
                  <c:pt idx="25">
                    <c:v>2023</c:v>
                  </c:pt>
                  <c:pt idx="26">
                    <c:v>2045</c:v>
                  </c:pt>
                  <c:pt idx="28">
                    <c:v>2023</c:v>
                  </c:pt>
                  <c:pt idx="29">
                    <c:v>2045</c:v>
                  </c:pt>
                  <c:pt idx="31">
                    <c:v>2023</c:v>
                  </c:pt>
                  <c:pt idx="32">
                    <c:v>2045</c:v>
                  </c:pt>
                  <c:pt idx="34">
                    <c:v>2023</c:v>
                  </c:pt>
                  <c:pt idx="35">
                    <c:v>2045</c:v>
                  </c:pt>
                  <c:pt idx="37">
                    <c:v>2023</c:v>
                  </c:pt>
                  <c:pt idx="38">
                    <c:v>2045</c:v>
                  </c:pt>
                  <c:pt idx="40">
                    <c:v>2023</c:v>
                  </c:pt>
                  <c:pt idx="41">
                    <c:v>2045</c:v>
                  </c:pt>
                  <c:pt idx="43">
                    <c:v>2023</c:v>
                  </c:pt>
                  <c:pt idx="44">
                    <c:v>2045</c:v>
                  </c:pt>
                  <c:pt idx="46">
                    <c:v>2023</c:v>
                  </c:pt>
                  <c:pt idx="47">
                    <c:v>2045</c:v>
                  </c:pt>
                  <c:pt idx="49">
                    <c:v>2023</c:v>
                  </c:pt>
                  <c:pt idx="50">
                    <c:v>2045</c:v>
                  </c:pt>
                  <c:pt idx="52">
                    <c:v>2023</c:v>
                  </c:pt>
                  <c:pt idx="53">
                    <c:v>2045</c:v>
                  </c:pt>
                  <c:pt idx="55">
                    <c:v>2023</c:v>
                  </c:pt>
                  <c:pt idx="56">
                    <c:v>2045</c:v>
                  </c:pt>
                  <c:pt idx="58">
                    <c:v>2023</c:v>
                  </c:pt>
                  <c:pt idx="59">
                    <c:v>2045</c:v>
                  </c:pt>
                </c:lvl>
                <c:lvl>
                  <c:pt idx="0">
                    <c:v>Uusi-
maa</c:v>
                  </c:pt>
                  <c:pt idx="3">
                    <c:v>Pirkan-
maa</c:v>
                  </c:pt>
                  <c:pt idx="6">
                    <c:v>Koko 
maa</c:v>
                  </c:pt>
                  <c:pt idx="9">
                    <c:v>Varsi-
nais-
Suomi</c:v>
                  </c:pt>
                  <c:pt idx="12">
                    <c:v>Keski-
Suomi</c:v>
                  </c:pt>
                  <c:pt idx="15">
                    <c:v>Pohjois-
Pohjan-
maa</c:v>
                  </c:pt>
                  <c:pt idx="18">
                    <c:v>Pohjan-
maa</c:v>
                  </c:pt>
                  <c:pt idx="21">
                    <c:v>Lappi</c:v>
                  </c:pt>
                  <c:pt idx="24">
                    <c:v>Pohjois-
Karjala</c:v>
                  </c:pt>
                  <c:pt idx="27">
                    <c:v>Pohjois-
Savo</c:v>
                  </c:pt>
                  <c:pt idx="30">
                    <c:v>Keski-
Pohjan-
maa</c:v>
                  </c:pt>
                  <c:pt idx="33">
                    <c:v>Etelä-
Karjala</c:v>
                  </c:pt>
                  <c:pt idx="36">
                    <c:v>Sata-
kunta</c:v>
                  </c:pt>
                  <c:pt idx="39">
                    <c:v>Etelä-
Pohjan-
maa</c:v>
                  </c:pt>
                  <c:pt idx="42">
                    <c:v>Kainuu</c:v>
                  </c:pt>
                  <c:pt idx="45">
                    <c:v>Päijät-
Häme</c:v>
                  </c:pt>
                  <c:pt idx="48">
                    <c:v>Kanta-
Häme</c:v>
                  </c:pt>
                  <c:pt idx="51">
                    <c:v>Kymen-
laakso</c:v>
                  </c:pt>
                  <c:pt idx="54">
                    <c:v>Ahve-
nan-
maa</c:v>
                  </c:pt>
                  <c:pt idx="57">
                    <c:v>Etelä-
Savo</c:v>
                  </c:pt>
                </c:lvl>
              </c:multiLvlStrCache>
            </c:multiLvlStrRef>
          </c:cat>
          <c:val>
            <c:numRef>
              <c:f>'Dia 28'!$C$2:$C$61</c:f>
              <c:numCache>
                <c:formatCode>0</c:formatCode>
                <c:ptCount val="60"/>
                <c:pt idx="1">
                  <c:v>27.633812992955626</c:v>
                </c:pt>
                <c:pt idx="2">
                  <c:v>30.800808128940478</c:v>
                </c:pt>
                <c:pt idx="4">
                  <c:v>35.397517808621579</c:v>
                </c:pt>
                <c:pt idx="5">
                  <c:v>37.255769427843724</c:v>
                </c:pt>
                <c:pt idx="7">
                  <c:v>37.818720407550828</c:v>
                </c:pt>
                <c:pt idx="8">
                  <c:v>40.140749375432861</c:v>
                </c:pt>
                <c:pt idx="10">
                  <c:v>39.069595644129897</c:v>
                </c:pt>
                <c:pt idx="11">
                  <c:v>41.554356668556039</c:v>
                </c:pt>
                <c:pt idx="13">
                  <c:v>40.546562605386136</c:v>
                </c:pt>
                <c:pt idx="14">
                  <c:v>43.897529082714271</c:v>
                </c:pt>
                <c:pt idx="16">
                  <c:v>34.557801889001638</c:v>
                </c:pt>
                <c:pt idx="17">
                  <c:v>39.690457870535703</c:v>
                </c:pt>
                <c:pt idx="19">
                  <c:v>39.359445966742989</c:v>
                </c:pt>
                <c:pt idx="20">
                  <c:v>40.060380660686938</c:v>
                </c:pt>
                <c:pt idx="22">
                  <c:v>46.785596364130747</c:v>
                </c:pt>
                <c:pt idx="23">
                  <c:v>47.408297324006433</c:v>
                </c:pt>
                <c:pt idx="25">
                  <c:v>49.502224105062488</c:v>
                </c:pt>
                <c:pt idx="26">
                  <c:v>49.257220256040547</c:v>
                </c:pt>
                <c:pt idx="28">
                  <c:v>45.802270589999047</c:v>
                </c:pt>
                <c:pt idx="29">
                  <c:v>47.365988290303996</c:v>
                </c:pt>
                <c:pt idx="31">
                  <c:v>43.042237589655265</c:v>
                </c:pt>
                <c:pt idx="32">
                  <c:v>46.317512274959086</c:v>
                </c:pt>
                <c:pt idx="34">
                  <c:v>49.614834003681239</c:v>
                </c:pt>
                <c:pt idx="35">
                  <c:v>53.44822528600762</c:v>
                </c:pt>
                <c:pt idx="37">
                  <c:v>49.676901530725068</c:v>
                </c:pt>
                <c:pt idx="38">
                  <c:v>52.615313571212894</c:v>
                </c:pt>
                <c:pt idx="40">
                  <c:v>47.094485236967479</c:v>
                </c:pt>
                <c:pt idx="41">
                  <c:v>51.490741100197987</c:v>
                </c:pt>
                <c:pt idx="43">
                  <c:v>54.574516669203831</c:v>
                </c:pt>
                <c:pt idx="44">
                  <c:v>53.52601156069364</c:v>
                </c:pt>
                <c:pt idx="46">
                  <c:v>48.655620347186044</c:v>
                </c:pt>
                <c:pt idx="47">
                  <c:v>54.963518249571699</c:v>
                </c:pt>
                <c:pt idx="49">
                  <c:v>46.043604971407397</c:v>
                </c:pt>
                <c:pt idx="50">
                  <c:v>55.492718496882318</c:v>
                </c:pt>
                <c:pt idx="52">
                  <c:v>52.109457849107343</c:v>
                </c:pt>
                <c:pt idx="53">
                  <c:v>61.757990867579906</c:v>
                </c:pt>
                <c:pt idx="55">
                  <c:v>40.380619052827299</c:v>
                </c:pt>
                <c:pt idx="56">
                  <c:v>59.492313192706469</c:v>
                </c:pt>
                <c:pt idx="58">
                  <c:v>60.983620362962654</c:v>
                </c:pt>
                <c:pt idx="59">
                  <c:v>67.38728115429339</c:v>
                </c:pt>
              </c:numCache>
            </c:numRef>
          </c:val>
          <c:extLst>
            <c:ext xmlns:c16="http://schemas.microsoft.com/office/drawing/2014/chart" uri="{C3380CC4-5D6E-409C-BE32-E72D297353CC}">
              <c16:uniqueId val="{00000000-1D5A-4FF9-AE56-7D006B0F1F05}"/>
            </c:ext>
          </c:extLst>
        </c:ser>
        <c:ser>
          <c:idx val="1"/>
          <c:order val="1"/>
          <c:tx>
            <c:strRef>
              <c:f>'Dia 28'!$D$1</c:f>
              <c:strCache>
                <c:ptCount val="1"/>
                <c:pt idx="0">
                  <c:v>Lapsihuoltosuhde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lumMod val="50000"/>
                  <a:lumOff val="50000"/>
                </a:schemeClr>
              </a:solidFill>
            </a:ln>
            <a:effectLst/>
          </c:spPr>
          <c:invertIfNegative val="0"/>
          <c:cat>
            <c:multiLvlStrRef>
              <c:f>'Dia 28'!$A$2:$B$61</c:f>
              <c:multiLvlStrCache>
                <c:ptCount val="60"/>
                <c:lvl>
                  <c:pt idx="1">
                    <c:v>2023</c:v>
                  </c:pt>
                  <c:pt idx="2">
                    <c:v>2045</c:v>
                  </c:pt>
                  <c:pt idx="4">
                    <c:v>2023</c:v>
                  </c:pt>
                  <c:pt idx="5">
                    <c:v>2045</c:v>
                  </c:pt>
                  <c:pt idx="7">
                    <c:v>2023</c:v>
                  </c:pt>
                  <c:pt idx="8">
                    <c:v>2045</c:v>
                  </c:pt>
                  <c:pt idx="10">
                    <c:v>2023</c:v>
                  </c:pt>
                  <c:pt idx="11">
                    <c:v>2045</c:v>
                  </c:pt>
                  <c:pt idx="13">
                    <c:v>2023</c:v>
                  </c:pt>
                  <c:pt idx="14">
                    <c:v>2045</c:v>
                  </c:pt>
                  <c:pt idx="16">
                    <c:v>2023</c:v>
                  </c:pt>
                  <c:pt idx="17">
                    <c:v>2045</c:v>
                  </c:pt>
                  <c:pt idx="19">
                    <c:v>2023</c:v>
                  </c:pt>
                  <c:pt idx="20">
                    <c:v>2045</c:v>
                  </c:pt>
                  <c:pt idx="22">
                    <c:v>2023</c:v>
                  </c:pt>
                  <c:pt idx="23">
                    <c:v>2045</c:v>
                  </c:pt>
                  <c:pt idx="25">
                    <c:v>2023</c:v>
                  </c:pt>
                  <c:pt idx="26">
                    <c:v>2045</c:v>
                  </c:pt>
                  <c:pt idx="28">
                    <c:v>2023</c:v>
                  </c:pt>
                  <c:pt idx="29">
                    <c:v>2045</c:v>
                  </c:pt>
                  <c:pt idx="31">
                    <c:v>2023</c:v>
                  </c:pt>
                  <c:pt idx="32">
                    <c:v>2045</c:v>
                  </c:pt>
                  <c:pt idx="34">
                    <c:v>2023</c:v>
                  </c:pt>
                  <c:pt idx="35">
                    <c:v>2045</c:v>
                  </c:pt>
                  <c:pt idx="37">
                    <c:v>2023</c:v>
                  </c:pt>
                  <c:pt idx="38">
                    <c:v>2045</c:v>
                  </c:pt>
                  <c:pt idx="40">
                    <c:v>2023</c:v>
                  </c:pt>
                  <c:pt idx="41">
                    <c:v>2045</c:v>
                  </c:pt>
                  <c:pt idx="43">
                    <c:v>2023</c:v>
                  </c:pt>
                  <c:pt idx="44">
                    <c:v>2045</c:v>
                  </c:pt>
                  <c:pt idx="46">
                    <c:v>2023</c:v>
                  </c:pt>
                  <c:pt idx="47">
                    <c:v>2045</c:v>
                  </c:pt>
                  <c:pt idx="49">
                    <c:v>2023</c:v>
                  </c:pt>
                  <c:pt idx="50">
                    <c:v>2045</c:v>
                  </c:pt>
                  <c:pt idx="52">
                    <c:v>2023</c:v>
                  </c:pt>
                  <c:pt idx="53">
                    <c:v>2045</c:v>
                  </c:pt>
                  <c:pt idx="55">
                    <c:v>2023</c:v>
                  </c:pt>
                  <c:pt idx="56">
                    <c:v>2045</c:v>
                  </c:pt>
                  <c:pt idx="58">
                    <c:v>2023</c:v>
                  </c:pt>
                  <c:pt idx="59">
                    <c:v>2045</c:v>
                  </c:pt>
                </c:lvl>
                <c:lvl>
                  <c:pt idx="0">
                    <c:v>Uusi-
maa</c:v>
                  </c:pt>
                  <c:pt idx="3">
                    <c:v>Pirkan-
maa</c:v>
                  </c:pt>
                  <c:pt idx="6">
                    <c:v>Koko 
maa</c:v>
                  </c:pt>
                  <c:pt idx="9">
                    <c:v>Varsi-
nais-
Suomi</c:v>
                  </c:pt>
                  <c:pt idx="12">
                    <c:v>Keski-
Suomi</c:v>
                  </c:pt>
                  <c:pt idx="15">
                    <c:v>Pohjois-
Pohjan-
maa</c:v>
                  </c:pt>
                  <c:pt idx="18">
                    <c:v>Pohjan-
maa</c:v>
                  </c:pt>
                  <c:pt idx="21">
                    <c:v>Lappi</c:v>
                  </c:pt>
                  <c:pt idx="24">
                    <c:v>Pohjois-
Karjala</c:v>
                  </c:pt>
                  <c:pt idx="27">
                    <c:v>Pohjois-
Savo</c:v>
                  </c:pt>
                  <c:pt idx="30">
                    <c:v>Keski-
Pohjan-
maa</c:v>
                  </c:pt>
                  <c:pt idx="33">
                    <c:v>Etelä-
Karjala</c:v>
                  </c:pt>
                  <c:pt idx="36">
                    <c:v>Sata-
kunta</c:v>
                  </c:pt>
                  <c:pt idx="39">
                    <c:v>Etelä-
Pohjan-
maa</c:v>
                  </c:pt>
                  <c:pt idx="42">
                    <c:v>Kainuu</c:v>
                  </c:pt>
                  <c:pt idx="45">
                    <c:v>Päijät-
Häme</c:v>
                  </c:pt>
                  <c:pt idx="48">
                    <c:v>Kanta-
Häme</c:v>
                  </c:pt>
                  <c:pt idx="51">
                    <c:v>Kymen-
laakso</c:v>
                  </c:pt>
                  <c:pt idx="54">
                    <c:v>Ahve-
nan-
maa</c:v>
                  </c:pt>
                  <c:pt idx="57">
                    <c:v>Etelä-
Savo</c:v>
                  </c:pt>
                </c:lvl>
              </c:multiLvlStrCache>
            </c:multiLvlStrRef>
          </c:cat>
          <c:val>
            <c:numRef>
              <c:f>'Dia 28'!$D$2:$D$61</c:f>
              <c:numCache>
                <c:formatCode>0</c:formatCode>
                <c:ptCount val="60"/>
                <c:pt idx="1">
                  <c:v>23.707284346696714</c:v>
                </c:pt>
                <c:pt idx="2">
                  <c:v>20.011372537883641</c:v>
                </c:pt>
                <c:pt idx="4">
                  <c:v>23.024748476169492</c:v>
                </c:pt>
                <c:pt idx="5">
                  <c:v>19.109534771534907</c:v>
                </c:pt>
                <c:pt idx="7">
                  <c:v>24.037365372678927</c:v>
                </c:pt>
                <c:pt idx="8">
                  <c:v>19.9482473351583</c:v>
                </c:pt>
                <c:pt idx="10">
                  <c:v>22.786859835830395</c:v>
                </c:pt>
                <c:pt idx="11">
                  <c:v>19.072778053515261</c:v>
                </c:pt>
                <c:pt idx="13">
                  <c:v>24.019005636652697</c:v>
                </c:pt>
                <c:pt idx="14">
                  <c:v>19.393820628388532</c:v>
                </c:pt>
                <c:pt idx="16">
                  <c:v>28.663258137538055</c:v>
                </c:pt>
                <c:pt idx="17">
                  <c:v>23.143501934638309</c:v>
                </c:pt>
                <c:pt idx="19">
                  <c:v>27.302841484929246</c:v>
                </c:pt>
                <c:pt idx="20">
                  <c:v>23.459199299934369</c:v>
                </c:pt>
                <c:pt idx="22">
                  <c:v>24.277001961660226</c:v>
                </c:pt>
                <c:pt idx="23">
                  <c:v>20.010851241110704</c:v>
                </c:pt>
                <c:pt idx="25">
                  <c:v>22.411565346324931</c:v>
                </c:pt>
                <c:pt idx="26">
                  <c:v>18.03097828461572</c:v>
                </c:pt>
                <c:pt idx="28">
                  <c:v>23.326700557425756</c:v>
                </c:pt>
                <c:pt idx="29">
                  <c:v>19.367220889883306</c:v>
                </c:pt>
                <c:pt idx="31">
                  <c:v>31.090773541736294</c:v>
                </c:pt>
                <c:pt idx="32">
                  <c:v>25.120109814687712</c:v>
                </c:pt>
                <c:pt idx="34">
                  <c:v>21.033471947644696</c:v>
                </c:pt>
                <c:pt idx="35">
                  <c:v>17.084188911704313</c:v>
                </c:pt>
                <c:pt idx="37">
                  <c:v>23.739752168322426</c:v>
                </c:pt>
                <c:pt idx="38">
                  <c:v>19.141964016127027</c:v>
                </c:pt>
                <c:pt idx="40">
                  <c:v>27.134901838863946</c:v>
                </c:pt>
                <c:pt idx="41">
                  <c:v>21.723475290189835</c:v>
                </c:pt>
                <c:pt idx="43">
                  <c:v>23.443446491094537</c:v>
                </c:pt>
                <c:pt idx="44">
                  <c:v>19.092062596926549</c:v>
                </c:pt>
                <c:pt idx="46">
                  <c:v>23.155259045154352</c:v>
                </c:pt>
                <c:pt idx="47">
                  <c:v>19.110523615302334</c:v>
                </c:pt>
                <c:pt idx="49">
                  <c:v>23.756397031577052</c:v>
                </c:pt>
                <c:pt idx="50">
                  <c:v>19.418722681416114</c:v>
                </c:pt>
                <c:pt idx="52">
                  <c:v>21.346029802446729</c:v>
                </c:pt>
                <c:pt idx="53">
                  <c:v>17.354252946798344</c:v>
                </c:pt>
                <c:pt idx="55">
                  <c:v>26.637865033358853</c:v>
                </c:pt>
                <c:pt idx="56">
                  <c:v>23.137885830056014</c:v>
                </c:pt>
                <c:pt idx="58">
                  <c:v>21.359495838421267</c:v>
                </c:pt>
                <c:pt idx="59">
                  <c:v>17.483090125943761</c:v>
                </c:pt>
              </c:numCache>
            </c:numRef>
          </c:val>
          <c:extLst>
            <c:ext xmlns:c16="http://schemas.microsoft.com/office/drawing/2014/chart" uri="{C3380CC4-5D6E-409C-BE32-E72D297353CC}">
              <c16:uniqueId val="{00000001-1D5A-4FF9-AE56-7D006B0F1F05}"/>
            </c:ext>
          </c:extLst>
        </c:ser>
        <c:dLbls>
          <c:showLegendKey val="0"/>
          <c:showVal val="0"/>
          <c:showCatName val="0"/>
          <c:showSerName val="0"/>
          <c:showPercent val="0"/>
          <c:showBubbleSize val="0"/>
        </c:dLbls>
        <c:gapWidth val="0"/>
        <c:overlap val="100"/>
        <c:axId val="686101288"/>
        <c:axId val="686101944"/>
      </c:barChart>
      <c:catAx>
        <c:axId val="686101288"/>
        <c:scaling>
          <c:orientation val="minMax"/>
        </c:scaling>
        <c:delete val="0"/>
        <c:axPos val="b"/>
        <c:numFmt formatCode="#,##0" sourceLinked="0"/>
        <c:majorTickMark val="none"/>
        <c:minorTickMark val="none"/>
        <c:tickLblPos val="nextTo"/>
        <c:spPr>
          <a:noFill/>
          <a:ln w="9525" cap="flat" cmpd="sng" algn="ctr">
            <a:solidFill>
              <a:schemeClr val="tx2"/>
            </a:solidFill>
            <a:round/>
          </a:ln>
          <a:effectLst/>
        </c:spPr>
        <c:txPr>
          <a:bodyPr rot="-5400000" spcFirstLastPara="1" vertOverflow="ellipsis" wrap="square" anchor="ctr" anchorCtr="1"/>
          <a:lstStyle/>
          <a:p>
            <a:pPr>
              <a:defRPr sz="950" b="0" i="0" u="none" strike="noStrike" kern="1200" baseline="0">
                <a:solidFill>
                  <a:schemeClr val="tx2"/>
                </a:solidFill>
                <a:latin typeface="+mn-lt"/>
                <a:ea typeface="+mn-ea"/>
                <a:cs typeface="+mn-cs"/>
              </a:defRPr>
            </a:pPr>
            <a:endParaRPr lang="fi-FI"/>
          </a:p>
        </c:txPr>
        <c:crossAx val="686101944"/>
        <c:crosses val="autoZero"/>
        <c:auto val="1"/>
        <c:lblAlgn val="ctr"/>
        <c:lblOffset val="100"/>
        <c:noMultiLvlLbl val="0"/>
      </c:catAx>
      <c:valAx>
        <c:axId val="6861019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686101288"/>
        <c:crosses val="autoZero"/>
        <c:crossBetween val="between"/>
      </c:valAx>
      <c:spPr>
        <a:noFill/>
        <a:ln>
          <a:solidFill>
            <a:schemeClr val="tx2"/>
          </a:solidFill>
        </a:ln>
        <a:effectLst/>
      </c:spPr>
    </c:plotArea>
    <c:legend>
      <c:legendPos val="b"/>
      <c:layout>
        <c:manualLayout>
          <c:xMode val="edge"/>
          <c:yMode val="edge"/>
          <c:x val="5.6603703703703705E-2"/>
          <c:y val="0.10423814814814815"/>
          <c:w val="0.37101805555555556"/>
          <c:h val="4.82212962962962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600" dirty="0">
                <a:latin typeface="+mn-lt"/>
              </a:rPr>
              <a:t>Luonnollinen</a:t>
            </a:r>
            <a:r>
              <a:rPr lang="fi-FI" sz="1600" baseline="0" dirty="0">
                <a:latin typeface="+mn-lt"/>
              </a:rPr>
              <a:t> väestönlisäys Pohjois-Savossa v. 1990–2023 ja ennuste v. 2024–2045</a:t>
            </a:r>
            <a:endParaRPr lang="fi-FI" sz="1600" dirty="0">
              <a:latin typeface="+mn-lt"/>
            </a:endParaRPr>
          </a:p>
        </c:rich>
      </c:tx>
      <c:layout>
        <c:manualLayout>
          <c:xMode val="edge"/>
          <c:yMode val="edge"/>
          <c:x val="0.13379368623698157"/>
          <c:y val="8.1466202957899865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8.8035973115300897E-2"/>
          <c:y val="0.15212962962962964"/>
          <c:w val="0.86560661260626015"/>
          <c:h val="0.72379638969603"/>
        </c:manualLayout>
      </c:layout>
      <c:lineChart>
        <c:grouping val="standard"/>
        <c:varyColors val="0"/>
        <c:ser>
          <c:idx val="0"/>
          <c:order val="0"/>
          <c:tx>
            <c:strRef>
              <c:f>'Diat 13–18 tiedot'!$A$7</c:f>
              <c:strCache>
                <c:ptCount val="1"/>
                <c:pt idx="0">
                  <c:v>Pohjois-Savo toteutunut</c:v>
                </c:pt>
              </c:strCache>
            </c:strRef>
          </c:tx>
          <c:spPr>
            <a:ln w="38100" cap="rnd">
              <a:solidFill>
                <a:schemeClr val="tx2"/>
              </a:solidFill>
              <a:round/>
            </a:ln>
            <a:effectLst/>
          </c:spPr>
          <c:marker>
            <c:symbol val="none"/>
          </c:marker>
          <c:dLbls>
            <c:dLbl>
              <c:idx val="0"/>
              <c:layout>
                <c:manualLayout>
                  <c:x val="-1.9444444444444469E-2"/>
                  <c:y val="0.18981481481481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17-4BB8-A616-575984F0BB73}"/>
                </c:ext>
              </c:extLst>
            </c:dLbl>
            <c:dLbl>
              <c:idx val="1"/>
              <c:delete val="1"/>
              <c:extLst>
                <c:ext xmlns:c15="http://schemas.microsoft.com/office/drawing/2012/chart" uri="{CE6537A1-D6FC-4f65-9D91-7224C49458BB}"/>
                <c:ext xmlns:c16="http://schemas.microsoft.com/office/drawing/2014/chart" uri="{C3380CC4-5D6E-409C-BE32-E72D297353CC}">
                  <c16:uniqueId val="{00000001-4817-4BB8-A616-575984F0BB73}"/>
                </c:ext>
              </c:extLst>
            </c:dLbl>
            <c:dLbl>
              <c:idx val="2"/>
              <c:delete val="1"/>
              <c:extLst>
                <c:ext xmlns:c15="http://schemas.microsoft.com/office/drawing/2012/chart" uri="{CE6537A1-D6FC-4f65-9D91-7224C49458BB}"/>
                <c:ext xmlns:c16="http://schemas.microsoft.com/office/drawing/2014/chart" uri="{C3380CC4-5D6E-409C-BE32-E72D297353CC}">
                  <c16:uniqueId val="{00000002-4817-4BB8-A616-575984F0BB73}"/>
                </c:ext>
              </c:extLst>
            </c:dLbl>
            <c:dLbl>
              <c:idx val="3"/>
              <c:delete val="1"/>
              <c:extLst>
                <c:ext xmlns:c15="http://schemas.microsoft.com/office/drawing/2012/chart" uri="{CE6537A1-D6FC-4f65-9D91-7224C49458BB}"/>
                <c:ext xmlns:c16="http://schemas.microsoft.com/office/drawing/2014/chart" uri="{C3380CC4-5D6E-409C-BE32-E72D297353CC}">
                  <c16:uniqueId val="{00000003-4817-4BB8-A616-575984F0BB73}"/>
                </c:ext>
              </c:extLst>
            </c:dLbl>
            <c:dLbl>
              <c:idx val="4"/>
              <c:delete val="1"/>
              <c:extLst>
                <c:ext xmlns:c15="http://schemas.microsoft.com/office/drawing/2012/chart" uri="{CE6537A1-D6FC-4f65-9D91-7224C49458BB}"/>
                <c:ext xmlns:c16="http://schemas.microsoft.com/office/drawing/2014/chart" uri="{C3380CC4-5D6E-409C-BE32-E72D297353CC}">
                  <c16:uniqueId val="{00000004-4817-4BB8-A616-575984F0BB73}"/>
                </c:ext>
              </c:extLst>
            </c:dLbl>
            <c:dLbl>
              <c:idx val="5"/>
              <c:delete val="1"/>
              <c:extLst>
                <c:ext xmlns:c15="http://schemas.microsoft.com/office/drawing/2012/chart" uri="{CE6537A1-D6FC-4f65-9D91-7224C49458BB}"/>
                <c:ext xmlns:c16="http://schemas.microsoft.com/office/drawing/2014/chart" uri="{C3380CC4-5D6E-409C-BE32-E72D297353CC}">
                  <c16:uniqueId val="{00000005-4817-4BB8-A616-575984F0BB73}"/>
                </c:ext>
              </c:extLst>
            </c:dLbl>
            <c:dLbl>
              <c:idx val="6"/>
              <c:delete val="1"/>
              <c:extLst>
                <c:ext xmlns:c15="http://schemas.microsoft.com/office/drawing/2012/chart" uri="{CE6537A1-D6FC-4f65-9D91-7224C49458BB}"/>
                <c:ext xmlns:c16="http://schemas.microsoft.com/office/drawing/2014/chart" uri="{C3380CC4-5D6E-409C-BE32-E72D297353CC}">
                  <c16:uniqueId val="{00000006-4817-4BB8-A616-575984F0BB73}"/>
                </c:ext>
              </c:extLst>
            </c:dLbl>
            <c:dLbl>
              <c:idx val="7"/>
              <c:delete val="1"/>
              <c:extLst>
                <c:ext xmlns:c15="http://schemas.microsoft.com/office/drawing/2012/chart" uri="{CE6537A1-D6FC-4f65-9D91-7224C49458BB}"/>
                <c:ext xmlns:c16="http://schemas.microsoft.com/office/drawing/2014/chart" uri="{C3380CC4-5D6E-409C-BE32-E72D297353CC}">
                  <c16:uniqueId val="{00000007-4817-4BB8-A616-575984F0BB73}"/>
                </c:ext>
              </c:extLst>
            </c:dLbl>
            <c:dLbl>
              <c:idx val="8"/>
              <c:delete val="1"/>
              <c:extLst>
                <c:ext xmlns:c15="http://schemas.microsoft.com/office/drawing/2012/chart" uri="{CE6537A1-D6FC-4f65-9D91-7224C49458BB}"/>
                <c:ext xmlns:c16="http://schemas.microsoft.com/office/drawing/2014/chart" uri="{C3380CC4-5D6E-409C-BE32-E72D297353CC}">
                  <c16:uniqueId val="{00000008-4817-4BB8-A616-575984F0BB73}"/>
                </c:ext>
              </c:extLst>
            </c:dLbl>
            <c:dLbl>
              <c:idx val="9"/>
              <c:delete val="1"/>
              <c:extLst>
                <c:ext xmlns:c15="http://schemas.microsoft.com/office/drawing/2012/chart" uri="{CE6537A1-D6FC-4f65-9D91-7224C49458BB}"/>
                <c:ext xmlns:c16="http://schemas.microsoft.com/office/drawing/2014/chart" uri="{C3380CC4-5D6E-409C-BE32-E72D297353CC}">
                  <c16:uniqueId val="{00000009-4817-4BB8-A616-575984F0BB73}"/>
                </c:ext>
              </c:extLst>
            </c:dLbl>
            <c:dLbl>
              <c:idx val="10"/>
              <c:delete val="1"/>
              <c:extLst>
                <c:ext xmlns:c15="http://schemas.microsoft.com/office/drawing/2012/chart" uri="{CE6537A1-D6FC-4f65-9D91-7224C49458BB}"/>
                <c:ext xmlns:c16="http://schemas.microsoft.com/office/drawing/2014/chart" uri="{C3380CC4-5D6E-409C-BE32-E72D297353CC}">
                  <c16:uniqueId val="{0000000A-4817-4BB8-A616-575984F0BB73}"/>
                </c:ext>
              </c:extLst>
            </c:dLbl>
            <c:dLbl>
              <c:idx val="11"/>
              <c:delete val="1"/>
              <c:extLst>
                <c:ext xmlns:c15="http://schemas.microsoft.com/office/drawing/2012/chart" uri="{CE6537A1-D6FC-4f65-9D91-7224C49458BB}"/>
                <c:ext xmlns:c16="http://schemas.microsoft.com/office/drawing/2014/chart" uri="{C3380CC4-5D6E-409C-BE32-E72D297353CC}">
                  <c16:uniqueId val="{0000000B-4817-4BB8-A616-575984F0BB73}"/>
                </c:ext>
              </c:extLst>
            </c:dLbl>
            <c:dLbl>
              <c:idx val="12"/>
              <c:delete val="1"/>
              <c:extLst>
                <c:ext xmlns:c15="http://schemas.microsoft.com/office/drawing/2012/chart" uri="{CE6537A1-D6FC-4f65-9D91-7224C49458BB}"/>
                <c:ext xmlns:c16="http://schemas.microsoft.com/office/drawing/2014/chart" uri="{C3380CC4-5D6E-409C-BE32-E72D297353CC}">
                  <c16:uniqueId val="{0000000C-4817-4BB8-A616-575984F0BB73}"/>
                </c:ext>
              </c:extLst>
            </c:dLbl>
            <c:dLbl>
              <c:idx val="13"/>
              <c:delete val="1"/>
              <c:extLst>
                <c:ext xmlns:c15="http://schemas.microsoft.com/office/drawing/2012/chart" uri="{CE6537A1-D6FC-4f65-9D91-7224C49458BB}"/>
                <c:ext xmlns:c16="http://schemas.microsoft.com/office/drawing/2014/chart" uri="{C3380CC4-5D6E-409C-BE32-E72D297353CC}">
                  <c16:uniqueId val="{0000000D-4817-4BB8-A616-575984F0BB73}"/>
                </c:ext>
              </c:extLst>
            </c:dLbl>
            <c:dLbl>
              <c:idx val="14"/>
              <c:delete val="1"/>
              <c:extLst>
                <c:ext xmlns:c15="http://schemas.microsoft.com/office/drawing/2012/chart" uri="{CE6537A1-D6FC-4f65-9D91-7224C49458BB}"/>
                <c:ext xmlns:c16="http://schemas.microsoft.com/office/drawing/2014/chart" uri="{C3380CC4-5D6E-409C-BE32-E72D297353CC}">
                  <c16:uniqueId val="{0000000E-4817-4BB8-A616-575984F0BB73}"/>
                </c:ext>
              </c:extLst>
            </c:dLbl>
            <c:dLbl>
              <c:idx val="15"/>
              <c:delete val="1"/>
              <c:extLst>
                <c:ext xmlns:c15="http://schemas.microsoft.com/office/drawing/2012/chart" uri="{CE6537A1-D6FC-4f65-9D91-7224C49458BB}"/>
                <c:ext xmlns:c16="http://schemas.microsoft.com/office/drawing/2014/chart" uri="{C3380CC4-5D6E-409C-BE32-E72D297353CC}">
                  <c16:uniqueId val="{0000000F-4817-4BB8-A616-575984F0BB73}"/>
                </c:ext>
              </c:extLst>
            </c:dLbl>
            <c:dLbl>
              <c:idx val="16"/>
              <c:delete val="1"/>
              <c:extLst>
                <c:ext xmlns:c15="http://schemas.microsoft.com/office/drawing/2012/chart" uri="{CE6537A1-D6FC-4f65-9D91-7224C49458BB}"/>
                <c:ext xmlns:c16="http://schemas.microsoft.com/office/drawing/2014/chart" uri="{C3380CC4-5D6E-409C-BE32-E72D297353CC}">
                  <c16:uniqueId val="{00000010-4817-4BB8-A616-575984F0BB73}"/>
                </c:ext>
              </c:extLst>
            </c:dLbl>
            <c:dLbl>
              <c:idx val="17"/>
              <c:delete val="1"/>
              <c:extLst>
                <c:ext xmlns:c15="http://schemas.microsoft.com/office/drawing/2012/chart" uri="{CE6537A1-D6FC-4f65-9D91-7224C49458BB}"/>
                <c:ext xmlns:c16="http://schemas.microsoft.com/office/drawing/2014/chart" uri="{C3380CC4-5D6E-409C-BE32-E72D297353CC}">
                  <c16:uniqueId val="{00000011-4817-4BB8-A616-575984F0BB73}"/>
                </c:ext>
              </c:extLst>
            </c:dLbl>
            <c:dLbl>
              <c:idx val="18"/>
              <c:delete val="1"/>
              <c:extLst>
                <c:ext xmlns:c15="http://schemas.microsoft.com/office/drawing/2012/chart" uri="{CE6537A1-D6FC-4f65-9D91-7224C49458BB}"/>
                <c:ext xmlns:c16="http://schemas.microsoft.com/office/drawing/2014/chart" uri="{C3380CC4-5D6E-409C-BE32-E72D297353CC}">
                  <c16:uniqueId val="{00000012-4817-4BB8-A616-575984F0BB73}"/>
                </c:ext>
              </c:extLst>
            </c:dLbl>
            <c:dLbl>
              <c:idx val="19"/>
              <c:delete val="1"/>
              <c:extLst>
                <c:ext xmlns:c15="http://schemas.microsoft.com/office/drawing/2012/chart" uri="{CE6537A1-D6FC-4f65-9D91-7224C49458BB}"/>
                <c:ext xmlns:c16="http://schemas.microsoft.com/office/drawing/2014/chart" uri="{C3380CC4-5D6E-409C-BE32-E72D297353CC}">
                  <c16:uniqueId val="{00000013-4817-4BB8-A616-575984F0BB73}"/>
                </c:ext>
              </c:extLst>
            </c:dLbl>
            <c:dLbl>
              <c:idx val="20"/>
              <c:delete val="1"/>
              <c:extLst>
                <c:ext xmlns:c15="http://schemas.microsoft.com/office/drawing/2012/chart" uri="{CE6537A1-D6FC-4f65-9D91-7224C49458BB}"/>
                <c:ext xmlns:c16="http://schemas.microsoft.com/office/drawing/2014/chart" uri="{C3380CC4-5D6E-409C-BE32-E72D297353CC}">
                  <c16:uniqueId val="{00000014-4817-4BB8-A616-575984F0BB73}"/>
                </c:ext>
              </c:extLst>
            </c:dLbl>
            <c:dLbl>
              <c:idx val="21"/>
              <c:delete val="1"/>
              <c:extLst>
                <c:ext xmlns:c15="http://schemas.microsoft.com/office/drawing/2012/chart" uri="{CE6537A1-D6FC-4f65-9D91-7224C49458BB}"/>
                <c:ext xmlns:c16="http://schemas.microsoft.com/office/drawing/2014/chart" uri="{C3380CC4-5D6E-409C-BE32-E72D297353CC}">
                  <c16:uniqueId val="{00000015-4817-4BB8-A616-575984F0BB73}"/>
                </c:ext>
              </c:extLst>
            </c:dLbl>
            <c:dLbl>
              <c:idx val="22"/>
              <c:delete val="1"/>
              <c:extLst>
                <c:ext xmlns:c15="http://schemas.microsoft.com/office/drawing/2012/chart" uri="{CE6537A1-D6FC-4f65-9D91-7224C49458BB}"/>
                <c:ext xmlns:c16="http://schemas.microsoft.com/office/drawing/2014/chart" uri="{C3380CC4-5D6E-409C-BE32-E72D297353CC}">
                  <c16:uniqueId val="{00000016-4817-4BB8-A616-575984F0BB73}"/>
                </c:ext>
              </c:extLst>
            </c:dLbl>
            <c:dLbl>
              <c:idx val="23"/>
              <c:delete val="1"/>
              <c:extLst>
                <c:ext xmlns:c15="http://schemas.microsoft.com/office/drawing/2012/chart" uri="{CE6537A1-D6FC-4f65-9D91-7224C49458BB}"/>
                <c:ext xmlns:c16="http://schemas.microsoft.com/office/drawing/2014/chart" uri="{C3380CC4-5D6E-409C-BE32-E72D297353CC}">
                  <c16:uniqueId val="{00000017-4817-4BB8-A616-575984F0BB73}"/>
                </c:ext>
              </c:extLst>
            </c:dLbl>
            <c:dLbl>
              <c:idx val="24"/>
              <c:delete val="1"/>
              <c:extLst>
                <c:ext xmlns:c15="http://schemas.microsoft.com/office/drawing/2012/chart" uri="{CE6537A1-D6FC-4f65-9D91-7224C49458BB}"/>
                <c:ext xmlns:c16="http://schemas.microsoft.com/office/drawing/2014/chart" uri="{C3380CC4-5D6E-409C-BE32-E72D297353CC}">
                  <c16:uniqueId val="{00000018-4817-4BB8-A616-575984F0BB73}"/>
                </c:ext>
              </c:extLst>
            </c:dLbl>
            <c:dLbl>
              <c:idx val="25"/>
              <c:delete val="1"/>
              <c:extLst>
                <c:ext xmlns:c15="http://schemas.microsoft.com/office/drawing/2012/chart" uri="{CE6537A1-D6FC-4f65-9D91-7224C49458BB}"/>
                <c:ext xmlns:c16="http://schemas.microsoft.com/office/drawing/2014/chart" uri="{C3380CC4-5D6E-409C-BE32-E72D297353CC}">
                  <c16:uniqueId val="{00000019-4817-4BB8-A616-575984F0BB73}"/>
                </c:ext>
              </c:extLst>
            </c:dLbl>
            <c:dLbl>
              <c:idx val="26"/>
              <c:delete val="1"/>
              <c:extLst>
                <c:ext xmlns:c15="http://schemas.microsoft.com/office/drawing/2012/chart" uri="{CE6537A1-D6FC-4f65-9D91-7224C49458BB}"/>
                <c:ext xmlns:c16="http://schemas.microsoft.com/office/drawing/2014/chart" uri="{C3380CC4-5D6E-409C-BE32-E72D297353CC}">
                  <c16:uniqueId val="{0000001A-4817-4BB8-A616-575984F0BB73}"/>
                </c:ext>
              </c:extLst>
            </c:dLbl>
            <c:dLbl>
              <c:idx val="27"/>
              <c:delete val="1"/>
              <c:extLst>
                <c:ext xmlns:c15="http://schemas.microsoft.com/office/drawing/2012/chart" uri="{CE6537A1-D6FC-4f65-9D91-7224C49458BB}"/>
                <c:ext xmlns:c16="http://schemas.microsoft.com/office/drawing/2014/chart" uri="{C3380CC4-5D6E-409C-BE32-E72D297353CC}">
                  <c16:uniqueId val="{0000001B-4817-4BB8-A616-575984F0BB73}"/>
                </c:ext>
              </c:extLst>
            </c:dLbl>
            <c:dLbl>
              <c:idx val="28"/>
              <c:delete val="1"/>
              <c:extLst>
                <c:ext xmlns:c15="http://schemas.microsoft.com/office/drawing/2012/chart" uri="{CE6537A1-D6FC-4f65-9D91-7224C49458BB}"/>
                <c:ext xmlns:c16="http://schemas.microsoft.com/office/drawing/2014/chart" uri="{C3380CC4-5D6E-409C-BE32-E72D297353CC}">
                  <c16:uniqueId val="{0000001C-4817-4BB8-A616-575984F0BB73}"/>
                </c:ext>
              </c:extLst>
            </c:dLbl>
            <c:dLbl>
              <c:idx val="29"/>
              <c:delete val="1"/>
              <c:extLst>
                <c:ext xmlns:c15="http://schemas.microsoft.com/office/drawing/2012/chart" uri="{CE6537A1-D6FC-4f65-9D91-7224C49458BB}"/>
                <c:ext xmlns:c16="http://schemas.microsoft.com/office/drawing/2014/chart" uri="{C3380CC4-5D6E-409C-BE32-E72D297353CC}">
                  <c16:uniqueId val="{0000001D-4817-4BB8-A616-575984F0BB73}"/>
                </c:ext>
              </c:extLst>
            </c:dLbl>
            <c:dLbl>
              <c:idx val="30"/>
              <c:delete val="1"/>
              <c:extLst>
                <c:ext xmlns:c15="http://schemas.microsoft.com/office/drawing/2012/chart" uri="{CE6537A1-D6FC-4f65-9D91-7224C49458BB}"/>
                <c:ext xmlns:c16="http://schemas.microsoft.com/office/drawing/2014/chart" uri="{C3380CC4-5D6E-409C-BE32-E72D297353CC}">
                  <c16:uniqueId val="{0000001E-4817-4BB8-A616-575984F0BB73}"/>
                </c:ext>
              </c:extLst>
            </c:dLbl>
            <c:dLbl>
              <c:idx val="31"/>
              <c:delete val="1"/>
              <c:extLst>
                <c:ext xmlns:c15="http://schemas.microsoft.com/office/drawing/2012/chart" uri="{CE6537A1-D6FC-4f65-9D91-7224C49458BB}"/>
                <c:ext xmlns:c16="http://schemas.microsoft.com/office/drawing/2014/chart" uri="{C3380CC4-5D6E-409C-BE32-E72D297353CC}">
                  <c16:uniqueId val="{0000001F-4817-4BB8-A616-575984F0BB73}"/>
                </c:ext>
              </c:extLst>
            </c:dLbl>
            <c:dLbl>
              <c:idx val="32"/>
              <c:delete val="1"/>
              <c:extLst>
                <c:ext xmlns:c15="http://schemas.microsoft.com/office/drawing/2012/chart" uri="{CE6537A1-D6FC-4f65-9D91-7224C49458BB}"/>
                <c:ext xmlns:c16="http://schemas.microsoft.com/office/drawing/2014/chart" uri="{C3380CC4-5D6E-409C-BE32-E72D297353CC}">
                  <c16:uniqueId val="{00000020-4817-4BB8-A616-575984F0BB73}"/>
                </c:ext>
              </c:extLst>
            </c:dLbl>
            <c:dLbl>
              <c:idx val="33"/>
              <c:delete val="1"/>
              <c:extLst>
                <c:ext xmlns:c15="http://schemas.microsoft.com/office/drawing/2012/chart" uri="{CE6537A1-D6FC-4f65-9D91-7224C49458BB}"/>
                <c:ext xmlns:c16="http://schemas.microsoft.com/office/drawing/2014/chart" uri="{C3380CC4-5D6E-409C-BE32-E72D297353CC}">
                  <c16:uniqueId val="{00000021-4817-4BB8-A616-575984F0BB73}"/>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tiedot'!$B$7:$AZ$7</c:f>
              <c:numCache>
                <c:formatCode>#,##0</c:formatCode>
                <c:ptCount val="51"/>
                <c:pt idx="0">
                  <c:v>448</c:v>
                </c:pt>
                <c:pt idx="1">
                  <c:v>638</c:v>
                </c:pt>
                <c:pt idx="2">
                  <c:v>565</c:v>
                </c:pt>
                <c:pt idx="3">
                  <c:v>116</c:v>
                </c:pt>
                <c:pt idx="4">
                  <c:v>445</c:v>
                </c:pt>
                <c:pt idx="5">
                  <c:v>192</c:v>
                </c:pt>
                <c:pt idx="6">
                  <c:v>114</c:v>
                </c:pt>
                <c:pt idx="7">
                  <c:v>40</c:v>
                </c:pt>
                <c:pt idx="8">
                  <c:v>-105</c:v>
                </c:pt>
                <c:pt idx="9">
                  <c:v>-79</c:v>
                </c:pt>
                <c:pt idx="10">
                  <c:v>-186</c:v>
                </c:pt>
                <c:pt idx="11">
                  <c:v>-32</c:v>
                </c:pt>
                <c:pt idx="12">
                  <c:v>-383</c:v>
                </c:pt>
                <c:pt idx="13">
                  <c:v>-293</c:v>
                </c:pt>
                <c:pt idx="14">
                  <c:v>-64</c:v>
                </c:pt>
                <c:pt idx="15">
                  <c:v>-136</c:v>
                </c:pt>
                <c:pt idx="16">
                  <c:v>-193</c:v>
                </c:pt>
                <c:pt idx="17">
                  <c:v>-444</c:v>
                </c:pt>
                <c:pt idx="18">
                  <c:v>-262</c:v>
                </c:pt>
                <c:pt idx="19">
                  <c:v>-207</c:v>
                </c:pt>
                <c:pt idx="20">
                  <c:v>-255</c:v>
                </c:pt>
                <c:pt idx="21">
                  <c:v>-279</c:v>
                </c:pt>
                <c:pt idx="22">
                  <c:v>-492</c:v>
                </c:pt>
                <c:pt idx="23">
                  <c:v>-436</c:v>
                </c:pt>
                <c:pt idx="24">
                  <c:v>-617</c:v>
                </c:pt>
                <c:pt idx="25">
                  <c:v>-652</c:v>
                </c:pt>
                <c:pt idx="26">
                  <c:v>-757</c:v>
                </c:pt>
                <c:pt idx="27">
                  <c:v>-905</c:v>
                </c:pt>
                <c:pt idx="28">
                  <c:v>-945</c:v>
                </c:pt>
                <c:pt idx="29">
                  <c:v>-1115</c:v>
                </c:pt>
                <c:pt idx="30">
                  <c:v>-1108</c:v>
                </c:pt>
                <c:pt idx="31">
                  <c:v>-1179</c:v>
                </c:pt>
                <c:pt idx="32">
                  <c:v>-1583</c:v>
                </c:pt>
                <c:pt idx="33">
                  <c:v>-1501</c:v>
                </c:pt>
              </c:numCache>
            </c:numRef>
          </c:val>
          <c:smooth val="0"/>
          <c:extLst>
            <c:ext xmlns:c16="http://schemas.microsoft.com/office/drawing/2014/chart" uri="{C3380CC4-5D6E-409C-BE32-E72D297353CC}">
              <c16:uniqueId val="{00000022-4817-4BB8-A616-575984F0BB73}"/>
            </c:ext>
          </c:extLst>
        </c:ser>
        <c:ser>
          <c:idx val="1"/>
          <c:order val="1"/>
          <c:tx>
            <c:strRef>
              <c:f>'Diat 13–18 tiedot'!$A$8</c:f>
              <c:strCache>
                <c:ptCount val="1"/>
                <c:pt idx="0">
                  <c:v>Pohjois-Savo ennuste</c:v>
                </c:pt>
              </c:strCache>
            </c:strRef>
          </c:tx>
          <c:spPr>
            <a:ln w="38100" cap="rnd">
              <a:solidFill>
                <a:srgbClr val="FF0000"/>
              </a:solidFill>
              <a:round/>
            </a:ln>
            <a:effectLst/>
          </c:spPr>
          <c:marker>
            <c:symbol val="none"/>
          </c:marker>
          <c:dLbls>
            <c:dLbl>
              <c:idx val="33"/>
              <c:layout>
                <c:manualLayout>
                  <c:x val="-2.2222222222222223E-2"/>
                  <c:y val="-7.4074074074074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FD7C3238-C382-4C33-8CCC-959ACB0890D8}"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4817-4BB8-A616-575984F0BB73}"/>
                </c:ext>
              </c:extLst>
            </c:dLbl>
            <c:dLbl>
              <c:idx val="55"/>
              <c:layout>
                <c:manualLayout>
                  <c:x val="-0.05"/>
                  <c:y val="-8.333333333333332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CB6BDD64-A033-4720-9482-C95ED300A018}"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4817-4BB8-A616-575984F0BB7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tiedot'!$B$8:$BE$8</c:f>
              <c:numCache>
                <c:formatCode>General</c:formatCode>
                <c:ptCount val="56"/>
                <c:pt idx="33" formatCode="#,##0">
                  <c:v>-1501</c:v>
                </c:pt>
                <c:pt idx="34" formatCode="#,##0">
                  <c:v>-1417</c:v>
                </c:pt>
                <c:pt idx="35" formatCode="#,##0">
                  <c:v>-1416</c:v>
                </c:pt>
                <c:pt idx="36" formatCode="#,##0">
                  <c:v>-1429</c:v>
                </c:pt>
                <c:pt idx="37" formatCode="#,##0">
                  <c:v>-1433</c:v>
                </c:pt>
                <c:pt idx="38" formatCode="#,##0">
                  <c:v>-1442</c:v>
                </c:pt>
                <c:pt idx="39" formatCode="#,##0">
                  <c:v>-1452</c:v>
                </c:pt>
                <c:pt idx="40" formatCode="#,##0">
                  <c:v>-1467</c:v>
                </c:pt>
                <c:pt idx="41" formatCode="#,##0">
                  <c:v>-1477</c:v>
                </c:pt>
                <c:pt idx="42" formatCode="#,##0">
                  <c:v>-1493</c:v>
                </c:pt>
                <c:pt idx="43" formatCode="#,##0">
                  <c:v>-1508</c:v>
                </c:pt>
                <c:pt idx="44" formatCode="#,##0">
                  <c:v>-1523</c:v>
                </c:pt>
                <c:pt idx="45" formatCode="#,##0">
                  <c:v>-1536</c:v>
                </c:pt>
                <c:pt idx="46" formatCode="#,##0">
                  <c:v>-1552</c:v>
                </c:pt>
                <c:pt idx="47" formatCode="#,##0">
                  <c:v>-1564</c:v>
                </c:pt>
                <c:pt idx="48" formatCode="#,##0">
                  <c:v>-1589</c:v>
                </c:pt>
                <c:pt idx="49" formatCode="#,##0">
                  <c:v>-1604</c:v>
                </c:pt>
                <c:pt idx="50" formatCode="#,##0">
                  <c:v>-1624</c:v>
                </c:pt>
                <c:pt idx="51">
                  <c:v>-1645</c:v>
                </c:pt>
                <c:pt idx="52">
                  <c:v>-1658</c:v>
                </c:pt>
                <c:pt idx="53">
                  <c:v>-1669</c:v>
                </c:pt>
                <c:pt idx="54">
                  <c:v>-1679</c:v>
                </c:pt>
                <c:pt idx="55">
                  <c:v>-1686</c:v>
                </c:pt>
              </c:numCache>
            </c:numRef>
          </c:val>
          <c:smooth val="0"/>
          <c:extLst>
            <c:ext xmlns:c16="http://schemas.microsoft.com/office/drawing/2014/chart" uri="{C3380CC4-5D6E-409C-BE32-E72D297353CC}">
              <c16:uniqueId val="{00000025-4817-4BB8-A616-575984F0BB73}"/>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3640246461729597"/>
          <c:y val="0.18140808880725481"/>
          <c:w val="0.7152677165354330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Iisalmessa v. 1990–2023 ja ennuste v. 2024–2045</a:t>
            </a:r>
            <a:endParaRPr lang="fi-FI" sz="1100"/>
          </a:p>
        </c:rich>
      </c:tx>
      <c:layout>
        <c:manualLayout>
          <c:xMode val="edge"/>
          <c:yMode val="edge"/>
          <c:x val="0.14659711286089239"/>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tiedot'!$A$9</c:f>
              <c:strCache>
                <c:ptCount val="1"/>
                <c:pt idx="0">
                  <c:v>Iisalmi toteutunut</c:v>
                </c:pt>
              </c:strCache>
            </c:strRef>
          </c:tx>
          <c:spPr>
            <a:ln w="38100" cap="rnd">
              <a:solidFill>
                <a:schemeClr val="tx2"/>
              </a:solidFill>
              <a:round/>
            </a:ln>
            <a:effectLst/>
          </c:spPr>
          <c:marker>
            <c:symbol val="none"/>
          </c:marker>
          <c:dLbls>
            <c:dLbl>
              <c:idx val="0"/>
              <c:layout>
                <c:manualLayout>
                  <c:x val="-1.9444444444444469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C0-4478-A24E-78DEA296B62E}"/>
                </c:ext>
              </c:extLst>
            </c:dLbl>
            <c:dLbl>
              <c:idx val="1"/>
              <c:delete val="1"/>
              <c:extLst>
                <c:ext xmlns:c15="http://schemas.microsoft.com/office/drawing/2012/chart" uri="{CE6537A1-D6FC-4f65-9D91-7224C49458BB}"/>
                <c:ext xmlns:c16="http://schemas.microsoft.com/office/drawing/2014/chart" uri="{C3380CC4-5D6E-409C-BE32-E72D297353CC}">
                  <c16:uniqueId val="{00000001-94C0-4478-A24E-78DEA296B62E}"/>
                </c:ext>
              </c:extLst>
            </c:dLbl>
            <c:dLbl>
              <c:idx val="2"/>
              <c:delete val="1"/>
              <c:extLst>
                <c:ext xmlns:c15="http://schemas.microsoft.com/office/drawing/2012/chart" uri="{CE6537A1-D6FC-4f65-9D91-7224C49458BB}"/>
                <c:ext xmlns:c16="http://schemas.microsoft.com/office/drawing/2014/chart" uri="{C3380CC4-5D6E-409C-BE32-E72D297353CC}">
                  <c16:uniqueId val="{00000002-94C0-4478-A24E-78DEA296B62E}"/>
                </c:ext>
              </c:extLst>
            </c:dLbl>
            <c:dLbl>
              <c:idx val="3"/>
              <c:delete val="1"/>
              <c:extLst>
                <c:ext xmlns:c15="http://schemas.microsoft.com/office/drawing/2012/chart" uri="{CE6537A1-D6FC-4f65-9D91-7224C49458BB}"/>
                <c:ext xmlns:c16="http://schemas.microsoft.com/office/drawing/2014/chart" uri="{C3380CC4-5D6E-409C-BE32-E72D297353CC}">
                  <c16:uniqueId val="{00000003-94C0-4478-A24E-78DEA296B62E}"/>
                </c:ext>
              </c:extLst>
            </c:dLbl>
            <c:dLbl>
              <c:idx val="4"/>
              <c:delete val="1"/>
              <c:extLst>
                <c:ext xmlns:c15="http://schemas.microsoft.com/office/drawing/2012/chart" uri="{CE6537A1-D6FC-4f65-9D91-7224C49458BB}"/>
                <c:ext xmlns:c16="http://schemas.microsoft.com/office/drawing/2014/chart" uri="{C3380CC4-5D6E-409C-BE32-E72D297353CC}">
                  <c16:uniqueId val="{00000004-94C0-4478-A24E-78DEA296B62E}"/>
                </c:ext>
              </c:extLst>
            </c:dLbl>
            <c:dLbl>
              <c:idx val="5"/>
              <c:delete val="1"/>
              <c:extLst>
                <c:ext xmlns:c15="http://schemas.microsoft.com/office/drawing/2012/chart" uri="{CE6537A1-D6FC-4f65-9D91-7224C49458BB}"/>
                <c:ext xmlns:c16="http://schemas.microsoft.com/office/drawing/2014/chart" uri="{C3380CC4-5D6E-409C-BE32-E72D297353CC}">
                  <c16:uniqueId val="{00000005-94C0-4478-A24E-78DEA296B62E}"/>
                </c:ext>
              </c:extLst>
            </c:dLbl>
            <c:dLbl>
              <c:idx val="6"/>
              <c:delete val="1"/>
              <c:extLst>
                <c:ext xmlns:c15="http://schemas.microsoft.com/office/drawing/2012/chart" uri="{CE6537A1-D6FC-4f65-9D91-7224C49458BB}"/>
                <c:ext xmlns:c16="http://schemas.microsoft.com/office/drawing/2014/chart" uri="{C3380CC4-5D6E-409C-BE32-E72D297353CC}">
                  <c16:uniqueId val="{00000006-94C0-4478-A24E-78DEA296B62E}"/>
                </c:ext>
              </c:extLst>
            </c:dLbl>
            <c:dLbl>
              <c:idx val="7"/>
              <c:delete val="1"/>
              <c:extLst>
                <c:ext xmlns:c15="http://schemas.microsoft.com/office/drawing/2012/chart" uri="{CE6537A1-D6FC-4f65-9D91-7224C49458BB}"/>
                <c:ext xmlns:c16="http://schemas.microsoft.com/office/drawing/2014/chart" uri="{C3380CC4-5D6E-409C-BE32-E72D297353CC}">
                  <c16:uniqueId val="{00000007-94C0-4478-A24E-78DEA296B62E}"/>
                </c:ext>
              </c:extLst>
            </c:dLbl>
            <c:dLbl>
              <c:idx val="8"/>
              <c:delete val="1"/>
              <c:extLst>
                <c:ext xmlns:c15="http://schemas.microsoft.com/office/drawing/2012/chart" uri="{CE6537A1-D6FC-4f65-9D91-7224C49458BB}"/>
                <c:ext xmlns:c16="http://schemas.microsoft.com/office/drawing/2014/chart" uri="{C3380CC4-5D6E-409C-BE32-E72D297353CC}">
                  <c16:uniqueId val="{00000008-94C0-4478-A24E-78DEA296B62E}"/>
                </c:ext>
              </c:extLst>
            </c:dLbl>
            <c:dLbl>
              <c:idx val="9"/>
              <c:delete val="1"/>
              <c:extLst>
                <c:ext xmlns:c15="http://schemas.microsoft.com/office/drawing/2012/chart" uri="{CE6537A1-D6FC-4f65-9D91-7224C49458BB}"/>
                <c:ext xmlns:c16="http://schemas.microsoft.com/office/drawing/2014/chart" uri="{C3380CC4-5D6E-409C-BE32-E72D297353CC}">
                  <c16:uniqueId val="{00000009-94C0-4478-A24E-78DEA296B62E}"/>
                </c:ext>
              </c:extLst>
            </c:dLbl>
            <c:dLbl>
              <c:idx val="10"/>
              <c:delete val="1"/>
              <c:extLst>
                <c:ext xmlns:c15="http://schemas.microsoft.com/office/drawing/2012/chart" uri="{CE6537A1-D6FC-4f65-9D91-7224C49458BB}"/>
                <c:ext xmlns:c16="http://schemas.microsoft.com/office/drawing/2014/chart" uri="{C3380CC4-5D6E-409C-BE32-E72D297353CC}">
                  <c16:uniqueId val="{0000000A-94C0-4478-A24E-78DEA296B62E}"/>
                </c:ext>
              </c:extLst>
            </c:dLbl>
            <c:dLbl>
              <c:idx val="11"/>
              <c:delete val="1"/>
              <c:extLst>
                <c:ext xmlns:c15="http://schemas.microsoft.com/office/drawing/2012/chart" uri="{CE6537A1-D6FC-4f65-9D91-7224C49458BB}"/>
                <c:ext xmlns:c16="http://schemas.microsoft.com/office/drawing/2014/chart" uri="{C3380CC4-5D6E-409C-BE32-E72D297353CC}">
                  <c16:uniqueId val="{0000000B-94C0-4478-A24E-78DEA296B62E}"/>
                </c:ext>
              </c:extLst>
            </c:dLbl>
            <c:dLbl>
              <c:idx val="12"/>
              <c:delete val="1"/>
              <c:extLst>
                <c:ext xmlns:c15="http://schemas.microsoft.com/office/drawing/2012/chart" uri="{CE6537A1-D6FC-4f65-9D91-7224C49458BB}"/>
                <c:ext xmlns:c16="http://schemas.microsoft.com/office/drawing/2014/chart" uri="{C3380CC4-5D6E-409C-BE32-E72D297353CC}">
                  <c16:uniqueId val="{0000000C-94C0-4478-A24E-78DEA296B62E}"/>
                </c:ext>
              </c:extLst>
            </c:dLbl>
            <c:dLbl>
              <c:idx val="13"/>
              <c:delete val="1"/>
              <c:extLst>
                <c:ext xmlns:c15="http://schemas.microsoft.com/office/drawing/2012/chart" uri="{CE6537A1-D6FC-4f65-9D91-7224C49458BB}"/>
                <c:ext xmlns:c16="http://schemas.microsoft.com/office/drawing/2014/chart" uri="{C3380CC4-5D6E-409C-BE32-E72D297353CC}">
                  <c16:uniqueId val="{0000000D-94C0-4478-A24E-78DEA296B62E}"/>
                </c:ext>
              </c:extLst>
            </c:dLbl>
            <c:dLbl>
              <c:idx val="14"/>
              <c:delete val="1"/>
              <c:extLst>
                <c:ext xmlns:c15="http://schemas.microsoft.com/office/drawing/2012/chart" uri="{CE6537A1-D6FC-4f65-9D91-7224C49458BB}"/>
                <c:ext xmlns:c16="http://schemas.microsoft.com/office/drawing/2014/chart" uri="{C3380CC4-5D6E-409C-BE32-E72D297353CC}">
                  <c16:uniqueId val="{0000000E-94C0-4478-A24E-78DEA296B62E}"/>
                </c:ext>
              </c:extLst>
            </c:dLbl>
            <c:dLbl>
              <c:idx val="15"/>
              <c:delete val="1"/>
              <c:extLst>
                <c:ext xmlns:c15="http://schemas.microsoft.com/office/drawing/2012/chart" uri="{CE6537A1-D6FC-4f65-9D91-7224C49458BB}"/>
                <c:ext xmlns:c16="http://schemas.microsoft.com/office/drawing/2014/chart" uri="{C3380CC4-5D6E-409C-BE32-E72D297353CC}">
                  <c16:uniqueId val="{0000000F-94C0-4478-A24E-78DEA296B62E}"/>
                </c:ext>
              </c:extLst>
            </c:dLbl>
            <c:dLbl>
              <c:idx val="16"/>
              <c:delete val="1"/>
              <c:extLst>
                <c:ext xmlns:c15="http://schemas.microsoft.com/office/drawing/2012/chart" uri="{CE6537A1-D6FC-4f65-9D91-7224C49458BB}"/>
                <c:ext xmlns:c16="http://schemas.microsoft.com/office/drawing/2014/chart" uri="{C3380CC4-5D6E-409C-BE32-E72D297353CC}">
                  <c16:uniqueId val="{00000010-94C0-4478-A24E-78DEA296B62E}"/>
                </c:ext>
              </c:extLst>
            </c:dLbl>
            <c:dLbl>
              <c:idx val="17"/>
              <c:delete val="1"/>
              <c:extLst>
                <c:ext xmlns:c15="http://schemas.microsoft.com/office/drawing/2012/chart" uri="{CE6537A1-D6FC-4f65-9D91-7224C49458BB}"/>
                <c:ext xmlns:c16="http://schemas.microsoft.com/office/drawing/2014/chart" uri="{C3380CC4-5D6E-409C-BE32-E72D297353CC}">
                  <c16:uniqueId val="{00000011-94C0-4478-A24E-78DEA296B62E}"/>
                </c:ext>
              </c:extLst>
            </c:dLbl>
            <c:dLbl>
              <c:idx val="18"/>
              <c:delete val="1"/>
              <c:extLst>
                <c:ext xmlns:c15="http://schemas.microsoft.com/office/drawing/2012/chart" uri="{CE6537A1-D6FC-4f65-9D91-7224C49458BB}"/>
                <c:ext xmlns:c16="http://schemas.microsoft.com/office/drawing/2014/chart" uri="{C3380CC4-5D6E-409C-BE32-E72D297353CC}">
                  <c16:uniqueId val="{00000012-94C0-4478-A24E-78DEA296B62E}"/>
                </c:ext>
              </c:extLst>
            </c:dLbl>
            <c:dLbl>
              <c:idx val="19"/>
              <c:delete val="1"/>
              <c:extLst>
                <c:ext xmlns:c15="http://schemas.microsoft.com/office/drawing/2012/chart" uri="{CE6537A1-D6FC-4f65-9D91-7224C49458BB}"/>
                <c:ext xmlns:c16="http://schemas.microsoft.com/office/drawing/2014/chart" uri="{C3380CC4-5D6E-409C-BE32-E72D297353CC}">
                  <c16:uniqueId val="{00000013-94C0-4478-A24E-78DEA296B62E}"/>
                </c:ext>
              </c:extLst>
            </c:dLbl>
            <c:dLbl>
              <c:idx val="20"/>
              <c:delete val="1"/>
              <c:extLst>
                <c:ext xmlns:c15="http://schemas.microsoft.com/office/drawing/2012/chart" uri="{CE6537A1-D6FC-4f65-9D91-7224C49458BB}"/>
                <c:ext xmlns:c16="http://schemas.microsoft.com/office/drawing/2014/chart" uri="{C3380CC4-5D6E-409C-BE32-E72D297353CC}">
                  <c16:uniqueId val="{00000014-94C0-4478-A24E-78DEA296B62E}"/>
                </c:ext>
              </c:extLst>
            </c:dLbl>
            <c:dLbl>
              <c:idx val="21"/>
              <c:delete val="1"/>
              <c:extLst>
                <c:ext xmlns:c15="http://schemas.microsoft.com/office/drawing/2012/chart" uri="{CE6537A1-D6FC-4f65-9D91-7224C49458BB}"/>
                <c:ext xmlns:c16="http://schemas.microsoft.com/office/drawing/2014/chart" uri="{C3380CC4-5D6E-409C-BE32-E72D297353CC}">
                  <c16:uniqueId val="{00000015-94C0-4478-A24E-78DEA296B62E}"/>
                </c:ext>
              </c:extLst>
            </c:dLbl>
            <c:dLbl>
              <c:idx val="22"/>
              <c:delete val="1"/>
              <c:extLst>
                <c:ext xmlns:c15="http://schemas.microsoft.com/office/drawing/2012/chart" uri="{CE6537A1-D6FC-4f65-9D91-7224C49458BB}"/>
                <c:ext xmlns:c16="http://schemas.microsoft.com/office/drawing/2014/chart" uri="{C3380CC4-5D6E-409C-BE32-E72D297353CC}">
                  <c16:uniqueId val="{00000016-94C0-4478-A24E-78DEA296B62E}"/>
                </c:ext>
              </c:extLst>
            </c:dLbl>
            <c:dLbl>
              <c:idx val="23"/>
              <c:delete val="1"/>
              <c:extLst>
                <c:ext xmlns:c15="http://schemas.microsoft.com/office/drawing/2012/chart" uri="{CE6537A1-D6FC-4f65-9D91-7224C49458BB}"/>
                <c:ext xmlns:c16="http://schemas.microsoft.com/office/drawing/2014/chart" uri="{C3380CC4-5D6E-409C-BE32-E72D297353CC}">
                  <c16:uniqueId val="{00000017-94C0-4478-A24E-78DEA296B62E}"/>
                </c:ext>
              </c:extLst>
            </c:dLbl>
            <c:dLbl>
              <c:idx val="24"/>
              <c:delete val="1"/>
              <c:extLst>
                <c:ext xmlns:c15="http://schemas.microsoft.com/office/drawing/2012/chart" uri="{CE6537A1-D6FC-4f65-9D91-7224C49458BB}"/>
                <c:ext xmlns:c16="http://schemas.microsoft.com/office/drawing/2014/chart" uri="{C3380CC4-5D6E-409C-BE32-E72D297353CC}">
                  <c16:uniqueId val="{00000018-94C0-4478-A24E-78DEA296B62E}"/>
                </c:ext>
              </c:extLst>
            </c:dLbl>
            <c:dLbl>
              <c:idx val="25"/>
              <c:delete val="1"/>
              <c:extLst>
                <c:ext xmlns:c15="http://schemas.microsoft.com/office/drawing/2012/chart" uri="{CE6537A1-D6FC-4f65-9D91-7224C49458BB}"/>
                <c:ext xmlns:c16="http://schemas.microsoft.com/office/drawing/2014/chart" uri="{C3380CC4-5D6E-409C-BE32-E72D297353CC}">
                  <c16:uniqueId val="{00000019-94C0-4478-A24E-78DEA296B62E}"/>
                </c:ext>
              </c:extLst>
            </c:dLbl>
            <c:dLbl>
              <c:idx val="26"/>
              <c:delete val="1"/>
              <c:extLst>
                <c:ext xmlns:c15="http://schemas.microsoft.com/office/drawing/2012/chart" uri="{CE6537A1-D6FC-4f65-9D91-7224C49458BB}"/>
                <c:ext xmlns:c16="http://schemas.microsoft.com/office/drawing/2014/chart" uri="{C3380CC4-5D6E-409C-BE32-E72D297353CC}">
                  <c16:uniqueId val="{0000001A-94C0-4478-A24E-78DEA296B62E}"/>
                </c:ext>
              </c:extLst>
            </c:dLbl>
            <c:dLbl>
              <c:idx val="27"/>
              <c:delete val="1"/>
              <c:extLst>
                <c:ext xmlns:c15="http://schemas.microsoft.com/office/drawing/2012/chart" uri="{CE6537A1-D6FC-4f65-9D91-7224C49458BB}"/>
                <c:ext xmlns:c16="http://schemas.microsoft.com/office/drawing/2014/chart" uri="{C3380CC4-5D6E-409C-BE32-E72D297353CC}">
                  <c16:uniqueId val="{0000001B-94C0-4478-A24E-78DEA296B62E}"/>
                </c:ext>
              </c:extLst>
            </c:dLbl>
            <c:dLbl>
              <c:idx val="28"/>
              <c:delete val="1"/>
              <c:extLst>
                <c:ext xmlns:c15="http://schemas.microsoft.com/office/drawing/2012/chart" uri="{CE6537A1-D6FC-4f65-9D91-7224C49458BB}"/>
                <c:ext xmlns:c16="http://schemas.microsoft.com/office/drawing/2014/chart" uri="{C3380CC4-5D6E-409C-BE32-E72D297353CC}">
                  <c16:uniqueId val="{0000001C-94C0-4478-A24E-78DEA296B62E}"/>
                </c:ext>
              </c:extLst>
            </c:dLbl>
            <c:dLbl>
              <c:idx val="29"/>
              <c:delete val="1"/>
              <c:extLst>
                <c:ext xmlns:c15="http://schemas.microsoft.com/office/drawing/2012/chart" uri="{CE6537A1-D6FC-4f65-9D91-7224C49458BB}"/>
                <c:ext xmlns:c16="http://schemas.microsoft.com/office/drawing/2014/chart" uri="{C3380CC4-5D6E-409C-BE32-E72D297353CC}">
                  <c16:uniqueId val="{0000001D-94C0-4478-A24E-78DEA296B62E}"/>
                </c:ext>
              </c:extLst>
            </c:dLbl>
            <c:dLbl>
              <c:idx val="30"/>
              <c:delete val="1"/>
              <c:extLst>
                <c:ext xmlns:c15="http://schemas.microsoft.com/office/drawing/2012/chart" uri="{CE6537A1-D6FC-4f65-9D91-7224C49458BB}"/>
                <c:ext xmlns:c16="http://schemas.microsoft.com/office/drawing/2014/chart" uri="{C3380CC4-5D6E-409C-BE32-E72D297353CC}">
                  <c16:uniqueId val="{0000001E-94C0-4478-A24E-78DEA296B62E}"/>
                </c:ext>
              </c:extLst>
            </c:dLbl>
            <c:dLbl>
              <c:idx val="31"/>
              <c:delete val="1"/>
              <c:extLst>
                <c:ext xmlns:c15="http://schemas.microsoft.com/office/drawing/2012/chart" uri="{CE6537A1-D6FC-4f65-9D91-7224C49458BB}"/>
                <c:ext xmlns:c16="http://schemas.microsoft.com/office/drawing/2014/chart" uri="{C3380CC4-5D6E-409C-BE32-E72D297353CC}">
                  <c16:uniqueId val="{0000001F-94C0-4478-A24E-78DEA296B62E}"/>
                </c:ext>
              </c:extLst>
            </c:dLbl>
            <c:dLbl>
              <c:idx val="32"/>
              <c:delete val="1"/>
              <c:extLst>
                <c:ext xmlns:c15="http://schemas.microsoft.com/office/drawing/2012/chart" uri="{CE6537A1-D6FC-4f65-9D91-7224C49458BB}"/>
                <c:ext xmlns:c16="http://schemas.microsoft.com/office/drawing/2014/chart" uri="{C3380CC4-5D6E-409C-BE32-E72D297353CC}">
                  <c16:uniqueId val="{00000020-94C0-4478-A24E-78DEA296B62E}"/>
                </c:ext>
              </c:extLst>
            </c:dLbl>
            <c:dLbl>
              <c:idx val="33"/>
              <c:delete val="1"/>
              <c:extLst>
                <c:ext xmlns:c15="http://schemas.microsoft.com/office/drawing/2012/chart" uri="{CE6537A1-D6FC-4f65-9D91-7224C49458BB}"/>
                <c:ext xmlns:c16="http://schemas.microsoft.com/office/drawing/2014/chart" uri="{C3380CC4-5D6E-409C-BE32-E72D297353CC}">
                  <c16:uniqueId val="{00000021-94C0-4478-A24E-78DEA296B62E}"/>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tiedot'!$B$9:$AZ$9</c:f>
              <c:numCache>
                <c:formatCode>#,##0</c:formatCode>
                <c:ptCount val="51"/>
                <c:pt idx="0">
                  <c:v>52</c:v>
                </c:pt>
                <c:pt idx="1">
                  <c:v>51</c:v>
                </c:pt>
                <c:pt idx="2">
                  <c:v>53</c:v>
                </c:pt>
                <c:pt idx="3">
                  <c:v>44</c:v>
                </c:pt>
                <c:pt idx="4">
                  <c:v>44</c:v>
                </c:pt>
                <c:pt idx="5">
                  <c:v>49</c:v>
                </c:pt>
                <c:pt idx="6">
                  <c:v>40</c:v>
                </c:pt>
                <c:pt idx="7">
                  <c:v>-3</c:v>
                </c:pt>
                <c:pt idx="8">
                  <c:v>-5</c:v>
                </c:pt>
                <c:pt idx="9">
                  <c:v>42</c:v>
                </c:pt>
                <c:pt idx="10">
                  <c:v>15</c:v>
                </c:pt>
                <c:pt idx="11">
                  <c:v>2</c:v>
                </c:pt>
                <c:pt idx="12">
                  <c:v>-24</c:v>
                </c:pt>
                <c:pt idx="13">
                  <c:v>-58</c:v>
                </c:pt>
                <c:pt idx="14">
                  <c:v>14</c:v>
                </c:pt>
                <c:pt idx="15">
                  <c:v>39</c:v>
                </c:pt>
                <c:pt idx="16">
                  <c:v>-27</c:v>
                </c:pt>
                <c:pt idx="17">
                  <c:v>-22</c:v>
                </c:pt>
                <c:pt idx="18">
                  <c:v>-15</c:v>
                </c:pt>
                <c:pt idx="19">
                  <c:v>8</c:v>
                </c:pt>
                <c:pt idx="20">
                  <c:v>-10</c:v>
                </c:pt>
                <c:pt idx="21">
                  <c:v>-8</c:v>
                </c:pt>
                <c:pt idx="22">
                  <c:v>-80</c:v>
                </c:pt>
                <c:pt idx="23">
                  <c:v>10</c:v>
                </c:pt>
                <c:pt idx="24">
                  <c:v>-37</c:v>
                </c:pt>
                <c:pt idx="25">
                  <c:v>-43</c:v>
                </c:pt>
                <c:pt idx="26">
                  <c:v>-66</c:v>
                </c:pt>
                <c:pt idx="27">
                  <c:v>-68</c:v>
                </c:pt>
                <c:pt idx="28">
                  <c:v>-84</c:v>
                </c:pt>
                <c:pt idx="29">
                  <c:v>-83</c:v>
                </c:pt>
                <c:pt idx="30">
                  <c:v>-168</c:v>
                </c:pt>
                <c:pt idx="31">
                  <c:v>-147</c:v>
                </c:pt>
                <c:pt idx="32">
                  <c:v>-164</c:v>
                </c:pt>
                <c:pt idx="33">
                  <c:v>-164</c:v>
                </c:pt>
              </c:numCache>
            </c:numRef>
          </c:val>
          <c:smooth val="0"/>
          <c:extLst>
            <c:ext xmlns:c16="http://schemas.microsoft.com/office/drawing/2014/chart" uri="{C3380CC4-5D6E-409C-BE32-E72D297353CC}">
              <c16:uniqueId val="{00000022-94C0-4478-A24E-78DEA296B62E}"/>
            </c:ext>
          </c:extLst>
        </c:ser>
        <c:ser>
          <c:idx val="1"/>
          <c:order val="1"/>
          <c:tx>
            <c:strRef>
              <c:f>'Diat 13–18 tiedot'!$A$10</c:f>
              <c:strCache>
                <c:ptCount val="1"/>
                <c:pt idx="0">
                  <c:v>Iisalmi ennuste</c:v>
                </c:pt>
              </c:strCache>
            </c:strRef>
          </c:tx>
          <c:spPr>
            <a:ln w="38100" cap="rnd">
              <a:solidFill>
                <a:srgbClr val="FF0000"/>
              </a:solidFill>
              <a:round/>
            </a:ln>
            <a:effectLst/>
          </c:spPr>
          <c:marker>
            <c:symbol val="none"/>
          </c:marker>
          <c:dLbls>
            <c:dLbl>
              <c:idx val="33"/>
              <c:layout>
                <c:manualLayout>
                  <c:x val="-4.7222222222222221E-2"/>
                  <c:y val="-7.407407407407398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25D67F3-443A-4E17-88A7-86B371ACF369}"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94C0-4478-A24E-78DEA296B62E}"/>
                </c:ext>
              </c:extLst>
            </c:dLbl>
            <c:dLbl>
              <c:idx val="55"/>
              <c:layout>
                <c:manualLayout>
                  <c:x val="-5.2777777777777778E-2"/>
                  <c:y val="-6.018518518518518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59F6C74-FA5E-4A52-9327-0E67C5264390}"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94C0-4478-A24E-78DEA296B62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tiedot'!$B$10:$BE$10</c:f>
              <c:numCache>
                <c:formatCode>General</c:formatCode>
                <c:ptCount val="56"/>
                <c:pt idx="33" formatCode="#,##0">
                  <c:v>-164</c:v>
                </c:pt>
                <c:pt idx="34" formatCode="#,##0">
                  <c:v>-166</c:v>
                </c:pt>
                <c:pt idx="35" formatCode="#,##0">
                  <c:v>-166</c:v>
                </c:pt>
                <c:pt idx="36" formatCode="#,##0">
                  <c:v>-168</c:v>
                </c:pt>
                <c:pt idx="37" formatCode="#,##0">
                  <c:v>-169</c:v>
                </c:pt>
                <c:pt idx="38" formatCode="#,##0">
                  <c:v>-171</c:v>
                </c:pt>
                <c:pt idx="39" formatCode="#,##0">
                  <c:v>-171</c:v>
                </c:pt>
                <c:pt idx="40" formatCode="#,##0">
                  <c:v>-174</c:v>
                </c:pt>
                <c:pt idx="41" formatCode="#,##0">
                  <c:v>-175</c:v>
                </c:pt>
                <c:pt idx="42" formatCode="#,##0">
                  <c:v>-177</c:v>
                </c:pt>
                <c:pt idx="43" formatCode="#,##0">
                  <c:v>-178</c:v>
                </c:pt>
                <c:pt idx="44" formatCode="#,##0">
                  <c:v>-180</c:v>
                </c:pt>
                <c:pt idx="45" formatCode="#,##0">
                  <c:v>-182</c:v>
                </c:pt>
                <c:pt idx="46" formatCode="#,##0">
                  <c:v>-184</c:v>
                </c:pt>
                <c:pt idx="47" formatCode="#,##0">
                  <c:v>-185</c:v>
                </c:pt>
                <c:pt idx="48" formatCode="#,##0">
                  <c:v>-188</c:v>
                </c:pt>
                <c:pt idx="49" formatCode="#,##0">
                  <c:v>-189</c:v>
                </c:pt>
                <c:pt idx="50" formatCode="#,##0">
                  <c:v>-190</c:v>
                </c:pt>
                <c:pt idx="51">
                  <c:v>-192</c:v>
                </c:pt>
                <c:pt idx="52">
                  <c:v>-193</c:v>
                </c:pt>
                <c:pt idx="53">
                  <c:v>-192</c:v>
                </c:pt>
                <c:pt idx="54">
                  <c:v>-192</c:v>
                </c:pt>
                <c:pt idx="55">
                  <c:v>-192</c:v>
                </c:pt>
              </c:numCache>
            </c:numRef>
          </c:val>
          <c:smooth val="0"/>
          <c:extLst>
            <c:ext xmlns:c16="http://schemas.microsoft.com/office/drawing/2014/chart" uri="{C3380CC4-5D6E-409C-BE32-E72D297353CC}">
              <c16:uniqueId val="{00000025-94C0-4478-A24E-78DEA296B62E}"/>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5631017060367453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Joroisissa v. 1990–2023 ja ennuste v. 2024–2045</a:t>
            </a:r>
            <a:endParaRPr lang="fi-FI" sz="1100"/>
          </a:p>
        </c:rich>
      </c:tx>
      <c:layout>
        <c:manualLayout>
          <c:xMode val="edge"/>
          <c:yMode val="edge"/>
          <c:x val="0.14659711286089239"/>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tiedot'!$A$11</c:f>
              <c:strCache>
                <c:ptCount val="1"/>
                <c:pt idx="0">
                  <c:v>Joroinen toteutunut</c:v>
                </c:pt>
              </c:strCache>
            </c:strRef>
          </c:tx>
          <c:spPr>
            <a:ln w="38100" cap="rnd">
              <a:solidFill>
                <a:schemeClr val="tx2"/>
              </a:solidFill>
              <a:round/>
            </a:ln>
            <a:effectLst/>
          </c:spPr>
          <c:marker>
            <c:symbol val="none"/>
          </c:marker>
          <c:dLbls>
            <c:dLbl>
              <c:idx val="0"/>
              <c:layout>
                <c:manualLayout>
                  <c:x val="-1.1111111111111112E-2"/>
                  <c:y val="-6.0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65-41DA-89EE-6A12D8249F7F}"/>
                </c:ext>
              </c:extLst>
            </c:dLbl>
            <c:dLbl>
              <c:idx val="1"/>
              <c:delete val="1"/>
              <c:extLst>
                <c:ext xmlns:c15="http://schemas.microsoft.com/office/drawing/2012/chart" uri="{CE6537A1-D6FC-4f65-9D91-7224C49458BB}"/>
                <c:ext xmlns:c16="http://schemas.microsoft.com/office/drawing/2014/chart" uri="{C3380CC4-5D6E-409C-BE32-E72D297353CC}">
                  <c16:uniqueId val="{00000001-F365-41DA-89EE-6A12D8249F7F}"/>
                </c:ext>
              </c:extLst>
            </c:dLbl>
            <c:dLbl>
              <c:idx val="2"/>
              <c:delete val="1"/>
              <c:extLst>
                <c:ext xmlns:c15="http://schemas.microsoft.com/office/drawing/2012/chart" uri="{CE6537A1-D6FC-4f65-9D91-7224C49458BB}"/>
                <c:ext xmlns:c16="http://schemas.microsoft.com/office/drawing/2014/chart" uri="{C3380CC4-5D6E-409C-BE32-E72D297353CC}">
                  <c16:uniqueId val="{00000002-F365-41DA-89EE-6A12D8249F7F}"/>
                </c:ext>
              </c:extLst>
            </c:dLbl>
            <c:dLbl>
              <c:idx val="3"/>
              <c:delete val="1"/>
              <c:extLst>
                <c:ext xmlns:c15="http://schemas.microsoft.com/office/drawing/2012/chart" uri="{CE6537A1-D6FC-4f65-9D91-7224C49458BB}"/>
                <c:ext xmlns:c16="http://schemas.microsoft.com/office/drawing/2014/chart" uri="{C3380CC4-5D6E-409C-BE32-E72D297353CC}">
                  <c16:uniqueId val="{00000003-F365-41DA-89EE-6A12D8249F7F}"/>
                </c:ext>
              </c:extLst>
            </c:dLbl>
            <c:dLbl>
              <c:idx val="4"/>
              <c:delete val="1"/>
              <c:extLst>
                <c:ext xmlns:c15="http://schemas.microsoft.com/office/drawing/2012/chart" uri="{CE6537A1-D6FC-4f65-9D91-7224C49458BB}"/>
                <c:ext xmlns:c16="http://schemas.microsoft.com/office/drawing/2014/chart" uri="{C3380CC4-5D6E-409C-BE32-E72D297353CC}">
                  <c16:uniqueId val="{00000004-F365-41DA-89EE-6A12D8249F7F}"/>
                </c:ext>
              </c:extLst>
            </c:dLbl>
            <c:dLbl>
              <c:idx val="5"/>
              <c:delete val="1"/>
              <c:extLst>
                <c:ext xmlns:c15="http://schemas.microsoft.com/office/drawing/2012/chart" uri="{CE6537A1-D6FC-4f65-9D91-7224C49458BB}"/>
                <c:ext xmlns:c16="http://schemas.microsoft.com/office/drawing/2014/chart" uri="{C3380CC4-5D6E-409C-BE32-E72D297353CC}">
                  <c16:uniqueId val="{00000005-F365-41DA-89EE-6A12D8249F7F}"/>
                </c:ext>
              </c:extLst>
            </c:dLbl>
            <c:dLbl>
              <c:idx val="6"/>
              <c:delete val="1"/>
              <c:extLst>
                <c:ext xmlns:c15="http://schemas.microsoft.com/office/drawing/2012/chart" uri="{CE6537A1-D6FC-4f65-9D91-7224C49458BB}"/>
                <c:ext xmlns:c16="http://schemas.microsoft.com/office/drawing/2014/chart" uri="{C3380CC4-5D6E-409C-BE32-E72D297353CC}">
                  <c16:uniqueId val="{00000006-F365-41DA-89EE-6A12D8249F7F}"/>
                </c:ext>
              </c:extLst>
            </c:dLbl>
            <c:dLbl>
              <c:idx val="7"/>
              <c:delete val="1"/>
              <c:extLst>
                <c:ext xmlns:c15="http://schemas.microsoft.com/office/drawing/2012/chart" uri="{CE6537A1-D6FC-4f65-9D91-7224C49458BB}"/>
                <c:ext xmlns:c16="http://schemas.microsoft.com/office/drawing/2014/chart" uri="{C3380CC4-5D6E-409C-BE32-E72D297353CC}">
                  <c16:uniqueId val="{00000007-F365-41DA-89EE-6A12D8249F7F}"/>
                </c:ext>
              </c:extLst>
            </c:dLbl>
            <c:dLbl>
              <c:idx val="8"/>
              <c:delete val="1"/>
              <c:extLst>
                <c:ext xmlns:c15="http://schemas.microsoft.com/office/drawing/2012/chart" uri="{CE6537A1-D6FC-4f65-9D91-7224C49458BB}"/>
                <c:ext xmlns:c16="http://schemas.microsoft.com/office/drawing/2014/chart" uri="{C3380CC4-5D6E-409C-BE32-E72D297353CC}">
                  <c16:uniqueId val="{00000008-F365-41DA-89EE-6A12D8249F7F}"/>
                </c:ext>
              </c:extLst>
            </c:dLbl>
            <c:dLbl>
              <c:idx val="9"/>
              <c:delete val="1"/>
              <c:extLst>
                <c:ext xmlns:c15="http://schemas.microsoft.com/office/drawing/2012/chart" uri="{CE6537A1-D6FC-4f65-9D91-7224C49458BB}"/>
                <c:ext xmlns:c16="http://schemas.microsoft.com/office/drawing/2014/chart" uri="{C3380CC4-5D6E-409C-BE32-E72D297353CC}">
                  <c16:uniqueId val="{00000009-F365-41DA-89EE-6A12D8249F7F}"/>
                </c:ext>
              </c:extLst>
            </c:dLbl>
            <c:dLbl>
              <c:idx val="10"/>
              <c:delete val="1"/>
              <c:extLst>
                <c:ext xmlns:c15="http://schemas.microsoft.com/office/drawing/2012/chart" uri="{CE6537A1-D6FC-4f65-9D91-7224C49458BB}"/>
                <c:ext xmlns:c16="http://schemas.microsoft.com/office/drawing/2014/chart" uri="{C3380CC4-5D6E-409C-BE32-E72D297353CC}">
                  <c16:uniqueId val="{0000000A-F365-41DA-89EE-6A12D8249F7F}"/>
                </c:ext>
              </c:extLst>
            </c:dLbl>
            <c:dLbl>
              <c:idx val="11"/>
              <c:delete val="1"/>
              <c:extLst>
                <c:ext xmlns:c15="http://schemas.microsoft.com/office/drawing/2012/chart" uri="{CE6537A1-D6FC-4f65-9D91-7224C49458BB}"/>
                <c:ext xmlns:c16="http://schemas.microsoft.com/office/drawing/2014/chart" uri="{C3380CC4-5D6E-409C-BE32-E72D297353CC}">
                  <c16:uniqueId val="{0000000B-F365-41DA-89EE-6A12D8249F7F}"/>
                </c:ext>
              </c:extLst>
            </c:dLbl>
            <c:dLbl>
              <c:idx val="12"/>
              <c:delete val="1"/>
              <c:extLst>
                <c:ext xmlns:c15="http://schemas.microsoft.com/office/drawing/2012/chart" uri="{CE6537A1-D6FC-4f65-9D91-7224C49458BB}"/>
                <c:ext xmlns:c16="http://schemas.microsoft.com/office/drawing/2014/chart" uri="{C3380CC4-5D6E-409C-BE32-E72D297353CC}">
                  <c16:uniqueId val="{0000000C-F365-41DA-89EE-6A12D8249F7F}"/>
                </c:ext>
              </c:extLst>
            </c:dLbl>
            <c:dLbl>
              <c:idx val="13"/>
              <c:delete val="1"/>
              <c:extLst>
                <c:ext xmlns:c15="http://schemas.microsoft.com/office/drawing/2012/chart" uri="{CE6537A1-D6FC-4f65-9D91-7224C49458BB}"/>
                <c:ext xmlns:c16="http://schemas.microsoft.com/office/drawing/2014/chart" uri="{C3380CC4-5D6E-409C-BE32-E72D297353CC}">
                  <c16:uniqueId val="{0000000D-F365-41DA-89EE-6A12D8249F7F}"/>
                </c:ext>
              </c:extLst>
            </c:dLbl>
            <c:dLbl>
              <c:idx val="14"/>
              <c:delete val="1"/>
              <c:extLst>
                <c:ext xmlns:c15="http://schemas.microsoft.com/office/drawing/2012/chart" uri="{CE6537A1-D6FC-4f65-9D91-7224C49458BB}"/>
                <c:ext xmlns:c16="http://schemas.microsoft.com/office/drawing/2014/chart" uri="{C3380CC4-5D6E-409C-BE32-E72D297353CC}">
                  <c16:uniqueId val="{0000000E-F365-41DA-89EE-6A12D8249F7F}"/>
                </c:ext>
              </c:extLst>
            </c:dLbl>
            <c:dLbl>
              <c:idx val="15"/>
              <c:delete val="1"/>
              <c:extLst>
                <c:ext xmlns:c15="http://schemas.microsoft.com/office/drawing/2012/chart" uri="{CE6537A1-D6FC-4f65-9D91-7224C49458BB}"/>
                <c:ext xmlns:c16="http://schemas.microsoft.com/office/drawing/2014/chart" uri="{C3380CC4-5D6E-409C-BE32-E72D297353CC}">
                  <c16:uniqueId val="{0000000F-F365-41DA-89EE-6A12D8249F7F}"/>
                </c:ext>
              </c:extLst>
            </c:dLbl>
            <c:dLbl>
              <c:idx val="16"/>
              <c:delete val="1"/>
              <c:extLst>
                <c:ext xmlns:c15="http://schemas.microsoft.com/office/drawing/2012/chart" uri="{CE6537A1-D6FC-4f65-9D91-7224C49458BB}"/>
                <c:ext xmlns:c16="http://schemas.microsoft.com/office/drawing/2014/chart" uri="{C3380CC4-5D6E-409C-BE32-E72D297353CC}">
                  <c16:uniqueId val="{00000010-F365-41DA-89EE-6A12D8249F7F}"/>
                </c:ext>
              </c:extLst>
            </c:dLbl>
            <c:dLbl>
              <c:idx val="17"/>
              <c:delete val="1"/>
              <c:extLst>
                <c:ext xmlns:c15="http://schemas.microsoft.com/office/drawing/2012/chart" uri="{CE6537A1-D6FC-4f65-9D91-7224C49458BB}"/>
                <c:ext xmlns:c16="http://schemas.microsoft.com/office/drawing/2014/chart" uri="{C3380CC4-5D6E-409C-BE32-E72D297353CC}">
                  <c16:uniqueId val="{00000011-F365-41DA-89EE-6A12D8249F7F}"/>
                </c:ext>
              </c:extLst>
            </c:dLbl>
            <c:dLbl>
              <c:idx val="18"/>
              <c:delete val="1"/>
              <c:extLst>
                <c:ext xmlns:c15="http://schemas.microsoft.com/office/drawing/2012/chart" uri="{CE6537A1-D6FC-4f65-9D91-7224C49458BB}"/>
                <c:ext xmlns:c16="http://schemas.microsoft.com/office/drawing/2014/chart" uri="{C3380CC4-5D6E-409C-BE32-E72D297353CC}">
                  <c16:uniqueId val="{00000012-F365-41DA-89EE-6A12D8249F7F}"/>
                </c:ext>
              </c:extLst>
            </c:dLbl>
            <c:dLbl>
              <c:idx val="19"/>
              <c:delete val="1"/>
              <c:extLst>
                <c:ext xmlns:c15="http://schemas.microsoft.com/office/drawing/2012/chart" uri="{CE6537A1-D6FC-4f65-9D91-7224C49458BB}"/>
                <c:ext xmlns:c16="http://schemas.microsoft.com/office/drawing/2014/chart" uri="{C3380CC4-5D6E-409C-BE32-E72D297353CC}">
                  <c16:uniqueId val="{00000013-F365-41DA-89EE-6A12D8249F7F}"/>
                </c:ext>
              </c:extLst>
            </c:dLbl>
            <c:dLbl>
              <c:idx val="20"/>
              <c:delete val="1"/>
              <c:extLst>
                <c:ext xmlns:c15="http://schemas.microsoft.com/office/drawing/2012/chart" uri="{CE6537A1-D6FC-4f65-9D91-7224C49458BB}"/>
                <c:ext xmlns:c16="http://schemas.microsoft.com/office/drawing/2014/chart" uri="{C3380CC4-5D6E-409C-BE32-E72D297353CC}">
                  <c16:uniqueId val="{00000014-F365-41DA-89EE-6A12D8249F7F}"/>
                </c:ext>
              </c:extLst>
            </c:dLbl>
            <c:dLbl>
              <c:idx val="21"/>
              <c:delete val="1"/>
              <c:extLst>
                <c:ext xmlns:c15="http://schemas.microsoft.com/office/drawing/2012/chart" uri="{CE6537A1-D6FC-4f65-9D91-7224C49458BB}"/>
                <c:ext xmlns:c16="http://schemas.microsoft.com/office/drawing/2014/chart" uri="{C3380CC4-5D6E-409C-BE32-E72D297353CC}">
                  <c16:uniqueId val="{00000015-F365-41DA-89EE-6A12D8249F7F}"/>
                </c:ext>
              </c:extLst>
            </c:dLbl>
            <c:dLbl>
              <c:idx val="22"/>
              <c:delete val="1"/>
              <c:extLst>
                <c:ext xmlns:c15="http://schemas.microsoft.com/office/drawing/2012/chart" uri="{CE6537A1-D6FC-4f65-9D91-7224C49458BB}"/>
                <c:ext xmlns:c16="http://schemas.microsoft.com/office/drawing/2014/chart" uri="{C3380CC4-5D6E-409C-BE32-E72D297353CC}">
                  <c16:uniqueId val="{00000016-F365-41DA-89EE-6A12D8249F7F}"/>
                </c:ext>
              </c:extLst>
            </c:dLbl>
            <c:dLbl>
              <c:idx val="23"/>
              <c:delete val="1"/>
              <c:extLst>
                <c:ext xmlns:c15="http://schemas.microsoft.com/office/drawing/2012/chart" uri="{CE6537A1-D6FC-4f65-9D91-7224C49458BB}"/>
                <c:ext xmlns:c16="http://schemas.microsoft.com/office/drawing/2014/chart" uri="{C3380CC4-5D6E-409C-BE32-E72D297353CC}">
                  <c16:uniqueId val="{00000017-F365-41DA-89EE-6A12D8249F7F}"/>
                </c:ext>
              </c:extLst>
            </c:dLbl>
            <c:dLbl>
              <c:idx val="24"/>
              <c:delete val="1"/>
              <c:extLst>
                <c:ext xmlns:c15="http://schemas.microsoft.com/office/drawing/2012/chart" uri="{CE6537A1-D6FC-4f65-9D91-7224C49458BB}"/>
                <c:ext xmlns:c16="http://schemas.microsoft.com/office/drawing/2014/chart" uri="{C3380CC4-5D6E-409C-BE32-E72D297353CC}">
                  <c16:uniqueId val="{00000018-F365-41DA-89EE-6A12D8249F7F}"/>
                </c:ext>
              </c:extLst>
            </c:dLbl>
            <c:dLbl>
              <c:idx val="25"/>
              <c:delete val="1"/>
              <c:extLst>
                <c:ext xmlns:c15="http://schemas.microsoft.com/office/drawing/2012/chart" uri="{CE6537A1-D6FC-4f65-9D91-7224C49458BB}"/>
                <c:ext xmlns:c16="http://schemas.microsoft.com/office/drawing/2014/chart" uri="{C3380CC4-5D6E-409C-BE32-E72D297353CC}">
                  <c16:uniqueId val="{00000019-F365-41DA-89EE-6A12D8249F7F}"/>
                </c:ext>
              </c:extLst>
            </c:dLbl>
            <c:dLbl>
              <c:idx val="26"/>
              <c:delete val="1"/>
              <c:extLst>
                <c:ext xmlns:c15="http://schemas.microsoft.com/office/drawing/2012/chart" uri="{CE6537A1-D6FC-4f65-9D91-7224C49458BB}"/>
                <c:ext xmlns:c16="http://schemas.microsoft.com/office/drawing/2014/chart" uri="{C3380CC4-5D6E-409C-BE32-E72D297353CC}">
                  <c16:uniqueId val="{0000001A-F365-41DA-89EE-6A12D8249F7F}"/>
                </c:ext>
              </c:extLst>
            </c:dLbl>
            <c:dLbl>
              <c:idx val="27"/>
              <c:delete val="1"/>
              <c:extLst>
                <c:ext xmlns:c15="http://schemas.microsoft.com/office/drawing/2012/chart" uri="{CE6537A1-D6FC-4f65-9D91-7224C49458BB}"/>
                <c:ext xmlns:c16="http://schemas.microsoft.com/office/drawing/2014/chart" uri="{C3380CC4-5D6E-409C-BE32-E72D297353CC}">
                  <c16:uniqueId val="{0000001B-F365-41DA-89EE-6A12D8249F7F}"/>
                </c:ext>
              </c:extLst>
            </c:dLbl>
            <c:dLbl>
              <c:idx val="28"/>
              <c:delete val="1"/>
              <c:extLst>
                <c:ext xmlns:c15="http://schemas.microsoft.com/office/drawing/2012/chart" uri="{CE6537A1-D6FC-4f65-9D91-7224C49458BB}"/>
                <c:ext xmlns:c16="http://schemas.microsoft.com/office/drawing/2014/chart" uri="{C3380CC4-5D6E-409C-BE32-E72D297353CC}">
                  <c16:uniqueId val="{0000001C-F365-41DA-89EE-6A12D8249F7F}"/>
                </c:ext>
              </c:extLst>
            </c:dLbl>
            <c:dLbl>
              <c:idx val="29"/>
              <c:delete val="1"/>
              <c:extLst>
                <c:ext xmlns:c15="http://schemas.microsoft.com/office/drawing/2012/chart" uri="{CE6537A1-D6FC-4f65-9D91-7224C49458BB}"/>
                <c:ext xmlns:c16="http://schemas.microsoft.com/office/drawing/2014/chart" uri="{C3380CC4-5D6E-409C-BE32-E72D297353CC}">
                  <c16:uniqueId val="{0000001D-F365-41DA-89EE-6A12D8249F7F}"/>
                </c:ext>
              </c:extLst>
            </c:dLbl>
            <c:dLbl>
              <c:idx val="30"/>
              <c:delete val="1"/>
              <c:extLst>
                <c:ext xmlns:c15="http://schemas.microsoft.com/office/drawing/2012/chart" uri="{CE6537A1-D6FC-4f65-9D91-7224C49458BB}"/>
                <c:ext xmlns:c16="http://schemas.microsoft.com/office/drawing/2014/chart" uri="{C3380CC4-5D6E-409C-BE32-E72D297353CC}">
                  <c16:uniqueId val="{0000001E-F365-41DA-89EE-6A12D8249F7F}"/>
                </c:ext>
              </c:extLst>
            </c:dLbl>
            <c:dLbl>
              <c:idx val="31"/>
              <c:delete val="1"/>
              <c:extLst>
                <c:ext xmlns:c15="http://schemas.microsoft.com/office/drawing/2012/chart" uri="{CE6537A1-D6FC-4f65-9D91-7224C49458BB}"/>
                <c:ext xmlns:c16="http://schemas.microsoft.com/office/drawing/2014/chart" uri="{C3380CC4-5D6E-409C-BE32-E72D297353CC}">
                  <c16:uniqueId val="{0000001F-F365-41DA-89EE-6A12D8249F7F}"/>
                </c:ext>
              </c:extLst>
            </c:dLbl>
            <c:dLbl>
              <c:idx val="32"/>
              <c:delete val="1"/>
              <c:extLst>
                <c:ext xmlns:c15="http://schemas.microsoft.com/office/drawing/2012/chart" uri="{CE6537A1-D6FC-4f65-9D91-7224C49458BB}"/>
                <c:ext xmlns:c16="http://schemas.microsoft.com/office/drawing/2014/chart" uri="{C3380CC4-5D6E-409C-BE32-E72D297353CC}">
                  <c16:uniqueId val="{00000020-F365-41DA-89EE-6A12D8249F7F}"/>
                </c:ext>
              </c:extLst>
            </c:dLbl>
            <c:dLbl>
              <c:idx val="33"/>
              <c:delete val="1"/>
              <c:extLst>
                <c:ext xmlns:c15="http://schemas.microsoft.com/office/drawing/2012/chart" uri="{CE6537A1-D6FC-4f65-9D91-7224C49458BB}"/>
                <c:ext xmlns:c16="http://schemas.microsoft.com/office/drawing/2014/chart" uri="{C3380CC4-5D6E-409C-BE32-E72D297353CC}">
                  <c16:uniqueId val="{00000021-F365-41DA-89EE-6A12D8249F7F}"/>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tiedot'!$B$11:$AZ$11</c:f>
              <c:numCache>
                <c:formatCode>#,##0</c:formatCode>
                <c:ptCount val="51"/>
                <c:pt idx="0">
                  <c:v>7</c:v>
                </c:pt>
                <c:pt idx="1">
                  <c:v>-1</c:v>
                </c:pt>
                <c:pt idx="2">
                  <c:v>-12</c:v>
                </c:pt>
                <c:pt idx="3">
                  <c:v>3</c:v>
                </c:pt>
                <c:pt idx="4">
                  <c:v>-19</c:v>
                </c:pt>
                <c:pt idx="5">
                  <c:v>-23</c:v>
                </c:pt>
                <c:pt idx="6">
                  <c:v>-15</c:v>
                </c:pt>
                <c:pt idx="7">
                  <c:v>-14</c:v>
                </c:pt>
                <c:pt idx="8">
                  <c:v>-19</c:v>
                </c:pt>
                <c:pt idx="9">
                  <c:v>-17</c:v>
                </c:pt>
                <c:pt idx="10">
                  <c:v>-13</c:v>
                </c:pt>
                <c:pt idx="11">
                  <c:v>-26</c:v>
                </c:pt>
                <c:pt idx="12">
                  <c:v>-29</c:v>
                </c:pt>
                <c:pt idx="13">
                  <c:v>-30</c:v>
                </c:pt>
                <c:pt idx="14">
                  <c:v>-24</c:v>
                </c:pt>
                <c:pt idx="15">
                  <c:v>-18</c:v>
                </c:pt>
                <c:pt idx="16">
                  <c:v>-18</c:v>
                </c:pt>
                <c:pt idx="17">
                  <c:v>-35</c:v>
                </c:pt>
                <c:pt idx="18">
                  <c:v>-18</c:v>
                </c:pt>
                <c:pt idx="19">
                  <c:v>-16</c:v>
                </c:pt>
                <c:pt idx="20">
                  <c:v>-24</c:v>
                </c:pt>
                <c:pt idx="21">
                  <c:v>-18</c:v>
                </c:pt>
                <c:pt idx="22">
                  <c:v>-29</c:v>
                </c:pt>
                <c:pt idx="23">
                  <c:v>-57</c:v>
                </c:pt>
                <c:pt idx="24">
                  <c:v>-19</c:v>
                </c:pt>
                <c:pt idx="25">
                  <c:v>-46</c:v>
                </c:pt>
                <c:pt idx="26">
                  <c:v>-31</c:v>
                </c:pt>
                <c:pt idx="27">
                  <c:v>-51</c:v>
                </c:pt>
                <c:pt idx="28">
                  <c:v>-27</c:v>
                </c:pt>
                <c:pt idx="29">
                  <c:v>-39</c:v>
                </c:pt>
                <c:pt idx="30">
                  <c:v>-44</c:v>
                </c:pt>
                <c:pt idx="31">
                  <c:v>-37</c:v>
                </c:pt>
                <c:pt idx="32">
                  <c:v>-44</c:v>
                </c:pt>
                <c:pt idx="33">
                  <c:v>-48</c:v>
                </c:pt>
              </c:numCache>
            </c:numRef>
          </c:val>
          <c:smooth val="0"/>
          <c:extLst>
            <c:ext xmlns:c16="http://schemas.microsoft.com/office/drawing/2014/chart" uri="{C3380CC4-5D6E-409C-BE32-E72D297353CC}">
              <c16:uniqueId val="{00000022-F365-41DA-89EE-6A12D8249F7F}"/>
            </c:ext>
          </c:extLst>
        </c:ser>
        <c:ser>
          <c:idx val="1"/>
          <c:order val="1"/>
          <c:tx>
            <c:strRef>
              <c:f>'Diat 13–18 tiedot'!$A$12</c:f>
              <c:strCache>
                <c:ptCount val="1"/>
                <c:pt idx="0">
                  <c:v>Joroinen ennuste</c:v>
                </c:pt>
              </c:strCache>
            </c:strRef>
          </c:tx>
          <c:spPr>
            <a:ln w="38100" cap="rnd">
              <a:solidFill>
                <a:srgbClr val="FF0000"/>
              </a:solidFill>
              <a:round/>
            </a:ln>
            <a:effectLst/>
          </c:spPr>
          <c:marker>
            <c:symbol val="none"/>
          </c:marker>
          <c:dLbls>
            <c:dLbl>
              <c:idx val="33"/>
              <c:layout>
                <c:manualLayout>
                  <c:x val="-2.777777777777788E-2"/>
                  <c:y val="-6.481481481481481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EE92293-A813-43DB-A966-48FDCECD174D}"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F365-41DA-89EE-6A12D8249F7F}"/>
                </c:ext>
              </c:extLst>
            </c:dLbl>
            <c:dLbl>
              <c:idx val="55"/>
              <c:layout>
                <c:manualLayout>
                  <c:x val="-5.833333333333323E-2"/>
                  <c:y val="-7.407407407407407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0D796EC-DF30-438E-8554-197A9BB29828}"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F365-41DA-89EE-6A12D8249F7F}"/>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tiedot'!$B$12:$BE$12</c:f>
              <c:numCache>
                <c:formatCode>General</c:formatCode>
                <c:ptCount val="56"/>
                <c:pt idx="33" formatCode="#,##0">
                  <c:v>-48</c:v>
                </c:pt>
                <c:pt idx="34" formatCode="#,##0">
                  <c:v>-47</c:v>
                </c:pt>
                <c:pt idx="35" formatCode="#,##0">
                  <c:v>-47</c:v>
                </c:pt>
                <c:pt idx="36" formatCode="#,##0">
                  <c:v>-49</c:v>
                </c:pt>
                <c:pt idx="37" formatCode="#,##0">
                  <c:v>-49</c:v>
                </c:pt>
                <c:pt idx="38" formatCode="#,##0">
                  <c:v>-49</c:v>
                </c:pt>
                <c:pt idx="39" formatCode="#,##0">
                  <c:v>-49</c:v>
                </c:pt>
                <c:pt idx="40" formatCode="#,##0">
                  <c:v>-49</c:v>
                </c:pt>
                <c:pt idx="41" formatCode="#,##0">
                  <c:v>-50</c:v>
                </c:pt>
                <c:pt idx="42" formatCode="#,##0">
                  <c:v>-50</c:v>
                </c:pt>
                <c:pt idx="43" formatCode="#,##0">
                  <c:v>-50</c:v>
                </c:pt>
                <c:pt idx="44" formatCode="#,##0">
                  <c:v>-51</c:v>
                </c:pt>
                <c:pt idx="45" formatCode="#,##0">
                  <c:v>-51</c:v>
                </c:pt>
                <c:pt idx="46" formatCode="#,##0">
                  <c:v>-51</c:v>
                </c:pt>
                <c:pt idx="47" formatCode="#,##0">
                  <c:v>-51</c:v>
                </c:pt>
                <c:pt idx="48" formatCode="#,##0">
                  <c:v>-51</c:v>
                </c:pt>
                <c:pt idx="49" formatCode="#,##0">
                  <c:v>-51</c:v>
                </c:pt>
                <c:pt idx="50" formatCode="#,##0">
                  <c:v>-51</c:v>
                </c:pt>
                <c:pt idx="51">
                  <c:v>-52</c:v>
                </c:pt>
                <c:pt idx="52">
                  <c:v>-51</c:v>
                </c:pt>
                <c:pt idx="53">
                  <c:v>-51</c:v>
                </c:pt>
                <c:pt idx="54">
                  <c:v>-51</c:v>
                </c:pt>
                <c:pt idx="55">
                  <c:v>-49</c:v>
                </c:pt>
              </c:numCache>
            </c:numRef>
          </c:val>
          <c:smooth val="0"/>
          <c:extLst>
            <c:ext xmlns:c16="http://schemas.microsoft.com/office/drawing/2014/chart" uri="{C3380CC4-5D6E-409C-BE32-E72D297353CC}">
              <c16:uniqueId val="{00000025-F365-41DA-89EE-6A12D8249F7F}"/>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61656846019247591"/>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i-FI" sz="1100"/>
              <a:t>Luonnollinen</a:t>
            </a:r>
            <a:r>
              <a:rPr lang="fi-FI" sz="1100" baseline="0"/>
              <a:t> väestönlisäys Kaavilla v. 1990–2023 ja ennuste v. 2024–2045</a:t>
            </a:r>
            <a:endParaRPr lang="fi-FI" sz="1100"/>
          </a:p>
        </c:rich>
      </c:tx>
      <c:layout>
        <c:manualLayout>
          <c:xMode val="edge"/>
          <c:yMode val="edge"/>
          <c:x val="0.14659711286089239"/>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0.11788670166229222"/>
          <c:y val="0.15212962962962964"/>
          <c:w val="0.835755905511811"/>
          <c:h val="0.63456765820939054"/>
        </c:manualLayout>
      </c:layout>
      <c:lineChart>
        <c:grouping val="standard"/>
        <c:varyColors val="0"/>
        <c:ser>
          <c:idx val="0"/>
          <c:order val="0"/>
          <c:tx>
            <c:strRef>
              <c:f>'Diat 13–18 tiedot'!$A$13</c:f>
              <c:strCache>
                <c:ptCount val="1"/>
                <c:pt idx="0">
                  <c:v>Kaavi toteutunut</c:v>
                </c:pt>
              </c:strCache>
            </c:strRef>
          </c:tx>
          <c:spPr>
            <a:ln w="38100" cap="rnd">
              <a:solidFill>
                <a:schemeClr val="tx2"/>
              </a:solidFill>
              <a:round/>
            </a:ln>
            <a:effectLst/>
          </c:spPr>
          <c:marker>
            <c:symbol val="none"/>
          </c:marker>
          <c:dLbls>
            <c:dLbl>
              <c:idx val="0"/>
              <c:layout>
                <c:manualLayout>
                  <c:x val="-1.1111111111111112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52-457D-8AE4-8C751F704E0A}"/>
                </c:ext>
              </c:extLst>
            </c:dLbl>
            <c:dLbl>
              <c:idx val="1"/>
              <c:delete val="1"/>
              <c:extLst>
                <c:ext xmlns:c15="http://schemas.microsoft.com/office/drawing/2012/chart" uri="{CE6537A1-D6FC-4f65-9D91-7224C49458BB}"/>
                <c:ext xmlns:c16="http://schemas.microsoft.com/office/drawing/2014/chart" uri="{C3380CC4-5D6E-409C-BE32-E72D297353CC}">
                  <c16:uniqueId val="{00000001-6B52-457D-8AE4-8C751F704E0A}"/>
                </c:ext>
              </c:extLst>
            </c:dLbl>
            <c:dLbl>
              <c:idx val="2"/>
              <c:delete val="1"/>
              <c:extLst>
                <c:ext xmlns:c15="http://schemas.microsoft.com/office/drawing/2012/chart" uri="{CE6537A1-D6FC-4f65-9D91-7224C49458BB}"/>
                <c:ext xmlns:c16="http://schemas.microsoft.com/office/drawing/2014/chart" uri="{C3380CC4-5D6E-409C-BE32-E72D297353CC}">
                  <c16:uniqueId val="{00000002-6B52-457D-8AE4-8C751F704E0A}"/>
                </c:ext>
              </c:extLst>
            </c:dLbl>
            <c:dLbl>
              <c:idx val="3"/>
              <c:delete val="1"/>
              <c:extLst>
                <c:ext xmlns:c15="http://schemas.microsoft.com/office/drawing/2012/chart" uri="{CE6537A1-D6FC-4f65-9D91-7224C49458BB}"/>
                <c:ext xmlns:c16="http://schemas.microsoft.com/office/drawing/2014/chart" uri="{C3380CC4-5D6E-409C-BE32-E72D297353CC}">
                  <c16:uniqueId val="{00000003-6B52-457D-8AE4-8C751F704E0A}"/>
                </c:ext>
              </c:extLst>
            </c:dLbl>
            <c:dLbl>
              <c:idx val="4"/>
              <c:delete val="1"/>
              <c:extLst>
                <c:ext xmlns:c15="http://schemas.microsoft.com/office/drawing/2012/chart" uri="{CE6537A1-D6FC-4f65-9D91-7224C49458BB}"/>
                <c:ext xmlns:c16="http://schemas.microsoft.com/office/drawing/2014/chart" uri="{C3380CC4-5D6E-409C-BE32-E72D297353CC}">
                  <c16:uniqueId val="{00000004-6B52-457D-8AE4-8C751F704E0A}"/>
                </c:ext>
              </c:extLst>
            </c:dLbl>
            <c:dLbl>
              <c:idx val="5"/>
              <c:delete val="1"/>
              <c:extLst>
                <c:ext xmlns:c15="http://schemas.microsoft.com/office/drawing/2012/chart" uri="{CE6537A1-D6FC-4f65-9D91-7224C49458BB}"/>
                <c:ext xmlns:c16="http://schemas.microsoft.com/office/drawing/2014/chart" uri="{C3380CC4-5D6E-409C-BE32-E72D297353CC}">
                  <c16:uniqueId val="{00000005-6B52-457D-8AE4-8C751F704E0A}"/>
                </c:ext>
              </c:extLst>
            </c:dLbl>
            <c:dLbl>
              <c:idx val="6"/>
              <c:delete val="1"/>
              <c:extLst>
                <c:ext xmlns:c15="http://schemas.microsoft.com/office/drawing/2012/chart" uri="{CE6537A1-D6FC-4f65-9D91-7224C49458BB}"/>
                <c:ext xmlns:c16="http://schemas.microsoft.com/office/drawing/2014/chart" uri="{C3380CC4-5D6E-409C-BE32-E72D297353CC}">
                  <c16:uniqueId val="{00000006-6B52-457D-8AE4-8C751F704E0A}"/>
                </c:ext>
              </c:extLst>
            </c:dLbl>
            <c:dLbl>
              <c:idx val="7"/>
              <c:delete val="1"/>
              <c:extLst>
                <c:ext xmlns:c15="http://schemas.microsoft.com/office/drawing/2012/chart" uri="{CE6537A1-D6FC-4f65-9D91-7224C49458BB}"/>
                <c:ext xmlns:c16="http://schemas.microsoft.com/office/drawing/2014/chart" uri="{C3380CC4-5D6E-409C-BE32-E72D297353CC}">
                  <c16:uniqueId val="{00000007-6B52-457D-8AE4-8C751F704E0A}"/>
                </c:ext>
              </c:extLst>
            </c:dLbl>
            <c:dLbl>
              <c:idx val="8"/>
              <c:delete val="1"/>
              <c:extLst>
                <c:ext xmlns:c15="http://schemas.microsoft.com/office/drawing/2012/chart" uri="{CE6537A1-D6FC-4f65-9D91-7224C49458BB}"/>
                <c:ext xmlns:c16="http://schemas.microsoft.com/office/drawing/2014/chart" uri="{C3380CC4-5D6E-409C-BE32-E72D297353CC}">
                  <c16:uniqueId val="{00000008-6B52-457D-8AE4-8C751F704E0A}"/>
                </c:ext>
              </c:extLst>
            </c:dLbl>
            <c:dLbl>
              <c:idx val="9"/>
              <c:delete val="1"/>
              <c:extLst>
                <c:ext xmlns:c15="http://schemas.microsoft.com/office/drawing/2012/chart" uri="{CE6537A1-D6FC-4f65-9D91-7224C49458BB}"/>
                <c:ext xmlns:c16="http://schemas.microsoft.com/office/drawing/2014/chart" uri="{C3380CC4-5D6E-409C-BE32-E72D297353CC}">
                  <c16:uniqueId val="{00000009-6B52-457D-8AE4-8C751F704E0A}"/>
                </c:ext>
              </c:extLst>
            </c:dLbl>
            <c:dLbl>
              <c:idx val="10"/>
              <c:delete val="1"/>
              <c:extLst>
                <c:ext xmlns:c15="http://schemas.microsoft.com/office/drawing/2012/chart" uri="{CE6537A1-D6FC-4f65-9D91-7224C49458BB}"/>
                <c:ext xmlns:c16="http://schemas.microsoft.com/office/drawing/2014/chart" uri="{C3380CC4-5D6E-409C-BE32-E72D297353CC}">
                  <c16:uniqueId val="{0000000A-6B52-457D-8AE4-8C751F704E0A}"/>
                </c:ext>
              </c:extLst>
            </c:dLbl>
            <c:dLbl>
              <c:idx val="11"/>
              <c:delete val="1"/>
              <c:extLst>
                <c:ext xmlns:c15="http://schemas.microsoft.com/office/drawing/2012/chart" uri="{CE6537A1-D6FC-4f65-9D91-7224C49458BB}"/>
                <c:ext xmlns:c16="http://schemas.microsoft.com/office/drawing/2014/chart" uri="{C3380CC4-5D6E-409C-BE32-E72D297353CC}">
                  <c16:uniqueId val="{0000000B-6B52-457D-8AE4-8C751F704E0A}"/>
                </c:ext>
              </c:extLst>
            </c:dLbl>
            <c:dLbl>
              <c:idx val="12"/>
              <c:delete val="1"/>
              <c:extLst>
                <c:ext xmlns:c15="http://schemas.microsoft.com/office/drawing/2012/chart" uri="{CE6537A1-D6FC-4f65-9D91-7224C49458BB}"/>
                <c:ext xmlns:c16="http://schemas.microsoft.com/office/drawing/2014/chart" uri="{C3380CC4-5D6E-409C-BE32-E72D297353CC}">
                  <c16:uniqueId val="{0000000C-6B52-457D-8AE4-8C751F704E0A}"/>
                </c:ext>
              </c:extLst>
            </c:dLbl>
            <c:dLbl>
              <c:idx val="13"/>
              <c:delete val="1"/>
              <c:extLst>
                <c:ext xmlns:c15="http://schemas.microsoft.com/office/drawing/2012/chart" uri="{CE6537A1-D6FC-4f65-9D91-7224C49458BB}"/>
                <c:ext xmlns:c16="http://schemas.microsoft.com/office/drawing/2014/chart" uri="{C3380CC4-5D6E-409C-BE32-E72D297353CC}">
                  <c16:uniqueId val="{0000000D-6B52-457D-8AE4-8C751F704E0A}"/>
                </c:ext>
              </c:extLst>
            </c:dLbl>
            <c:dLbl>
              <c:idx val="14"/>
              <c:delete val="1"/>
              <c:extLst>
                <c:ext xmlns:c15="http://schemas.microsoft.com/office/drawing/2012/chart" uri="{CE6537A1-D6FC-4f65-9D91-7224C49458BB}"/>
                <c:ext xmlns:c16="http://schemas.microsoft.com/office/drawing/2014/chart" uri="{C3380CC4-5D6E-409C-BE32-E72D297353CC}">
                  <c16:uniqueId val="{0000000E-6B52-457D-8AE4-8C751F704E0A}"/>
                </c:ext>
              </c:extLst>
            </c:dLbl>
            <c:dLbl>
              <c:idx val="15"/>
              <c:delete val="1"/>
              <c:extLst>
                <c:ext xmlns:c15="http://schemas.microsoft.com/office/drawing/2012/chart" uri="{CE6537A1-D6FC-4f65-9D91-7224C49458BB}"/>
                <c:ext xmlns:c16="http://schemas.microsoft.com/office/drawing/2014/chart" uri="{C3380CC4-5D6E-409C-BE32-E72D297353CC}">
                  <c16:uniqueId val="{0000000F-6B52-457D-8AE4-8C751F704E0A}"/>
                </c:ext>
              </c:extLst>
            </c:dLbl>
            <c:dLbl>
              <c:idx val="16"/>
              <c:delete val="1"/>
              <c:extLst>
                <c:ext xmlns:c15="http://schemas.microsoft.com/office/drawing/2012/chart" uri="{CE6537A1-D6FC-4f65-9D91-7224C49458BB}"/>
                <c:ext xmlns:c16="http://schemas.microsoft.com/office/drawing/2014/chart" uri="{C3380CC4-5D6E-409C-BE32-E72D297353CC}">
                  <c16:uniqueId val="{00000010-6B52-457D-8AE4-8C751F704E0A}"/>
                </c:ext>
              </c:extLst>
            </c:dLbl>
            <c:dLbl>
              <c:idx val="17"/>
              <c:delete val="1"/>
              <c:extLst>
                <c:ext xmlns:c15="http://schemas.microsoft.com/office/drawing/2012/chart" uri="{CE6537A1-D6FC-4f65-9D91-7224C49458BB}"/>
                <c:ext xmlns:c16="http://schemas.microsoft.com/office/drawing/2014/chart" uri="{C3380CC4-5D6E-409C-BE32-E72D297353CC}">
                  <c16:uniqueId val="{00000011-6B52-457D-8AE4-8C751F704E0A}"/>
                </c:ext>
              </c:extLst>
            </c:dLbl>
            <c:dLbl>
              <c:idx val="18"/>
              <c:delete val="1"/>
              <c:extLst>
                <c:ext xmlns:c15="http://schemas.microsoft.com/office/drawing/2012/chart" uri="{CE6537A1-D6FC-4f65-9D91-7224C49458BB}"/>
                <c:ext xmlns:c16="http://schemas.microsoft.com/office/drawing/2014/chart" uri="{C3380CC4-5D6E-409C-BE32-E72D297353CC}">
                  <c16:uniqueId val="{00000012-6B52-457D-8AE4-8C751F704E0A}"/>
                </c:ext>
              </c:extLst>
            </c:dLbl>
            <c:dLbl>
              <c:idx val="19"/>
              <c:delete val="1"/>
              <c:extLst>
                <c:ext xmlns:c15="http://schemas.microsoft.com/office/drawing/2012/chart" uri="{CE6537A1-D6FC-4f65-9D91-7224C49458BB}"/>
                <c:ext xmlns:c16="http://schemas.microsoft.com/office/drawing/2014/chart" uri="{C3380CC4-5D6E-409C-BE32-E72D297353CC}">
                  <c16:uniqueId val="{00000013-6B52-457D-8AE4-8C751F704E0A}"/>
                </c:ext>
              </c:extLst>
            </c:dLbl>
            <c:dLbl>
              <c:idx val="20"/>
              <c:delete val="1"/>
              <c:extLst>
                <c:ext xmlns:c15="http://schemas.microsoft.com/office/drawing/2012/chart" uri="{CE6537A1-D6FC-4f65-9D91-7224C49458BB}"/>
                <c:ext xmlns:c16="http://schemas.microsoft.com/office/drawing/2014/chart" uri="{C3380CC4-5D6E-409C-BE32-E72D297353CC}">
                  <c16:uniqueId val="{00000014-6B52-457D-8AE4-8C751F704E0A}"/>
                </c:ext>
              </c:extLst>
            </c:dLbl>
            <c:dLbl>
              <c:idx val="21"/>
              <c:delete val="1"/>
              <c:extLst>
                <c:ext xmlns:c15="http://schemas.microsoft.com/office/drawing/2012/chart" uri="{CE6537A1-D6FC-4f65-9D91-7224C49458BB}"/>
                <c:ext xmlns:c16="http://schemas.microsoft.com/office/drawing/2014/chart" uri="{C3380CC4-5D6E-409C-BE32-E72D297353CC}">
                  <c16:uniqueId val="{00000015-6B52-457D-8AE4-8C751F704E0A}"/>
                </c:ext>
              </c:extLst>
            </c:dLbl>
            <c:dLbl>
              <c:idx val="22"/>
              <c:delete val="1"/>
              <c:extLst>
                <c:ext xmlns:c15="http://schemas.microsoft.com/office/drawing/2012/chart" uri="{CE6537A1-D6FC-4f65-9D91-7224C49458BB}"/>
                <c:ext xmlns:c16="http://schemas.microsoft.com/office/drawing/2014/chart" uri="{C3380CC4-5D6E-409C-BE32-E72D297353CC}">
                  <c16:uniqueId val="{00000016-6B52-457D-8AE4-8C751F704E0A}"/>
                </c:ext>
              </c:extLst>
            </c:dLbl>
            <c:dLbl>
              <c:idx val="23"/>
              <c:delete val="1"/>
              <c:extLst>
                <c:ext xmlns:c15="http://schemas.microsoft.com/office/drawing/2012/chart" uri="{CE6537A1-D6FC-4f65-9D91-7224C49458BB}"/>
                <c:ext xmlns:c16="http://schemas.microsoft.com/office/drawing/2014/chart" uri="{C3380CC4-5D6E-409C-BE32-E72D297353CC}">
                  <c16:uniqueId val="{00000017-6B52-457D-8AE4-8C751F704E0A}"/>
                </c:ext>
              </c:extLst>
            </c:dLbl>
            <c:dLbl>
              <c:idx val="24"/>
              <c:delete val="1"/>
              <c:extLst>
                <c:ext xmlns:c15="http://schemas.microsoft.com/office/drawing/2012/chart" uri="{CE6537A1-D6FC-4f65-9D91-7224C49458BB}"/>
                <c:ext xmlns:c16="http://schemas.microsoft.com/office/drawing/2014/chart" uri="{C3380CC4-5D6E-409C-BE32-E72D297353CC}">
                  <c16:uniqueId val="{00000018-6B52-457D-8AE4-8C751F704E0A}"/>
                </c:ext>
              </c:extLst>
            </c:dLbl>
            <c:dLbl>
              <c:idx val="25"/>
              <c:delete val="1"/>
              <c:extLst>
                <c:ext xmlns:c15="http://schemas.microsoft.com/office/drawing/2012/chart" uri="{CE6537A1-D6FC-4f65-9D91-7224C49458BB}"/>
                <c:ext xmlns:c16="http://schemas.microsoft.com/office/drawing/2014/chart" uri="{C3380CC4-5D6E-409C-BE32-E72D297353CC}">
                  <c16:uniqueId val="{00000019-6B52-457D-8AE4-8C751F704E0A}"/>
                </c:ext>
              </c:extLst>
            </c:dLbl>
            <c:dLbl>
              <c:idx val="26"/>
              <c:delete val="1"/>
              <c:extLst>
                <c:ext xmlns:c15="http://schemas.microsoft.com/office/drawing/2012/chart" uri="{CE6537A1-D6FC-4f65-9D91-7224C49458BB}"/>
                <c:ext xmlns:c16="http://schemas.microsoft.com/office/drawing/2014/chart" uri="{C3380CC4-5D6E-409C-BE32-E72D297353CC}">
                  <c16:uniqueId val="{0000001A-6B52-457D-8AE4-8C751F704E0A}"/>
                </c:ext>
              </c:extLst>
            </c:dLbl>
            <c:dLbl>
              <c:idx val="27"/>
              <c:delete val="1"/>
              <c:extLst>
                <c:ext xmlns:c15="http://schemas.microsoft.com/office/drawing/2012/chart" uri="{CE6537A1-D6FC-4f65-9D91-7224C49458BB}"/>
                <c:ext xmlns:c16="http://schemas.microsoft.com/office/drawing/2014/chart" uri="{C3380CC4-5D6E-409C-BE32-E72D297353CC}">
                  <c16:uniqueId val="{0000001B-6B52-457D-8AE4-8C751F704E0A}"/>
                </c:ext>
              </c:extLst>
            </c:dLbl>
            <c:dLbl>
              <c:idx val="28"/>
              <c:delete val="1"/>
              <c:extLst>
                <c:ext xmlns:c15="http://schemas.microsoft.com/office/drawing/2012/chart" uri="{CE6537A1-D6FC-4f65-9D91-7224C49458BB}"/>
                <c:ext xmlns:c16="http://schemas.microsoft.com/office/drawing/2014/chart" uri="{C3380CC4-5D6E-409C-BE32-E72D297353CC}">
                  <c16:uniqueId val="{0000001C-6B52-457D-8AE4-8C751F704E0A}"/>
                </c:ext>
              </c:extLst>
            </c:dLbl>
            <c:dLbl>
              <c:idx val="29"/>
              <c:delete val="1"/>
              <c:extLst>
                <c:ext xmlns:c15="http://schemas.microsoft.com/office/drawing/2012/chart" uri="{CE6537A1-D6FC-4f65-9D91-7224C49458BB}"/>
                <c:ext xmlns:c16="http://schemas.microsoft.com/office/drawing/2014/chart" uri="{C3380CC4-5D6E-409C-BE32-E72D297353CC}">
                  <c16:uniqueId val="{0000001D-6B52-457D-8AE4-8C751F704E0A}"/>
                </c:ext>
              </c:extLst>
            </c:dLbl>
            <c:dLbl>
              <c:idx val="30"/>
              <c:delete val="1"/>
              <c:extLst>
                <c:ext xmlns:c15="http://schemas.microsoft.com/office/drawing/2012/chart" uri="{CE6537A1-D6FC-4f65-9D91-7224C49458BB}"/>
                <c:ext xmlns:c16="http://schemas.microsoft.com/office/drawing/2014/chart" uri="{C3380CC4-5D6E-409C-BE32-E72D297353CC}">
                  <c16:uniqueId val="{0000001E-6B52-457D-8AE4-8C751F704E0A}"/>
                </c:ext>
              </c:extLst>
            </c:dLbl>
            <c:dLbl>
              <c:idx val="31"/>
              <c:delete val="1"/>
              <c:extLst>
                <c:ext xmlns:c15="http://schemas.microsoft.com/office/drawing/2012/chart" uri="{CE6537A1-D6FC-4f65-9D91-7224C49458BB}"/>
                <c:ext xmlns:c16="http://schemas.microsoft.com/office/drawing/2014/chart" uri="{C3380CC4-5D6E-409C-BE32-E72D297353CC}">
                  <c16:uniqueId val="{0000001F-6B52-457D-8AE4-8C751F704E0A}"/>
                </c:ext>
              </c:extLst>
            </c:dLbl>
            <c:dLbl>
              <c:idx val="32"/>
              <c:delete val="1"/>
              <c:extLst>
                <c:ext xmlns:c15="http://schemas.microsoft.com/office/drawing/2012/chart" uri="{CE6537A1-D6FC-4f65-9D91-7224C49458BB}"/>
                <c:ext xmlns:c16="http://schemas.microsoft.com/office/drawing/2014/chart" uri="{C3380CC4-5D6E-409C-BE32-E72D297353CC}">
                  <c16:uniqueId val="{00000020-6B52-457D-8AE4-8C751F704E0A}"/>
                </c:ext>
              </c:extLst>
            </c:dLbl>
            <c:dLbl>
              <c:idx val="33"/>
              <c:delete val="1"/>
              <c:extLst>
                <c:ext xmlns:c15="http://schemas.microsoft.com/office/drawing/2012/chart" uri="{CE6537A1-D6FC-4f65-9D91-7224C49458BB}"/>
                <c:ext xmlns:c16="http://schemas.microsoft.com/office/drawing/2014/chart" uri="{C3380CC4-5D6E-409C-BE32-E72D297353CC}">
                  <c16:uniqueId val="{00000021-6B52-457D-8AE4-8C751F704E0A}"/>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tiedot'!$B$13:$AZ$13</c:f>
              <c:numCache>
                <c:formatCode>#,##0</c:formatCode>
                <c:ptCount val="51"/>
                <c:pt idx="0">
                  <c:v>-21</c:v>
                </c:pt>
                <c:pt idx="1">
                  <c:v>2</c:v>
                </c:pt>
                <c:pt idx="2">
                  <c:v>-13</c:v>
                </c:pt>
                <c:pt idx="3">
                  <c:v>1</c:v>
                </c:pt>
                <c:pt idx="4">
                  <c:v>-10</c:v>
                </c:pt>
                <c:pt idx="5">
                  <c:v>-17</c:v>
                </c:pt>
                <c:pt idx="6">
                  <c:v>-14</c:v>
                </c:pt>
                <c:pt idx="7">
                  <c:v>-23</c:v>
                </c:pt>
                <c:pt idx="8">
                  <c:v>-22</c:v>
                </c:pt>
                <c:pt idx="9">
                  <c:v>-10</c:v>
                </c:pt>
                <c:pt idx="10">
                  <c:v>-34</c:v>
                </c:pt>
                <c:pt idx="11">
                  <c:v>-20</c:v>
                </c:pt>
                <c:pt idx="12">
                  <c:v>-23</c:v>
                </c:pt>
                <c:pt idx="13">
                  <c:v>-17</c:v>
                </c:pt>
                <c:pt idx="14">
                  <c:v>-22</c:v>
                </c:pt>
                <c:pt idx="15">
                  <c:v>-47</c:v>
                </c:pt>
                <c:pt idx="16">
                  <c:v>-29</c:v>
                </c:pt>
                <c:pt idx="17">
                  <c:v>-23</c:v>
                </c:pt>
                <c:pt idx="18">
                  <c:v>-34</c:v>
                </c:pt>
                <c:pt idx="19">
                  <c:v>-22</c:v>
                </c:pt>
                <c:pt idx="20">
                  <c:v>-32</c:v>
                </c:pt>
                <c:pt idx="21">
                  <c:v>-10</c:v>
                </c:pt>
                <c:pt idx="22">
                  <c:v>-36</c:v>
                </c:pt>
                <c:pt idx="23">
                  <c:v>-29</c:v>
                </c:pt>
                <c:pt idx="24">
                  <c:v>-31</c:v>
                </c:pt>
                <c:pt idx="25">
                  <c:v>-36</c:v>
                </c:pt>
                <c:pt idx="26">
                  <c:v>-30</c:v>
                </c:pt>
                <c:pt idx="27">
                  <c:v>-40</c:v>
                </c:pt>
                <c:pt idx="28">
                  <c:v>-55</c:v>
                </c:pt>
                <c:pt idx="29">
                  <c:v>-50</c:v>
                </c:pt>
                <c:pt idx="30">
                  <c:v>-45</c:v>
                </c:pt>
                <c:pt idx="31">
                  <c:v>-34</c:v>
                </c:pt>
                <c:pt idx="32">
                  <c:v>-42</c:v>
                </c:pt>
                <c:pt idx="33">
                  <c:v>-41</c:v>
                </c:pt>
              </c:numCache>
            </c:numRef>
          </c:val>
          <c:smooth val="0"/>
          <c:extLst>
            <c:ext xmlns:c16="http://schemas.microsoft.com/office/drawing/2014/chart" uri="{C3380CC4-5D6E-409C-BE32-E72D297353CC}">
              <c16:uniqueId val="{00000022-6B52-457D-8AE4-8C751F704E0A}"/>
            </c:ext>
          </c:extLst>
        </c:ser>
        <c:ser>
          <c:idx val="1"/>
          <c:order val="1"/>
          <c:tx>
            <c:strRef>
              <c:f>'Diat 13–18 tiedot'!$A$14</c:f>
              <c:strCache>
                <c:ptCount val="1"/>
                <c:pt idx="0">
                  <c:v>Kaavi ennuste</c:v>
                </c:pt>
              </c:strCache>
            </c:strRef>
          </c:tx>
          <c:spPr>
            <a:ln w="38100" cap="rnd">
              <a:solidFill>
                <a:srgbClr val="FF0000"/>
              </a:solidFill>
              <a:round/>
            </a:ln>
            <a:effectLst/>
          </c:spPr>
          <c:marker>
            <c:symbol val="none"/>
          </c:marker>
          <c:dLbls>
            <c:dLbl>
              <c:idx val="33"/>
              <c:layout>
                <c:manualLayout>
                  <c:x val="-2.7777777777778798E-3"/>
                  <c:y val="-4.166666666666666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865B63D8-1837-45D5-BB17-8C3372E01C92}"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3-6B52-457D-8AE4-8C751F704E0A}"/>
                </c:ext>
              </c:extLst>
            </c:dLbl>
            <c:dLbl>
              <c:idx val="55"/>
              <c:layout>
                <c:manualLayout>
                  <c:x val="-0.05"/>
                  <c:y val="-6.944444444444444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E5C8C57C-29C5-4953-B86B-A34EFE0F1888}" type="VALUE">
                      <a:rPr lang="en-US" baseline="0"/>
                      <a:pPr>
                        <a:defRPr/>
                      </a:pPr>
                      <a:t>[ARVO]</a:t>
                    </a:fld>
                    <a:endParaRPr lang="fi-FI"/>
                  </a:p>
                </c:rich>
              </c:tx>
              <c:spPr>
                <a:solidFill>
                  <a:srgbClr val="FFFFFF"/>
                </a:solidFill>
                <a:ln>
                  <a:solidFill>
                    <a:srgbClr val="FF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24-6B52-457D-8AE4-8C751F704E0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13–18 tiedot'!$B$4:$BE$4</c:f>
              <c:numCache>
                <c:formatCode>General</c:formatCode>
                <c:ptCount val="5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numCache>
            </c:numRef>
          </c:cat>
          <c:val>
            <c:numRef>
              <c:f>'Diat 13–18 tiedot'!$B$14:$BE$14</c:f>
              <c:numCache>
                <c:formatCode>General</c:formatCode>
                <c:ptCount val="56"/>
                <c:pt idx="33" formatCode="#,##0">
                  <c:v>-41</c:v>
                </c:pt>
                <c:pt idx="34" formatCode="#,##0">
                  <c:v>-48</c:v>
                </c:pt>
                <c:pt idx="35" formatCode="#,##0">
                  <c:v>-47</c:v>
                </c:pt>
                <c:pt idx="36" formatCode="#,##0">
                  <c:v>-47</c:v>
                </c:pt>
                <c:pt idx="37" formatCode="#,##0">
                  <c:v>-46</c:v>
                </c:pt>
                <c:pt idx="38" formatCode="#,##0">
                  <c:v>-46</c:v>
                </c:pt>
                <c:pt idx="39" formatCode="#,##0">
                  <c:v>-46</c:v>
                </c:pt>
                <c:pt idx="40" formatCode="#,##0">
                  <c:v>-45</c:v>
                </c:pt>
                <c:pt idx="41" formatCode="#,##0">
                  <c:v>-44</c:v>
                </c:pt>
                <c:pt idx="42" formatCode="#,##0">
                  <c:v>-45</c:v>
                </c:pt>
                <c:pt idx="43" formatCode="#,##0">
                  <c:v>-43</c:v>
                </c:pt>
                <c:pt idx="44" formatCode="#,##0">
                  <c:v>-43</c:v>
                </c:pt>
                <c:pt idx="45" formatCode="#,##0">
                  <c:v>-42</c:v>
                </c:pt>
                <c:pt idx="46" formatCode="#,##0">
                  <c:v>-41</c:v>
                </c:pt>
                <c:pt idx="47" formatCode="#,##0">
                  <c:v>-41</c:v>
                </c:pt>
                <c:pt idx="48" formatCode="#,##0">
                  <c:v>-39</c:v>
                </c:pt>
                <c:pt idx="49" formatCode="#,##0">
                  <c:v>-39</c:v>
                </c:pt>
                <c:pt idx="50" formatCode="#,##0">
                  <c:v>-39</c:v>
                </c:pt>
                <c:pt idx="51">
                  <c:v>-38</c:v>
                </c:pt>
                <c:pt idx="52">
                  <c:v>-37</c:v>
                </c:pt>
                <c:pt idx="53">
                  <c:v>-36</c:v>
                </c:pt>
                <c:pt idx="54">
                  <c:v>-36</c:v>
                </c:pt>
                <c:pt idx="55">
                  <c:v>-35</c:v>
                </c:pt>
              </c:numCache>
            </c:numRef>
          </c:val>
          <c:smooth val="0"/>
          <c:extLst>
            <c:ext xmlns:c16="http://schemas.microsoft.com/office/drawing/2014/chart" uri="{C3380CC4-5D6E-409C-BE32-E72D297353CC}">
              <c16:uniqueId val="{00000025-6B52-457D-8AE4-8C751F704E0A}"/>
            </c:ext>
          </c:extLst>
        </c:ser>
        <c:dLbls>
          <c:showLegendKey val="0"/>
          <c:showVal val="0"/>
          <c:showCatName val="0"/>
          <c:showSerName val="0"/>
          <c:showPercent val="0"/>
          <c:showBubbleSize val="0"/>
        </c:dLbls>
        <c:smooth val="0"/>
        <c:axId val="474682584"/>
        <c:axId val="474684552"/>
      </c:lineChart>
      <c:catAx>
        <c:axId val="474682584"/>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4552"/>
        <c:crosses val="autoZero"/>
        <c:auto val="1"/>
        <c:lblAlgn val="ctr"/>
        <c:lblOffset val="100"/>
        <c:tickLblSkip val="5"/>
        <c:noMultiLvlLbl val="0"/>
      </c:catAx>
      <c:valAx>
        <c:axId val="474684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900" b="1" i="0" u="none" strike="noStrike" kern="1200" baseline="0">
                    <a:solidFill>
                      <a:schemeClr val="tx2"/>
                    </a:solidFill>
                    <a:latin typeface="+mn-lt"/>
                    <a:ea typeface="+mn-ea"/>
                    <a:cs typeface="+mn-cs"/>
                  </a:defRPr>
                </a:pPr>
                <a:r>
                  <a:rPr lang="fi-FI"/>
                  <a:t>Henk.</a:t>
                </a:r>
              </a:p>
            </c:rich>
          </c:tx>
          <c:layout>
            <c:manualLayout>
              <c:xMode val="edge"/>
              <c:yMode val="edge"/>
              <c:x val="2.7777777777777776E-2"/>
              <c:y val="4.7144940215806355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474682584"/>
        <c:crosses val="autoZero"/>
        <c:crossBetween val="between"/>
      </c:valAx>
      <c:spPr>
        <a:noFill/>
        <a:ln>
          <a:solidFill>
            <a:schemeClr val="tx2"/>
          </a:solidFill>
        </a:ln>
        <a:effectLst/>
      </c:spPr>
    </c:plotArea>
    <c:legend>
      <c:legendPos val="b"/>
      <c:layout>
        <c:manualLayout>
          <c:xMode val="edge"/>
          <c:yMode val="edge"/>
          <c:x val="0.28473228346456692"/>
          <c:y val="0.90798556430446198"/>
          <c:w val="0.536034995625546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0.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0.96315</cdr:y>
    </cdr:from>
    <cdr:to>
      <cdr:x>0.26071</cdr:x>
      <cdr:y>1</cdr:y>
    </cdr:to>
    <cdr:sp macro="" textlink="">
      <cdr:nvSpPr>
        <cdr:cNvPr id="2" name="Tekstiruutu 1">
          <a:extLst xmlns:a="http://schemas.openxmlformats.org/drawingml/2006/main">
            <a:ext uri="{FF2B5EF4-FFF2-40B4-BE49-F238E27FC236}">
              <a16:creationId xmlns:a16="http://schemas.microsoft.com/office/drawing/2014/main" id="{F6A57E72-7BE1-463A-8A55-8D9DD09EE4FF}"/>
            </a:ext>
          </a:extLst>
        </cdr:cNvPr>
        <cdr:cNvSpPr txBox="1"/>
      </cdr:nvSpPr>
      <cdr:spPr>
        <a:xfrm xmlns:a="http://schemas.openxmlformats.org/drawingml/2006/main">
          <a:off x="0" y="5105334"/>
          <a:ext cx="1273923" cy="1953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0.96418</cdr:y>
    </cdr:from>
    <cdr:to>
      <cdr:x>0.26458</cdr:x>
      <cdr:y>1</cdr:y>
    </cdr:to>
    <cdr:sp macro="" textlink="">
      <cdr:nvSpPr>
        <cdr:cNvPr id="2" name="Tekstiruutu 1">
          <a:extLst xmlns:a="http://schemas.openxmlformats.org/drawingml/2006/main">
            <a:ext uri="{FF2B5EF4-FFF2-40B4-BE49-F238E27FC236}">
              <a16:creationId xmlns:a16="http://schemas.microsoft.com/office/drawing/2014/main" id="{766608DD-E438-445F-AA3E-F9B41772A5DD}"/>
            </a:ext>
          </a:extLst>
        </cdr:cNvPr>
        <cdr:cNvSpPr txBox="1"/>
      </cdr:nvSpPr>
      <cdr:spPr>
        <a:xfrm xmlns:a="http://schemas.openxmlformats.org/drawingml/2006/main">
          <a:off x="0" y="4872039"/>
          <a:ext cx="1047750" cy="180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6.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8.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0.91522</cdr:y>
    </cdr:from>
    <cdr:to>
      <cdr:x>0.16929</cdr:x>
      <cdr:y>0.96362</cdr:y>
    </cdr:to>
    <cdr:sp macro="" textlink="">
      <cdr:nvSpPr>
        <cdr:cNvPr id="2" name="Tekstiruutu 1">
          <a:extLst xmlns:a="http://schemas.openxmlformats.org/drawingml/2006/main">
            <a:ext uri="{FF2B5EF4-FFF2-40B4-BE49-F238E27FC236}">
              <a16:creationId xmlns:a16="http://schemas.microsoft.com/office/drawing/2014/main" id="{E67A89EB-8727-4EC5-973E-E8B6B6C9A258}"/>
            </a:ext>
          </a:extLst>
        </cdr:cNvPr>
        <cdr:cNvSpPr txBox="1"/>
      </cdr:nvSpPr>
      <cdr:spPr>
        <a:xfrm xmlns:a="http://schemas.openxmlformats.org/drawingml/2006/main">
          <a:off x="0" y="2635833"/>
          <a:ext cx="1279832" cy="139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solidFill>
                <a:schemeClr val="tx2"/>
              </a:solidFill>
            </a:rPr>
            <a:t>Lähde: Tilastokeskus</a:t>
          </a:r>
        </a:p>
      </cdr:txBody>
    </cdr:sp>
  </cdr:relSizeAnchor>
</c:userShapes>
</file>

<file path=ppt/drawings/drawing40.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1.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4.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6.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7.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1C95B0D2-8C41-4C20-A209-2C2DBFD269AA}"/>
            </a:ext>
          </a:extLst>
        </cdr:cNvPr>
        <cdr:cNvSpPr txBox="1"/>
      </cdr:nvSpPr>
      <cdr:spPr>
        <a:xfrm xmlns:a="http://schemas.openxmlformats.org/drawingml/2006/main">
          <a:off x="0" y="2538420"/>
          <a:ext cx="1066785" cy="2047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a:t>
          </a:r>
        </a:p>
      </cdr:txBody>
    </cdr:sp>
  </cdr:relSizeAnchor>
</c:userShapes>
</file>

<file path=ppt/drawings/drawing48.xml><?xml version="1.0" encoding="utf-8"?>
<c:userShapes xmlns:c="http://schemas.openxmlformats.org/drawingml/2006/chart">
  <cdr:relSizeAnchor xmlns:cdr="http://schemas.openxmlformats.org/drawingml/2006/chartDrawing">
    <cdr:from>
      <cdr:x>0</cdr:x>
      <cdr:y>0.95722</cdr:y>
    </cdr:from>
    <cdr:to>
      <cdr:x>1</cdr:x>
      <cdr:y>1</cdr:y>
    </cdr:to>
    <cdr:sp macro="" textlink="">
      <cdr:nvSpPr>
        <cdr:cNvPr id="2" name="Tekstiruutu 1">
          <a:extLst xmlns:a="http://schemas.openxmlformats.org/drawingml/2006/main">
            <a:ext uri="{FF2B5EF4-FFF2-40B4-BE49-F238E27FC236}">
              <a16:creationId xmlns:a16="http://schemas.microsoft.com/office/drawing/2014/main" id="{788FB621-FA57-4611-A3A9-5D8753169A0B}"/>
            </a:ext>
          </a:extLst>
        </cdr:cNvPr>
        <cdr:cNvSpPr txBox="1"/>
      </cdr:nvSpPr>
      <cdr:spPr>
        <a:xfrm xmlns:a="http://schemas.openxmlformats.org/drawingml/2006/main">
          <a:off x="0" y="4824413"/>
          <a:ext cx="7560000" cy="2155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 *)</a:t>
          </a:r>
          <a:r>
            <a:rPr lang="fi-FI" sz="800" baseline="0">
              <a:solidFill>
                <a:schemeClr val="tx2"/>
              </a:solidFill>
            </a:rPr>
            <a:t> Väestöllinen huoltosuhde kuvaa 0–14-vuotiaiden ja yli 65-vuotiaiden suhdetta 100 työikäistä (15–64-v) kohti.</a:t>
          </a:r>
          <a:endParaRPr lang="fi-FI" sz="800">
            <a:solidFill>
              <a:schemeClr val="tx2"/>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cdr:x>
      <cdr:y>0.95722</cdr:y>
    </cdr:from>
    <cdr:to>
      <cdr:x>1</cdr:x>
      <cdr:y>1</cdr:y>
    </cdr:to>
    <cdr:sp macro="" textlink="">
      <cdr:nvSpPr>
        <cdr:cNvPr id="2" name="Tekstiruutu 1">
          <a:extLst xmlns:a="http://schemas.openxmlformats.org/drawingml/2006/main">
            <a:ext uri="{FF2B5EF4-FFF2-40B4-BE49-F238E27FC236}">
              <a16:creationId xmlns:a16="http://schemas.microsoft.com/office/drawing/2014/main" id="{D5B19A4C-3BBA-4B98-840E-85B910CA55BD}"/>
            </a:ext>
          </a:extLst>
        </cdr:cNvPr>
        <cdr:cNvSpPr txBox="1"/>
      </cdr:nvSpPr>
      <cdr:spPr>
        <a:xfrm xmlns:a="http://schemas.openxmlformats.org/drawingml/2006/main">
          <a:off x="0" y="4824389"/>
          <a:ext cx="7560000" cy="2156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a:solidFill>
                <a:schemeClr val="tx2"/>
              </a:solidFill>
            </a:rPr>
            <a:t>Lähde: Tilastokeskus. *)</a:t>
          </a:r>
          <a:r>
            <a:rPr lang="fi-FI" sz="800" baseline="0">
              <a:solidFill>
                <a:schemeClr val="tx2"/>
              </a:solidFill>
            </a:rPr>
            <a:t> Väestöllinen huoltosuhde kuvaa 0–14-vuotiaiden ja yli 65-vuotiaiden suhdetta 100 työikäistä (15–64-v) kohti.</a:t>
          </a:r>
          <a:endParaRPr lang="fi-FI" sz="80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0.91332</cdr:y>
    </cdr:from>
    <cdr:to>
      <cdr:x>0.16929</cdr:x>
      <cdr:y>0.96172</cdr:y>
    </cdr:to>
    <cdr:sp macro="" textlink="">
      <cdr:nvSpPr>
        <cdr:cNvPr id="2" name="Tekstiruutu 1">
          <a:extLst xmlns:a="http://schemas.openxmlformats.org/drawingml/2006/main">
            <a:ext uri="{FF2B5EF4-FFF2-40B4-BE49-F238E27FC236}">
              <a16:creationId xmlns:a16="http://schemas.microsoft.com/office/drawing/2014/main" id="{E67A89EB-8727-4EC5-973E-E8B6B6C9A258}"/>
            </a:ext>
          </a:extLst>
        </cdr:cNvPr>
        <cdr:cNvSpPr txBox="1"/>
      </cdr:nvSpPr>
      <cdr:spPr>
        <a:xfrm xmlns:a="http://schemas.openxmlformats.org/drawingml/2006/main">
          <a:off x="0" y="2630372"/>
          <a:ext cx="1279832" cy="139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dirty="0">
              <a:solidFill>
                <a:schemeClr val="tx2"/>
              </a:solidFill>
            </a:rPr>
            <a:t>Lähde: Tilastokeskus</a:t>
          </a:r>
        </a:p>
      </cdr:txBody>
    </cdr:sp>
  </cdr:relSizeAnchor>
</c:userShapes>
</file>

<file path=ppt/drawings/drawing50.xml><?xml version="1.0" encoding="utf-8"?>
<c:userShapes xmlns:c="http://schemas.openxmlformats.org/drawingml/2006/chart">
  <cdr:relSizeAnchor xmlns:cdr="http://schemas.openxmlformats.org/drawingml/2006/chartDrawing">
    <cdr:from>
      <cdr:x>0</cdr:x>
      <cdr:y>0.96472</cdr:y>
    </cdr:from>
    <cdr:to>
      <cdr:x>0.1356</cdr:x>
      <cdr:y>1</cdr:y>
    </cdr:to>
    <cdr:sp macro="" textlink="">
      <cdr:nvSpPr>
        <cdr:cNvPr id="2" name="Tekstiruutu 1">
          <a:extLst xmlns:a="http://schemas.openxmlformats.org/drawingml/2006/main">
            <a:ext uri="{FF2B5EF4-FFF2-40B4-BE49-F238E27FC236}">
              <a16:creationId xmlns:a16="http://schemas.microsoft.com/office/drawing/2014/main" id="{2F46303A-2FBF-4941-A4D0-B25A220E5CE2}"/>
            </a:ext>
          </a:extLst>
        </cdr:cNvPr>
        <cdr:cNvSpPr txBox="1"/>
      </cdr:nvSpPr>
      <cdr:spPr>
        <a:xfrm xmlns:a="http://schemas.openxmlformats.org/drawingml/2006/main">
          <a:off x="0" y="5209500"/>
          <a:ext cx="11715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51.xml><?xml version="1.0" encoding="utf-8"?>
<c:userShapes xmlns:c="http://schemas.openxmlformats.org/drawingml/2006/chart">
  <cdr:relSizeAnchor xmlns:cdr="http://schemas.openxmlformats.org/drawingml/2006/chartDrawing">
    <cdr:from>
      <cdr:x>0</cdr:x>
      <cdr:y>0.96472</cdr:y>
    </cdr:from>
    <cdr:to>
      <cdr:x>0.1356</cdr:x>
      <cdr:y>1</cdr:y>
    </cdr:to>
    <cdr:sp macro="" textlink="">
      <cdr:nvSpPr>
        <cdr:cNvPr id="2" name="Tekstiruutu 1">
          <a:extLst xmlns:a="http://schemas.openxmlformats.org/drawingml/2006/main">
            <a:ext uri="{FF2B5EF4-FFF2-40B4-BE49-F238E27FC236}">
              <a16:creationId xmlns:a16="http://schemas.microsoft.com/office/drawing/2014/main" id="{2F46303A-2FBF-4941-A4D0-B25A220E5CE2}"/>
            </a:ext>
          </a:extLst>
        </cdr:cNvPr>
        <cdr:cNvSpPr txBox="1"/>
      </cdr:nvSpPr>
      <cdr:spPr>
        <a:xfrm xmlns:a="http://schemas.openxmlformats.org/drawingml/2006/main">
          <a:off x="0" y="5209500"/>
          <a:ext cx="11715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0.92535</cdr:y>
    </cdr:from>
    <cdr:to>
      <cdr:x>0.23333</cdr:x>
      <cdr:y>1</cdr:y>
    </cdr:to>
    <cdr:sp macro="" textlink="">
      <cdr:nvSpPr>
        <cdr:cNvPr id="2" name="Tekstiruutu 1">
          <a:extLst xmlns:a="http://schemas.openxmlformats.org/drawingml/2006/main">
            <a:ext uri="{FF2B5EF4-FFF2-40B4-BE49-F238E27FC236}">
              <a16:creationId xmlns:a16="http://schemas.microsoft.com/office/drawing/2014/main" id="{29327223-42E9-4DD8-A3A0-AACCB6701217}"/>
            </a:ext>
          </a:extLst>
        </cdr:cNvPr>
        <cdr:cNvSpPr txBox="1"/>
      </cdr:nvSpPr>
      <cdr:spPr>
        <a:xfrm xmlns:a="http://schemas.openxmlformats.org/drawingml/2006/main">
          <a:off x="0" y="2538412"/>
          <a:ext cx="1066800"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 Tilastokeskus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4B2BD1-F3AD-D307-B247-71362ADB5EA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B034C2F-A1B7-B488-80A7-9273F936C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6D8AD9A-02F3-CCBD-2E1B-B276EB1646D4}"/>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5" name="Alatunnisteen paikkamerkki 4">
            <a:extLst>
              <a:ext uri="{FF2B5EF4-FFF2-40B4-BE49-F238E27FC236}">
                <a16:creationId xmlns:a16="http://schemas.microsoft.com/office/drawing/2014/main" id="{C75EA392-510B-948A-57C5-8F35B156F4A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1B5C054-7562-47C4-AF25-8310768EADF6}"/>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272557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2CD519-1DD6-4305-2EF7-3D959313EAC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03434EB-D132-3123-D4C9-F76E6439EA8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32FF7A-F02A-F88B-5DE3-7AA03FFD5CD3}"/>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5" name="Alatunnisteen paikkamerkki 4">
            <a:extLst>
              <a:ext uri="{FF2B5EF4-FFF2-40B4-BE49-F238E27FC236}">
                <a16:creationId xmlns:a16="http://schemas.microsoft.com/office/drawing/2014/main" id="{D306BBA7-7F75-CC81-A0AC-2C9E91751E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AE7020F-A766-174C-0A35-6B9A7131D08D}"/>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9645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5B46F58-3626-7E21-C0EA-3464661ED30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13D2385-63E9-590B-AEBC-A835811C24E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85A6AE7-39A2-1D4E-A957-1AE2F9064CC6}"/>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5" name="Alatunnisteen paikkamerkki 4">
            <a:extLst>
              <a:ext uri="{FF2B5EF4-FFF2-40B4-BE49-F238E27FC236}">
                <a16:creationId xmlns:a16="http://schemas.microsoft.com/office/drawing/2014/main" id="{D96DE4D2-726B-CADC-6929-E27203B105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482D771-0221-7778-10B2-40C4A0C5513E}"/>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379597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3734B4-2937-1BC3-86F2-684304644BE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63E9419-EB37-8724-30DC-FE40FA6AC07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2A4DF6-B39C-4685-850A-C797C9E1BABB}"/>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5" name="Alatunnisteen paikkamerkki 4">
            <a:extLst>
              <a:ext uri="{FF2B5EF4-FFF2-40B4-BE49-F238E27FC236}">
                <a16:creationId xmlns:a16="http://schemas.microsoft.com/office/drawing/2014/main" id="{7E64EC88-EA87-628F-B562-D377C09B49A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B10CF7-83B1-310A-F9FA-5CB038B64E2D}"/>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353146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FAAB9C-2203-F334-C38D-8F9ED1B162A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FC40D71-D8A2-BE90-C38C-AE3E8660D2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7F66619-1C60-0B17-1F2B-EC1F2903AB67}"/>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5" name="Alatunnisteen paikkamerkki 4">
            <a:extLst>
              <a:ext uri="{FF2B5EF4-FFF2-40B4-BE49-F238E27FC236}">
                <a16:creationId xmlns:a16="http://schemas.microsoft.com/office/drawing/2014/main" id="{3289AFDD-B8F8-97EE-1199-FDFC16775BB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CA0724-85C5-5DE2-A3C1-6656836B5128}"/>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274018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7715F-8E03-007B-25B5-12B6FB1331A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7EEB70A-7D86-BDA0-661A-93E66216631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CAFE8A2-4A8D-E3FC-EE44-23280AC3E23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8EE25AA-ED8C-6F3B-919A-3184FBDC9BB4}"/>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6" name="Alatunnisteen paikkamerkki 5">
            <a:extLst>
              <a:ext uri="{FF2B5EF4-FFF2-40B4-BE49-F238E27FC236}">
                <a16:creationId xmlns:a16="http://schemas.microsoft.com/office/drawing/2014/main" id="{DEA07C66-26F7-CD38-D1EA-C51D2BF6806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EB7CE43-6EED-90AA-055E-2591EED25E76}"/>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35056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3870EA-34AD-DDD6-E09D-43D73D8AE89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EC42CD2-C6D7-2CDA-0855-6E43DA014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1CC447-1EA5-6F0F-3912-9F9D2C2444C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DB22D16-FDEF-D360-9EFB-6C116DE02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23442F0-BD1C-493A-9233-341BB1B61B6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F98237-9CA5-7014-1022-8784AE06E2AD}"/>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8" name="Alatunnisteen paikkamerkki 7">
            <a:extLst>
              <a:ext uri="{FF2B5EF4-FFF2-40B4-BE49-F238E27FC236}">
                <a16:creationId xmlns:a16="http://schemas.microsoft.com/office/drawing/2014/main" id="{A8E64FA3-BCB1-D280-77E8-81568C48AAC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B46CFA6-6AE5-B153-ABBC-4B2E2DBA2D45}"/>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352116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6FFD81-5515-7637-EF3E-369784E7CA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1A8C691-F5C0-0DF0-DDCC-4D3ECADDC6B5}"/>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4" name="Alatunnisteen paikkamerkki 3">
            <a:extLst>
              <a:ext uri="{FF2B5EF4-FFF2-40B4-BE49-F238E27FC236}">
                <a16:creationId xmlns:a16="http://schemas.microsoft.com/office/drawing/2014/main" id="{029948A1-D8F5-ED28-FB73-F3E92AFDAF5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D4292B9-E1ED-12AA-1D3D-39B376C5BDE6}"/>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21438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7FADC41-7ADF-8B69-6F49-F4B09BE29012}"/>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3" name="Alatunnisteen paikkamerkki 2">
            <a:extLst>
              <a:ext uri="{FF2B5EF4-FFF2-40B4-BE49-F238E27FC236}">
                <a16:creationId xmlns:a16="http://schemas.microsoft.com/office/drawing/2014/main" id="{66180385-A2C9-6040-DF36-9E84B6F2B87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6480C97-5202-FA8C-E30F-9ABBADADCA47}"/>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92589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DA3323-311A-451D-E2FF-70D59D22F62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61EF1DA-35FC-04FB-B9E3-C83F94FB6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65AAC2C-28A4-1A35-32FA-C8D9FFE72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2CD26A2-E63D-85F0-E988-58BE8DA04C7C}"/>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6" name="Alatunnisteen paikkamerkki 5">
            <a:extLst>
              <a:ext uri="{FF2B5EF4-FFF2-40B4-BE49-F238E27FC236}">
                <a16:creationId xmlns:a16="http://schemas.microsoft.com/office/drawing/2014/main" id="{4D83ED1E-5553-767A-950F-027E6FF13C1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F306BE8-CAA3-236C-7B2F-258F386C26F6}"/>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147081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E0B853-0C58-BE1B-CEAF-75A76EFB43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AF08B34-66F1-7480-082B-FE6C7777E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9458649-191C-91B7-17FB-FDB83DC9B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9A826B5-8354-EED0-6C3B-0BBB44696F9D}"/>
              </a:ext>
            </a:extLst>
          </p:cNvPr>
          <p:cNvSpPr>
            <a:spLocks noGrp="1"/>
          </p:cNvSpPr>
          <p:nvPr>
            <p:ph type="dt" sz="half" idx="10"/>
          </p:nvPr>
        </p:nvSpPr>
        <p:spPr/>
        <p:txBody>
          <a:bodyPr/>
          <a:lstStyle/>
          <a:p>
            <a:fld id="{7D7D573D-4510-4430-9CE6-26604D8544B8}" type="datetimeFigureOut">
              <a:rPr lang="fi-FI" smtClean="0"/>
              <a:t>28.11.2024</a:t>
            </a:fld>
            <a:endParaRPr lang="fi-FI"/>
          </a:p>
        </p:txBody>
      </p:sp>
      <p:sp>
        <p:nvSpPr>
          <p:cNvPr id="6" name="Alatunnisteen paikkamerkki 5">
            <a:extLst>
              <a:ext uri="{FF2B5EF4-FFF2-40B4-BE49-F238E27FC236}">
                <a16:creationId xmlns:a16="http://schemas.microsoft.com/office/drawing/2014/main" id="{3F0DD8BC-D359-84E6-379A-6BEC1BEB2AC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C2B52A7-4698-A09A-BD53-86043E86830A}"/>
              </a:ext>
            </a:extLst>
          </p:cNvPr>
          <p:cNvSpPr>
            <a:spLocks noGrp="1"/>
          </p:cNvSpPr>
          <p:nvPr>
            <p:ph type="sldNum" sz="quarter" idx="12"/>
          </p:nvPr>
        </p:nvSpPr>
        <p:spPr/>
        <p:txBody>
          <a:bodyPr/>
          <a:lstStyle/>
          <a:p>
            <a:fld id="{7A50AB57-4381-4FED-A85F-250F9F60B141}" type="slidenum">
              <a:rPr lang="fi-FI" smtClean="0"/>
              <a:t>‹#›</a:t>
            </a:fld>
            <a:endParaRPr lang="fi-FI"/>
          </a:p>
        </p:txBody>
      </p:sp>
    </p:spTree>
    <p:extLst>
      <p:ext uri="{BB962C8B-B14F-4D97-AF65-F5344CB8AC3E}">
        <p14:creationId xmlns:p14="http://schemas.microsoft.com/office/powerpoint/2010/main" val="271692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B43DFCD-1D9B-69EE-1748-35FA6FCD3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A6C142B-455C-1D08-E41F-E124B0292D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AC5E86B-692A-93F8-4C2B-0FB6BC15A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7D573D-4510-4430-9CE6-26604D8544B8}" type="datetimeFigureOut">
              <a:rPr lang="fi-FI" smtClean="0"/>
              <a:t>28.11.2024</a:t>
            </a:fld>
            <a:endParaRPr lang="fi-FI"/>
          </a:p>
        </p:txBody>
      </p:sp>
      <p:sp>
        <p:nvSpPr>
          <p:cNvPr id="5" name="Alatunnisteen paikkamerkki 4">
            <a:extLst>
              <a:ext uri="{FF2B5EF4-FFF2-40B4-BE49-F238E27FC236}">
                <a16:creationId xmlns:a16="http://schemas.microsoft.com/office/drawing/2014/main" id="{A954FEDC-F332-2D6C-183B-033BCB258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FA73E8EA-5D5A-A085-C4A3-F15ED5670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50AB57-4381-4FED-A85F-250F9F60B141}" type="slidenum">
              <a:rPr lang="fi-FI" smtClean="0"/>
              <a:t>‹#›</a:t>
            </a:fld>
            <a:endParaRPr lang="fi-FI"/>
          </a:p>
        </p:txBody>
      </p:sp>
    </p:spTree>
    <p:extLst>
      <p:ext uri="{BB962C8B-B14F-4D97-AF65-F5344CB8AC3E}">
        <p14:creationId xmlns:p14="http://schemas.microsoft.com/office/powerpoint/2010/main" val="336575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image" Target="../media/image3.png"/><Relationship Id="rId2" Type="http://schemas.openxmlformats.org/officeDocument/2006/relationships/chart" Target="../charts/chart26.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34.xml"/><Relationship Id="rId4" Type="http://schemas.openxmlformats.org/officeDocument/2006/relationships/chart" Target="../charts/char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7" Type="http://schemas.openxmlformats.org/officeDocument/2006/relationships/image" Target="../media/image3.png"/><Relationship Id="rId2" Type="http://schemas.openxmlformats.org/officeDocument/2006/relationships/chart" Target="../charts/chart35.xml"/><Relationship Id="rId1" Type="http://schemas.openxmlformats.org/officeDocument/2006/relationships/slideLayout" Target="../slideLayouts/slideLayout2.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3.xml"/><Relationship Id="rId4" Type="http://schemas.openxmlformats.org/officeDocument/2006/relationships/chart" Target="../charts/chart42.xml"/></Relationships>
</file>

<file path=ppt/slides/_rels/slide2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47.xml"/><Relationship Id="rId4" Type="http://schemas.openxmlformats.org/officeDocument/2006/relationships/chart" Target="../charts/char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70A147E-E1C2-5D42-B3DD-715E928B6F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29000"/>
            <a:ext cx="12192000" cy="3422650"/>
          </a:xfrm>
          <a:prstGeom prst="rect">
            <a:avLst/>
          </a:prstGeom>
        </p:spPr>
      </p:pic>
      <p:pic>
        <p:nvPicPr>
          <p:cNvPr id="7" name="Kuva 6">
            <a:extLst>
              <a:ext uri="{FF2B5EF4-FFF2-40B4-BE49-F238E27FC236}">
                <a16:creationId xmlns:a16="http://schemas.microsoft.com/office/drawing/2014/main" id="{B8B38D25-4AAD-B44C-A689-EB33BA048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5" name="Otsikko 1">
            <a:extLst>
              <a:ext uri="{FF2B5EF4-FFF2-40B4-BE49-F238E27FC236}">
                <a16:creationId xmlns:a16="http://schemas.microsoft.com/office/drawing/2014/main" id="{AED7B1B6-B5F4-1A46-65FD-27096C824C13}"/>
              </a:ext>
            </a:extLst>
          </p:cNvPr>
          <p:cNvSpPr>
            <a:spLocks noGrp="1"/>
          </p:cNvSpPr>
          <p:nvPr>
            <p:ph type="title"/>
          </p:nvPr>
        </p:nvSpPr>
        <p:spPr>
          <a:xfrm>
            <a:off x="1066799" y="1624995"/>
            <a:ext cx="10452847" cy="1438834"/>
          </a:xfrm>
        </p:spPr>
        <p:txBody>
          <a:bodyPr>
            <a:normAutofit fontScale="90000"/>
          </a:bodyPr>
          <a:lstStyle/>
          <a:p>
            <a:r>
              <a:rPr lang="fi-FI" sz="4900" dirty="0">
                <a:solidFill>
                  <a:srgbClr val="0070C0"/>
                </a:solidFill>
                <a:latin typeface="Franklin Gothic Medium" panose="020B0603020102020204" pitchFamily="34" charset="0"/>
              </a:rPr>
              <a:t>Tilastokeskuksen väestöennuste 2024 </a:t>
            </a:r>
            <a:br>
              <a:rPr lang="fi-FI" sz="4900" dirty="0">
                <a:solidFill>
                  <a:srgbClr val="0070C0"/>
                </a:solidFill>
                <a:latin typeface="Franklin Gothic Medium" panose="020B0603020102020204" pitchFamily="34" charset="0"/>
              </a:rPr>
            </a:br>
            <a:r>
              <a:rPr lang="fi-FI" sz="4000" dirty="0">
                <a:solidFill>
                  <a:srgbClr val="0070C0"/>
                </a:solidFill>
                <a:latin typeface="Franklin Gothic Medium" panose="020B0603020102020204" pitchFamily="34" charset="0"/>
              </a:rPr>
              <a:t>Väestöennuste maakunnittain ja Pohjois-Savossa kunnittain v. 2024-2045</a:t>
            </a:r>
          </a:p>
        </p:txBody>
      </p:sp>
      <p:sp>
        <p:nvSpPr>
          <p:cNvPr id="2" name="Päivämäärän paikkamerkki 1">
            <a:extLst>
              <a:ext uri="{FF2B5EF4-FFF2-40B4-BE49-F238E27FC236}">
                <a16:creationId xmlns:a16="http://schemas.microsoft.com/office/drawing/2014/main" id="{E3B987BE-88FD-AADA-E879-572CE46A6CEC}"/>
              </a:ext>
            </a:extLst>
          </p:cNvPr>
          <p:cNvSpPr>
            <a:spLocks noGrp="1"/>
          </p:cNvSpPr>
          <p:nvPr>
            <p:ph type="dt" sz="half" idx="10"/>
          </p:nvPr>
        </p:nvSpPr>
        <p:spPr/>
        <p:txBody>
          <a:bodyPr/>
          <a:lstStyle/>
          <a:p>
            <a:fld id="{5376CF77-226D-43D1-8818-DFF0CB63282F}" type="datetime1">
              <a:rPr lang="fi-FI" smtClean="0"/>
              <a:t>28.11.2024</a:t>
            </a:fld>
            <a:endParaRPr lang="fi-FI"/>
          </a:p>
        </p:txBody>
      </p:sp>
      <p:sp>
        <p:nvSpPr>
          <p:cNvPr id="3" name="Tekstiruutu 2">
            <a:extLst>
              <a:ext uri="{FF2B5EF4-FFF2-40B4-BE49-F238E27FC236}">
                <a16:creationId xmlns:a16="http://schemas.microsoft.com/office/drawing/2014/main" id="{A7C0B7E3-F973-F6AA-5D84-54EDB3846C91}"/>
              </a:ext>
            </a:extLst>
          </p:cNvPr>
          <p:cNvSpPr txBox="1"/>
          <p:nvPr/>
        </p:nvSpPr>
        <p:spPr>
          <a:xfrm>
            <a:off x="1066800" y="3063829"/>
            <a:ext cx="10246659" cy="369332"/>
          </a:xfrm>
          <a:prstGeom prst="rect">
            <a:avLst/>
          </a:prstGeom>
          <a:noFill/>
        </p:spPr>
        <p:txBody>
          <a:bodyPr wrap="square" rtlCol="0">
            <a:spAutoFit/>
          </a:bodyPr>
          <a:lstStyle/>
          <a:p>
            <a:r>
              <a:rPr lang="fi-FI" dirty="0">
                <a:solidFill>
                  <a:srgbClr val="0070C0"/>
                </a:solidFill>
                <a:latin typeface="Franklin Gothic Book" panose="020B0503020102020204" pitchFamily="34" charset="0"/>
              </a:rPr>
              <a:t>Lähde: Tilastokeskus</a:t>
            </a:r>
          </a:p>
        </p:txBody>
      </p:sp>
    </p:spTree>
    <p:extLst>
      <p:ext uri="{BB962C8B-B14F-4D97-AF65-F5344CB8AC3E}">
        <p14:creationId xmlns:p14="http://schemas.microsoft.com/office/powerpoint/2010/main" val="1299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FEF99A-506D-E84B-75B3-92FC2DA9A87E}"/>
              </a:ext>
            </a:extLst>
          </p:cNvPr>
          <p:cNvSpPr>
            <a:spLocks noGrp="1"/>
          </p:cNvSpPr>
          <p:nvPr>
            <p:ph type="title"/>
          </p:nvPr>
        </p:nvSpPr>
        <p:spPr>
          <a:xfrm>
            <a:off x="0" y="0"/>
            <a:ext cx="12192000" cy="792000"/>
          </a:xfrm>
        </p:spPr>
        <p:txBody>
          <a:bodyPr>
            <a:normAutofit/>
          </a:bodyPr>
          <a:lstStyle/>
          <a:p>
            <a:pPr algn="ctr"/>
            <a:r>
              <a:rPr lang="fi-FI" sz="2400" i="0" u="none" strike="noStrike" dirty="0">
                <a:solidFill>
                  <a:srgbClr val="0070C0"/>
                </a:solidFill>
                <a:effectLst/>
                <a:latin typeface="Franklin Gothic Medium" panose="020B0603020102020204" pitchFamily="34" charset="0"/>
              </a:rPr>
              <a:t>Elävänä syntyneet Pohjois-Savossa ja koko maassa </a:t>
            </a:r>
            <a:br>
              <a:rPr lang="fi-FI" sz="2400" i="0" u="none" strike="noStrike" dirty="0">
                <a:solidFill>
                  <a:srgbClr val="0070C0"/>
                </a:solidFill>
                <a:effectLst/>
                <a:latin typeface="Franklin Gothic Medium" panose="020B0603020102020204" pitchFamily="34" charset="0"/>
              </a:rPr>
            </a:br>
            <a:r>
              <a:rPr lang="fi-FI" sz="2400" i="0" u="none" strike="noStrike" dirty="0">
                <a:solidFill>
                  <a:srgbClr val="0070C0"/>
                </a:solidFill>
                <a:effectLst/>
                <a:latin typeface="Franklin Gothic Medium" panose="020B0603020102020204" pitchFamily="34" charset="0"/>
              </a:rPr>
              <a:t>1990–2023 ja ennuste 2024–2045</a:t>
            </a:r>
            <a:r>
              <a:rPr lang="fi-FI" sz="2400" dirty="0">
                <a:solidFill>
                  <a:srgbClr val="0070C0"/>
                </a:solidFill>
                <a:latin typeface="Franklin Gothic Medium" panose="020B0603020102020204" pitchFamily="34" charset="0"/>
              </a:rPr>
              <a:t> </a:t>
            </a:r>
          </a:p>
        </p:txBody>
      </p:sp>
      <p:graphicFrame>
        <p:nvGraphicFramePr>
          <p:cNvPr id="6" name="Kaavio 5" descr="Viivakaavio esittää elävänä syntyneet koko maassa vuosina 1990–2020 sekä ennusteen vuosille 2021–2040. Kaavion tiedot on esitetty taulukkomuodossa diassa 9.">
            <a:extLst>
              <a:ext uri="{FF2B5EF4-FFF2-40B4-BE49-F238E27FC236}">
                <a16:creationId xmlns:a16="http://schemas.microsoft.com/office/drawing/2014/main" id="{138DBA24-1416-4E63-8BB0-79DF538FB97F}"/>
              </a:ext>
            </a:extLst>
          </p:cNvPr>
          <p:cNvGraphicFramePr>
            <a:graphicFrameLocks/>
          </p:cNvGraphicFramePr>
          <p:nvPr>
            <p:extLst>
              <p:ext uri="{D42A27DB-BD31-4B8C-83A1-F6EECF244321}">
                <p14:modId xmlns:p14="http://schemas.microsoft.com/office/powerpoint/2010/main" val="3548187934"/>
              </p:ext>
            </p:extLst>
          </p:nvPr>
        </p:nvGraphicFramePr>
        <p:xfrm>
          <a:off x="2316000" y="3818606"/>
          <a:ext cx="756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descr="Viivakaavio esittää elävänä syntyneet Pohjois-Savossa vuosina 1990–2020 sekä ennusteen vuosille 2021–2040. Kaavion tiedot on esitetty taulukkomuodossa diassa 8.">
            <a:extLst>
              <a:ext uri="{FF2B5EF4-FFF2-40B4-BE49-F238E27FC236}">
                <a16:creationId xmlns:a16="http://schemas.microsoft.com/office/drawing/2014/main" id="{71033FC7-A5AC-4190-B787-BF3449365E25}"/>
              </a:ext>
            </a:extLst>
          </p:cNvPr>
          <p:cNvGraphicFramePr>
            <a:graphicFrameLocks/>
          </p:cNvGraphicFramePr>
          <p:nvPr>
            <p:extLst>
              <p:ext uri="{D42A27DB-BD31-4B8C-83A1-F6EECF244321}">
                <p14:modId xmlns:p14="http://schemas.microsoft.com/office/powerpoint/2010/main" val="4100072442"/>
              </p:ext>
            </p:extLst>
          </p:nvPr>
        </p:nvGraphicFramePr>
        <p:xfrm>
          <a:off x="2316000" y="806681"/>
          <a:ext cx="7560000" cy="2880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Kuva 2" descr="Kuva, joka sisältää kohteen teksti&#10;&#10;Kuvaus luotu automaattisesti">
            <a:extLst>
              <a:ext uri="{FF2B5EF4-FFF2-40B4-BE49-F238E27FC236}">
                <a16:creationId xmlns:a16="http://schemas.microsoft.com/office/drawing/2014/main" id="{79926B91-DCE1-BD21-5E90-A0338D477F8E}"/>
              </a:ext>
            </a:extLst>
          </p:cNvPr>
          <p:cNvPicPr>
            <a:picLocks noChangeAspect="1"/>
          </p:cNvPicPr>
          <p:nvPr/>
        </p:nvPicPr>
        <p:blipFill>
          <a:blip r:embed="rId4"/>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75450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995949-7AA7-92E4-C80E-AC4B203BA939}"/>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Kuolleet Pohjois-Savossa v. 1990–2023 ja ennuste v. 2025–2045</a:t>
            </a:r>
          </a:p>
        </p:txBody>
      </p:sp>
      <p:graphicFrame>
        <p:nvGraphicFramePr>
          <p:cNvPr id="4" name="Taulukko 3">
            <a:extLst>
              <a:ext uri="{FF2B5EF4-FFF2-40B4-BE49-F238E27FC236}">
                <a16:creationId xmlns:a16="http://schemas.microsoft.com/office/drawing/2014/main" id="{6830D9BC-5B02-3BDC-E139-AAA37D9A08C7}"/>
              </a:ext>
            </a:extLst>
          </p:cNvPr>
          <p:cNvGraphicFramePr>
            <a:graphicFrameLocks noGrp="1"/>
          </p:cNvGraphicFramePr>
          <p:nvPr>
            <p:extLst>
              <p:ext uri="{D42A27DB-BD31-4B8C-83A1-F6EECF244321}">
                <p14:modId xmlns:p14="http://schemas.microsoft.com/office/powerpoint/2010/main" val="4097501243"/>
              </p:ext>
            </p:extLst>
          </p:nvPr>
        </p:nvGraphicFramePr>
        <p:xfrm>
          <a:off x="1195383" y="907254"/>
          <a:ext cx="9801234" cy="5043492"/>
        </p:xfrm>
        <a:graphic>
          <a:graphicData uri="http://schemas.openxmlformats.org/drawingml/2006/table">
            <a:tbl>
              <a:tblPr firstRow="1" bandRow="1">
                <a:tableStyleId>{D27102A9-8310-4765-A935-A1911B00CA55}</a:tableStyleId>
              </a:tblPr>
              <a:tblGrid>
                <a:gridCol w="1591877">
                  <a:extLst>
                    <a:ext uri="{9D8B030D-6E8A-4147-A177-3AD203B41FA5}">
                      <a16:colId xmlns:a16="http://schemas.microsoft.com/office/drawing/2014/main" val="3343293550"/>
                    </a:ext>
                  </a:extLst>
                </a:gridCol>
                <a:gridCol w="631489">
                  <a:extLst>
                    <a:ext uri="{9D8B030D-6E8A-4147-A177-3AD203B41FA5}">
                      <a16:colId xmlns:a16="http://schemas.microsoft.com/office/drawing/2014/main" val="1520204597"/>
                    </a:ext>
                  </a:extLst>
                </a:gridCol>
                <a:gridCol w="631489">
                  <a:extLst>
                    <a:ext uri="{9D8B030D-6E8A-4147-A177-3AD203B41FA5}">
                      <a16:colId xmlns:a16="http://schemas.microsoft.com/office/drawing/2014/main" val="848233268"/>
                    </a:ext>
                  </a:extLst>
                </a:gridCol>
                <a:gridCol w="631489">
                  <a:extLst>
                    <a:ext uri="{9D8B030D-6E8A-4147-A177-3AD203B41FA5}">
                      <a16:colId xmlns:a16="http://schemas.microsoft.com/office/drawing/2014/main" val="1378182999"/>
                    </a:ext>
                  </a:extLst>
                </a:gridCol>
                <a:gridCol w="631489">
                  <a:extLst>
                    <a:ext uri="{9D8B030D-6E8A-4147-A177-3AD203B41FA5}">
                      <a16:colId xmlns:a16="http://schemas.microsoft.com/office/drawing/2014/main" val="1989601080"/>
                    </a:ext>
                  </a:extLst>
                </a:gridCol>
                <a:gridCol w="631489">
                  <a:extLst>
                    <a:ext uri="{9D8B030D-6E8A-4147-A177-3AD203B41FA5}">
                      <a16:colId xmlns:a16="http://schemas.microsoft.com/office/drawing/2014/main" val="56254210"/>
                    </a:ext>
                  </a:extLst>
                </a:gridCol>
                <a:gridCol w="631489">
                  <a:extLst>
                    <a:ext uri="{9D8B030D-6E8A-4147-A177-3AD203B41FA5}">
                      <a16:colId xmlns:a16="http://schemas.microsoft.com/office/drawing/2014/main" val="549038290"/>
                    </a:ext>
                  </a:extLst>
                </a:gridCol>
                <a:gridCol w="631489">
                  <a:extLst>
                    <a:ext uri="{9D8B030D-6E8A-4147-A177-3AD203B41FA5}">
                      <a16:colId xmlns:a16="http://schemas.microsoft.com/office/drawing/2014/main" val="1652796262"/>
                    </a:ext>
                  </a:extLst>
                </a:gridCol>
                <a:gridCol w="631489">
                  <a:extLst>
                    <a:ext uri="{9D8B030D-6E8A-4147-A177-3AD203B41FA5}">
                      <a16:colId xmlns:a16="http://schemas.microsoft.com/office/drawing/2014/main" val="2833913751"/>
                    </a:ext>
                  </a:extLst>
                </a:gridCol>
                <a:gridCol w="631489">
                  <a:extLst>
                    <a:ext uri="{9D8B030D-6E8A-4147-A177-3AD203B41FA5}">
                      <a16:colId xmlns:a16="http://schemas.microsoft.com/office/drawing/2014/main" val="1951709309"/>
                    </a:ext>
                  </a:extLst>
                </a:gridCol>
                <a:gridCol w="631489">
                  <a:extLst>
                    <a:ext uri="{9D8B030D-6E8A-4147-A177-3AD203B41FA5}">
                      <a16:colId xmlns:a16="http://schemas.microsoft.com/office/drawing/2014/main" val="3512399231"/>
                    </a:ext>
                  </a:extLst>
                </a:gridCol>
                <a:gridCol w="631489">
                  <a:extLst>
                    <a:ext uri="{9D8B030D-6E8A-4147-A177-3AD203B41FA5}">
                      <a16:colId xmlns:a16="http://schemas.microsoft.com/office/drawing/2014/main" val="3043623668"/>
                    </a:ext>
                  </a:extLst>
                </a:gridCol>
                <a:gridCol w="631489">
                  <a:extLst>
                    <a:ext uri="{9D8B030D-6E8A-4147-A177-3AD203B41FA5}">
                      <a16:colId xmlns:a16="http://schemas.microsoft.com/office/drawing/2014/main" val="2433944607"/>
                    </a:ext>
                  </a:extLst>
                </a:gridCol>
                <a:gridCol w="631489">
                  <a:extLst>
                    <a:ext uri="{9D8B030D-6E8A-4147-A177-3AD203B41FA5}">
                      <a16:colId xmlns:a16="http://schemas.microsoft.com/office/drawing/2014/main" val="3642526357"/>
                    </a:ext>
                  </a:extLst>
                </a:gridCol>
              </a:tblGrid>
              <a:tr h="186796">
                <a:tc>
                  <a:txBody>
                    <a:bodyPr/>
                    <a:lstStyle/>
                    <a:p>
                      <a:pPr algn="l" fontAlgn="b"/>
                      <a:r>
                        <a:rPr lang="fi-FI" sz="1050" b="1" u="none" strike="noStrike" dirty="0">
                          <a:solidFill>
                            <a:srgbClr val="000000"/>
                          </a:solidFill>
                          <a:effectLst/>
                        </a:rPr>
                        <a:t>Alue</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1990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1995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2000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2005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2010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2015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2020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2023</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2025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2030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2035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2040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284070"/>
                  </a:ext>
                </a:extLst>
              </a:tr>
              <a:tr h="186796">
                <a:tc>
                  <a:txBody>
                    <a:bodyPr/>
                    <a:lstStyle/>
                    <a:p>
                      <a:pPr algn="l" fontAlgn="b"/>
                      <a:r>
                        <a:rPr lang="fi-FI" sz="1050" b="0" u="none" strike="noStrike" dirty="0">
                          <a:solidFill>
                            <a:srgbClr val="000000"/>
                          </a:solidFill>
                          <a:effectLst/>
                        </a:rPr>
                        <a:t>Kuopio</a:t>
                      </a:r>
                      <a:endParaRPr lang="fi-FI" sz="1050" b="0" i="0" u="none" strike="noStrike" dirty="0">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1 022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1 058</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1 017</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976</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1 047</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1 183</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1 059</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1 258</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1 209</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1 291</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1 386</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1 481</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1 530</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12811"/>
                  </a:ext>
                </a:extLst>
              </a:tr>
              <a:tr h="186796">
                <a:tc>
                  <a:txBody>
                    <a:bodyPr/>
                    <a:lstStyle/>
                    <a:p>
                      <a:pPr algn="l" fontAlgn="b"/>
                      <a:r>
                        <a:rPr lang="fi-FI" sz="1050" b="0" u="none" strike="noStrike">
                          <a:solidFill>
                            <a:srgbClr val="000000"/>
                          </a:solidFill>
                          <a:effectLst/>
                        </a:rPr>
                        <a:t>Siilinjärvi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110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222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244</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4428392"/>
                  </a:ext>
                </a:extLst>
              </a:tr>
              <a:tr h="186796">
                <a:tc>
                  <a:txBody>
                    <a:bodyPr/>
                    <a:lstStyle/>
                    <a:p>
                      <a:pPr algn="l" fontAlgn="b"/>
                      <a:r>
                        <a:rPr lang="fi-FI" sz="1050" b="1" u="none" strike="noStrike">
                          <a:solidFill>
                            <a:srgbClr val="000000"/>
                          </a:solidFill>
                          <a:effectLst/>
                        </a:rPr>
                        <a:t>Kuopion seutukunta</a:t>
                      </a:r>
                      <a:endParaRPr lang="fi-FI" sz="1050" b="1"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1 132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1 166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1 145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1 093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1 196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1 317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1 227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1 439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1 396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1 496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1 608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1 719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1 774</a:t>
                      </a:r>
                      <a:endParaRPr lang="fi-FI" sz="1050" b="1"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7671203"/>
                  </a:ext>
                </a:extLst>
              </a:tr>
              <a:tr h="186796">
                <a:tc>
                  <a:txBody>
                    <a:bodyPr/>
                    <a:lstStyle/>
                    <a:p>
                      <a:pPr algn="l" fontAlgn="b"/>
                      <a:r>
                        <a:rPr lang="fi-FI" sz="1050" b="0" u="none" strike="noStrike">
                          <a:solidFill>
                            <a:srgbClr val="000000"/>
                          </a:solidFill>
                          <a:effectLst/>
                        </a:rPr>
                        <a:t>Iisalmi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211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193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287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298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300</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8956936"/>
                  </a:ext>
                </a:extLst>
              </a:tr>
              <a:tr h="186796">
                <a:tc>
                  <a:txBody>
                    <a:bodyPr/>
                    <a:lstStyle/>
                    <a:p>
                      <a:pPr algn="l" fontAlgn="b"/>
                      <a:r>
                        <a:rPr lang="fi-FI" sz="1050" b="0" u="none" strike="noStrike">
                          <a:solidFill>
                            <a:srgbClr val="000000"/>
                          </a:solidFill>
                          <a:effectLst/>
                        </a:rPr>
                        <a:t>Kiuruvesi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114</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1755093"/>
                  </a:ext>
                </a:extLst>
              </a:tr>
              <a:tr h="186796">
                <a:tc>
                  <a:txBody>
                    <a:bodyPr/>
                    <a:lstStyle/>
                    <a:p>
                      <a:pPr algn="l" fontAlgn="b"/>
                      <a:r>
                        <a:rPr lang="fi-FI" sz="1050" b="0" u="none" strike="noStrike">
                          <a:solidFill>
                            <a:srgbClr val="000000"/>
                          </a:solidFill>
                          <a:effectLst/>
                        </a:rPr>
                        <a:t>Keitele</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36</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7864353"/>
                  </a:ext>
                </a:extLst>
              </a:tr>
              <a:tr h="186796">
                <a:tc>
                  <a:txBody>
                    <a:bodyPr/>
                    <a:lstStyle/>
                    <a:p>
                      <a:pPr algn="l" fontAlgn="b"/>
                      <a:r>
                        <a:rPr lang="fi-FI" sz="1050" b="0" u="none" strike="noStrike">
                          <a:solidFill>
                            <a:srgbClr val="000000"/>
                          </a:solidFill>
                          <a:effectLst/>
                        </a:rPr>
                        <a:t>Lapinlahti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155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104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128</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5510032"/>
                  </a:ext>
                </a:extLst>
              </a:tr>
              <a:tr h="186796">
                <a:tc>
                  <a:txBody>
                    <a:bodyPr/>
                    <a:lstStyle/>
                    <a:p>
                      <a:pPr algn="l" fontAlgn="b"/>
                      <a:r>
                        <a:rPr lang="fi-FI" sz="1050" b="0" u="none" strike="noStrike">
                          <a:solidFill>
                            <a:srgbClr val="000000"/>
                          </a:solidFill>
                          <a:effectLst/>
                        </a:rPr>
                        <a:t>Pielavesi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113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73</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4359449"/>
                  </a:ext>
                </a:extLst>
              </a:tr>
              <a:tr h="186796">
                <a:tc>
                  <a:txBody>
                    <a:bodyPr/>
                    <a:lstStyle/>
                    <a:p>
                      <a:pPr algn="l" fontAlgn="b"/>
                      <a:r>
                        <a:rPr lang="fi-FI" sz="1050" b="0" u="none" strike="noStrike">
                          <a:solidFill>
                            <a:srgbClr val="000000"/>
                          </a:solidFill>
                          <a:effectLst/>
                        </a:rPr>
                        <a:t>Sonkajärvi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64</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2170103"/>
                  </a:ext>
                </a:extLst>
              </a:tr>
              <a:tr h="186796">
                <a:tc>
                  <a:txBody>
                    <a:bodyPr/>
                    <a:lstStyle/>
                    <a:p>
                      <a:pPr algn="l" fontAlgn="b"/>
                      <a:r>
                        <a:rPr lang="fi-FI" sz="1050" b="0" u="none" strike="noStrike">
                          <a:solidFill>
                            <a:srgbClr val="000000"/>
                          </a:solidFill>
                          <a:effectLst/>
                        </a:rPr>
                        <a:t>Vieremä</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5838729"/>
                  </a:ext>
                </a:extLst>
              </a:tr>
              <a:tr h="186796">
                <a:tc>
                  <a:txBody>
                    <a:bodyPr/>
                    <a:lstStyle/>
                    <a:p>
                      <a:pPr algn="l" fontAlgn="b"/>
                      <a:r>
                        <a:rPr lang="fi-FI" sz="1050" b="1" u="none" strike="noStrike">
                          <a:solidFill>
                            <a:srgbClr val="000000"/>
                          </a:solidFill>
                          <a:effectLst/>
                        </a:rPr>
                        <a:t>Ylä-Savon seutukunta</a:t>
                      </a:r>
                      <a:endParaRPr lang="fi-FI" sz="1050" b="1"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841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810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736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705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760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789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835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831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807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794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792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791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766</a:t>
                      </a:r>
                      <a:endParaRPr lang="fi-FI" sz="1050" b="1"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2991986"/>
                  </a:ext>
                </a:extLst>
              </a:tr>
              <a:tr h="186796">
                <a:tc>
                  <a:txBody>
                    <a:bodyPr/>
                    <a:lstStyle/>
                    <a:p>
                      <a:pPr algn="l" fontAlgn="b"/>
                      <a:r>
                        <a:rPr lang="fi-FI" sz="1050" b="0" u="none" strike="noStrike">
                          <a:solidFill>
                            <a:srgbClr val="000000"/>
                          </a:solidFill>
                          <a:effectLst/>
                        </a:rPr>
                        <a:t>Suonenjoki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111</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6272354"/>
                  </a:ext>
                </a:extLst>
              </a:tr>
              <a:tr h="186796">
                <a:tc>
                  <a:txBody>
                    <a:bodyPr/>
                    <a:lstStyle/>
                    <a:p>
                      <a:pPr algn="l" fontAlgn="b"/>
                      <a:r>
                        <a:rPr lang="fi-FI" sz="1050" b="0" u="none" strike="noStrike">
                          <a:solidFill>
                            <a:srgbClr val="000000"/>
                          </a:solidFill>
                          <a:effectLst/>
                        </a:rPr>
                        <a:t>Rautalampi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46</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8258653"/>
                  </a:ext>
                </a:extLst>
              </a:tr>
              <a:tr h="186796">
                <a:tc>
                  <a:txBody>
                    <a:bodyPr/>
                    <a:lstStyle/>
                    <a:p>
                      <a:pPr algn="l" fontAlgn="b"/>
                      <a:r>
                        <a:rPr lang="fi-FI" sz="1050" b="0" u="none" strike="noStrike">
                          <a:solidFill>
                            <a:srgbClr val="000000"/>
                          </a:solidFill>
                          <a:effectLst/>
                        </a:rPr>
                        <a:t>Tervo</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25</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0510902"/>
                  </a:ext>
                </a:extLst>
              </a:tr>
              <a:tr h="186796">
                <a:tc>
                  <a:txBody>
                    <a:bodyPr/>
                    <a:lstStyle/>
                    <a:p>
                      <a:pPr algn="l" fontAlgn="b"/>
                      <a:r>
                        <a:rPr lang="fi-FI" sz="1050" b="0" u="none" strike="noStrike">
                          <a:solidFill>
                            <a:srgbClr val="000000"/>
                          </a:solidFill>
                          <a:effectLst/>
                        </a:rPr>
                        <a:t>Vesanto</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6929246"/>
                  </a:ext>
                </a:extLst>
              </a:tr>
              <a:tr h="186796">
                <a:tc>
                  <a:txBody>
                    <a:bodyPr/>
                    <a:lstStyle/>
                    <a:p>
                      <a:pPr algn="l" fontAlgn="b"/>
                      <a:r>
                        <a:rPr lang="fi-FI" sz="1050" b="1" u="none" strike="noStrike">
                          <a:solidFill>
                            <a:srgbClr val="000000"/>
                          </a:solidFill>
                          <a:effectLst/>
                        </a:rPr>
                        <a:t>Sisä-Savon seutukunta</a:t>
                      </a:r>
                      <a:endParaRPr lang="fi-FI" sz="1050" b="1"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280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264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260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251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237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267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255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255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239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231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229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226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219</a:t>
                      </a:r>
                      <a:endParaRPr lang="fi-FI" sz="1050" b="1"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433855"/>
                  </a:ext>
                </a:extLst>
              </a:tr>
              <a:tr h="186796">
                <a:tc>
                  <a:txBody>
                    <a:bodyPr/>
                    <a:lstStyle/>
                    <a:p>
                      <a:pPr algn="l" fontAlgn="b"/>
                      <a:r>
                        <a:rPr lang="fi-FI" sz="1050" b="0" u="none" strike="noStrike">
                          <a:solidFill>
                            <a:srgbClr val="000000"/>
                          </a:solidFill>
                          <a:effectLst/>
                        </a:rPr>
                        <a:t>Kaavi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43</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7227288"/>
                  </a:ext>
                </a:extLst>
              </a:tr>
              <a:tr h="186796">
                <a:tc>
                  <a:txBody>
                    <a:bodyPr/>
                    <a:lstStyle/>
                    <a:p>
                      <a:pPr algn="l" fontAlgn="b"/>
                      <a:r>
                        <a:rPr lang="fi-FI" sz="1050" b="0" u="none" strike="noStrike">
                          <a:solidFill>
                            <a:srgbClr val="000000"/>
                          </a:solidFill>
                          <a:effectLst/>
                        </a:rPr>
                        <a:t>Rautavaara</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24</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0036193"/>
                  </a:ext>
                </a:extLst>
              </a:tr>
              <a:tr h="186796">
                <a:tc>
                  <a:txBody>
                    <a:bodyPr/>
                    <a:lstStyle/>
                    <a:p>
                      <a:pPr algn="l" fontAlgn="b"/>
                      <a:r>
                        <a:rPr lang="fi-FI" sz="1050" b="0" u="none" strike="noStrike">
                          <a:solidFill>
                            <a:srgbClr val="000000"/>
                          </a:solidFill>
                          <a:effectLst/>
                        </a:rPr>
                        <a:t>Tuusniemi</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43</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8926699"/>
                  </a:ext>
                </a:extLst>
              </a:tr>
              <a:tr h="186796">
                <a:tc>
                  <a:txBody>
                    <a:bodyPr/>
                    <a:lstStyle/>
                    <a:p>
                      <a:pPr algn="l" fontAlgn="b"/>
                      <a:r>
                        <a:rPr lang="fi-FI" sz="1050" b="1" u="none" strike="noStrike">
                          <a:solidFill>
                            <a:srgbClr val="000000"/>
                          </a:solidFill>
                          <a:effectLst/>
                        </a:rPr>
                        <a:t>Koillis-Savon seutukunta</a:t>
                      </a:r>
                      <a:endParaRPr lang="fi-FI" sz="1050" b="1"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145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139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154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155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131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142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156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139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140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133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125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118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110</a:t>
                      </a:r>
                      <a:endParaRPr lang="fi-FI" sz="1050" b="1"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3245918"/>
                  </a:ext>
                </a:extLst>
              </a:tr>
              <a:tr h="186796">
                <a:tc>
                  <a:txBody>
                    <a:bodyPr/>
                    <a:lstStyle/>
                    <a:p>
                      <a:pPr algn="l" fontAlgn="b"/>
                      <a:r>
                        <a:rPr lang="fi-FI" sz="1050" b="0" u="none" strike="noStrike">
                          <a:solidFill>
                            <a:srgbClr val="000000"/>
                          </a:solidFill>
                          <a:effectLst/>
                        </a:rPr>
                        <a:t>Varkaus</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255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295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313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322</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2285976"/>
                  </a:ext>
                </a:extLst>
              </a:tr>
              <a:tr h="186796">
                <a:tc>
                  <a:txBody>
                    <a:bodyPr/>
                    <a:lstStyle/>
                    <a:p>
                      <a:pPr algn="l" fontAlgn="b"/>
                      <a:r>
                        <a:rPr lang="fi-FI" sz="1050" b="0" u="none" strike="noStrike">
                          <a:solidFill>
                            <a:srgbClr val="000000"/>
                          </a:solidFill>
                          <a:effectLst/>
                        </a:rPr>
                        <a:t>Joroinen</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73</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8954920"/>
                  </a:ext>
                </a:extLst>
              </a:tr>
              <a:tr h="186796">
                <a:tc>
                  <a:txBody>
                    <a:bodyPr/>
                    <a:lstStyle/>
                    <a:p>
                      <a:pPr algn="l" fontAlgn="b"/>
                      <a:r>
                        <a:rPr lang="fi-FI" sz="1050" b="0" u="none" strike="noStrike">
                          <a:solidFill>
                            <a:srgbClr val="000000"/>
                          </a:solidFill>
                          <a:effectLst/>
                        </a:rPr>
                        <a:t>Leppävirta</a:t>
                      </a:r>
                      <a:endParaRPr lang="fi-FI" sz="1050" b="0"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137</a:t>
                      </a:r>
                      <a:endParaRPr lang="fi-FI" sz="1050" b="0"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9919790"/>
                  </a:ext>
                </a:extLst>
              </a:tr>
              <a:tr h="186796">
                <a:tc>
                  <a:txBody>
                    <a:bodyPr/>
                    <a:lstStyle/>
                    <a:p>
                      <a:pPr algn="l" fontAlgn="b"/>
                      <a:r>
                        <a:rPr lang="fi-FI" sz="1050" b="1" u="none" strike="noStrike">
                          <a:solidFill>
                            <a:srgbClr val="000000"/>
                          </a:solidFill>
                          <a:effectLst/>
                        </a:rPr>
                        <a:t>Varkauden seutukunta</a:t>
                      </a:r>
                      <a:endParaRPr lang="fi-FI" sz="1050" b="1"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463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455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502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453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480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468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485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520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529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531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537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542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532</a:t>
                      </a:r>
                      <a:endParaRPr lang="fi-FI" sz="1050" b="1"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9164525"/>
                  </a:ext>
                </a:extLst>
              </a:tr>
              <a:tr h="186796">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2 861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2 834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2 797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2 657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2 804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2 983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2 958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3 184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3 111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3 185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3 291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3 396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a:solidFill>
                            <a:srgbClr val="000000"/>
                          </a:solidFill>
                          <a:effectLst/>
                        </a:rPr>
                        <a:t>3 401</a:t>
                      </a:r>
                      <a:endParaRPr lang="fi-FI" sz="1050" b="1" i="0" u="none" strike="noStrike">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5907099"/>
                  </a:ext>
                </a:extLst>
              </a:tr>
              <a:tr h="186796">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Calibri" panose="020F0502020204030204" pitchFamily="34" charset="0"/>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50 058</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49 280</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49 339</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47 928</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50 887</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52 492</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55 488</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61 339</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59 452</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61 761</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64 867</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67 654</a:t>
                      </a:r>
                      <a:endParaRPr lang="fi-FI" sz="1050" b="0" i="1" u="none" strike="noStrike" dirty="0">
                        <a:solidFill>
                          <a:srgbClr val="000000"/>
                        </a:solidFill>
                        <a:effectLst/>
                        <a:latin typeface="Calibri" panose="020F050202020403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68 220</a:t>
                      </a:r>
                      <a:endParaRPr lang="fi-FI" sz="1050" b="0" i="1" u="none" strike="noStrike" dirty="0">
                        <a:solidFill>
                          <a:srgbClr val="000000"/>
                        </a:solidFill>
                        <a:effectLst/>
                        <a:latin typeface="Calibri" panose="020F0502020204030204" pitchFamily="34" charset="0"/>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780484"/>
                  </a:ext>
                </a:extLst>
              </a:tr>
            </a:tbl>
          </a:graphicData>
        </a:graphic>
      </p:graphicFrame>
      <p:pic>
        <p:nvPicPr>
          <p:cNvPr id="3" name="Kuva 2" descr="Kuva, joka sisältää kohteen teksti&#10;&#10;Kuvaus luotu automaattisesti">
            <a:extLst>
              <a:ext uri="{FF2B5EF4-FFF2-40B4-BE49-F238E27FC236}">
                <a16:creationId xmlns:a16="http://schemas.microsoft.com/office/drawing/2014/main" id="{CB8A229B-6873-D821-B655-675BEF317ED9}"/>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50811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7954294E-A3D7-F430-B61F-98E0806EC88A}"/>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Kuolleet Pohjois-Savossa ja maakunnittain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v. 1990–2023 ja ennuste v. 2025–2045</a:t>
            </a:r>
          </a:p>
        </p:txBody>
      </p:sp>
      <p:graphicFrame>
        <p:nvGraphicFramePr>
          <p:cNvPr id="5" name="Taulukko 4">
            <a:extLst>
              <a:ext uri="{FF2B5EF4-FFF2-40B4-BE49-F238E27FC236}">
                <a16:creationId xmlns:a16="http://schemas.microsoft.com/office/drawing/2014/main" id="{88C5D2E4-84F8-2499-DA2D-2D1F72D30A56}"/>
              </a:ext>
            </a:extLst>
          </p:cNvPr>
          <p:cNvGraphicFramePr>
            <a:graphicFrameLocks noGrp="1"/>
          </p:cNvGraphicFramePr>
          <p:nvPr>
            <p:extLst>
              <p:ext uri="{D42A27DB-BD31-4B8C-83A1-F6EECF244321}">
                <p14:modId xmlns:p14="http://schemas.microsoft.com/office/powerpoint/2010/main" val="2326802635"/>
              </p:ext>
            </p:extLst>
          </p:nvPr>
        </p:nvGraphicFramePr>
        <p:xfrm>
          <a:off x="1020764" y="1166418"/>
          <a:ext cx="10150471" cy="4525164"/>
        </p:xfrm>
        <a:graphic>
          <a:graphicData uri="http://schemas.openxmlformats.org/drawingml/2006/table">
            <a:tbl>
              <a:tblPr firstRow="1" bandRow="1">
                <a:tableStyleId>{D27102A9-8310-4765-A935-A1911B00CA55}</a:tableStyleId>
              </a:tblPr>
              <a:tblGrid>
                <a:gridCol w="1648601">
                  <a:extLst>
                    <a:ext uri="{9D8B030D-6E8A-4147-A177-3AD203B41FA5}">
                      <a16:colId xmlns:a16="http://schemas.microsoft.com/office/drawing/2014/main" val="2293973501"/>
                    </a:ext>
                  </a:extLst>
                </a:gridCol>
                <a:gridCol w="653990">
                  <a:extLst>
                    <a:ext uri="{9D8B030D-6E8A-4147-A177-3AD203B41FA5}">
                      <a16:colId xmlns:a16="http://schemas.microsoft.com/office/drawing/2014/main" val="3383543013"/>
                    </a:ext>
                  </a:extLst>
                </a:gridCol>
                <a:gridCol w="653990">
                  <a:extLst>
                    <a:ext uri="{9D8B030D-6E8A-4147-A177-3AD203B41FA5}">
                      <a16:colId xmlns:a16="http://schemas.microsoft.com/office/drawing/2014/main" val="3446948769"/>
                    </a:ext>
                  </a:extLst>
                </a:gridCol>
                <a:gridCol w="653990">
                  <a:extLst>
                    <a:ext uri="{9D8B030D-6E8A-4147-A177-3AD203B41FA5}">
                      <a16:colId xmlns:a16="http://schemas.microsoft.com/office/drawing/2014/main" val="842923789"/>
                    </a:ext>
                  </a:extLst>
                </a:gridCol>
                <a:gridCol w="653990">
                  <a:extLst>
                    <a:ext uri="{9D8B030D-6E8A-4147-A177-3AD203B41FA5}">
                      <a16:colId xmlns:a16="http://schemas.microsoft.com/office/drawing/2014/main" val="381697549"/>
                    </a:ext>
                  </a:extLst>
                </a:gridCol>
                <a:gridCol w="653990">
                  <a:extLst>
                    <a:ext uri="{9D8B030D-6E8A-4147-A177-3AD203B41FA5}">
                      <a16:colId xmlns:a16="http://schemas.microsoft.com/office/drawing/2014/main" val="2516919873"/>
                    </a:ext>
                  </a:extLst>
                </a:gridCol>
                <a:gridCol w="653990">
                  <a:extLst>
                    <a:ext uri="{9D8B030D-6E8A-4147-A177-3AD203B41FA5}">
                      <a16:colId xmlns:a16="http://schemas.microsoft.com/office/drawing/2014/main" val="3303817726"/>
                    </a:ext>
                  </a:extLst>
                </a:gridCol>
                <a:gridCol w="653990">
                  <a:extLst>
                    <a:ext uri="{9D8B030D-6E8A-4147-A177-3AD203B41FA5}">
                      <a16:colId xmlns:a16="http://schemas.microsoft.com/office/drawing/2014/main" val="1697858438"/>
                    </a:ext>
                  </a:extLst>
                </a:gridCol>
                <a:gridCol w="653990">
                  <a:extLst>
                    <a:ext uri="{9D8B030D-6E8A-4147-A177-3AD203B41FA5}">
                      <a16:colId xmlns:a16="http://schemas.microsoft.com/office/drawing/2014/main" val="4213088780"/>
                    </a:ext>
                  </a:extLst>
                </a:gridCol>
                <a:gridCol w="653990">
                  <a:extLst>
                    <a:ext uri="{9D8B030D-6E8A-4147-A177-3AD203B41FA5}">
                      <a16:colId xmlns:a16="http://schemas.microsoft.com/office/drawing/2014/main" val="1599448024"/>
                    </a:ext>
                  </a:extLst>
                </a:gridCol>
                <a:gridCol w="653990">
                  <a:extLst>
                    <a:ext uri="{9D8B030D-6E8A-4147-A177-3AD203B41FA5}">
                      <a16:colId xmlns:a16="http://schemas.microsoft.com/office/drawing/2014/main" val="2918866543"/>
                    </a:ext>
                  </a:extLst>
                </a:gridCol>
                <a:gridCol w="653990">
                  <a:extLst>
                    <a:ext uri="{9D8B030D-6E8A-4147-A177-3AD203B41FA5}">
                      <a16:colId xmlns:a16="http://schemas.microsoft.com/office/drawing/2014/main" val="4094851597"/>
                    </a:ext>
                  </a:extLst>
                </a:gridCol>
                <a:gridCol w="653990">
                  <a:extLst>
                    <a:ext uri="{9D8B030D-6E8A-4147-A177-3AD203B41FA5}">
                      <a16:colId xmlns:a16="http://schemas.microsoft.com/office/drawing/2014/main" val="3133546641"/>
                    </a:ext>
                  </a:extLst>
                </a:gridCol>
                <a:gridCol w="653990">
                  <a:extLst>
                    <a:ext uri="{9D8B030D-6E8A-4147-A177-3AD203B41FA5}">
                      <a16:colId xmlns:a16="http://schemas.microsoft.com/office/drawing/2014/main" val="1541313733"/>
                    </a:ext>
                  </a:extLst>
                </a:gridCol>
              </a:tblGrid>
              <a:tr h="215484">
                <a:tc>
                  <a:txBody>
                    <a:bodyPr/>
                    <a:lstStyle/>
                    <a:p>
                      <a:pPr algn="l" fontAlgn="b"/>
                      <a:r>
                        <a:rPr lang="fi-FI" sz="1050" b="1" u="none" strike="noStrike" dirty="0">
                          <a:solidFill>
                            <a:srgbClr val="000000"/>
                          </a:solidFill>
                          <a:effectLst/>
                        </a:rPr>
                        <a:t>Maakunta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1990</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1995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2023</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6080686"/>
                  </a:ext>
                </a:extLst>
              </a:tr>
              <a:tr h="215484">
                <a:tc>
                  <a:txBody>
                    <a:bodyPr/>
                    <a:lstStyle/>
                    <a:p>
                      <a:pPr algn="l" fontAlgn="b"/>
                      <a:r>
                        <a:rPr lang="fi-FI" sz="1050" b="0" u="none" strike="noStrike" dirty="0">
                          <a:solidFill>
                            <a:srgbClr val="000000"/>
                          </a:solidFill>
                          <a:effectLst/>
                        </a:rPr>
                        <a:t>Uusimaa</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dirty="0">
                          <a:solidFill>
                            <a:srgbClr val="000000"/>
                          </a:solidFill>
                          <a:effectLst/>
                        </a:rPr>
                        <a:t>10 949</a:t>
                      </a:r>
                      <a:endParaRPr lang="fi-FI" sz="105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10 512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10 797</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10 679</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11 412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11 835</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13 104</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14 424</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14 272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15 359</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16 667</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17 811</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18 344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5195318"/>
                  </a:ext>
                </a:extLst>
              </a:tr>
              <a:tr h="215484">
                <a:tc>
                  <a:txBody>
                    <a:bodyPr/>
                    <a:lstStyle/>
                    <a:p>
                      <a:pPr algn="l" fontAlgn="b"/>
                      <a:r>
                        <a:rPr lang="fi-FI" sz="1050" b="0" u="none" strike="noStrike">
                          <a:solidFill>
                            <a:srgbClr val="000000"/>
                          </a:solidFill>
                          <a:effectLst/>
                        </a:rPr>
                        <a:t>Varsinais-Suomi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4 498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4 602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4 400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4 632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4 785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5 321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5 276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5 492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5 829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6 144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6 201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6293901"/>
                  </a:ext>
                </a:extLst>
              </a:tr>
              <a:tr h="215484">
                <a:tc>
                  <a:txBody>
                    <a:bodyPr/>
                    <a:lstStyle/>
                    <a:p>
                      <a:pPr algn="l" fontAlgn="b"/>
                      <a:r>
                        <a:rPr lang="fi-FI" sz="1050" b="0" u="none" strike="noStrike">
                          <a:solidFill>
                            <a:srgbClr val="000000"/>
                          </a:solidFill>
                          <a:effectLst/>
                        </a:rPr>
                        <a:t>Satakunta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2 436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2 496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2 450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2 433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2 617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2 636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3 096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2 912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0417744"/>
                  </a:ext>
                </a:extLst>
              </a:tr>
              <a:tr h="215484">
                <a:tc>
                  <a:txBody>
                    <a:bodyPr/>
                    <a:lstStyle/>
                    <a:p>
                      <a:pPr algn="l" fontAlgn="b"/>
                      <a:r>
                        <a:rPr lang="fi-FI" sz="1050" b="0" u="none" strike="noStrike">
                          <a:solidFill>
                            <a:srgbClr val="000000"/>
                          </a:solidFill>
                          <a:effectLst/>
                        </a:rPr>
                        <a:t>Kanta-Häme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1 775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2 211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2 390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1675006"/>
                  </a:ext>
                </a:extLst>
              </a:tr>
              <a:tr h="215484">
                <a:tc>
                  <a:txBody>
                    <a:bodyPr/>
                    <a:lstStyle/>
                    <a:p>
                      <a:pPr algn="l" fontAlgn="b"/>
                      <a:r>
                        <a:rPr lang="fi-FI" sz="1050" b="0" u="none" strike="noStrike">
                          <a:solidFill>
                            <a:srgbClr val="000000"/>
                          </a:solidFill>
                          <a:effectLst/>
                        </a:rPr>
                        <a:t>Pirkanmaa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4 688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4 535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4 246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4 643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4 799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4 885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5 702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5 365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5 634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5 986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6 314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6 420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6998446"/>
                  </a:ext>
                </a:extLst>
              </a:tr>
              <a:tr h="215484">
                <a:tc>
                  <a:txBody>
                    <a:bodyPr/>
                    <a:lstStyle/>
                    <a:p>
                      <a:pPr algn="l" fontAlgn="b"/>
                      <a:r>
                        <a:rPr lang="fi-FI" sz="1050" b="0" u="none" strike="noStrike">
                          <a:solidFill>
                            <a:srgbClr val="000000"/>
                          </a:solidFill>
                          <a:effectLst/>
                        </a:rPr>
                        <a:t>Päijät-Häme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2 260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2 429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2 662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2 873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2 931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3609118"/>
                  </a:ext>
                </a:extLst>
              </a:tr>
              <a:tr h="215484">
                <a:tc>
                  <a:txBody>
                    <a:bodyPr/>
                    <a:lstStyle/>
                    <a:p>
                      <a:pPr algn="l" fontAlgn="b"/>
                      <a:r>
                        <a:rPr lang="fi-FI" sz="1050" b="0" u="none" strike="noStrike">
                          <a:solidFill>
                            <a:srgbClr val="000000"/>
                          </a:solidFill>
                          <a:effectLst/>
                        </a:rPr>
                        <a:t>Kymenlaakso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2 132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2 195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2 104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2 289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380403"/>
                  </a:ext>
                </a:extLst>
              </a:tr>
              <a:tr h="215484">
                <a:tc>
                  <a:txBody>
                    <a:bodyPr/>
                    <a:lstStyle/>
                    <a:p>
                      <a:pPr algn="l" fontAlgn="b"/>
                      <a:r>
                        <a:rPr lang="fi-FI" sz="1050" b="0" u="none" strike="noStrike">
                          <a:solidFill>
                            <a:srgbClr val="000000"/>
                          </a:solidFill>
                          <a:effectLst/>
                        </a:rPr>
                        <a:t>Etelä-Karjala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1 565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1 495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1 516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1 830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1 773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796106"/>
                  </a:ext>
                </a:extLst>
              </a:tr>
              <a:tr h="215484">
                <a:tc>
                  <a:txBody>
                    <a:bodyPr/>
                    <a:lstStyle/>
                    <a:p>
                      <a:pPr algn="l" fontAlgn="b"/>
                      <a:r>
                        <a:rPr lang="fi-FI" sz="1050" b="0" u="none" strike="noStrike">
                          <a:solidFill>
                            <a:srgbClr val="000000"/>
                          </a:solidFill>
                          <a:effectLst/>
                        </a:rPr>
                        <a:t>Etelä-Savo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1 927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1 972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2 062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8036404"/>
                  </a:ext>
                </a:extLst>
              </a:tr>
              <a:tr h="215484">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2 861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2 834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2 797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2 657</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2 804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2 983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2 958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3 184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3 111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3 185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3 291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3 396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3 401</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8116770"/>
                  </a:ext>
                </a:extLst>
              </a:tr>
              <a:tr h="215484">
                <a:tc>
                  <a:txBody>
                    <a:bodyPr/>
                    <a:lstStyle/>
                    <a:p>
                      <a:pPr algn="l" fontAlgn="b"/>
                      <a:r>
                        <a:rPr lang="fi-FI" sz="1050" b="0" u="none" strike="noStrike">
                          <a:solidFill>
                            <a:srgbClr val="000000"/>
                          </a:solidFill>
                          <a:effectLst/>
                        </a:rPr>
                        <a:t>Pohjois-Karjala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2 071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2 284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2 264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634943"/>
                  </a:ext>
                </a:extLst>
              </a:tr>
              <a:tr h="215484">
                <a:tc>
                  <a:txBody>
                    <a:bodyPr/>
                    <a:lstStyle/>
                    <a:p>
                      <a:pPr algn="l" fontAlgn="b"/>
                      <a:r>
                        <a:rPr lang="fi-FI" sz="1050" b="0" u="none" strike="noStrike">
                          <a:solidFill>
                            <a:srgbClr val="000000"/>
                          </a:solidFill>
                          <a:effectLst/>
                        </a:rPr>
                        <a:t>Keski-Suomi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2 660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2 573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2 532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2 625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2 850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3 151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3 041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3 155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3 292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3 405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3 418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464692"/>
                  </a:ext>
                </a:extLst>
              </a:tr>
              <a:tr h="215484">
                <a:tc>
                  <a:txBody>
                    <a:bodyPr/>
                    <a:lstStyle/>
                    <a:p>
                      <a:pPr algn="l" fontAlgn="b"/>
                      <a:r>
                        <a:rPr lang="fi-FI" sz="1050" b="0" u="none" strike="noStrike">
                          <a:solidFill>
                            <a:srgbClr val="000000"/>
                          </a:solidFill>
                          <a:effectLst/>
                        </a:rPr>
                        <a:t>Etelä-Pohjanmaa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2 112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2 206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2 581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2 456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2 529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2 511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1681244"/>
                  </a:ext>
                </a:extLst>
              </a:tr>
              <a:tr h="215484">
                <a:tc>
                  <a:txBody>
                    <a:bodyPr/>
                    <a:lstStyle/>
                    <a:p>
                      <a:pPr algn="l" fontAlgn="b"/>
                      <a:r>
                        <a:rPr lang="fi-FI" sz="1050" b="0" u="none" strike="noStrike">
                          <a:solidFill>
                            <a:srgbClr val="000000"/>
                          </a:solidFill>
                          <a:effectLst/>
                        </a:rPr>
                        <a:t>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1 723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1 972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2 001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8208161"/>
                  </a:ext>
                </a:extLst>
              </a:tr>
              <a:tr h="215484">
                <a:tc>
                  <a:txBody>
                    <a:bodyPr/>
                    <a:lstStyle/>
                    <a:p>
                      <a:pPr algn="l" fontAlgn="b"/>
                      <a:r>
                        <a:rPr lang="fi-FI" sz="1050" b="0" u="none" strike="noStrike">
                          <a:solidFill>
                            <a:srgbClr val="000000"/>
                          </a:solidFill>
                          <a:effectLst/>
                        </a:rPr>
                        <a:t>Keski-Pohjanmaa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642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812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5590845"/>
                  </a:ext>
                </a:extLst>
              </a:tr>
              <a:tr h="215484">
                <a:tc>
                  <a:txBody>
                    <a:bodyPr/>
                    <a:lstStyle/>
                    <a:p>
                      <a:pPr algn="l" fontAlgn="b"/>
                      <a:r>
                        <a:rPr lang="fi-FI" sz="1050" b="0" u="none" strike="noStrike">
                          <a:solidFill>
                            <a:srgbClr val="000000"/>
                          </a:solidFill>
                          <a:effectLst/>
                        </a:rPr>
                        <a:t>Pohjois-Pohjanmaa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2 928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2 869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3 066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2 892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3 059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3 167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3 492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3 937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3 873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4 055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4 302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4 705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8771609"/>
                  </a:ext>
                </a:extLst>
              </a:tr>
              <a:tr h="215484">
                <a:tc>
                  <a:txBody>
                    <a:bodyPr/>
                    <a:lstStyle/>
                    <a:p>
                      <a:pPr algn="l" fontAlgn="b"/>
                      <a:r>
                        <a:rPr lang="fi-FI" sz="1050" b="0" u="none" strike="noStrike">
                          <a:solidFill>
                            <a:srgbClr val="000000"/>
                          </a:solidFill>
                          <a:effectLst/>
                        </a:rPr>
                        <a:t>Kainuu</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885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871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932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835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904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975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1 159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1 075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1 016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0249153"/>
                  </a:ext>
                </a:extLst>
              </a:tr>
              <a:tr h="215484">
                <a:tc>
                  <a:txBody>
                    <a:bodyPr/>
                    <a:lstStyle/>
                    <a:p>
                      <a:pPr algn="l" fontAlgn="b"/>
                      <a:r>
                        <a:rPr lang="fi-FI" sz="1050" b="0" u="none" strike="noStrike">
                          <a:solidFill>
                            <a:srgbClr val="000000"/>
                          </a:solidFill>
                          <a:effectLst/>
                        </a:rPr>
                        <a:t>Lappi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1 801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1 793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2 306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2 310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2 374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3096619"/>
                  </a:ext>
                </a:extLst>
              </a:tr>
              <a:tr h="215484">
                <a:tc>
                  <a:txBody>
                    <a:bodyPr/>
                    <a:lstStyle/>
                    <a:p>
                      <a:pPr algn="l" fontAlgn="b"/>
                      <a:r>
                        <a:rPr lang="fi-FI" sz="1050" b="0" u="none" strike="noStrike">
                          <a:solidFill>
                            <a:srgbClr val="000000"/>
                          </a:solidFill>
                          <a:effectLst/>
                        </a:rPr>
                        <a:t>Ahvenanmaa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247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270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396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288352"/>
                  </a:ext>
                </a:extLst>
              </a:tr>
              <a:tr h="215484">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50 058</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49 280</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49 339</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47 928</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50 887</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52 492</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55 488</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61 339</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59 452</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61 761</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64 867</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67 654</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68 220</a:t>
                      </a:r>
                      <a:endParaRPr lang="fi-FI" sz="105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270614"/>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95F1C433-9629-93D5-B06B-560DEC930A61}"/>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82204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ED5C4E-E052-B459-CAD9-3CC3299EFFCE}"/>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Pohjois-Savossa v. 1990-2023</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sekä ennuste 2025-2045</a:t>
            </a:r>
          </a:p>
        </p:txBody>
      </p:sp>
      <p:graphicFrame>
        <p:nvGraphicFramePr>
          <p:cNvPr id="4" name="Taulukko 3">
            <a:extLst>
              <a:ext uri="{FF2B5EF4-FFF2-40B4-BE49-F238E27FC236}">
                <a16:creationId xmlns:a16="http://schemas.microsoft.com/office/drawing/2014/main" id="{0D8ACC81-1F1E-56ED-F592-3F6B7972A5A1}"/>
              </a:ext>
            </a:extLst>
          </p:cNvPr>
          <p:cNvGraphicFramePr>
            <a:graphicFrameLocks noGrp="1"/>
          </p:cNvGraphicFramePr>
          <p:nvPr>
            <p:extLst>
              <p:ext uri="{D42A27DB-BD31-4B8C-83A1-F6EECF244321}">
                <p14:modId xmlns:p14="http://schemas.microsoft.com/office/powerpoint/2010/main" val="2778482818"/>
              </p:ext>
            </p:extLst>
          </p:nvPr>
        </p:nvGraphicFramePr>
        <p:xfrm>
          <a:off x="2071687" y="888205"/>
          <a:ext cx="8048626" cy="5081589"/>
        </p:xfrm>
        <a:graphic>
          <a:graphicData uri="http://schemas.openxmlformats.org/drawingml/2006/table">
            <a:tbl>
              <a:tblPr firstRow="1" bandRow="1">
                <a:tableStyleId>{D27102A9-8310-4765-A935-A1911B00CA55}</a:tableStyleId>
              </a:tblPr>
              <a:tblGrid>
                <a:gridCol w="1766054">
                  <a:extLst>
                    <a:ext uri="{9D8B030D-6E8A-4147-A177-3AD203B41FA5}">
                      <a16:colId xmlns:a16="http://schemas.microsoft.com/office/drawing/2014/main" val="4276737146"/>
                    </a:ext>
                  </a:extLst>
                </a:gridCol>
                <a:gridCol w="470947">
                  <a:extLst>
                    <a:ext uri="{9D8B030D-6E8A-4147-A177-3AD203B41FA5}">
                      <a16:colId xmlns:a16="http://schemas.microsoft.com/office/drawing/2014/main" val="1931131324"/>
                    </a:ext>
                  </a:extLst>
                </a:gridCol>
                <a:gridCol w="470947">
                  <a:extLst>
                    <a:ext uri="{9D8B030D-6E8A-4147-A177-3AD203B41FA5}">
                      <a16:colId xmlns:a16="http://schemas.microsoft.com/office/drawing/2014/main" val="1332753870"/>
                    </a:ext>
                  </a:extLst>
                </a:gridCol>
                <a:gridCol w="470947">
                  <a:extLst>
                    <a:ext uri="{9D8B030D-6E8A-4147-A177-3AD203B41FA5}">
                      <a16:colId xmlns:a16="http://schemas.microsoft.com/office/drawing/2014/main" val="3091505398"/>
                    </a:ext>
                  </a:extLst>
                </a:gridCol>
                <a:gridCol w="470947">
                  <a:extLst>
                    <a:ext uri="{9D8B030D-6E8A-4147-A177-3AD203B41FA5}">
                      <a16:colId xmlns:a16="http://schemas.microsoft.com/office/drawing/2014/main" val="1209692900"/>
                    </a:ext>
                  </a:extLst>
                </a:gridCol>
                <a:gridCol w="470947">
                  <a:extLst>
                    <a:ext uri="{9D8B030D-6E8A-4147-A177-3AD203B41FA5}">
                      <a16:colId xmlns:a16="http://schemas.microsoft.com/office/drawing/2014/main" val="1520313891"/>
                    </a:ext>
                  </a:extLst>
                </a:gridCol>
                <a:gridCol w="470947">
                  <a:extLst>
                    <a:ext uri="{9D8B030D-6E8A-4147-A177-3AD203B41FA5}">
                      <a16:colId xmlns:a16="http://schemas.microsoft.com/office/drawing/2014/main" val="1374444763"/>
                    </a:ext>
                  </a:extLst>
                </a:gridCol>
                <a:gridCol w="470947">
                  <a:extLst>
                    <a:ext uri="{9D8B030D-6E8A-4147-A177-3AD203B41FA5}">
                      <a16:colId xmlns:a16="http://schemas.microsoft.com/office/drawing/2014/main" val="3292480822"/>
                    </a:ext>
                  </a:extLst>
                </a:gridCol>
                <a:gridCol w="497112">
                  <a:extLst>
                    <a:ext uri="{9D8B030D-6E8A-4147-A177-3AD203B41FA5}">
                      <a16:colId xmlns:a16="http://schemas.microsoft.com/office/drawing/2014/main" val="3797870618"/>
                    </a:ext>
                  </a:extLst>
                </a:gridCol>
                <a:gridCol w="497112">
                  <a:extLst>
                    <a:ext uri="{9D8B030D-6E8A-4147-A177-3AD203B41FA5}">
                      <a16:colId xmlns:a16="http://schemas.microsoft.com/office/drawing/2014/main" val="2378862725"/>
                    </a:ext>
                  </a:extLst>
                </a:gridCol>
                <a:gridCol w="497112">
                  <a:extLst>
                    <a:ext uri="{9D8B030D-6E8A-4147-A177-3AD203B41FA5}">
                      <a16:colId xmlns:a16="http://schemas.microsoft.com/office/drawing/2014/main" val="1507642350"/>
                    </a:ext>
                  </a:extLst>
                </a:gridCol>
                <a:gridCol w="497112">
                  <a:extLst>
                    <a:ext uri="{9D8B030D-6E8A-4147-A177-3AD203B41FA5}">
                      <a16:colId xmlns:a16="http://schemas.microsoft.com/office/drawing/2014/main" val="126632114"/>
                    </a:ext>
                  </a:extLst>
                </a:gridCol>
                <a:gridCol w="497112">
                  <a:extLst>
                    <a:ext uri="{9D8B030D-6E8A-4147-A177-3AD203B41FA5}">
                      <a16:colId xmlns:a16="http://schemas.microsoft.com/office/drawing/2014/main" val="3013141587"/>
                    </a:ext>
                  </a:extLst>
                </a:gridCol>
                <a:gridCol w="500383">
                  <a:extLst>
                    <a:ext uri="{9D8B030D-6E8A-4147-A177-3AD203B41FA5}">
                      <a16:colId xmlns:a16="http://schemas.microsoft.com/office/drawing/2014/main" val="601980869"/>
                    </a:ext>
                  </a:extLst>
                </a:gridCol>
              </a:tblGrid>
              <a:tr h="188207">
                <a:tc>
                  <a:txBody>
                    <a:bodyPr/>
                    <a:lstStyle/>
                    <a:p>
                      <a:pPr algn="l" fontAlgn="b"/>
                      <a:r>
                        <a:rPr lang="fi-FI" sz="1050" b="1" u="none" strike="noStrike" dirty="0">
                          <a:solidFill>
                            <a:srgbClr val="000000"/>
                          </a:solidFill>
                          <a:effectLst/>
                        </a:rPr>
                        <a:t>Alue</a:t>
                      </a:r>
                      <a:endParaRPr lang="fi-FI" sz="1050" b="1" i="0" u="none" strike="noStrike" dirty="0">
                        <a:solidFill>
                          <a:srgbClr val="000000"/>
                        </a:solidFill>
                        <a:effectLst/>
                        <a:latin typeface="Aptos Display"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1990</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1995</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2000</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2005</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2010</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2015</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2020</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2023</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2025</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2030</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2035</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rPr>
                        <a:t>2040</a:t>
                      </a:r>
                      <a:endParaRPr lang="fi-FI" sz="1050" b="1"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dirty="0">
                          <a:solidFill>
                            <a:srgbClr val="000000"/>
                          </a:solidFill>
                          <a:effectLst/>
                        </a:rPr>
                        <a:t>2045</a:t>
                      </a:r>
                      <a:endParaRPr lang="fi-FI" sz="1050" b="1" i="0" u="none" strike="noStrike" dirty="0">
                        <a:solidFill>
                          <a:srgbClr val="000000"/>
                        </a:solidFill>
                        <a:effectLst/>
                        <a:latin typeface="Aptos Display"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323684"/>
                  </a:ext>
                </a:extLst>
              </a:tr>
              <a:tr h="188207">
                <a:tc>
                  <a:txBody>
                    <a:bodyPr/>
                    <a:lstStyle/>
                    <a:p>
                      <a:pPr algn="l" fontAlgn="b"/>
                      <a:r>
                        <a:rPr lang="fi-FI" sz="1050" b="0" u="none" strike="noStrike" dirty="0">
                          <a:solidFill>
                            <a:srgbClr val="000000"/>
                          </a:solidFill>
                          <a:effectLst/>
                        </a:rPr>
                        <a:t>Kuopio</a:t>
                      </a:r>
                      <a:endParaRPr lang="fi-FI" sz="1050" b="0" i="0" u="none" strike="noStrike" dirty="0">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384</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293</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156</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222</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166</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-304</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-201</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-219</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-268</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-342</a:t>
                      </a:r>
                      <a:endParaRPr lang="fi-FI" sz="1050" b="0" i="0" u="none" strike="noStrike">
                        <a:solidFill>
                          <a:srgbClr val="000000"/>
                        </a:solidFill>
                        <a:effectLst/>
                        <a:latin typeface="Aptos Display"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-421</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1060919"/>
                  </a:ext>
                </a:extLst>
              </a:tr>
              <a:tr h="188207">
                <a:tc>
                  <a:txBody>
                    <a:bodyPr/>
                    <a:lstStyle/>
                    <a:p>
                      <a:pPr algn="l" fontAlgn="b"/>
                      <a:r>
                        <a:rPr lang="fi-FI" sz="1050" b="0" u="none" strike="noStrike">
                          <a:solidFill>
                            <a:srgbClr val="000000"/>
                          </a:solidFill>
                          <a:effectLst/>
                        </a:rPr>
                        <a:t>Siilinjärvi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170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141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110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125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78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121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-75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-100</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9852327"/>
                  </a:ext>
                </a:extLst>
              </a:tr>
              <a:tr h="188207">
                <a:tc>
                  <a:txBody>
                    <a:bodyPr/>
                    <a:lstStyle/>
                    <a:p>
                      <a:pPr algn="l" fontAlgn="b"/>
                      <a:r>
                        <a:rPr lang="fi-FI" sz="1050" b="1" u="none" strike="noStrike">
                          <a:solidFill>
                            <a:srgbClr val="000000"/>
                          </a:solidFill>
                          <a:effectLst/>
                        </a:rPr>
                        <a:t>Kuopion seutukunta</a:t>
                      </a:r>
                      <a:endParaRPr lang="fi-FI" sz="1050" b="1"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554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434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266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347</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244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99</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-31</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-324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-235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-278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-343</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-431</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-521</a:t>
                      </a:r>
                      <a:endParaRPr lang="fi-FI" sz="1050" b="1"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2623588"/>
                  </a:ext>
                </a:extLst>
              </a:tr>
              <a:tr h="188207">
                <a:tc>
                  <a:txBody>
                    <a:bodyPr/>
                    <a:lstStyle/>
                    <a:p>
                      <a:pPr algn="l" fontAlgn="b"/>
                      <a:r>
                        <a:rPr lang="fi-FI" sz="1050" b="0" u="none" strike="noStrike">
                          <a:solidFill>
                            <a:srgbClr val="000000"/>
                          </a:solidFill>
                          <a:effectLst/>
                        </a:rPr>
                        <a:t>Iisalmi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-168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-164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-166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-174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-182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-190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-192</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6182247"/>
                  </a:ext>
                </a:extLst>
              </a:tr>
              <a:tr h="188207">
                <a:tc>
                  <a:txBody>
                    <a:bodyPr/>
                    <a:lstStyle/>
                    <a:p>
                      <a:pPr algn="l" fontAlgn="b"/>
                      <a:r>
                        <a:rPr lang="fi-FI" sz="1050" b="0" u="none" strike="noStrike">
                          <a:solidFill>
                            <a:srgbClr val="000000"/>
                          </a:solidFill>
                          <a:effectLst/>
                        </a:rPr>
                        <a:t>Kiuruvesi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-77</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02232413"/>
                  </a:ext>
                </a:extLst>
              </a:tr>
              <a:tr h="188207">
                <a:tc>
                  <a:txBody>
                    <a:bodyPr/>
                    <a:lstStyle/>
                    <a:p>
                      <a:pPr algn="l" fontAlgn="b"/>
                      <a:r>
                        <a:rPr lang="fi-FI" sz="1050" b="0" u="none" strike="noStrike">
                          <a:solidFill>
                            <a:srgbClr val="000000"/>
                          </a:solidFill>
                          <a:effectLst/>
                        </a:rPr>
                        <a:t>Keitele</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-28</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358545"/>
                  </a:ext>
                </a:extLst>
              </a:tr>
              <a:tr h="188207">
                <a:tc>
                  <a:txBody>
                    <a:bodyPr/>
                    <a:lstStyle/>
                    <a:p>
                      <a:pPr algn="l" fontAlgn="b"/>
                      <a:r>
                        <a:rPr lang="fi-FI" sz="1050" b="0" u="none" strike="noStrike">
                          <a:solidFill>
                            <a:srgbClr val="000000"/>
                          </a:solidFill>
                          <a:effectLst/>
                        </a:rPr>
                        <a:t>Lapinlahti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-90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-115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-99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-96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-92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-83</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55945910"/>
                  </a:ext>
                </a:extLst>
              </a:tr>
              <a:tr h="188207">
                <a:tc>
                  <a:txBody>
                    <a:bodyPr/>
                    <a:lstStyle/>
                    <a:p>
                      <a:pPr algn="l" fontAlgn="b"/>
                      <a:r>
                        <a:rPr lang="fi-FI" sz="1050" b="0" u="none" strike="noStrike">
                          <a:solidFill>
                            <a:srgbClr val="000000"/>
                          </a:solidFill>
                          <a:effectLst/>
                        </a:rPr>
                        <a:t>Pielavesi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-59</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0258662"/>
                  </a:ext>
                </a:extLst>
              </a:tr>
              <a:tr h="188207">
                <a:tc>
                  <a:txBody>
                    <a:bodyPr/>
                    <a:lstStyle/>
                    <a:p>
                      <a:pPr algn="l" fontAlgn="b"/>
                      <a:r>
                        <a:rPr lang="fi-FI" sz="1050" b="0" u="none" strike="noStrike">
                          <a:solidFill>
                            <a:srgbClr val="000000"/>
                          </a:solidFill>
                          <a:effectLst/>
                        </a:rPr>
                        <a:t>Sonkajärvi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7928794"/>
                  </a:ext>
                </a:extLst>
              </a:tr>
              <a:tr h="188207">
                <a:tc>
                  <a:txBody>
                    <a:bodyPr/>
                    <a:lstStyle/>
                    <a:p>
                      <a:pPr algn="l" fontAlgn="b"/>
                      <a:r>
                        <a:rPr lang="fi-FI" sz="1050" b="0" u="none" strike="noStrike">
                          <a:solidFill>
                            <a:srgbClr val="000000"/>
                          </a:solidFill>
                          <a:effectLst/>
                        </a:rPr>
                        <a:t>Vieremä</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9725334"/>
                  </a:ext>
                </a:extLst>
              </a:tr>
              <a:tr h="188207">
                <a:tc>
                  <a:txBody>
                    <a:bodyPr/>
                    <a:lstStyle/>
                    <a:p>
                      <a:pPr algn="l" fontAlgn="b"/>
                      <a:r>
                        <a:rPr lang="fi-FI" sz="1050" b="1" u="none" strike="noStrike">
                          <a:solidFill>
                            <a:srgbClr val="000000"/>
                          </a:solidFill>
                          <a:effectLst/>
                        </a:rPr>
                        <a:t>Ylä-Savon seutukunta</a:t>
                      </a:r>
                      <a:endParaRPr lang="fi-FI" sz="1050" b="1"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-66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-96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-139</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-149</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-178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-297</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-472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-536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-529</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-534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-537</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-540</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-527</a:t>
                      </a:r>
                      <a:endParaRPr lang="fi-FI" sz="1050" b="1"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1499865"/>
                  </a:ext>
                </a:extLst>
              </a:tr>
              <a:tr h="188207">
                <a:tc>
                  <a:txBody>
                    <a:bodyPr/>
                    <a:lstStyle/>
                    <a:p>
                      <a:pPr algn="l" fontAlgn="b"/>
                      <a:r>
                        <a:rPr lang="fi-FI" sz="1050" b="0" u="none" strike="noStrike">
                          <a:solidFill>
                            <a:srgbClr val="000000"/>
                          </a:solidFill>
                          <a:effectLst/>
                        </a:rPr>
                        <a:t>Suonenjoki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-79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-84</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8396067"/>
                  </a:ext>
                </a:extLst>
              </a:tr>
              <a:tr h="188207">
                <a:tc>
                  <a:txBody>
                    <a:bodyPr/>
                    <a:lstStyle/>
                    <a:p>
                      <a:pPr algn="l" fontAlgn="b"/>
                      <a:r>
                        <a:rPr lang="fi-FI" sz="1050" b="0" u="none" strike="noStrike">
                          <a:solidFill>
                            <a:srgbClr val="000000"/>
                          </a:solidFill>
                          <a:effectLst/>
                        </a:rPr>
                        <a:t>Rautalampi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-36</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0395264"/>
                  </a:ext>
                </a:extLst>
              </a:tr>
              <a:tr h="188207">
                <a:tc>
                  <a:txBody>
                    <a:bodyPr/>
                    <a:lstStyle/>
                    <a:p>
                      <a:pPr algn="l" fontAlgn="b"/>
                      <a:r>
                        <a:rPr lang="fi-FI" sz="1050" b="0" u="none" strike="noStrike">
                          <a:solidFill>
                            <a:srgbClr val="000000"/>
                          </a:solidFill>
                          <a:effectLst/>
                        </a:rPr>
                        <a:t>Tervo</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-21</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0831964"/>
                  </a:ext>
                </a:extLst>
              </a:tr>
              <a:tr h="188207">
                <a:tc>
                  <a:txBody>
                    <a:bodyPr/>
                    <a:lstStyle/>
                    <a:p>
                      <a:pPr algn="l" fontAlgn="b"/>
                      <a:r>
                        <a:rPr lang="fi-FI" sz="1050" b="0" u="none" strike="noStrike">
                          <a:solidFill>
                            <a:srgbClr val="000000"/>
                          </a:solidFill>
                          <a:effectLst/>
                        </a:rPr>
                        <a:t>Vesanto</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-31</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0006197"/>
                  </a:ext>
                </a:extLst>
              </a:tr>
              <a:tr h="188207">
                <a:tc>
                  <a:txBody>
                    <a:bodyPr/>
                    <a:lstStyle/>
                    <a:p>
                      <a:pPr algn="l" fontAlgn="b"/>
                      <a:r>
                        <a:rPr lang="fi-FI" sz="1050" b="1" u="none" strike="noStrike">
                          <a:solidFill>
                            <a:srgbClr val="000000"/>
                          </a:solidFill>
                          <a:effectLst/>
                        </a:rPr>
                        <a:t>Sisä-Savon seutukunta</a:t>
                      </a:r>
                      <a:endParaRPr lang="fi-FI" sz="1050" b="1"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-70</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-101</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-114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-136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-124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-153</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-189</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-195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-183</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-178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-177</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-175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-172</a:t>
                      </a:r>
                      <a:endParaRPr lang="fi-FI" sz="1050" b="1"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2398425"/>
                  </a:ext>
                </a:extLst>
              </a:tr>
              <a:tr h="188207">
                <a:tc>
                  <a:txBody>
                    <a:bodyPr/>
                    <a:lstStyle/>
                    <a:p>
                      <a:pPr algn="l" fontAlgn="b"/>
                      <a:r>
                        <a:rPr lang="fi-FI" sz="1050" b="0" u="none" strike="noStrike">
                          <a:solidFill>
                            <a:srgbClr val="000000"/>
                          </a:solidFill>
                          <a:effectLst/>
                        </a:rPr>
                        <a:t>Kaavi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-35</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8194696"/>
                  </a:ext>
                </a:extLst>
              </a:tr>
              <a:tr h="188207">
                <a:tc>
                  <a:txBody>
                    <a:bodyPr/>
                    <a:lstStyle/>
                    <a:p>
                      <a:pPr algn="l" fontAlgn="b"/>
                      <a:r>
                        <a:rPr lang="fi-FI" sz="1050" b="0" u="none" strike="noStrike">
                          <a:solidFill>
                            <a:srgbClr val="000000"/>
                          </a:solidFill>
                          <a:effectLst/>
                        </a:rPr>
                        <a:t>Rautavaara</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-20</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8571866"/>
                  </a:ext>
                </a:extLst>
              </a:tr>
              <a:tr h="188207">
                <a:tc>
                  <a:txBody>
                    <a:bodyPr/>
                    <a:lstStyle/>
                    <a:p>
                      <a:pPr algn="l" fontAlgn="b"/>
                      <a:r>
                        <a:rPr lang="fi-FI" sz="1050" b="0" u="none" strike="noStrike">
                          <a:solidFill>
                            <a:srgbClr val="000000"/>
                          </a:solidFill>
                          <a:effectLst/>
                        </a:rPr>
                        <a:t>Tuusniemi</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-35</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4672470"/>
                  </a:ext>
                </a:extLst>
              </a:tr>
              <a:tr h="188207">
                <a:tc>
                  <a:txBody>
                    <a:bodyPr/>
                    <a:lstStyle/>
                    <a:p>
                      <a:pPr algn="l" fontAlgn="b"/>
                      <a:r>
                        <a:rPr lang="fi-FI" sz="1050" b="1" u="none" strike="noStrike">
                          <a:solidFill>
                            <a:srgbClr val="000000"/>
                          </a:solidFill>
                          <a:effectLst/>
                        </a:rPr>
                        <a:t>Koillis-Savon seutukunta</a:t>
                      </a:r>
                      <a:endParaRPr lang="fi-FI" sz="1050" b="1"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-32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-42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-85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-90</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-81</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-98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-116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-120</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-118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-112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-105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-98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-90</a:t>
                      </a:r>
                      <a:endParaRPr lang="fi-FI" sz="1050" b="1"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8126466"/>
                  </a:ext>
                </a:extLst>
              </a:tr>
              <a:tr h="188207">
                <a:tc>
                  <a:txBody>
                    <a:bodyPr/>
                    <a:lstStyle/>
                    <a:p>
                      <a:pPr algn="l" fontAlgn="b"/>
                      <a:r>
                        <a:rPr lang="fi-FI" sz="1050" b="0" u="none" strike="noStrike">
                          <a:solidFill>
                            <a:srgbClr val="000000"/>
                          </a:solidFill>
                          <a:effectLst/>
                        </a:rPr>
                        <a:t>Varkaus</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44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-78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-42</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-107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-189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-203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-215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-225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-240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-239</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0467948"/>
                  </a:ext>
                </a:extLst>
              </a:tr>
              <a:tr h="188207">
                <a:tc>
                  <a:txBody>
                    <a:bodyPr/>
                    <a:lstStyle/>
                    <a:p>
                      <a:pPr algn="l" fontAlgn="b"/>
                      <a:r>
                        <a:rPr lang="fi-FI" sz="1050" b="0" u="none" strike="noStrike">
                          <a:solidFill>
                            <a:srgbClr val="000000"/>
                          </a:solidFill>
                          <a:effectLst/>
                        </a:rPr>
                        <a:t>Joroinen</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-18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-44</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-49</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6943338"/>
                  </a:ext>
                </a:extLst>
              </a:tr>
              <a:tr h="188207">
                <a:tc>
                  <a:txBody>
                    <a:bodyPr/>
                    <a:lstStyle/>
                    <a:p>
                      <a:pPr algn="l" fontAlgn="b"/>
                      <a:r>
                        <a:rPr lang="fi-FI" sz="1050" b="0" u="none" strike="noStrike">
                          <a:solidFill>
                            <a:srgbClr val="000000"/>
                          </a:solidFill>
                          <a:effectLst/>
                        </a:rPr>
                        <a:t>Leppävirta</a:t>
                      </a:r>
                      <a:endParaRPr lang="fi-FI" sz="1050" b="0"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-23</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-48</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-29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-50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-67</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-75</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-91</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-90</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-89</a:t>
                      </a:r>
                      <a:endParaRPr lang="fi-FI" sz="1050" b="0"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0" u="none" strike="noStrike">
                          <a:solidFill>
                            <a:srgbClr val="000000"/>
                          </a:solidFill>
                          <a:effectLst/>
                        </a:rPr>
                        <a:t>-88</a:t>
                      </a:r>
                      <a:endParaRPr lang="fi-FI" sz="1050" b="0"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9630994"/>
                  </a:ext>
                </a:extLst>
              </a:tr>
              <a:tr h="188207">
                <a:tc>
                  <a:txBody>
                    <a:bodyPr/>
                    <a:lstStyle/>
                    <a:p>
                      <a:pPr algn="l" fontAlgn="b"/>
                      <a:r>
                        <a:rPr lang="fi-FI" sz="1050" b="1" u="none" strike="noStrike">
                          <a:solidFill>
                            <a:srgbClr val="000000"/>
                          </a:solidFill>
                          <a:effectLst/>
                        </a:rPr>
                        <a:t>Varkauden seutukunta</a:t>
                      </a:r>
                      <a:endParaRPr lang="fi-FI" sz="1050" b="1"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62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-114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-108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-116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-203</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-300</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-326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-351</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-365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-374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-380</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-376</a:t>
                      </a:r>
                      <a:endParaRPr lang="fi-FI" sz="1050" b="1"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8157407"/>
                  </a:ext>
                </a:extLst>
              </a:tr>
              <a:tr h="188207">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rPr>
                        <a:t>448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192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-186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-136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-255</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-652</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-1 108</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-1 501</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-1 416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-1 467</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-1 536</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-1 624</a:t>
                      </a:r>
                      <a:endParaRPr lang="fi-FI" sz="1050" b="1" i="0" u="none" strike="noStrike">
                        <a:solidFill>
                          <a:srgbClr val="000000"/>
                        </a:solidFill>
                        <a:effectLst/>
                        <a:latin typeface="Aptos Display" panose="020B0004020202020204" pitchFamily="34" charset="0"/>
                      </a:endParaRPr>
                    </a:p>
                  </a:txBody>
                  <a:tcPr marL="0" marR="0" marT="0" marB="0" anchor="b"/>
                </a:tc>
                <a:tc>
                  <a:txBody>
                    <a:bodyPr/>
                    <a:lstStyle/>
                    <a:p>
                      <a:pPr algn="r" fontAlgn="b"/>
                      <a:r>
                        <a:rPr lang="fi-FI" sz="1050" b="1" u="none" strike="noStrike">
                          <a:solidFill>
                            <a:srgbClr val="000000"/>
                          </a:solidFill>
                          <a:effectLst/>
                        </a:rPr>
                        <a:t>-1 686</a:t>
                      </a:r>
                      <a:endParaRPr lang="fi-FI" sz="1050" b="1" i="0" u="none" strike="noStrike">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8307388"/>
                  </a:ext>
                </a:extLst>
              </a:tr>
              <a:tr h="188207">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Aptos Display"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15 491</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13 787</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7 403</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9 817</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10 093</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2 980</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-9 025</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-17 956</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-15 324</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-16 818</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-18 877</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-20 862</a:t>
                      </a:r>
                      <a:endParaRPr lang="fi-FI" sz="1050" b="0" i="1" u="none" strike="noStrike" dirty="0">
                        <a:solidFill>
                          <a:srgbClr val="000000"/>
                        </a:solidFill>
                        <a:effectLst/>
                        <a:latin typeface="Aptos Display"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-22 150</a:t>
                      </a:r>
                      <a:endParaRPr lang="fi-FI" sz="1050" b="0" i="1" u="none" strike="noStrike" dirty="0">
                        <a:solidFill>
                          <a:srgbClr val="000000"/>
                        </a:solidFill>
                        <a:effectLst/>
                        <a:latin typeface="Aptos Display"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503190"/>
                  </a:ext>
                </a:extLst>
              </a:tr>
            </a:tbl>
          </a:graphicData>
        </a:graphic>
      </p:graphicFrame>
      <p:pic>
        <p:nvPicPr>
          <p:cNvPr id="3" name="Kuva 2" descr="Kuva, joka sisältää kohteen teksti&#10;&#10;Kuvaus luotu automaattisesti">
            <a:extLst>
              <a:ext uri="{FF2B5EF4-FFF2-40B4-BE49-F238E27FC236}">
                <a16:creationId xmlns:a16="http://schemas.microsoft.com/office/drawing/2014/main" id="{AD696FF7-B04B-5C45-5F9C-518752540BC0}"/>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01703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889D9273-0059-17D5-0075-75DB543F77C8}"/>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maakunnittain v. 1990-2023</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sekä ennuste 2025-2045</a:t>
            </a:r>
          </a:p>
        </p:txBody>
      </p:sp>
      <p:graphicFrame>
        <p:nvGraphicFramePr>
          <p:cNvPr id="5" name="Taulukko 4">
            <a:extLst>
              <a:ext uri="{FF2B5EF4-FFF2-40B4-BE49-F238E27FC236}">
                <a16:creationId xmlns:a16="http://schemas.microsoft.com/office/drawing/2014/main" id="{64BE6490-3859-F8E3-0588-654A64B23BEC}"/>
              </a:ext>
            </a:extLst>
          </p:cNvPr>
          <p:cNvGraphicFramePr>
            <a:graphicFrameLocks noGrp="1"/>
          </p:cNvGraphicFramePr>
          <p:nvPr>
            <p:extLst>
              <p:ext uri="{D42A27DB-BD31-4B8C-83A1-F6EECF244321}">
                <p14:modId xmlns:p14="http://schemas.microsoft.com/office/powerpoint/2010/main" val="903996899"/>
              </p:ext>
            </p:extLst>
          </p:nvPr>
        </p:nvGraphicFramePr>
        <p:xfrm>
          <a:off x="1697039" y="1061638"/>
          <a:ext cx="8797921" cy="4734723"/>
        </p:xfrm>
        <a:graphic>
          <a:graphicData uri="http://schemas.openxmlformats.org/drawingml/2006/table">
            <a:tbl>
              <a:tblPr firstRow="1" bandRow="1">
                <a:tableStyleId>{D27102A9-8310-4765-A935-A1911B00CA55}</a:tableStyleId>
              </a:tblPr>
              <a:tblGrid>
                <a:gridCol w="1439474">
                  <a:extLst>
                    <a:ext uri="{9D8B030D-6E8A-4147-A177-3AD203B41FA5}">
                      <a16:colId xmlns:a16="http://schemas.microsoft.com/office/drawing/2014/main" val="3543477236"/>
                    </a:ext>
                  </a:extLst>
                </a:gridCol>
                <a:gridCol w="565507">
                  <a:extLst>
                    <a:ext uri="{9D8B030D-6E8A-4147-A177-3AD203B41FA5}">
                      <a16:colId xmlns:a16="http://schemas.microsoft.com/office/drawing/2014/main" val="4029843580"/>
                    </a:ext>
                  </a:extLst>
                </a:gridCol>
                <a:gridCol w="565507">
                  <a:extLst>
                    <a:ext uri="{9D8B030D-6E8A-4147-A177-3AD203B41FA5}">
                      <a16:colId xmlns:a16="http://schemas.microsoft.com/office/drawing/2014/main" val="970888856"/>
                    </a:ext>
                  </a:extLst>
                </a:gridCol>
                <a:gridCol w="565507">
                  <a:extLst>
                    <a:ext uri="{9D8B030D-6E8A-4147-A177-3AD203B41FA5}">
                      <a16:colId xmlns:a16="http://schemas.microsoft.com/office/drawing/2014/main" val="726537915"/>
                    </a:ext>
                  </a:extLst>
                </a:gridCol>
                <a:gridCol w="565507">
                  <a:extLst>
                    <a:ext uri="{9D8B030D-6E8A-4147-A177-3AD203B41FA5}">
                      <a16:colId xmlns:a16="http://schemas.microsoft.com/office/drawing/2014/main" val="528632223"/>
                    </a:ext>
                  </a:extLst>
                </a:gridCol>
                <a:gridCol w="565507">
                  <a:extLst>
                    <a:ext uri="{9D8B030D-6E8A-4147-A177-3AD203B41FA5}">
                      <a16:colId xmlns:a16="http://schemas.microsoft.com/office/drawing/2014/main" val="2381095431"/>
                    </a:ext>
                  </a:extLst>
                </a:gridCol>
                <a:gridCol w="565507">
                  <a:extLst>
                    <a:ext uri="{9D8B030D-6E8A-4147-A177-3AD203B41FA5}">
                      <a16:colId xmlns:a16="http://schemas.microsoft.com/office/drawing/2014/main" val="883684982"/>
                    </a:ext>
                  </a:extLst>
                </a:gridCol>
                <a:gridCol w="565507">
                  <a:extLst>
                    <a:ext uri="{9D8B030D-6E8A-4147-A177-3AD203B41FA5}">
                      <a16:colId xmlns:a16="http://schemas.microsoft.com/office/drawing/2014/main" val="1922730376"/>
                    </a:ext>
                  </a:extLst>
                </a:gridCol>
                <a:gridCol w="520952">
                  <a:extLst>
                    <a:ext uri="{9D8B030D-6E8A-4147-A177-3AD203B41FA5}">
                      <a16:colId xmlns:a16="http://schemas.microsoft.com/office/drawing/2014/main" val="2930557339"/>
                    </a:ext>
                  </a:extLst>
                </a:gridCol>
                <a:gridCol w="520952">
                  <a:extLst>
                    <a:ext uri="{9D8B030D-6E8A-4147-A177-3AD203B41FA5}">
                      <a16:colId xmlns:a16="http://schemas.microsoft.com/office/drawing/2014/main" val="1958813599"/>
                    </a:ext>
                  </a:extLst>
                </a:gridCol>
                <a:gridCol w="520952">
                  <a:extLst>
                    <a:ext uri="{9D8B030D-6E8A-4147-A177-3AD203B41FA5}">
                      <a16:colId xmlns:a16="http://schemas.microsoft.com/office/drawing/2014/main" val="3565699476"/>
                    </a:ext>
                  </a:extLst>
                </a:gridCol>
                <a:gridCol w="520952">
                  <a:extLst>
                    <a:ext uri="{9D8B030D-6E8A-4147-A177-3AD203B41FA5}">
                      <a16:colId xmlns:a16="http://schemas.microsoft.com/office/drawing/2014/main" val="2721543177"/>
                    </a:ext>
                  </a:extLst>
                </a:gridCol>
                <a:gridCol w="658045">
                  <a:extLst>
                    <a:ext uri="{9D8B030D-6E8A-4147-A177-3AD203B41FA5}">
                      <a16:colId xmlns:a16="http://schemas.microsoft.com/office/drawing/2014/main" val="3426148002"/>
                    </a:ext>
                  </a:extLst>
                </a:gridCol>
                <a:gridCol w="658045">
                  <a:extLst>
                    <a:ext uri="{9D8B030D-6E8A-4147-A177-3AD203B41FA5}">
                      <a16:colId xmlns:a16="http://schemas.microsoft.com/office/drawing/2014/main" val="1066564879"/>
                    </a:ext>
                  </a:extLst>
                </a:gridCol>
              </a:tblGrid>
              <a:tr h="225463">
                <a:tc>
                  <a:txBody>
                    <a:bodyPr/>
                    <a:lstStyle/>
                    <a:p>
                      <a:pPr algn="l" fontAlgn="b"/>
                      <a:r>
                        <a:rPr lang="fi-FI" sz="1100" b="1" u="none" strike="noStrike" dirty="0">
                          <a:solidFill>
                            <a:srgbClr val="000000"/>
                          </a:solidFill>
                          <a:effectLst/>
                        </a:rPr>
                        <a:t>Maakunta</a:t>
                      </a:r>
                      <a:endParaRPr lang="fi-FI" sz="1100" b="1"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dirty="0">
                          <a:solidFill>
                            <a:srgbClr val="000000"/>
                          </a:solidFill>
                          <a:effectLst/>
                        </a:rPr>
                        <a:t>1990</a:t>
                      </a:r>
                      <a:endParaRPr lang="fi-FI" sz="1100" b="1" i="0" u="none" strike="noStrike" dirty="0">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1995</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2000</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2005</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2010</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2015</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2020</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2023</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2025</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2030</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2035</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a:solidFill>
                            <a:srgbClr val="000000"/>
                          </a:solidFill>
                          <a:effectLst/>
                        </a:rPr>
                        <a:t>2040</a:t>
                      </a:r>
                      <a:endParaRPr lang="fi-FI" sz="110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100" b="1" u="none" strike="noStrike" dirty="0">
                          <a:solidFill>
                            <a:srgbClr val="000000"/>
                          </a:solidFill>
                          <a:effectLst/>
                        </a:rPr>
                        <a:t>2045</a:t>
                      </a:r>
                      <a:endParaRPr lang="fi-FI" sz="1100" b="1" i="0" u="none" strike="noStrike" dirty="0">
                        <a:solidFill>
                          <a:srgbClr val="000000"/>
                        </a:solidFill>
                        <a:effectLst/>
                        <a:latin typeface="+mn-lt"/>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0601119"/>
                  </a:ext>
                </a:extLst>
              </a:tr>
              <a:tr h="225463">
                <a:tc>
                  <a:txBody>
                    <a:bodyPr/>
                    <a:lstStyle/>
                    <a:p>
                      <a:pPr algn="l" fontAlgn="b"/>
                      <a:r>
                        <a:rPr lang="fi-FI" sz="1100" b="0" u="none" strike="noStrike" dirty="0">
                          <a:solidFill>
                            <a:srgbClr val="000000"/>
                          </a:solidFill>
                          <a:effectLst/>
                        </a:rPr>
                        <a:t>Uusimaa</a:t>
                      </a:r>
                      <a:endParaRPr lang="fi-FI" sz="1100" b="0" i="0" u="none" strike="noStrike" dirty="0">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6 565</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7 326</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6 247</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6 849</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7 380</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5 887</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3 155</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1 328</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1 896</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1 476</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679</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61</a:t>
                      </a:r>
                      <a:endParaRPr lang="fi-FI" sz="110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-418</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2709755"/>
                  </a:ext>
                </a:extLst>
              </a:tr>
              <a:tr h="225463">
                <a:tc>
                  <a:txBody>
                    <a:bodyPr/>
                    <a:lstStyle/>
                    <a:p>
                      <a:pPr algn="l" fontAlgn="b"/>
                      <a:r>
                        <a:rPr lang="fi-FI" sz="1100" b="0" u="none" strike="noStrike">
                          <a:solidFill>
                            <a:srgbClr val="000000"/>
                          </a:solidFill>
                          <a:effectLst/>
                        </a:rPr>
                        <a:t>Varsinais-Suomi</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734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597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223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249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-934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-1 737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-1 531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-1 650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-1 873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-2 106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-2 223</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7461711"/>
                  </a:ext>
                </a:extLst>
              </a:tr>
              <a:tr h="225463">
                <a:tc>
                  <a:txBody>
                    <a:bodyPr/>
                    <a:lstStyle/>
                    <a:p>
                      <a:pPr algn="l" fontAlgn="b"/>
                      <a:r>
                        <a:rPr lang="fi-FI" sz="1100" b="0" u="none" strike="noStrike">
                          <a:solidFill>
                            <a:srgbClr val="000000"/>
                          </a:solidFill>
                          <a:effectLst/>
                        </a:rPr>
                        <a:t>Satakunta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462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207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-227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-225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-390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-623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-1 266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-1 711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-1 592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-1 668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-1 704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-1 713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-1 681</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9298699"/>
                  </a:ext>
                </a:extLst>
              </a:tr>
              <a:tr h="225463">
                <a:tc>
                  <a:txBody>
                    <a:bodyPr/>
                    <a:lstStyle/>
                    <a:p>
                      <a:pPr algn="l" fontAlgn="b"/>
                      <a:r>
                        <a:rPr lang="fi-FI" sz="1100" b="0" u="none" strike="noStrike">
                          <a:solidFill>
                            <a:srgbClr val="000000"/>
                          </a:solidFill>
                          <a:effectLst/>
                        </a:rPr>
                        <a:t>Kanta-Häme</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198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174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-183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-310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-759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-1 130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-974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-1 095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-1 204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-1 302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dirty="0">
                          <a:solidFill>
                            <a:srgbClr val="000000"/>
                          </a:solidFill>
                          <a:effectLst/>
                        </a:rPr>
                        <a:t>-1 355</a:t>
                      </a:r>
                      <a:endParaRPr lang="fi-FI" sz="1100" b="0" i="0" u="none" strike="noStrike" dirty="0">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6063320"/>
                  </a:ext>
                </a:extLst>
              </a:tr>
              <a:tr h="225463">
                <a:tc>
                  <a:txBody>
                    <a:bodyPr/>
                    <a:lstStyle/>
                    <a:p>
                      <a:pPr algn="l" fontAlgn="b"/>
                      <a:r>
                        <a:rPr lang="fi-FI" sz="1100" b="0" u="none" strike="noStrike">
                          <a:solidFill>
                            <a:srgbClr val="000000"/>
                          </a:solidFill>
                          <a:effectLst/>
                        </a:rPr>
                        <a:t>Pirkanmaa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742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666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323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1 059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1 045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505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-546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-1 506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-1 009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-1 046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-1 206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-1 415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-1 607</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764878"/>
                  </a:ext>
                </a:extLst>
              </a:tr>
              <a:tr h="225463">
                <a:tc>
                  <a:txBody>
                    <a:bodyPr/>
                    <a:lstStyle/>
                    <a:p>
                      <a:pPr algn="l" fontAlgn="b"/>
                      <a:r>
                        <a:rPr lang="fi-FI" sz="1100" b="0" u="none" strike="noStrike">
                          <a:solidFill>
                            <a:srgbClr val="000000"/>
                          </a:solidFill>
                          <a:effectLst/>
                        </a:rPr>
                        <a:t>Päijät-Häme</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254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dirty="0">
                          <a:solidFill>
                            <a:srgbClr val="000000"/>
                          </a:solidFill>
                          <a:effectLst/>
                        </a:rPr>
                        <a:t>243</a:t>
                      </a:r>
                      <a:endParaRPr lang="fi-FI" sz="1100" b="0" i="0" u="none" strike="noStrike" dirty="0">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-256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-400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-932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-1 464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-1 335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-1 471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-1 588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-1 670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-1 679</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9518829"/>
                  </a:ext>
                </a:extLst>
              </a:tr>
              <a:tr h="225463">
                <a:tc>
                  <a:txBody>
                    <a:bodyPr/>
                    <a:lstStyle/>
                    <a:p>
                      <a:pPr algn="l" fontAlgn="b"/>
                      <a:r>
                        <a:rPr lang="fi-FI" sz="1100" b="0" u="none" strike="noStrike">
                          <a:solidFill>
                            <a:srgbClr val="000000"/>
                          </a:solidFill>
                          <a:effectLst/>
                        </a:rPr>
                        <a:t>Kymenlaakso</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-536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-414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-454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-734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-1 268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-1 572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-1 480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-1 545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-1 595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-1 613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-1 573</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6145576"/>
                  </a:ext>
                </a:extLst>
              </a:tr>
              <a:tr h="225463">
                <a:tc>
                  <a:txBody>
                    <a:bodyPr/>
                    <a:lstStyle/>
                    <a:p>
                      <a:pPr algn="l" fontAlgn="b"/>
                      <a:r>
                        <a:rPr lang="fi-FI" sz="1100" b="0" u="none" strike="noStrike">
                          <a:solidFill>
                            <a:srgbClr val="000000"/>
                          </a:solidFill>
                          <a:effectLst/>
                        </a:rPr>
                        <a:t>Etelä-Karjala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-189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-286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-298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-304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-569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-948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-1 134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-1 065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-1 087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-1 124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-1 115</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6927943"/>
                  </a:ext>
                </a:extLst>
              </a:tr>
              <a:tr h="225463">
                <a:tc>
                  <a:txBody>
                    <a:bodyPr/>
                    <a:lstStyle/>
                    <a:p>
                      <a:pPr algn="l" fontAlgn="b"/>
                      <a:r>
                        <a:rPr lang="fi-FI" sz="1100" b="0" u="none" strike="noStrike">
                          <a:solidFill>
                            <a:srgbClr val="000000"/>
                          </a:solidFill>
                          <a:effectLst/>
                        </a:rPr>
                        <a:t>Etelä-Savo</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-206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-473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-742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-988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-1 209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-1 296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-1 367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-1 424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-1 460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-1 482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-1 463</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6497397"/>
                  </a:ext>
                </a:extLst>
              </a:tr>
              <a:tr h="225463">
                <a:tc>
                  <a:txBody>
                    <a:bodyPr/>
                    <a:lstStyle/>
                    <a:p>
                      <a:pPr algn="l" fontAlgn="b"/>
                      <a:r>
                        <a:rPr lang="fi-FI" sz="1100" b="1" u="none" strike="noStrike">
                          <a:solidFill>
                            <a:srgbClr val="000000"/>
                          </a:solidFill>
                          <a:effectLst/>
                        </a:rPr>
                        <a:t>Pohjois-Savo</a:t>
                      </a:r>
                      <a:endParaRPr lang="fi-FI" sz="110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a:solidFill>
                            <a:srgbClr val="000000"/>
                          </a:solidFill>
                          <a:effectLst/>
                        </a:rPr>
                        <a:t>448</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192</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-186</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-136</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-255</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-652</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-1 108</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-1 501</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-1 416</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-1 467</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-1 536</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-1 624</a:t>
                      </a:r>
                      <a:endParaRPr lang="fi-FI" sz="1100" b="1" i="0" u="none" strike="noStrike">
                        <a:solidFill>
                          <a:srgbClr val="000000"/>
                        </a:solidFill>
                        <a:effectLst/>
                        <a:latin typeface="+mn-lt"/>
                      </a:endParaRPr>
                    </a:p>
                  </a:txBody>
                  <a:tcPr marL="0" marR="0" marT="0" marB="0" anchor="b"/>
                </a:tc>
                <a:tc>
                  <a:txBody>
                    <a:bodyPr/>
                    <a:lstStyle/>
                    <a:p>
                      <a:pPr algn="ctr" fontAlgn="b"/>
                      <a:r>
                        <a:rPr lang="fi-FI" sz="1100" b="1" u="none" strike="noStrike">
                          <a:solidFill>
                            <a:srgbClr val="000000"/>
                          </a:solidFill>
                          <a:effectLst/>
                        </a:rPr>
                        <a:t>-1 686</a:t>
                      </a:r>
                      <a:endParaRPr lang="fi-FI" sz="110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0911993"/>
                  </a:ext>
                </a:extLst>
              </a:tr>
              <a:tr h="225463">
                <a:tc>
                  <a:txBody>
                    <a:bodyPr/>
                    <a:lstStyle/>
                    <a:p>
                      <a:pPr algn="l" fontAlgn="b"/>
                      <a:r>
                        <a:rPr lang="fi-FI" sz="1100" b="0" u="none" strike="noStrike">
                          <a:solidFill>
                            <a:srgbClr val="000000"/>
                          </a:solidFill>
                          <a:effectLst/>
                        </a:rPr>
                        <a:t>Pohjois-Karjala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250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87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-324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-294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-432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-993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-1 219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-1 144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-1 182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-1 223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-1 276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-1 291</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6408818"/>
                  </a:ext>
                </a:extLst>
              </a:tr>
              <a:tr h="225463">
                <a:tc>
                  <a:txBody>
                    <a:bodyPr/>
                    <a:lstStyle/>
                    <a:p>
                      <a:pPr algn="l" fontAlgn="b"/>
                      <a:r>
                        <a:rPr lang="fi-FI" sz="1100" b="0" u="none" strike="noStrike">
                          <a:solidFill>
                            <a:srgbClr val="000000"/>
                          </a:solidFill>
                          <a:effectLst/>
                        </a:rPr>
                        <a:t>Keski-Suomi</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641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484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231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584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516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-690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-1 197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-1 059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-1 160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-1 260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-1 362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-1 437</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9253209"/>
                  </a:ext>
                </a:extLst>
              </a:tr>
              <a:tr h="225463">
                <a:tc>
                  <a:txBody>
                    <a:bodyPr/>
                    <a:lstStyle/>
                    <a:p>
                      <a:pPr algn="l" fontAlgn="b"/>
                      <a:r>
                        <a:rPr lang="fi-FI" sz="1100" b="0" u="none" strike="noStrike">
                          <a:solidFill>
                            <a:srgbClr val="000000"/>
                          </a:solidFill>
                          <a:effectLst/>
                        </a:rPr>
                        <a:t>Etelä-Pohjanmaa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553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-155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-762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-1 172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-989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-1 037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-1 089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-1 153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-1 188</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9217687"/>
                  </a:ext>
                </a:extLst>
              </a:tr>
              <a:tr h="225463">
                <a:tc>
                  <a:txBody>
                    <a:bodyPr/>
                    <a:lstStyle/>
                    <a:p>
                      <a:pPr algn="l" fontAlgn="b"/>
                      <a:r>
                        <a:rPr lang="fi-FI" sz="1100" b="0" u="none" strike="noStrike">
                          <a:solidFill>
                            <a:srgbClr val="000000"/>
                          </a:solidFill>
                          <a:effectLst/>
                        </a:rPr>
                        <a:t>Pohjanmaa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549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423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185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273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604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282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-386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-292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-300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-336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-367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-383</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4760342"/>
                  </a:ext>
                </a:extLst>
              </a:tr>
              <a:tr h="225463">
                <a:tc>
                  <a:txBody>
                    <a:bodyPr/>
                    <a:lstStyle/>
                    <a:p>
                      <a:pPr algn="l" fontAlgn="b"/>
                      <a:r>
                        <a:rPr lang="fi-FI" sz="1100" b="0" u="none" strike="noStrike">
                          <a:solidFill>
                            <a:srgbClr val="000000"/>
                          </a:solidFill>
                          <a:effectLst/>
                        </a:rPr>
                        <a:t>Keski-Pohjanmaa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416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448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198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275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260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138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-208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-150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-182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-204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-234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-245</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7189235"/>
                  </a:ext>
                </a:extLst>
              </a:tr>
              <a:tr h="225463">
                <a:tc>
                  <a:txBody>
                    <a:bodyPr/>
                    <a:lstStyle/>
                    <a:p>
                      <a:pPr algn="l" fontAlgn="b"/>
                      <a:r>
                        <a:rPr lang="fi-FI" sz="1100" b="0" u="none" strike="noStrike">
                          <a:solidFill>
                            <a:srgbClr val="000000"/>
                          </a:solidFill>
                          <a:effectLst/>
                        </a:rPr>
                        <a:t>Pohjois-Pohjanmaa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2 459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2 581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1 969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2 731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2 791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1 895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672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-264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-107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-176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-299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-552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-828</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6505359"/>
                  </a:ext>
                </a:extLst>
              </a:tr>
              <a:tr h="225463">
                <a:tc>
                  <a:txBody>
                    <a:bodyPr/>
                    <a:lstStyle/>
                    <a:p>
                      <a:pPr algn="l" fontAlgn="b"/>
                      <a:r>
                        <a:rPr lang="fi-FI" sz="1100" b="0" u="none" strike="noStrike">
                          <a:solidFill>
                            <a:srgbClr val="000000"/>
                          </a:solidFill>
                          <a:effectLst/>
                        </a:rPr>
                        <a:t>Kainuu</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264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203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-140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-159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-384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-605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-751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-668</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-672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-666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-656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-641</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7000732"/>
                  </a:ext>
                </a:extLst>
              </a:tr>
              <a:tr h="225463">
                <a:tc>
                  <a:txBody>
                    <a:bodyPr/>
                    <a:lstStyle/>
                    <a:p>
                      <a:pPr algn="l" fontAlgn="b"/>
                      <a:r>
                        <a:rPr lang="fi-FI" sz="1100" b="0" u="none" strike="noStrike">
                          <a:solidFill>
                            <a:srgbClr val="000000"/>
                          </a:solidFill>
                          <a:effectLst/>
                        </a:rPr>
                        <a:t>Lappi</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930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492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206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44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-381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-704</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-1 025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-982</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-1 035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-1 066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-1 109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-1 157</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7982260"/>
                  </a:ext>
                </a:extLst>
              </a:tr>
              <a:tr h="225463">
                <a:tc>
                  <a:txBody>
                    <a:bodyPr/>
                    <a:lstStyle/>
                    <a:p>
                      <a:pPr algn="l" fontAlgn="b"/>
                      <a:r>
                        <a:rPr lang="fi-FI" sz="1100" b="0" u="none" strike="noStrike">
                          <a:solidFill>
                            <a:srgbClr val="000000"/>
                          </a:solidFill>
                          <a:effectLst/>
                        </a:rPr>
                        <a:t>Ahvenanmaa</a:t>
                      </a:r>
                      <a:endParaRPr lang="fi-FI" sz="110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136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80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53</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-30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-11</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-60</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-97</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-136</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-165</a:t>
                      </a:r>
                      <a:endParaRPr lang="fi-FI" sz="1100" b="0" i="0" u="none" strike="noStrike">
                        <a:solidFill>
                          <a:srgbClr val="000000"/>
                        </a:solidFill>
                        <a:effectLst/>
                        <a:latin typeface="+mn-lt"/>
                      </a:endParaRPr>
                    </a:p>
                  </a:txBody>
                  <a:tcPr marL="0" marR="0" marT="0" marB="0" anchor="b"/>
                </a:tc>
                <a:tc>
                  <a:txBody>
                    <a:bodyPr/>
                    <a:lstStyle/>
                    <a:p>
                      <a:pPr algn="ctr" fontAlgn="b"/>
                      <a:r>
                        <a:rPr lang="fi-FI" sz="1100" b="0" u="none" strike="noStrike">
                          <a:solidFill>
                            <a:srgbClr val="000000"/>
                          </a:solidFill>
                          <a:effectLst/>
                        </a:rPr>
                        <a:t>-180</a:t>
                      </a:r>
                      <a:endParaRPr lang="fi-FI" sz="110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090244"/>
                  </a:ext>
                </a:extLst>
              </a:tr>
              <a:tr h="225463">
                <a:tc>
                  <a:txBody>
                    <a:bodyPr/>
                    <a:lstStyle/>
                    <a:p>
                      <a:pPr algn="l" fontAlgn="b"/>
                      <a:r>
                        <a:rPr lang="fi-FI" sz="1100" b="0" i="1" u="none" strike="noStrike" dirty="0">
                          <a:solidFill>
                            <a:srgbClr val="000000"/>
                          </a:solidFill>
                          <a:effectLst/>
                        </a:rPr>
                        <a:t>KOKO MAA</a:t>
                      </a:r>
                      <a:endParaRPr lang="fi-FI" sz="1100" b="0" i="1" u="none" strike="noStrike" dirty="0">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15 491</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13 787</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7 403</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9 817</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10 093</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2 980</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-9 025</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-17 956</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-15 324</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-16 818</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-18 877</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-20 862</a:t>
                      </a:r>
                      <a:endParaRPr lang="fi-FI" sz="110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-22 150</a:t>
                      </a:r>
                      <a:endParaRPr lang="fi-FI" sz="1100" b="0" i="1" u="none" strike="noStrike" dirty="0">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171084"/>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3AF5264C-0140-744F-C169-8C271D63CBB3}"/>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91576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CE6ECB5-F228-A1F7-5C0B-8C7595125F09}"/>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Pohjois-Savossa v. 1990-2023</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sekä ennuste 2025-2045</a:t>
            </a:r>
          </a:p>
        </p:txBody>
      </p:sp>
      <p:graphicFrame>
        <p:nvGraphicFramePr>
          <p:cNvPr id="5" name="Kaavio 4" descr="Viiva kaavio esittää luonnollisen väestönlisäyksen kehityksen Pohjois-Savossa vuosina 1990–2020 sekä ennusteen vuosille 2021–2040. Kaavion tiedot on esitetty taulukkomuotoisena diassa 11.">
            <a:extLst>
              <a:ext uri="{FF2B5EF4-FFF2-40B4-BE49-F238E27FC236}">
                <a16:creationId xmlns:a16="http://schemas.microsoft.com/office/drawing/2014/main" id="{5322EC71-65DB-4C72-B993-1E18E805EC33}"/>
              </a:ext>
            </a:extLst>
          </p:cNvPr>
          <p:cNvGraphicFramePr>
            <a:graphicFrameLocks/>
          </p:cNvGraphicFramePr>
          <p:nvPr>
            <p:extLst>
              <p:ext uri="{D42A27DB-BD31-4B8C-83A1-F6EECF244321}">
                <p14:modId xmlns:p14="http://schemas.microsoft.com/office/powerpoint/2010/main" val="3934631155"/>
              </p:ext>
            </p:extLst>
          </p:nvPr>
        </p:nvGraphicFramePr>
        <p:xfrm>
          <a:off x="1628775" y="938212"/>
          <a:ext cx="8934450" cy="4981575"/>
        </p:xfrm>
        <a:graphic>
          <a:graphicData uri="http://schemas.openxmlformats.org/drawingml/2006/chart">
            <c:chart xmlns:c="http://schemas.openxmlformats.org/drawingml/2006/chart" xmlns:r="http://schemas.openxmlformats.org/officeDocument/2006/relationships" r:id="rId2"/>
          </a:graphicData>
        </a:graphic>
      </p:graphicFrame>
      <p:pic>
        <p:nvPicPr>
          <p:cNvPr id="2" name="Kuva 1" descr="Kuva, joka sisältää kohteen teksti&#10;&#10;Kuvaus luotu automaattisesti">
            <a:extLst>
              <a:ext uri="{FF2B5EF4-FFF2-40B4-BE49-F238E27FC236}">
                <a16:creationId xmlns:a16="http://schemas.microsoft.com/office/drawing/2014/main" id="{E0D7A0BB-F9A5-90CF-F9E7-547E2EE1D014}"/>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26856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7">
            <a:extLst>
              <a:ext uri="{FF2B5EF4-FFF2-40B4-BE49-F238E27FC236}">
                <a16:creationId xmlns:a16="http://schemas.microsoft.com/office/drawing/2014/main" id="{F6F94B0A-0265-02DE-D574-A0A1E0FDD8C6}"/>
              </a:ext>
            </a:extLst>
          </p:cNvPr>
          <p:cNvSpPr>
            <a:spLocks noGrp="1"/>
          </p:cNvSpPr>
          <p:nvPr>
            <p:ph type="title"/>
          </p:nvPr>
        </p:nvSpPr>
        <p:spPr>
          <a:xfrm>
            <a:off x="0" y="18255"/>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kunnittain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 2024–2045 1/5</a:t>
            </a:r>
          </a:p>
        </p:txBody>
      </p:sp>
      <p:graphicFrame>
        <p:nvGraphicFramePr>
          <p:cNvPr id="5" name="Kaavio 4" descr="Viiva kaavio esittää luonnollisen väestönlisäyksen kehityksen Iisalmessa vuosina 1990–2020 sekä ennusteen vuosille 2021–2040. Kaavion tiedot on esitetty taulukkomuotoisena diassa 11.">
            <a:extLst>
              <a:ext uri="{FF2B5EF4-FFF2-40B4-BE49-F238E27FC236}">
                <a16:creationId xmlns:a16="http://schemas.microsoft.com/office/drawing/2014/main" id="{AEE26A43-E69B-45A6-965E-A52714AC41A7}"/>
              </a:ext>
            </a:extLst>
          </p:cNvPr>
          <p:cNvGraphicFramePr>
            <a:graphicFrameLocks/>
          </p:cNvGraphicFramePr>
          <p:nvPr>
            <p:extLst>
              <p:ext uri="{D42A27DB-BD31-4B8C-83A1-F6EECF244321}">
                <p14:modId xmlns:p14="http://schemas.microsoft.com/office/powerpoint/2010/main" val="1624689711"/>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descr="Viiva kaavio esittää luonnollisen väestönlisäyksen kehityksen Joroisissa vuosina 1990–2020 sekä ennusteen vuosille 2021–2040. Kaavion tiedot on esitetty taulukkomuotoisena diassa 11.">
            <a:extLst>
              <a:ext uri="{FF2B5EF4-FFF2-40B4-BE49-F238E27FC236}">
                <a16:creationId xmlns:a16="http://schemas.microsoft.com/office/drawing/2014/main" id="{0BECAB1C-B19F-4364-BA82-7ACA221F7427}"/>
              </a:ext>
            </a:extLst>
          </p:cNvPr>
          <p:cNvGraphicFramePr>
            <a:graphicFrameLocks/>
          </p:cNvGraphicFramePr>
          <p:nvPr>
            <p:extLst>
              <p:ext uri="{D42A27DB-BD31-4B8C-83A1-F6EECF244321}">
                <p14:modId xmlns:p14="http://schemas.microsoft.com/office/powerpoint/2010/main" val="2227727183"/>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descr="Viiva kaavio esittää luonnollisen väestönlisäyksen kehityksen Kaavilla vuosina 1990–2020 sekä ennusteen vuosille 2021–2040. Kaavion tiedot on esitetty taulukkomuotoisena diassa 11.">
            <a:extLst>
              <a:ext uri="{FF2B5EF4-FFF2-40B4-BE49-F238E27FC236}">
                <a16:creationId xmlns:a16="http://schemas.microsoft.com/office/drawing/2014/main" id="{02B02D39-FEF1-43D1-A440-519F780FC2F9}"/>
              </a:ext>
            </a:extLst>
          </p:cNvPr>
          <p:cNvGraphicFramePr>
            <a:graphicFrameLocks/>
          </p:cNvGraphicFramePr>
          <p:nvPr>
            <p:extLst>
              <p:ext uri="{D42A27DB-BD31-4B8C-83A1-F6EECF244321}">
                <p14:modId xmlns:p14="http://schemas.microsoft.com/office/powerpoint/2010/main" val="2701872420"/>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descr="Viiva kaavio esittää luonnollisen väestönlisäyksen kehityksen Keiteleellä vuosina 1990–2020 sekä ennusteen vuosille 2021–2040. Kaavion tiedot on esitetty taulukkomuotoisena diassa 11.">
            <a:extLst>
              <a:ext uri="{FF2B5EF4-FFF2-40B4-BE49-F238E27FC236}">
                <a16:creationId xmlns:a16="http://schemas.microsoft.com/office/drawing/2014/main" id="{1CB96970-3629-4261-8A55-D727061E0DCD}"/>
              </a:ext>
            </a:extLst>
          </p:cNvPr>
          <p:cNvGraphicFramePr>
            <a:graphicFrameLocks/>
          </p:cNvGraphicFramePr>
          <p:nvPr>
            <p:extLst>
              <p:ext uri="{D42A27DB-BD31-4B8C-83A1-F6EECF244321}">
                <p14:modId xmlns:p14="http://schemas.microsoft.com/office/powerpoint/2010/main" val="3907544921"/>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Kuva 1" descr="Kuva, joka sisältää kohteen teksti&#10;&#10;Kuvaus luotu automaattisesti">
            <a:extLst>
              <a:ext uri="{FF2B5EF4-FFF2-40B4-BE49-F238E27FC236}">
                <a16:creationId xmlns:a16="http://schemas.microsoft.com/office/drawing/2014/main" id="{16657C4F-13EF-C909-EC5B-2EB4287C9349}"/>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82922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7">
            <a:extLst>
              <a:ext uri="{FF2B5EF4-FFF2-40B4-BE49-F238E27FC236}">
                <a16:creationId xmlns:a16="http://schemas.microsoft.com/office/drawing/2014/main" id="{8D571FB2-FFB4-25B0-BCF8-86E8623C0E15}"/>
              </a:ext>
            </a:extLst>
          </p:cNvPr>
          <p:cNvSpPr>
            <a:spLocks noGrp="1"/>
          </p:cNvSpPr>
          <p:nvPr>
            <p:ph type="title"/>
          </p:nvPr>
        </p:nvSpPr>
        <p:spPr>
          <a:xfrm>
            <a:off x="0" y="18255"/>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kunnittain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 2024–2045 2/5</a:t>
            </a:r>
          </a:p>
        </p:txBody>
      </p:sp>
      <p:graphicFrame>
        <p:nvGraphicFramePr>
          <p:cNvPr id="5" name="Kaavio 4" descr="Viiva kaavio esittää luonnollisen väestönlisäyksen kehityksen Kiuruvedellä vuosina 1990–2020 sekä ennusteen vuosille 2021–2040. Kaavion tiedot on esitetty taulukkomuotoisena diassa 11.">
            <a:extLst>
              <a:ext uri="{FF2B5EF4-FFF2-40B4-BE49-F238E27FC236}">
                <a16:creationId xmlns:a16="http://schemas.microsoft.com/office/drawing/2014/main" id="{878E9C36-5C2D-46B7-A349-98A712B76DB3}"/>
              </a:ext>
            </a:extLst>
          </p:cNvPr>
          <p:cNvGraphicFramePr>
            <a:graphicFrameLocks/>
          </p:cNvGraphicFramePr>
          <p:nvPr>
            <p:extLst>
              <p:ext uri="{D42A27DB-BD31-4B8C-83A1-F6EECF244321}">
                <p14:modId xmlns:p14="http://schemas.microsoft.com/office/powerpoint/2010/main" val="2915062199"/>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descr="Viiva kaavio esittää luonnollisen väestönlisäyksen kehityksen Kuopiossa vuosina 1990–2020 sekä ennusteen vuosille 2021–2040. Kaavion tiedot on esitetty taulukkomuotoisena diassa 11.">
            <a:extLst>
              <a:ext uri="{FF2B5EF4-FFF2-40B4-BE49-F238E27FC236}">
                <a16:creationId xmlns:a16="http://schemas.microsoft.com/office/drawing/2014/main" id="{4D898AFF-9743-48D3-8F32-CD942FDA98B5}"/>
              </a:ext>
            </a:extLst>
          </p:cNvPr>
          <p:cNvGraphicFramePr>
            <a:graphicFrameLocks/>
          </p:cNvGraphicFramePr>
          <p:nvPr>
            <p:extLst>
              <p:ext uri="{D42A27DB-BD31-4B8C-83A1-F6EECF244321}">
                <p14:modId xmlns:p14="http://schemas.microsoft.com/office/powerpoint/2010/main" val="30122356"/>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descr="Viiva kaavio esittää luonnollisen väestönlisäyksen kehityksen Lapinlahdella vuosina 1990–2020 sekä ennusteen vuosille 2021–2040. Kaavion tiedot on esitetty taulukkomuotoisena diassa 11.">
            <a:extLst>
              <a:ext uri="{FF2B5EF4-FFF2-40B4-BE49-F238E27FC236}">
                <a16:creationId xmlns:a16="http://schemas.microsoft.com/office/drawing/2014/main" id="{3C5BE069-6B47-43FB-9ACE-06E5318E6D08}"/>
              </a:ext>
            </a:extLst>
          </p:cNvPr>
          <p:cNvGraphicFramePr>
            <a:graphicFrameLocks/>
          </p:cNvGraphicFramePr>
          <p:nvPr>
            <p:extLst>
              <p:ext uri="{D42A27DB-BD31-4B8C-83A1-F6EECF244321}">
                <p14:modId xmlns:p14="http://schemas.microsoft.com/office/powerpoint/2010/main" val="4138442164"/>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descr="Viiva kaavio esittää luonnollisen väestönlisäyksen kehityksen Leppävirralla vuosina 1990–2020 sekä ennusteen vuosille 2021–2040. Kaavion tiedot on esitetty taulukkomuotoisena diassa 11.">
            <a:extLst>
              <a:ext uri="{FF2B5EF4-FFF2-40B4-BE49-F238E27FC236}">
                <a16:creationId xmlns:a16="http://schemas.microsoft.com/office/drawing/2014/main" id="{31270BB6-3256-4A22-8EF7-65B391D4570F}"/>
              </a:ext>
            </a:extLst>
          </p:cNvPr>
          <p:cNvGraphicFramePr>
            <a:graphicFrameLocks/>
          </p:cNvGraphicFramePr>
          <p:nvPr>
            <p:extLst>
              <p:ext uri="{D42A27DB-BD31-4B8C-83A1-F6EECF244321}">
                <p14:modId xmlns:p14="http://schemas.microsoft.com/office/powerpoint/2010/main" val="2397793695"/>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Kuva 1" descr="Kuva, joka sisältää kohteen teksti&#10;&#10;Kuvaus luotu automaattisesti">
            <a:extLst>
              <a:ext uri="{FF2B5EF4-FFF2-40B4-BE49-F238E27FC236}">
                <a16:creationId xmlns:a16="http://schemas.microsoft.com/office/drawing/2014/main" id="{542B18DE-89E9-0DF7-B590-B6B6F27D5CBD}"/>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29502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7">
            <a:extLst>
              <a:ext uri="{FF2B5EF4-FFF2-40B4-BE49-F238E27FC236}">
                <a16:creationId xmlns:a16="http://schemas.microsoft.com/office/drawing/2014/main" id="{907D4A0C-AD44-7088-5AA0-E17FE3F561AC}"/>
              </a:ext>
            </a:extLst>
          </p:cNvPr>
          <p:cNvSpPr>
            <a:spLocks noGrp="1"/>
          </p:cNvSpPr>
          <p:nvPr>
            <p:ph type="title"/>
          </p:nvPr>
        </p:nvSpPr>
        <p:spPr>
          <a:xfrm>
            <a:off x="0" y="18255"/>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kunnittain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 2024–2045 3/5</a:t>
            </a:r>
          </a:p>
        </p:txBody>
      </p:sp>
      <p:graphicFrame>
        <p:nvGraphicFramePr>
          <p:cNvPr id="5" name="Kaavio 4" descr="Viiva kaavio esittää luonnollisen väestönlisäyksen kehityksen Pielavedellä vuosina 1990–2020 sekä ennusteen vuosille 2021–2040. Kaavion tiedot on esitetty taulukkomuotoisena diassa 11.">
            <a:extLst>
              <a:ext uri="{FF2B5EF4-FFF2-40B4-BE49-F238E27FC236}">
                <a16:creationId xmlns:a16="http://schemas.microsoft.com/office/drawing/2014/main" id="{E3AA8407-258C-48D8-800C-5C9CA6F719C5}"/>
              </a:ext>
            </a:extLst>
          </p:cNvPr>
          <p:cNvGraphicFramePr>
            <a:graphicFrameLocks/>
          </p:cNvGraphicFramePr>
          <p:nvPr>
            <p:extLst>
              <p:ext uri="{D42A27DB-BD31-4B8C-83A1-F6EECF244321}">
                <p14:modId xmlns:p14="http://schemas.microsoft.com/office/powerpoint/2010/main" val="1744063754"/>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descr="Viiva kaavio esittää luonnollisen väestönlisäyksen kehityksen Rautalammilla vuosina 1990–2020 sekä ennusteen vuosille 2021–2040. Kaavion tiedot on esitetty taulukkomuotoisena diassa 11.">
            <a:extLst>
              <a:ext uri="{FF2B5EF4-FFF2-40B4-BE49-F238E27FC236}">
                <a16:creationId xmlns:a16="http://schemas.microsoft.com/office/drawing/2014/main" id="{B480D12D-7758-4726-A7AD-B13A108CDEDF}"/>
              </a:ext>
            </a:extLst>
          </p:cNvPr>
          <p:cNvGraphicFramePr>
            <a:graphicFrameLocks/>
          </p:cNvGraphicFramePr>
          <p:nvPr>
            <p:extLst>
              <p:ext uri="{D42A27DB-BD31-4B8C-83A1-F6EECF244321}">
                <p14:modId xmlns:p14="http://schemas.microsoft.com/office/powerpoint/2010/main" val="3809923757"/>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descr="Viiva kaavio esittää luonnollisen väestönlisäyksen kehityksen Rautavaaralla vuosina 1990–2020 sekä ennusteen vuosille 2021–2040. Kaavion tiedot on esitetty taulukkomuotoisena diassa 11.">
            <a:extLst>
              <a:ext uri="{FF2B5EF4-FFF2-40B4-BE49-F238E27FC236}">
                <a16:creationId xmlns:a16="http://schemas.microsoft.com/office/drawing/2014/main" id="{E26059DA-E9D1-43E4-A4CD-7B40F6B9F5E7}"/>
              </a:ext>
            </a:extLst>
          </p:cNvPr>
          <p:cNvGraphicFramePr>
            <a:graphicFrameLocks/>
          </p:cNvGraphicFramePr>
          <p:nvPr>
            <p:extLst>
              <p:ext uri="{D42A27DB-BD31-4B8C-83A1-F6EECF244321}">
                <p14:modId xmlns:p14="http://schemas.microsoft.com/office/powerpoint/2010/main" val="1218329951"/>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descr="Viiva kaavio esittää luonnollisen väestönlisäyksen kehityksen Siilinjärvellä vuosina 1990–2020 sekä ennusteen vuosille 2021–2040. Kaavion tiedot on esitetty taulukkomuotoisena diassa 11.">
            <a:extLst>
              <a:ext uri="{FF2B5EF4-FFF2-40B4-BE49-F238E27FC236}">
                <a16:creationId xmlns:a16="http://schemas.microsoft.com/office/drawing/2014/main" id="{B64CF716-BF5B-43DE-8459-5A6ABA74A205}"/>
              </a:ext>
            </a:extLst>
          </p:cNvPr>
          <p:cNvGraphicFramePr>
            <a:graphicFrameLocks/>
          </p:cNvGraphicFramePr>
          <p:nvPr>
            <p:extLst>
              <p:ext uri="{D42A27DB-BD31-4B8C-83A1-F6EECF244321}">
                <p14:modId xmlns:p14="http://schemas.microsoft.com/office/powerpoint/2010/main" val="4251152175"/>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Kuva 1" descr="Kuva, joka sisältää kohteen teksti&#10;&#10;Kuvaus luotu automaattisesti">
            <a:extLst>
              <a:ext uri="{FF2B5EF4-FFF2-40B4-BE49-F238E27FC236}">
                <a16:creationId xmlns:a16="http://schemas.microsoft.com/office/drawing/2014/main" id="{0875406D-8E2B-A217-D70A-960520C0CAD1}"/>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95789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7">
            <a:extLst>
              <a:ext uri="{FF2B5EF4-FFF2-40B4-BE49-F238E27FC236}">
                <a16:creationId xmlns:a16="http://schemas.microsoft.com/office/drawing/2014/main" id="{7ECCE87D-A113-BF66-25DA-31480722500C}"/>
              </a:ext>
            </a:extLst>
          </p:cNvPr>
          <p:cNvSpPr>
            <a:spLocks noGrp="1"/>
          </p:cNvSpPr>
          <p:nvPr>
            <p:ph type="title"/>
          </p:nvPr>
        </p:nvSpPr>
        <p:spPr>
          <a:xfrm>
            <a:off x="0" y="18255"/>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kunnittain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 2024–2045 4/5</a:t>
            </a:r>
          </a:p>
        </p:txBody>
      </p:sp>
      <p:graphicFrame>
        <p:nvGraphicFramePr>
          <p:cNvPr id="5" name="Kaavio 4" descr="Viiva kaavio esittää luonnollisen väestönlisäyksen kehityksen Sonkajärvellä vuosina 1990–2020 sekä ennusteen vuosille 2021–2040. Kaavion tiedot on esitetty taulukkomuotoisena diassa 11.">
            <a:extLst>
              <a:ext uri="{FF2B5EF4-FFF2-40B4-BE49-F238E27FC236}">
                <a16:creationId xmlns:a16="http://schemas.microsoft.com/office/drawing/2014/main" id="{4EC17987-C7CE-485C-B083-0B3DF06EA2B2}"/>
              </a:ext>
            </a:extLst>
          </p:cNvPr>
          <p:cNvGraphicFramePr>
            <a:graphicFrameLocks/>
          </p:cNvGraphicFramePr>
          <p:nvPr>
            <p:extLst>
              <p:ext uri="{D42A27DB-BD31-4B8C-83A1-F6EECF244321}">
                <p14:modId xmlns:p14="http://schemas.microsoft.com/office/powerpoint/2010/main" val="3355266087"/>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descr="Viiva kaavio esittää luonnollisen väestönlisäyksen kehityksen Suonenjoella vuosina 1990–2020 sekä ennusteen vuosille 2021–2040. Kaavion tiedot on esitetty taulukkomuotoisena diassa 11.">
            <a:extLst>
              <a:ext uri="{FF2B5EF4-FFF2-40B4-BE49-F238E27FC236}">
                <a16:creationId xmlns:a16="http://schemas.microsoft.com/office/drawing/2014/main" id="{BD73454B-97D6-4C35-AB66-222BF40B1298}"/>
              </a:ext>
            </a:extLst>
          </p:cNvPr>
          <p:cNvGraphicFramePr>
            <a:graphicFrameLocks/>
          </p:cNvGraphicFramePr>
          <p:nvPr>
            <p:extLst>
              <p:ext uri="{D42A27DB-BD31-4B8C-83A1-F6EECF244321}">
                <p14:modId xmlns:p14="http://schemas.microsoft.com/office/powerpoint/2010/main" val="3352460988"/>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descr="Viiva kaavio esittää luonnollisen väestönlisäyksen kehityksen Tervossa vuosina 1990–2020 sekä ennusteen vuosille 2021–2040. Kaavion tiedot on esitetty taulukkomuotoisena diassa 11.">
            <a:extLst>
              <a:ext uri="{FF2B5EF4-FFF2-40B4-BE49-F238E27FC236}">
                <a16:creationId xmlns:a16="http://schemas.microsoft.com/office/drawing/2014/main" id="{10AC5A54-5A54-4A0E-A26E-064608A52CA2}"/>
              </a:ext>
            </a:extLst>
          </p:cNvPr>
          <p:cNvGraphicFramePr>
            <a:graphicFrameLocks/>
          </p:cNvGraphicFramePr>
          <p:nvPr>
            <p:extLst>
              <p:ext uri="{D42A27DB-BD31-4B8C-83A1-F6EECF244321}">
                <p14:modId xmlns:p14="http://schemas.microsoft.com/office/powerpoint/2010/main" val="377999045"/>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descr="Viiva kaavio esittää luonnollisen väestönlisäyksen kehityksen Tuusniemellä vuosina 1990–2020 sekä ennusteen vuosille 2021–2040. Kaavion tiedot on esitetty taulukkomuotoisena diassa 11.">
            <a:extLst>
              <a:ext uri="{FF2B5EF4-FFF2-40B4-BE49-F238E27FC236}">
                <a16:creationId xmlns:a16="http://schemas.microsoft.com/office/drawing/2014/main" id="{84F12AB6-76DB-4FCC-A563-A0580CF352D5}"/>
              </a:ext>
            </a:extLst>
          </p:cNvPr>
          <p:cNvGraphicFramePr>
            <a:graphicFrameLocks/>
          </p:cNvGraphicFramePr>
          <p:nvPr>
            <p:extLst>
              <p:ext uri="{D42A27DB-BD31-4B8C-83A1-F6EECF244321}">
                <p14:modId xmlns:p14="http://schemas.microsoft.com/office/powerpoint/2010/main" val="518107182"/>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Kuva 1" descr="Kuva, joka sisältää kohteen teksti&#10;&#10;Kuvaus luotu automaattisesti">
            <a:extLst>
              <a:ext uri="{FF2B5EF4-FFF2-40B4-BE49-F238E27FC236}">
                <a16:creationId xmlns:a16="http://schemas.microsoft.com/office/drawing/2014/main" id="{F545EB1B-51A8-C04D-B738-112CDAC622CA}"/>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9555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955FDE-0DFB-9D51-315E-ED235F94795C}"/>
              </a:ext>
            </a:extLst>
          </p:cNvPr>
          <p:cNvSpPr>
            <a:spLocks noGrp="1"/>
          </p:cNvSpPr>
          <p:nvPr>
            <p:ph type="title"/>
          </p:nvPr>
        </p:nvSpPr>
        <p:spPr>
          <a:xfrm>
            <a:off x="0" y="0"/>
            <a:ext cx="12192000" cy="567748"/>
          </a:xfrm>
        </p:spPr>
        <p:txBody>
          <a:bodyPr>
            <a:normAutofit/>
          </a:bodyPr>
          <a:lstStyle/>
          <a:p>
            <a:pPr algn="ctr"/>
            <a:r>
              <a:rPr lang="fi-FI" sz="2400" dirty="0">
                <a:solidFill>
                  <a:srgbClr val="0070C0"/>
                </a:solidFill>
                <a:latin typeface="Franklin Gothic Medium" panose="020B0603020102020204" pitchFamily="34" charset="0"/>
              </a:rPr>
              <a:t>Vuoden 2024 väestöennusteen oletukset</a:t>
            </a:r>
          </a:p>
        </p:txBody>
      </p:sp>
      <p:sp>
        <p:nvSpPr>
          <p:cNvPr id="4" name="Päivämäärän paikkamerkki 3">
            <a:extLst>
              <a:ext uri="{FF2B5EF4-FFF2-40B4-BE49-F238E27FC236}">
                <a16:creationId xmlns:a16="http://schemas.microsoft.com/office/drawing/2014/main" id="{001F3A24-B67C-1FA2-535D-2DF74C6A10A5}"/>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6" name="Tekstiruutu 5">
            <a:extLst>
              <a:ext uri="{FF2B5EF4-FFF2-40B4-BE49-F238E27FC236}">
                <a16:creationId xmlns:a16="http://schemas.microsoft.com/office/drawing/2014/main" id="{E31A7153-B0AA-6BF4-60EE-365A72FF938A}"/>
              </a:ext>
            </a:extLst>
          </p:cNvPr>
          <p:cNvSpPr txBox="1"/>
          <p:nvPr/>
        </p:nvSpPr>
        <p:spPr>
          <a:xfrm>
            <a:off x="838200" y="849746"/>
            <a:ext cx="10882745" cy="5616922"/>
          </a:xfrm>
          <a:prstGeom prst="rect">
            <a:avLst/>
          </a:prstGeom>
          <a:noFill/>
        </p:spPr>
        <p:txBody>
          <a:bodyPr wrap="square" rtlCol="0">
            <a:spAutoFit/>
          </a:bodyPr>
          <a:lstStyle/>
          <a:p>
            <a:r>
              <a:rPr lang="fi-FI" sz="1200" b="1" dirty="0">
                <a:cs typeface="Calibri" panose="020F0502020204030204" pitchFamily="34" charset="0"/>
              </a:rPr>
              <a:t>Vuoden 2024 väestöennusteen oletukset</a:t>
            </a:r>
          </a:p>
          <a:p>
            <a:endParaRPr lang="fi-FI" sz="1200" b="1" dirty="0">
              <a:cs typeface="Calibri" panose="020F0502020204030204" pitchFamily="34" charset="0"/>
            </a:endParaRPr>
          </a:p>
          <a:p>
            <a:r>
              <a:rPr lang="fi-FI" sz="1200" dirty="0">
                <a:cs typeface="Calibri" panose="020F0502020204030204" pitchFamily="34" charset="0"/>
              </a:rPr>
              <a:t>Tilastokeskuksen tuoreimmassa väestöennusteessa oletetaan, että syntyvyys pysyisi vakiona tulevaisuudessa. Laskennallisen naisten elinaikanaan synnyttämän lasten määrän eli kokonaishedelmällisyysluvun oletetaan olevan 1,26.</a:t>
            </a:r>
          </a:p>
          <a:p>
            <a:endParaRPr lang="fi-FI" sz="1200" dirty="0">
              <a:cs typeface="Calibri" panose="020F0502020204030204" pitchFamily="34" charset="0"/>
            </a:endParaRPr>
          </a:p>
          <a:p>
            <a:r>
              <a:rPr lang="fi-FI" sz="1200" dirty="0">
                <a:cs typeface="Calibri" panose="020F0502020204030204" pitchFamily="34" charset="0"/>
              </a:rPr>
              <a:t>Ennusteessa oletetaan, että Suomi saa muuttovoittoa ulkomailta 52 000 henkilöä kuluvana vuonna, 45 000 henkilöä vuoden 2025 aikana ja sen jälkeen 40 000 henkilöä vuosittain. Nettomaahanmuutto-oletukseen liittyy epävarmuutta esimerkiksi Ukrainan sodan vuoksi.</a:t>
            </a:r>
          </a:p>
          <a:p>
            <a:endParaRPr lang="fi-FI" sz="1200" dirty="0">
              <a:cs typeface="Calibri" panose="020F0502020204030204" pitchFamily="34" charset="0"/>
            </a:endParaRPr>
          </a:p>
          <a:p>
            <a:r>
              <a:rPr lang="fi-FI" sz="1200" dirty="0">
                <a:cs typeface="Calibri" panose="020F0502020204030204" pitchFamily="34" charset="0"/>
              </a:rPr>
              <a:t>Kuolleisuuden ennustetaan jatkavan alentumistaan koko ennustekauden ajan. Alle 50-vuotiaiden kuolleisuuden oletetaan alenevan samalla tavoin, kuten sen on havaittu alentuneen vertailtaessa periodien 1989–1993 ja 2018–2023 kuolleisuutta. 50 vuotta täyttäneiden ja tätä vanhempien kuolleisuuden oletetaan alenevan samalla tavoin, kuten sen on havaittu alentuneen vertailtaessa periodien 1999–2003 ja 2018–2023 kuolleisuutta. Vertailuperiodista 2018–2023 on jätetty vuosi 2022 pois sen poikkeuksellisen korkean kuolleisuuden vuoksi.</a:t>
            </a:r>
          </a:p>
          <a:p>
            <a:endParaRPr lang="fi-FI" sz="1200" dirty="0">
              <a:cs typeface="Calibri" panose="020F0502020204030204" pitchFamily="34" charset="0"/>
            </a:endParaRPr>
          </a:p>
          <a:p>
            <a:r>
              <a:rPr lang="fi-FI" sz="1200" dirty="0">
                <a:cs typeface="Calibri" panose="020F0502020204030204" pitchFamily="34" charset="0"/>
              </a:rPr>
              <a:t>Miesten elinajanodotteen ennustetaan pitenevän vajaalla neljällä ja naisten vajaalla kolmella vuodella vuoteen 2040 mennessä.</a:t>
            </a:r>
          </a:p>
          <a:p>
            <a:endParaRPr lang="fi-FI" sz="1200" b="1" dirty="0">
              <a:cs typeface="Calibri" panose="020F0502020204030204" pitchFamily="34" charset="0"/>
            </a:endParaRPr>
          </a:p>
          <a:p>
            <a:r>
              <a:rPr lang="fi-FI" sz="1200" b="1" dirty="0">
                <a:cs typeface="Calibri" panose="020F0502020204030204" pitchFamily="34" charset="0"/>
              </a:rPr>
              <a:t>Ennuste on trendilaskelma ja tarjoaa päätöksentekijöille mahdollisuuden reagoida</a:t>
            </a:r>
          </a:p>
          <a:p>
            <a:endParaRPr lang="fi-FI" sz="1200" dirty="0">
              <a:cs typeface="Calibri" panose="020F0502020204030204" pitchFamily="34" charset="0"/>
            </a:endParaRPr>
          </a:p>
          <a:p>
            <a:r>
              <a:rPr lang="fi-FI" sz="1200" dirty="0">
                <a:cs typeface="Calibri" panose="020F0502020204030204" pitchFamily="34" charset="0"/>
              </a:rPr>
              <a:t>Tilastokeskuksen väestöennusteet perustuvat havaintoihin syntyvyyden, kuolevuuden ja muuttoliikkeen menneestä kehityksestä. Niitä laadittaessa ei oteta huomioon taloudellisten, sosiaalisten eikä muiden yhteiskunta- tai aluepoliittisten päätösten mahdollista vaikutusta tulevaan väestönkehitykseen.</a:t>
            </a:r>
          </a:p>
          <a:p>
            <a:endParaRPr lang="fi-FI" sz="1200" dirty="0">
              <a:cs typeface="Calibri" panose="020F0502020204030204" pitchFamily="34" charset="0"/>
            </a:endParaRPr>
          </a:p>
          <a:p>
            <a:r>
              <a:rPr lang="fi-FI" sz="1200" dirty="0">
                <a:cs typeface="Calibri" panose="020F0502020204030204" pitchFamily="34" charset="0"/>
              </a:rPr>
              <a:t>Trendilaskelman luonteen mukaisesti ennusteessa projisoidaan menneen kehityksen jatkuvan tulevaisuudessa. Ennustetta laadittaessa ei oteta kantaa siihen, miten väestön määrän tulisi kehittyä. Väestöennustelukuja tarkasteltaessa onkin hyvä muistaa, että ennuste osoittaa vain sen, millainen väestökehitys on luvassa, jos viimeaikainen väestökehitys jatkuisi muuttumattomana seuraavat vuosikymmenet.</a:t>
            </a:r>
          </a:p>
          <a:p>
            <a:endParaRPr lang="fi-FI" sz="1200" dirty="0">
              <a:cs typeface="Calibri" panose="020F0502020204030204" pitchFamily="34" charset="0"/>
            </a:endParaRPr>
          </a:p>
          <a:p>
            <a:r>
              <a:rPr lang="fi-FI" sz="1200" dirty="0">
                <a:cs typeface="Calibri" panose="020F0502020204030204" pitchFamily="34" charset="0"/>
              </a:rPr>
              <a:t>Väestöennusteen tehtävä on tarjota päättäjille työkaluja sen arvioimiseksi, tarvitaanko toimia, joilla väestökehitykseen yritettäisiin vaikuttaa. Päätöksentekijöiden tulisi arvioida ennusteen osoittaman väestökehityksen suotavuus ja ryhtyä tarvittaessa toimenpiteisiin ennusteen toteutumisen estämiseksi, mikäli ennusteen </a:t>
            </a:r>
          </a:p>
          <a:p>
            <a:r>
              <a:rPr lang="fi-FI" sz="1200" dirty="0">
                <a:cs typeface="Calibri" panose="020F0502020204030204" pitchFamily="34" charset="0"/>
              </a:rPr>
              <a:t>osoittama väestökehitys ei ole toivottu. </a:t>
            </a:r>
          </a:p>
          <a:p>
            <a:endParaRPr lang="fi-FI" sz="1200" dirty="0">
              <a:cs typeface="Calibri" panose="020F0502020204030204" pitchFamily="34" charset="0"/>
            </a:endParaRPr>
          </a:p>
          <a:p>
            <a:r>
              <a:rPr lang="fi-FI" sz="1200" dirty="0">
                <a:cs typeface="Calibri" panose="020F0502020204030204" pitchFamily="34" charset="0"/>
              </a:rPr>
              <a:t>Vuoden 2024 väestöennuste on laadittu koko maan osalta vuoteen 2075 ja alueittain vuoteen 2045 asti.</a:t>
            </a:r>
          </a:p>
          <a:p>
            <a:endParaRPr lang="fi-FI" sz="1100" dirty="0"/>
          </a:p>
        </p:txBody>
      </p:sp>
      <p:pic>
        <p:nvPicPr>
          <p:cNvPr id="7" name="Kuva 6" descr="Kuva, joka sisältää kohteen teksti&#10;&#10;Kuvaus luotu automaattisesti">
            <a:extLst>
              <a:ext uri="{FF2B5EF4-FFF2-40B4-BE49-F238E27FC236}">
                <a16:creationId xmlns:a16="http://schemas.microsoft.com/office/drawing/2014/main" id="{F5EFE817-785B-F8B5-39B9-A2AC0E37080C}"/>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8586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7">
            <a:extLst>
              <a:ext uri="{FF2B5EF4-FFF2-40B4-BE49-F238E27FC236}">
                <a16:creationId xmlns:a16="http://schemas.microsoft.com/office/drawing/2014/main" id="{A75930D6-F196-900C-8869-1F7E745D69AE}"/>
              </a:ext>
            </a:extLst>
          </p:cNvPr>
          <p:cNvSpPr>
            <a:spLocks noGrp="1"/>
          </p:cNvSpPr>
          <p:nvPr>
            <p:ph type="title"/>
          </p:nvPr>
        </p:nvSpPr>
        <p:spPr>
          <a:xfrm>
            <a:off x="0" y="18255"/>
            <a:ext cx="12192000" cy="792000"/>
          </a:xfrm>
        </p:spPr>
        <p:txBody>
          <a:bodyPr>
            <a:normAutofit/>
          </a:bodyPr>
          <a:lstStyle/>
          <a:p>
            <a:pPr algn="ctr"/>
            <a:r>
              <a:rPr lang="fi-FI" sz="2400" dirty="0">
                <a:solidFill>
                  <a:srgbClr val="0070C0"/>
                </a:solidFill>
                <a:latin typeface="Franklin Gothic Medium" panose="020B0603020102020204" pitchFamily="34" charset="0"/>
              </a:rPr>
              <a:t>Luonnollinen väestönlisäys kunnittain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 2024–2045 5/5</a:t>
            </a:r>
          </a:p>
        </p:txBody>
      </p:sp>
      <p:graphicFrame>
        <p:nvGraphicFramePr>
          <p:cNvPr id="5" name="Kaavio 4" descr="Viiva kaavio esittää luonnollisen väestönlisäyksen kehityksen Varkaudessa vuosina 1990–2020 sekä ennusteen vuosille 2021–2040. Kaavion tiedot on esitetty taulukkomuotoisena diassa 11.">
            <a:extLst>
              <a:ext uri="{FF2B5EF4-FFF2-40B4-BE49-F238E27FC236}">
                <a16:creationId xmlns:a16="http://schemas.microsoft.com/office/drawing/2014/main" id="{B5CE208E-7223-42D0-BDB1-A359B9026B17}"/>
              </a:ext>
            </a:extLst>
          </p:cNvPr>
          <p:cNvGraphicFramePr>
            <a:graphicFrameLocks/>
          </p:cNvGraphicFramePr>
          <p:nvPr>
            <p:extLst>
              <p:ext uri="{D42A27DB-BD31-4B8C-83A1-F6EECF244321}">
                <p14:modId xmlns:p14="http://schemas.microsoft.com/office/powerpoint/2010/main" val="2986658615"/>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descr="Viiva kaavio esittää luonnollisen väestönlisäyksen kehityksen Vesannolla vuosina 1990–2020 sekä ennusteen vuosille 2021–2040. Kaavion tiedot on esitetty taulukkomuotoisena diassa 11.">
            <a:extLst>
              <a:ext uri="{FF2B5EF4-FFF2-40B4-BE49-F238E27FC236}">
                <a16:creationId xmlns:a16="http://schemas.microsoft.com/office/drawing/2014/main" id="{D4FBDC19-D61B-4DB4-9BF7-1306DBE55717}"/>
              </a:ext>
            </a:extLst>
          </p:cNvPr>
          <p:cNvGraphicFramePr>
            <a:graphicFrameLocks/>
          </p:cNvGraphicFramePr>
          <p:nvPr>
            <p:extLst>
              <p:ext uri="{D42A27DB-BD31-4B8C-83A1-F6EECF244321}">
                <p14:modId xmlns:p14="http://schemas.microsoft.com/office/powerpoint/2010/main" val="3887023821"/>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descr="Viiva kaavio esittää luonnollisen väestönlisäyksen kehityksen Vieremällä vuosina 1990–2020 sekä ennusteen vuosille 2021–2040. Kaavion tiedot on esitetty taulukkomuotoisena diassa 11.">
            <a:extLst>
              <a:ext uri="{FF2B5EF4-FFF2-40B4-BE49-F238E27FC236}">
                <a16:creationId xmlns:a16="http://schemas.microsoft.com/office/drawing/2014/main" id="{59BFB0C0-DB7A-4D9F-BD75-0E46775DECAE}"/>
              </a:ext>
            </a:extLst>
          </p:cNvPr>
          <p:cNvGraphicFramePr>
            <a:graphicFrameLocks/>
          </p:cNvGraphicFramePr>
          <p:nvPr>
            <p:extLst>
              <p:ext uri="{D42A27DB-BD31-4B8C-83A1-F6EECF244321}">
                <p14:modId xmlns:p14="http://schemas.microsoft.com/office/powerpoint/2010/main" val="1174325786"/>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Kuva 1" descr="Kuva, joka sisältää kohteen teksti&#10;&#10;Kuvaus luotu automaattisesti">
            <a:extLst>
              <a:ext uri="{FF2B5EF4-FFF2-40B4-BE49-F238E27FC236}">
                <a16:creationId xmlns:a16="http://schemas.microsoft.com/office/drawing/2014/main" id="{F8423AF2-61ED-DA25-6A44-227446932568}"/>
              </a:ext>
            </a:extLst>
          </p:cNvPr>
          <p:cNvPicPr>
            <a:picLocks noChangeAspect="1"/>
          </p:cNvPicPr>
          <p:nvPr/>
        </p:nvPicPr>
        <p:blipFill>
          <a:blip r:embed="rId5"/>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5276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653E4A-A89E-E798-0074-3B8A4999CA27}"/>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Kokonaisnettomuutto Pohjois-Savossa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vuosille 2024–2045</a:t>
            </a:r>
          </a:p>
        </p:txBody>
      </p:sp>
      <p:graphicFrame>
        <p:nvGraphicFramePr>
          <p:cNvPr id="4" name="Taulukko 3">
            <a:extLst>
              <a:ext uri="{FF2B5EF4-FFF2-40B4-BE49-F238E27FC236}">
                <a16:creationId xmlns:a16="http://schemas.microsoft.com/office/drawing/2014/main" id="{0A69512B-D6B0-1C6D-8DC8-FB8B3D5C3580}"/>
              </a:ext>
            </a:extLst>
          </p:cNvPr>
          <p:cNvGraphicFramePr>
            <a:graphicFrameLocks noGrp="1"/>
          </p:cNvGraphicFramePr>
          <p:nvPr>
            <p:extLst>
              <p:ext uri="{D42A27DB-BD31-4B8C-83A1-F6EECF244321}">
                <p14:modId xmlns:p14="http://schemas.microsoft.com/office/powerpoint/2010/main" val="3166482738"/>
              </p:ext>
            </p:extLst>
          </p:nvPr>
        </p:nvGraphicFramePr>
        <p:xfrm>
          <a:off x="1747836" y="1007266"/>
          <a:ext cx="8696328" cy="4843468"/>
        </p:xfrm>
        <a:graphic>
          <a:graphicData uri="http://schemas.openxmlformats.org/drawingml/2006/table">
            <a:tbl>
              <a:tblPr firstRow="1" bandRow="1">
                <a:tableStyleId>{D27102A9-8310-4765-A935-A1911B00CA55}</a:tableStyleId>
              </a:tblPr>
              <a:tblGrid>
                <a:gridCol w="1678840">
                  <a:extLst>
                    <a:ext uri="{9D8B030D-6E8A-4147-A177-3AD203B41FA5}">
                      <a16:colId xmlns:a16="http://schemas.microsoft.com/office/drawing/2014/main" val="2907951250"/>
                    </a:ext>
                  </a:extLst>
                </a:gridCol>
                <a:gridCol w="466917">
                  <a:extLst>
                    <a:ext uri="{9D8B030D-6E8A-4147-A177-3AD203B41FA5}">
                      <a16:colId xmlns:a16="http://schemas.microsoft.com/office/drawing/2014/main" val="3488124672"/>
                    </a:ext>
                  </a:extLst>
                </a:gridCol>
                <a:gridCol w="466917">
                  <a:extLst>
                    <a:ext uri="{9D8B030D-6E8A-4147-A177-3AD203B41FA5}">
                      <a16:colId xmlns:a16="http://schemas.microsoft.com/office/drawing/2014/main" val="978186929"/>
                    </a:ext>
                  </a:extLst>
                </a:gridCol>
                <a:gridCol w="466917">
                  <a:extLst>
                    <a:ext uri="{9D8B030D-6E8A-4147-A177-3AD203B41FA5}">
                      <a16:colId xmlns:a16="http://schemas.microsoft.com/office/drawing/2014/main" val="3568600956"/>
                    </a:ext>
                  </a:extLst>
                </a:gridCol>
                <a:gridCol w="466917">
                  <a:extLst>
                    <a:ext uri="{9D8B030D-6E8A-4147-A177-3AD203B41FA5}">
                      <a16:colId xmlns:a16="http://schemas.microsoft.com/office/drawing/2014/main" val="3821200447"/>
                    </a:ext>
                  </a:extLst>
                </a:gridCol>
                <a:gridCol w="480650">
                  <a:extLst>
                    <a:ext uri="{9D8B030D-6E8A-4147-A177-3AD203B41FA5}">
                      <a16:colId xmlns:a16="http://schemas.microsoft.com/office/drawing/2014/main" val="2797045489"/>
                    </a:ext>
                  </a:extLst>
                </a:gridCol>
                <a:gridCol w="480650">
                  <a:extLst>
                    <a:ext uri="{9D8B030D-6E8A-4147-A177-3AD203B41FA5}">
                      <a16:colId xmlns:a16="http://schemas.microsoft.com/office/drawing/2014/main" val="2481274543"/>
                    </a:ext>
                  </a:extLst>
                </a:gridCol>
                <a:gridCol w="480650">
                  <a:extLst>
                    <a:ext uri="{9D8B030D-6E8A-4147-A177-3AD203B41FA5}">
                      <a16:colId xmlns:a16="http://schemas.microsoft.com/office/drawing/2014/main" val="3059177851"/>
                    </a:ext>
                  </a:extLst>
                </a:gridCol>
                <a:gridCol w="480650">
                  <a:extLst>
                    <a:ext uri="{9D8B030D-6E8A-4147-A177-3AD203B41FA5}">
                      <a16:colId xmlns:a16="http://schemas.microsoft.com/office/drawing/2014/main" val="4031906255"/>
                    </a:ext>
                  </a:extLst>
                </a:gridCol>
                <a:gridCol w="480650">
                  <a:extLst>
                    <a:ext uri="{9D8B030D-6E8A-4147-A177-3AD203B41FA5}">
                      <a16:colId xmlns:a16="http://schemas.microsoft.com/office/drawing/2014/main" val="3040801944"/>
                    </a:ext>
                  </a:extLst>
                </a:gridCol>
                <a:gridCol w="480650">
                  <a:extLst>
                    <a:ext uri="{9D8B030D-6E8A-4147-A177-3AD203B41FA5}">
                      <a16:colId xmlns:a16="http://schemas.microsoft.com/office/drawing/2014/main" val="1845637669"/>
                    </a:ext>
                  </a:extLst>
                </a:gridCol>
                <a:gridCol w="480650">
                  <a:extLst>
                    <a:ext uri="{9D8B030D-6E8A-4147-A177-3AD203B41FA5}">
                      <a16:colId xmlns:a16="http://schemas.microsoft.com/office/drawing/2014/main" val="3571698191"/>
                    </a:ext>
                  </a:extLst>
                </a:gridCol>
                <a:gridCol w="466917">
                  <a:extLst>
                    <a:ext uri="{9D8B030D-6E8A-4147-A177-3AD203B41FA5}">
                      <a16:colId xmlns:a16="http://schemas.microsoft.com/office/drawing/2014/main" val="1321817825"/>
                    </a:ext>
                  </a:extLst>
                </a:gridCol>
                <a:gridCol w="466917">
                  <a:extLst>
                    <a:ext uri="{9D8B030D-6E8A-4147-A177-3AD203B41FA5}">
                      <a16:colId xmlns:a16="http://schemas.microsoft.com/office/drawing/2014/main" val="3191533562"/>
                    </a:ext>
                  </a:extLst>
                </a:gridCol>
                <a:gridCol w="851436">
                  <a:extLst>
                    <a:ext uri="{9D8B030D-6E8A-4147-A177-3AD203B41FA5}">
                      <a16:colId xmlns:a16="http://schemas.microsoft.com/office/drawing/2014/main" val="2600434780"/>
                    </a:ext>
                  </a:extLst>
                </a:gridCol>
              </a:tblGrid>
              <a:tr h="645794">
                <a:tc>
                  <a:txBody>
                    <a:bodyPr/>
                    <a:lstStyle/>
                    <a:p>
                      <a:pPr algn="l" fontAlgn="b"/>
                      <a:r>
                        <a:rPr lang="fi-FI" sz="1050" b="1" u="none" strike="noStrike" dirty="0">
                          <a:solidFill>
                            <a:srgbClr val="000000"/>
                          </a:solidFill>
                          <a:effectLst/>
                        </a:rPr>
                        <a:t>Alue</a:t>
                      </a:r>
                      <a:endParaRPr lang="fi-FI" sz="1050" b="1" i="0" u="none" strike="noStrike" dirty="0">
                        <a:solidFill>
                          <a:srgbClr val="000000"/>
                        </a:solidFill>
                        <a:effectLst/>
                        <a:latin typeface="Aptos Narrow"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1990</a:t>
                      </a:r>
                      <a:endParaRPr lang="fi-FI" sz="1050" b="1" i="0" u="none" strike="noStrike" dirty="0">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1995</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2000</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2005</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2010</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2015</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2020</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2023</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2025</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2030</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2035</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2040</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2045</a:t>
                      </a:r>
                      <a:endParaRPr lang="fi-FI" sz="1050" b="1"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Yhteensä (henk.) </a:t>
                      </a:r>
                      <a:br>
                        <a:rPr lang="fi-FI" sz="1050" b="1" u="none" strike="noStrike" dirty="0">
                          <a:solidFill>
                            <a:srgbClr val="000000"/>
                          </a:solidFill>
                          <a:effectLst/>
                        </a:rPr>
                      </a:br>
                      <a:r>
                        <a:rPr lang="fi-FI" sz="1050" b="1" u="none" strike="noStrike" dirty="0">
                          <a:solidFill>
                            <a:srgbClr val="000000"/>
                          </a:solidFill>
                          <a:effectLst/>
                        </a:rPr>
                        <a:t>v. 2024–2045</a:t>
                      </a:r>
                      <a:endParaRPr lang="fi-FI" sz="1050" b="1" i="0" u="none" strike="noStrike" dirty="0">
                        <a:solidFill>
                          <a:srgbClr val="000000"/>
                        </a:solidFill>
                        <a:effectLst/>
                        <a:latin typeface="Aptos Narrow"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85546"/>
                  </a:ext>
                </a:extLst>
              </a:tr>
              <a:tr h="161449">
                <a:tc>
                  <a:txBody>
                    <a:bodyPr/>
                    <a:lstStyle/>
                    <a:p>
                      <a:pPr algn="l" fontAlgn="b"/>
                      <a:r>
                        <a:rPr lang="fi-FI" sz="1050" b="0" u="none" strike="noStrike">
                          <a:solidFill>
                            <a:srgbClr val="000000"/>
                          </a:solidFill>
                          <a:effectLst/>
                        </a:rPr>
                        <a:t>Kuopio</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155</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214</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-270</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361</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760</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965</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dirty="0">
                          <a:solidFill>
                            <a:srgbClr val="000000"/>
                          </a:solidFill>
                          <a:effectLst/>
                        </a:rPr>
                        <a:t>1 737</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1 676</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1 407</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1 152</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954</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906</a:t>
                      </a:r>
                      <a:endParaRPr lang="fi-FI" sz="1050" b="0" i="0" u="none" strike="noStrike">
                        <a:solidFill>
                          <a:srgbClr val="000000"/>
                        </a:solidFill>
                        <a:effectLst/>
                        <a:latin typeface="Aptos Narrow"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26 906</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2441930"/>
                  </a:ext>
                </a:extLst>
              </a:tr>
              <a:tr h="161449">
                <a:tc>
                  <a:txBody>
                    <a:bodyPr/>
                    <a:lstStyle/>
                    <a:p>
                      <a:pPr algn="l" fontAlgn="b"/>
                      <a:r>
                        <a:rPr lang="fi-FI" sz="1050" b="0" u="none" strike="noStrike">
                          <a:solidFill>
                            <a:srgbClr val="000000"/>
                          </a:solidFill>
                          <a:effectLst/>
                        </a:rPr>
                        <a:t>Siilinjärvi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-133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-91</a:t>
                      </a:r>
                      <a:endParaRPr lang="fi-FI" sz="1050" b="0"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81</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568</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354576"/>
                  </a:ext>
                </a:extLst>
              </a:tr>
              <a:tr h="161449">
                <a:tc>
                  <a:txBody>
                    <a:bodyPr/>
                    <a:lstStyle/>
                    <a:p>
                      <a:pPr algn="l" fontAlgn="b"/>
                      <a:r>
                        <a:rPr lang="fi-FI" sz="1050" b="1" u="none" strike="noStrike">
                          <a:solidFill>
                            <a:srgbClr val="000000"/>
                          </a:solidFill>
                          <a:effectLst/>
                        </a:rPr>
                        <a:t>Kuopion seutukunta</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194</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81</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-207</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-140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330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748</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797</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dirty="0">
                          <a:solidFill>
                            <a:srgbClr val="000000"/>
                          </a:solidFill>
                          <a:effectLst/>
                        </a:rPr>
                        <a:t>1 818</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1 663</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1 395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1 173</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1 022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990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27 474</a:t>
                      </a:r>
                      <a:endParaRPr lang="fi-FI" sz="1050" b="1"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5488644"/>
                  </a:ext>
                </a:extLst>
              </a:tr>
              <a:tr h="161449">
                <a:tc>
                  <a:txBody>
                    <a:bodyPr/>
                    <a:lstStyle/>
                    <a:p>
                      <a:pPr algn="l" fontAlgn="b"/>
                      <a:r>
                        <a:rPr lang="fi-FI" sz="1050" b="0" u="none" strike="noStrike">
                          <a:solidFill>
                            <a:srgbClr val="000000"/>
                          </a:solidFill>
                          <a:effectLst/>
                        </a:rPr>
                        <a:t>Iisalmi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-298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-189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-22</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1 050</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4694844"/>
                  </a:ext>
                </a:extLst>
              </a:tr>
              <a:tr h="161449">
                <a:tc>
                  <a:txBody>
                    <a:bodyPr/>
                    <a:lstStyle/>
                    <a:p>
                      <a:pPr algn="l" fontAlgn="b"/>
                      <a:r>
                        <a:rPr lang="fi-FI" sz="1050" b="0" u="none" strike="noStrike">
                          <a:solidFill>
                            <a:srgbClr val="000000"/>
                          </a:solidFill>
                          <a:effectLst/>
                        </a:rPr>
                        <a:t>Kiuruvesi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-111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-34</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-44</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-125</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6231692"/>
                  </a:ext>
                </a:extLst>
              </a:tr>
              <a:tr h="161449">
                <a:tc>
                  <a:txBody>
                    <a:bodyPr/>
                    <a:lstStyle/>
                    <a:p>
                      <a:pPr algn="l" fontAlgn="b"/>
                      <a:r>
                        <a:rPr lang="fi-FI" sz="1050" b="0" u="none" strike="noStrike">
                          <a:solidFill>
                            <a:srgbClr val="000000"/>
                          </a:solidFill>
                          <a:effectLst/>
                        </a:rPr>
                        <a:t>Keitele</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32</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120</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7522871"/>
                  </a:ext>
                </a:extLst>
              </a:tr>
              <a:tr h="161449">
                <a:tc>
                  <a:txBody>
                    <a:bodyPr/>
                    <a:lstStyle/>
                    <a:p>
                      <a:pPr algn="l" fontAlgn="b"/>
                      <a:r>
                        <a:rPr lang="fi-FI" sz="1050" b="0" u="none" strike="noStrike">
                          <a:solidFill>
                            <a:srgbClr val="000000"/>
                          </a:solidFill>
                          <a:effectLst/>
                        </a:rPr>
                        <a:t>Lapinlahti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-10</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275</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4669458"/>
                  </a:ext>
                </a:extLst>
              </a:tr>
              <a:tr h="161449">
                <a:tc>
                  <a:txBody>
                    <a:bodyPr/>
                    <a:lstStyle/>
                    <a:p>
                      <a:pPr algn="l" fontAlgn="b"/>
                      <a:r>
                        <a:rPr lang="fi-FI" sz="1050" b="0" u="none" strike="noStrike">
                          <a:solidFill>
                            <a:srgbClr val="000000"/>
                          </a:solidFill>
                          <a:effectLst/>
                        </a:rPr>
                        <a:t>Pielavesi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-90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0</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352</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7451261"/>
                  </a:ext>
                </a:extLst>
              </a:tr>
              <a:tr h="161449">
                <a:tc>
                  <a:txBody>
                    <a:bodyPr/>
                    <a:lstStyle/>
                    <a:p>
                      <a:pPr algn="l" fontAlgn="b"/>
                      <a:r>
                        <a:rPr lang="fi-FI" sz="1050" b="0" u="none" strike="noStrike">
                          <a:solidFill>
                            <a:srgbClr val="000000"/>
                          </a:solidFill>
                          <a:effectLst/>
                        </a:rPr>
                        <a:t>Sonkajärvi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16</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280</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77564"/>
                  </a:ext>
                </a:extLst>
              </a:tr>
              <a:tr h="161449">
                <a:tc>
                  <a:txBody>
                    <a:bodyPr/>
                    <a:lstStyle/>
                    <a:p>
                      <a:pPr algn="l" fontAlgn="b"/>
                      <a:r>
                        <a:rPr lang="fi-FI" sz="1050" b="0" u="none" strike="noStrike">
                          <a:solidFill>
                            <a:srgbClr val="000000"/>
                          </a:solidFill>
                          <a:effectLst/>
                        </a:rPr>
                        <a:t>Vieremä</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-17</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128</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0713136"/>
                  </a:ext>
                </a:extLst>
              </a:tr>
              <a:tr h="161449">
                <a:tc>
                  <a:txBody>
                    <a:bodyPr/>
                    <a:lstStyle/>
                    <a:p>
                      <a:pPr algn="l" fontAlgn="b"/>
                      <a:r>
                        <a:rPr lang="fi-FI" sz="1050" b="1" u="none" strike="noStrike">
                          <a:solidFill>
                            <a:srgbClr val="000000"/>
                          </a:solidFill>
                          <a:effectLst/>
                        </a:rPr>
                        <a:t>Ylä-Savon seutukunta</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-162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-406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-745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-405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-225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-307</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-270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dirty="0">
                          <a:solidFill>
                            <a:srgbClr val="000000"/>
                          </a:solidFill>
                          <a:effectLst/>
                        </a:rPr>
                        <a:t>-35</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-115</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-8</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117</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222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289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2 080</a:t>
                      </a:r>
                      <a:endParaRPr lang="fi-FI" sz="1050" b="1"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2610837"/>
                  </a:ext>
                </a:extLst>
              </a:tr>
              <a:tr h="161449">
                <a:tc>
                  <a:txBody>
                    <a:bodyPr/>
                    <a:lstStyle/>
                    <a:p>
                      <a:pPr algn="l" fontAlgn="b"/>
                      <a:r>
                        <a:rPr lang="fi-FI" sz="1050" b="0" u="none" strike="noStrike">
                          <a:solidFill>
                            <a:srgbClr val="000000"/>
                          </a:solidFill>
                          <a:effectLst/>
                        </a:rPr>
                        <a:t>Suonenjoki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-117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29</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621</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0277358"/>
                  </a:ext>
                </a:extLst>
              </a:tr>
              <a:tr h="161449">
                <a:tc>
                  <a:txBody>
                    <a:bodyPr/>
                    <a:lstStyle/>
                    <a:p>
                      <a:pPr algn="l" fontAlgn="b"/>
                      <a:r>
                        <a:rPr lang="fi-FI" sz="1050" b="0" u="none" strike="noStrike">
                          <a:solidFill>
                            <a:srgbClr val="000000"/>
                          </a:solidFill>
                          <a:effectLst/>
                        </a:rPr>
                        <a:t>Rautalampi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7</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228</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3062212"/>
                  </a:ext>
                </a:extLst>
              </a:tr>
              <a:tr h="161449">
                <a:tc>
                  <a:txBody>
                    <a:bodyPr/>
                    <a:lstStyle/>
                    <a:p>
                      <a:pPr algn="l" fontAlgn="b"/>
                      <a:r>
                        <a:rPr lang="fi-FI" sz="1050" b="0" u="none" strike="noStrike">
                          <a:solidFill>
                            <a:srgbClr val="000000"/>
                          </a:solidFill>
                          <a:effectLst/>
                        </a:rPr>
                        <a:t>Tervo</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0</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155</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3445952"/>
                  </a:ext>
                </a:extLst>
              </a:tr>
              <a:tr h="161449">
                <a:tc>
                  <a:txBody>
                    <a:bodyPr/>
                    <a:lstStyle/>
                    <a:p>
                      <a:pPr algn="l" fontAlgn="b"/>
                      <a:r>
                        <a:rPr lang="fi-FI" sz="1050" b="0" u="none" strike="noStrike">
                          <a:solidFill>
                            <a:srgbClr val="000000"/>
                          </a:solidFill>
                          <a:effectLst/>
                        </a:rPr>
                        <a:t>Vesanto</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44</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9</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358</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8338829"/>
                  </a:ext>
                </a:extLst>
              </a:tr>
              <a:tr h="161449">
                <a:tc>
                  <a:txBody>
                    <a:bodyPr/>
                    <a:lstStyle/>
                    <a:p>
                      <a:pPr algn="l" fontAlgn="b"/>
                      <a:r>
                        <a:rPr lang="fi-FI" sz="1050" b="1" u="none" strike="noStrike">
                          <a:solidFill>
                            <a:srgbClr val="000000"/>
                          </a:solidFill>
                          <a:effectLst/>
                        </a:rPr>
                        <a:t>Sisä-Savon seutukunta</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-131</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-193</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-123</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38</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-8</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-66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dirty="0">
                          <a:solidFill>
                            <a:srgbClr val="000000"/>
                          </a:solidFill>
                          <a:effectLst/>
                        </a:rPr>
                        <a:t>80</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-7</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34</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66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101</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121</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1 362</a:t>
                      </a:r>
                      <a:endParaRPr lang="fi-FI" sz="1050" b="1"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0167734"/>
                  </a:ext>
                </a:extLst>
              </a:tr>
              <a:tr h="161449">
                <a:tc>
                  <a:txBody>
                    <a:bodyPr/>
                    <a:lstStyle/>
                    <a:p>
                      <a:pPr algn="l" fontAlgn="b"/>
                      <a:r>
                        <a:rPr lang="fi-FI" sz="1050" b="0" u="none" strike="noStrike">
                          <a:solidFill>
                            <a:srgbClr val="000000"/>
                          </a:solidFill>
                          <a:effectLst/>
                        </a:rPr>
                        <a:t>Kaavi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-19</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252</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2774233"/>
                  </a:ext>
                </a:extLst>
              </a:tr>
              <a:tr h="161449">
                <a:tc>
                  <a:txBody>
                    <a:bodyPr/>
                    <a:lstStyle/>
                    <a:p>
                      <a:pPr algn="l" fontAlgn="b"/>
                      <a:r>
                        <a:rPr lang="fi-FI" sz="1050" b="0" u="none" strike="noStrike">
                          <a:solidFill>
                            <a:srgbClr val="000000"/>
                          </a:solidFill>
                          <a:effectLst/>
                        </a:rPr>
                        <a:t>Rautavaara</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-30</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92</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697225"/>
                  </a:ext>
                </a:extLst>
              </a:tr>
              <a:tr h="161449">
                <a:tc>
                  <a:txBody>
                    <a:bodyPr/>
                    <a:lstStyle/>
                    <a:p>
                      <a:pPr algn="l" fontAlgn="b"/>
                      <a:r>
                        <a:rPr lang="fi-FI" sz="1050" b="0" u="none" strike="noStrike">
                          <a:solidFill>
                            <a:srgbClr val="000000"/>
                          </a:solidFill>
                          <a:effectLst/>
                        </a:rPr>
                        <a:t>Tuusniemi</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-23</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411</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315578"/>
                  </a:ext>
                </a:extLst>
              </a:tr>
              <a:tr h="161449">
                <a:tc>
                  <a:txBody>
                    <a:bodyPr/>
                    <a:lstStyle/>
                    <a:p>
                      <a:pPr algn="l" fontAlgn="b"/>
                      <a:r>
                        <a:rPr lang="fi-FI" sz="1050" b="1" u="none" strike="noStrike">
                          <a:solidFill>
                            <a:srgbClr val="000000"/>
                          </a:solidFill>
                          <a:effectLst/>
                        </a:rPr>
                        <a:t>Koillis-Savon seutukunta</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-82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-123</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-155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-56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dirty="0">
                          <a:solidFill>
                            <a:srgbClr val="000000"/>
                          </a:solidFill>
                          <a:effectLst/>
                        </a:rPr>
                        <a:t>-72</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-11</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43</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60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66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755</a:t>
                      </a:r>
                      <a:endParaRPr lang="fi-FI" sz="1050" b="1"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956545"/>
                  </a:ext>
                </a:extLst>
              </a:tr>
              <a:tr h="161449">
                <a:tc>
                  <a:txBody>
                    <a:bodyPr/>
                    <a:lstStyle/>
                    <a:p>
                      <a:pPr algn="l" fontAlgn="b"/>
                      <a:r>
                        <a:rPr lang="fi-FI" sz="1050" b="0" u="none" strike="noStrike">
                          <a:solidFill>
                            <a:srgbClr val="000000"/>
                          </a:solidFill>
                          <a:effectLst/>
                        </a:rPr>
                        <a:t>Varkaus</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-147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-284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-92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-130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166</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103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140</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166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1 964</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9238215"/>
                  </a:ext>
                </a:extLst>
              </a:tr>
              <a:tr h="161449">
                <a:tc>
                  <a:txBody>
                    <a:bodyPr/>
                    <a:lstStyle/>
                    <a:p>
                      <a:pPr algn="l" fontAlgn="b"/>
                      <a:r>
                        <a:rPr lang="fi-FI" sz="1050" b="0" u="none" strike="noStrike">
                          <a:solidFill>
                            <a:srgbClr val="000000"/>
                          </a:solidFill>
                          <a:effectLst/>
                        </a:rPr>
                        <a:t>Joroinen</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-67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-17</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100</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491</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493997"/>
                  </a:ext>
                </a:extLst>
              </a:tr>
              <a:tr h="161449">
                <a:tc>
                  <a:txBody>
                    <a:bodyPr/>
                    <a:lstStyle/>
                    <a:p>
                      <a:pPr algn="l" fontAlgn="b"/>
                      <a:r>
                        <a:rPr lang="fi-FI" sz="1050" b="0" u="none" strike="noStrike">
                          <a:solidFill>
                            <a:srgbClr val="000000"/>
                          </a:solidFill>
                          <a:effectLst/>
                        </a:rPr>
                        <a:t>Leppävirta</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-88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44</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-48</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dirty="0">
                          <a:solidFill>
                            <a:srgbClr val="000000"/>
                          </a:solidFill>
                          <a:effectLst/>
                        </a:rPr>
                        <a:t>-49</a:t>
                      </a:r>
                      <a:endParaRPr lang="fi-FI" sz="1050" b="0"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43</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55</a:t>
                      </a:r>
                      <a:endParaRPr lang="fi-FI" sz="105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0" u="none" strike="noStrike">
                          <a:solidFill>
                            <a:srgbClr val="000000"/>
                          </a:solidFill>
                          <a:effectLst/>
                        </a:rPr>
                        <a:t>457</a:t>
                      </a:r>
                      <a:endParaRPr lang="fi-FI" sz="1050" b="0"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6719244"/>
                  </a:ext>
                </a:extLst>
              </a:tr>
              <a:tr h="161449">
                <a:tc>
                  <a:txBody>
                    <a:bodyPr/>
                    <a:lstStyle/>
                    <a:p>
                      <a:pPr algn="l" fontAlgn="b"/>
                      <a:r>
                        <a:rPr lang="fi-FI" sz="1050" b="1" u="none" strike="noStrike">
                          <a:solidFill>
                            <a:srgbClr val="000000"/>
                          </a:solidFill>
                          <a:effectLst/>
                        </a:rPr>
                        <a:t>Varkauden seutukunta</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-165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-281</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-249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-148</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-159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dirty="0">
                          <a:solidFill>
                            <a:srgbClr val="000000"/>
                          </a:solidFill>
                          <a:effectLst/>
                        </a:rPr>
                        <a:t>217</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-20</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69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156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217</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260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2 912</a:t>
                      </a:r>
                      <a:endParaRPr lang="fi-FI" sz="1050" b="1"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32945822"/>
                  </a:ext>
                </a:extLst>
              </a:tr>
              <a:tr h="161449">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-50</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-744</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-1 581</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-942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284</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386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dirty="0">
                          <a:solidFill>
                            <a:srgbClr val="000000"/>
                          </a:solidFill>
                          <a:effectLst/>
                        </a:rPr>
                        <a:t>2 008</a:t>
                      </a:r>
                      <a:endParaRPr lang="fi-FI" sz="1050" b="1" i="0"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1 510</a:t>
                      </a:r>
                      <a:endParaRPr lang="fi-FI" sz="1050" b="1" i="0" u="none" strike="noStrike">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1 509</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1 555</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1 622</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1 726</a:t>
                      </a:r>
                      <a:endParaRPr lang="fi-FI" sz="1050" b="1"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fi-FI" sz="1050" b="1" u="none" strike="noStrike">
                          <a:solidFill>
                            <a:srgbClr val="000000"/>
                          </a:solidFill>
                          <a:effectLst/>
                        </a:rPr>
                        <a:t>34 583</a:t>
                      </a:r>
                      <a:endParaRPr lang="fi-FI" sz="1050" b="1" i="0" u="none" strike="noStrike">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854898"/>
                  </a:ext>
                </a:extLst>
              </a:tr>
              <a:tr h="161449">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7 081</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3 265</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2 584</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8 986</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13 731</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12 441</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a:solidFill>
                            <a:srgbClr val="000000"/>
                          </a:solidFill>
                          <a:effectLst/>
                        </a:rPr>
                        <a:t>17 814</a:t>
                      </a:r>
                      <a:endParaRPr lang="fi-FI" sz="1050" b="0" i="1" u="none" strike="noStrike">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57 914</a:t>
                      </a:r>
                      <a:endParaRPr lang="fi-FI" sz="1050" b="0" i="1"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45 022</a:t>
                      </a:r>
                      <a:endParaRPr lang="fi-FI" sz="1050" b="0" i="1" u="none" strike="noStrike" dirty="0">
                        <a:solidFill>
                          <a:srgbClr val="000000"/>
                        </a:solidFill>
                        <a:effectLst/>
                        <a:latin typeface="Aptos Narrow" panose="020B0004020202020204" pitchFamily="34" charset="0"/>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40 018</a:t>
                      </a:r>
                      <a:endParaRPr lang="fi-FI" sz="1050" b="0" i="1" u="none" strike="noStrike" dirty="0">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40 015</a:t>
                      </a:r>
                      <a:endParaRPr lang="fi-FI" sz="1050" b="0" i="1" u="none" strike="noStrike" dirty="0">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40 043</a:t>
                      </a:r>
                      <a:endParaRPr lang="fi-FI" sz="1050" b="0" i="1" u="none" strike="noStrike" dirty="0">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40 018</a:t>
                      </a:r>
                      <a:endParaRPr lang="fi-FI" sz="1050" b="0" i="1" u="none" strike="noStrike" dirty="0">
                        <a:solidFill>
                          <a:srgbClr val="000000"/>
                        </a:solidFill>
                        <a:effectLst/>
                        <a:latin typeface="Aptos Narrow" panose="020B0004020202020204" pitchFamily="34" charset="0"/>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897 595</a:t>
                      </a:r>
                      <a:endParaRPr lang="fi-FI" sz="1050" b="0" i="1" u="none" strike="noStrike" dirty="0">
                        <a:solidFill>
                          <a:srgbClr val="000000"/>
                        </a:solidFill>
                        <a:effectLst/>
                        <a:latin typeface="Aptos Narrow" panose="020B0004020202020204" pitchFamily="34" charset="0"/>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992028"/>
                  </a:ext>
                </a:extLst>
              </a:tr>
            </a:tbl>
          </a:graphicData>
        </a:graphic>
      </p:graphicFrame>
      <p:pic>
        <p:nvPicPr>
          <p:cNvPr id="3" name="Kuva 2" descr="Kuva, joka sisältää kohteen teksti&#10;&#10;Kuvaus luotu automaattisesti">
            <a:extLst>
              <a:ext uri="{FF2B5EF4-FFF2-40B4-BE49-F238E27FC236}">
                <a16:creationId xmlns:a16="http://schemas.microsoft.com/office/drawing/2014/main" id="{F0F70673-9299-83E9-C8CD-944D0BC31F08}"/>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18462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961AB9DE-18FB-BBC2-EAB3-034179967804}"/>
              </a:ext>
            </a:extLst>
          </p:cNvPr>
          <p:cNvGraphicFramePr>
            <a:graphicFrameLocks noGrp="1"/>
          </p:cNvGraphicFramePr>
          <p:nvPr>
            <p:extLst>
              <p:ext uri="{D42A27DB-BD31-4B8C-83A1-F6EECF244321}">
                <p14:modId xmlns:p14="http://schemas.microsoft.com/office/powerpoint/2010/main" val="2262238790"/>
              </p:ext>
            </p:extLst>
          </p:nvPr>
        </p:nvGraphicFramePr>
        <p:xfrm>
          <a:off x="1699083" y="1253327"/>
          <a:ext cx="8793834" cy="4351346"/>
        </p:xfrm>
        <a:graphic>
          <a:graphicData uri="http://schemas.openxmlformats.org/drawingml/2006/table">
            <a:tbl>
              <a:tblPr firstRow="1" bandRow="1">
                <a:tableStyleId>{D27102A9-8310-4765-A935-A1911B00CA55}</a:tableStyleId>
              </a:tblPr>
              <a:tblGrid>
                <a:gridCol w="1935170">
                  <a:extLst>
                    <a:ext uri="{9D8B030D-6E8A-4147-A177-3AD203B41FA5}">
                      <a16:colId xmlns:a16="http://schemas.microsoft.com/office/drawing/2014/main" val="36820601"/>
                    </a:ext>
                  </a:extLst>
                </a:gridCol>
                <a:gridCol w="447590">
                  <a:extLst>
                    <a:ext uri="{9D8B030D-6E8A-4147-A177-3AD203B41FA5}">
                      <a16:colId xmlns:a16="http://schemas.microsoft.com/office/drawing/2014/main" val="3672948072"/>
                    </a:ext>
                  </a:extLst>
                </a:gridCol>
                <a:gridCol w="447590">
                  <a:extLst>
                    <a:ext uri="{9D8B030D-6E8A-4147-A177-3AD203B41FA5}">
                      <a16:colId xmlns:a16="http://schemas.microsoft.com/office/drawing/2014/main" val="1028778933"/>
                    </a:ext>
                  </a:extLst>
                </a:gridCol>
                <a:gridCol w="447590">
                  <a:extLst>
                    <a:ext uri="{9D8B030D-6E8A-4147-A177-3AD203B41FA5}">
                      <a16:colId xmlns:a16="http://schemas.microsoft.com/office/drawing/2014/main" val="1396617295"/>
                    </a:ext>
                  </a:extLst>
                </a:gridCol>
                <a:gridCol w="447590">
                  <a:extLst>
                    <a:ext uri="{9D8B030D-6E8A-4147-A177-3AD203B41FA5}">
                      <a16:colId xmlns:a16="http://schemas.microsoft.com/office/drawing/2014/main" val="875452788"/>
                    </a:ext>
                  </a:extLst>
                </a:gridCol>
                <a:gridCol w="460755">
                  <a:extLst>
                    <a:ext uri="{9D8B030D-6E8A-4147-A177-3AD203B41FA5}">
                      <a16:colId xmlns:a16="http://schemas.microsoft.com/office/drawing/2014/main" val="1652973778"/>
                    </a:ext>
                  </a:extLst>
                </a:gridCol>
                <a:gridCol w="460755">
                  <a:extLst>
                    <a:ext uri="{9D8B030D-6E8A-4147-A177-3AD203B41FA5}">
                      <a16:colId xmlns:a16="http://schemas.microsoft.com/office/drawing/2014/main" val="1010830873"/>
                    </a:ext>
                  </a:extLst>
                </a:gridCol>
                <a:gridCol w="460755">
                  <a:extLst>
                    <a:ext uri="{9D8B030D-6E8A-4147-A177-3AD203B41FA5}">
                      <a16:colId xmlns:a16="http://schemas.microsoft.com/office/drawing/2014/main" val="3595969006"/>
                    </a:ext>
                  </a:extLst>
                </a:gridCol>
                <a:gridCol w="460755">
                  <a:extLst>
                    <a:ext uri="{9D8B030D-6E8A-4147-A177-3AD203B41FA5}">
                      <a16:colId xmlns:a16="http://schemas.microsoft.com/office/drawing/2014/main" val="1906014157"/>
                    </a:ext>
                  </a:extLst>
                </a:gridCol>
                <a:gridCol w="460755">
                  <a:extLst>
                    <a:ext uri="{9D8B030D-6E8A-4147-A177-3AD203B41FA5}">
                      <a16:colId xmlns:a16="http://schemas.microsoft.com/office/drawing/2014/main" val="2809658279"/>
                    </a:ext>
                  </a:extLst>
                </a:gridCol>
                <a:gridCol w="460755">
                  <a:extLst>
                    <a:ext uri="{9D8B030D-6E8A-4147-A177-3AD203B41FA5}">
                      <a16:colId xmlns:a16="http://schemas.microsoft.com/office/drawing/2014/main" val="3885166155"/>
                    </a:ext>
                  </a:extLst>
                </a:gridCol>
                <a:gridCol w="460755">
                  <a:extLst>
                    <a:ext uri="{9D8B030D-6E8A-4147-A177-3AD203B41FA5}">
                      <a16:colId xmlns:a16="http://schemas.microsoft.com/office/drawing/2014/main" val="2338540570"/>
                    </a:ext>
                  </a:extLst>
                </a:gridCol>
                <a:gridCol w="500248">
                  <a:extLst>
                    <a:ext uri="{9D8B030D-6E8A-4147-A177-3AD203B41FA5}">
                      <a16:colId xmlns:a16="http://schemas.microsoft.com/office/drawing/2014/main" val="3315879475"/>
                    </a:ext>
                  </a:extLst>
                </a:gridCol>
                <a:gridCol w="487084">
                  <a:extLst>
                    <a:ext uri="{9D8B030D-6E8A-4147-A177-3AD203B41FA5}">
                      <a16:colId xmlns:a16="http://schemas.microsoft.com/office/drawing/2014/main" val="1897470210"/>
                    </a:ext>
                  </a:extLst>
                </a:gridCol>
                <a:gridCol w="855687">
                  <a:extLst>
                    <a:ext uri="{9D8B030D-6E8A-4147-A177-3AD203B41FA5}">
                      <a16:colId xmlns:a16="http://schemas.microsoft.com/office/drawing/2014/main" val="4021084221"/>
                    </a:ext>
                  </a:extLst>
                </a:gridCol>
              </a:tblGrid>
              <a:tr h="567566">
                <a:tc>
                  <a:txBody>
                    <a:bodyPr/>
                    <a:lstStyle/>
                    <a:p>
                      <a:pPr algn="l" fontAlgn="b"/>
                      <a:r>
                        <a:rPr lang="fi-FI" sz="1050" b="1" u="none" strike="noStrike" dirty="0">
                          <a:solidFill>
                            <a:srgbClr val="000000"/>
                          </a:solidFill>
                          <a:effectLst/>
                        </a:rPr>
                        <a:t>Maakunta</a:t>
                      </a:r>
                      <a:endParaRPr lang="fi-FI" sz="1050" b="1"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1990</a:t>
                      </a:r>
                      <a:endParaRPr lang="fi-FI" sz="1050" b="1" i="0" u="none" strike="noStrike" dirty="0">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1995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2023</a:t>
                      </a:r>
                      <a:endParaRPr lang="fi-FI" sz="1050" b="1" i="0" u="none" strike="noStrike" dirty="0">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2025</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Yhteensä (henk.) </a:t>
                      </a:r>
                      <a:br>
                        <a:rPr lang="fi-FI" sz="1050" b="1" u="none" strike="noStrike" dirty="0">
                          <a:solidFill>
                            <a:srgbClr val="000000"/>
                          </a:solidFill>
                          <a:effectLst/>
                        </a:rPr>
                      </a:br>
                      <a:r>
                        <a:rPr lang="fi-FI" sz="1050" b="1" u="none" strike="noStrike" dirty="0">
                          <a:solidFill>
                            <a:srgbClr val="000000"/>
                          </a:solidFill>
                          <a:effectLst/>
                        </a:rPr>
                        <a:t>v. 2024–2045</a:t>
                      </a:r>
                      <a:endParaRPr lang="fi-FI" sz="1050" b="1" i="0" u="none" strike="noStrike" dirty="0">
                        <a:solidFill>
                          <a:srgbClr val="000000"/>
                        </a:solidFill>
                        <a:effectLst/>
                        <a:latin typeface="+mn-lt"/>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968302"/>
                  </a:ext>
                </a:extLst>
              </a:tr>
              <a:tr h="189189">
                <a:tc>
                  <a:txBody>
                    <a:bodyPr/>
                    <a:lstStyle/>
                    <a:p>
                      <a:pPr algn="l" fontAlgn="b"/>
                      <a:r>
                        <a:rPr lang="fi-FI" sz="1050" b="0" u="none" strike="noStrike" dirty="0">
                          <a:solidFill>
                            <a:srgbClr val="000000"/>
                          </a:solidFill>
                          <a:effectLst/>
                        </a:rPr>
                        <a:t>Uusimaa</a:t>
                      </a:r>
                      <a:endParaRPr lang="fi-FI" sz="1050" b="0" i="0" u="none" strike="noStrike" dirty="0">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5 005</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9 255</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8 371</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5 767</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7 384</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10 968</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10 124</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25 342</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23 408</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19 180</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17 794</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16 073</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14 325</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400 356</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33110428"/>
                  </a:ext>
                </a:extLst>
              </a:tr>
              <a:tr h="189189">
                <a:tc>
                  <a:txBody>
                    <a:bodyPr/>
                    <a:lstStyle/>
                    <a:p>
                      <a:pPr algn="l" fontAlgn="b"/>
                      <a:r>
                        <a:rPr lang="fi-FI" sz="1050" b="0" u="none" strike="noStrike">
                          <a:solidFill>
                            <a:srgbClr val="000000"/>
                          </a:solidFill>
                          <a:effectLst/>
                        </a:rPr>
                        <a:t>Varsinais-Suomi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773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1 833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1 344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1 603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1 763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1 576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3 027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6 944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4 826</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4 424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4 355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4 255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4 288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97 100</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7367977"/>
                  </a:ext>
                </a:extLst>
              </a:tr>
              <a:tr h="189189">
                <a:tc>
                  <a:txBody>
                    <a:bodyPr/>
                    <a:lstStyle/>
                    <a:p>
                      <a:pPr algn="l" fontAlgn="b"/>
                      <a:r>
                        <a:rPr lang="fi-FI" sz="1050" b="0" u="none" strike="noStrike">
                          <a:solidFill>
                            <a:srgbClr val="000000"/>
                          </a:solidFill>
                          <a:effectLst/>
                        </a:rPr>
                        <a:t>Satakunta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-620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-1 013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-1 424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-491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-388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904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430</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622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853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1 119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1 291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18 558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3179267"/>
                  </a:ext>
                </a:extLst>
              </a:tr>
              <a:tr h="189189">
                <a:tc>
                  <a:txBody>
                    <a:bodyPr/>
                    <a:lstStyle/>
                    <a:p>
                      <a:pPr algn="l" fontAlgn="b"/>
                      <a:r>
                        <a:rPr lang="fi-FI" sz="1050" b="0" u="none" strike="noStrike">
                          <a:solidFill>
                            <a:srgbClr val="000000"/>
                          </a:solidFill>
                          <a:effectLst/>
                        </a:rPr>
                        <a:t>Kanta-Häme</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844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-234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191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924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397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1 162</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693</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927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1 199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1 437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1 596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25 328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9093469"/>
                  </a:ext>
                </a:extLst>
              </a:tr>
              <a:tr h="189189">
                <a:tc>
                  <a:txBody>
                    <a:bodyPr/>
                    <a:lstStyle/>
                    <a:p>
                      <a:pPr algn="l" fontAlgn="b"/>
                      <a:r>
                        <a:rPr lang="fi-FI" sz="1050" b="0" u="none" strike="noStrike">
                          <a:solidFill>
                            <a:srgbClr val="000000"/>
                          </a:solidFill>
                          <a:effectLst/>
                        </a:rPr>
                        <a:t>Pirkanmaa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1 202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1 915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2 480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2 933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2 406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2 195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3 545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8 115</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6 047</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5 376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5 039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4 751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4 585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113 416</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4462848"/>
                  </a:ext>
                </a:extLst>
              </a:tr>
              <a:tr h="189189">
                <a:tc>
                  <a:txBody>
                    <a:bodyPr/>
                    <a:lstStyle/>
                    <a:p>
                      <a:pPr algn="l" fontAlgn="b"/>
                      <a:r>
                        <a:rPr lang="fi-FI" sz="1050" b="0" u="none" strike="noStrike">
                          <a:solidFill>
                            <a:srgbClr val="000000"/>
                          </a:solidFill>
                          <a:effectLst/>
                        </a:rPr>
                        <a:t>Päijät-Häme</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478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-446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235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701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1 413</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1 101</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1 172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1 355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1 541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1 698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29 771</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946763"/>
                  </a:ext>
                </a:extLst>
              </a:tr>
              <a:tr h="189189">
                <a:tc>
                  <a:txBody>
                    <a:bodyPr/>
                    <a:lstStyle/>
                    <a:p>
                      <a:pPr algn="l" fontAlgn="b"/>
                      <a:r>
                        <a:rPr lang="fi-FI" sz="1050" b="0" u="none" strike="noStrike">
                          <a:solidFill>
                            <a:srgbClr val="000000"/>
                          </a:solidFill>
                          <a:effectLst/>
                        </a:rPr>
                        <a:t>Kymenlaakso</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-218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-794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279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-380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-430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701</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809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983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10 746</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9729122"/>
                  </a:ext>
                </a:extLst>
              </a:tr>
              <a:tr h="189189">
                <a:tc>
                  <a:txBody>
                    <a:bodyPr/>
                    <a:lstStyle/>
                    <a:p>
                      <a:pPr algn="l" fontAlgn="b"/>
                      <a:r>
                        <a:rPr lang="fi-FI" sz="1050" b="0" u="none" strike="noStrike">
                          <a:solidFill>
                            <a:srgbClr val="000000"/>
                          </a:solidFill>
                          <a:effectLst/>
                        </a:rPr>
                        <a:t>Etelä-Karjala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951</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578</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586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687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795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905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15 318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8468056"/>
                  </a:ext>
                </a:extLst>
              </a:tr>
              <a:tr h="189189">
                <a:tc>
                  <a:txBody>
                    <a:bodyPr/>
                    <a:lstStyle/>
                    <a:p>
                      <a:pPr algn="l" fontAlgn="b"/>
                      <a:r>
                        <a:rPr lang="fi-FI" sz="1050" b="0" u="none" strike="noStrike">
                          <a:solidFill>
                            <a:srgbClr val="000000"/>
                          </a:solidFill>
                          <a:effectLst/>
                        </a:rPr>
                        <a:t>Etelä-Savo</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-457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-767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-173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757</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352</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507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671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870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1 014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14 652</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8841784"/>
                  </a:ext>
                </a:extLst>
              </a:tr>
              <a:tr h="189189">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-50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-744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-1 581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-942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284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386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2 008</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1 510</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1 509</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1 555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1 622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1 726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34 583</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9365246"/>
                  </a:ext>
                </a:extLst>
              </a:tr>
              <a:tr h="189189">
                <a:tc>
                  <a:txBody>
                    <a:bodyPr/>
                    <a:lstStyle/>
                    <a:p>
                      <a:pPr algn="l" fontAlgn="b"/>
                      <a:r>
                        <a:rPr lang="fi-FI" sz="1050" b="0" u="none" strike="noStrike">
                          <a:solidFill>
                            <a:srgbClr val="000000"/>
                          </a:solidFill>
                          <a:effectLst/>
                        </a:rPr>
                        <a:t>Pohjois-Karjala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-778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-707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272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979</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718</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726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785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864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994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17 674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8719695"/>
                  </a:ext>
                </a:extLst>
              </a:tr>
              <a:tr h="189189">
                <a:tc>
                  <a:txBody>
                    <a:bodyPr/>
                    <a:lstStyle/>
                    <a:p>
                      <a:pPr algn="l" fontAlgn="b"/>
                      <a:r>
                        <a:rPr lang="fi-FI" sz="1050" b="0" u="none" strike="noStrike">
                          <a:solidFill>
                            <a:srgbClr val="000000"/>
                          </a:solidFill>
                          <a:effectLst/>
                        </a:rPr>
                        <a:t>Keski-Suomi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871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364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2 059</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1 336</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1 241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1 272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1 362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1 512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29 183</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8095900"/>
                  </a:ext>
                </a:extLst>
              </a:tr>
              <a:tr h="189189">
                <a:tc>
                  <a:txBody>
                    <a:bodyPr/>
                    <a:lstStyle/>
                    <a:p>
                      <a:pPr algn="l" fontAlgn="b"/>
                      <a:r>
                        <a:rPr lang="fi-FI" sz="1050" b="0" u="none" strike="noStrike">
                          <a:solidFill>
                            <a:srgbClr val="000000"/>
                          </a:solidFill>
                          <a:effectLst/>
                        </a:rPr>
                        <a:t>Etelä-Pohjanmaa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-1 451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-1 226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-288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930</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299</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362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730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885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11 910</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1894748"/>
                  </a:ext>
                </a:extLst>
              </a:tr>
              <a:tr h="189189">
                <a:tc>
                  <a:txBody>
                    <a:bodyPr/>
                    <a:lstStyle/>
                    <a:p>
                      <a:pPr algn="l" fontAlgn="b"/>
                      <a:r>
                        <a:rPr lang="fi-FI" sz="1050" b="0" u="none" strike="noStrike">
                          <a:solidFill>
                            <a:srgbClr val="000000"/>
                          </a:solidFill>
                          <a:effectLst/>
                        </a:rPr>
                        <a:t>Pohjanmaa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-330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-450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1 670</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1 021</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748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706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665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700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16 643</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212142"/>
                  </a:ext>
                </a:extLst>
              </a:tr>
              <a:tr h="189189">
                <a:tc>
                  <a:txBody>
                    <a:bodyPr/>
                    <a:lstStyle/>
                    <a:p>
                      <a:pPr algn="l" fontAlgn="b"/>
                      <a:r>
                        <a:rPr lang="fi-FI" sz="1050" b="0" u="none" strike="noStrike">
                          <a:solidFill>
                            <a:srgbClr val="000000"/>
                          </a:solidFill>
                          <a:effectLst/>
                        </a:rPr>
                        <a:t>Keski-Pohjanmaa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-575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-493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130</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48</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128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183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1 666</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8252556"/>
                  </a:ext>
                </a:extLst>
              </a:tr>
              <a:tr h="189189">
                <a:tc>
                  <a:txBody>
                    <a:bodyPr/>
                    <a:lstStyle/>
                    <a:p>
                      <a:pPr algn="l" fontAlgn="b"/>
                      <a:r>
                        <a:rPr lang="fi-FI" sz="1050" b="0" u="none" strike="noStrike">
                          <a:solidFill>
                            <a:srgbClr val="000000"/>
                          </a:solidFill>
                          <a:effectLst/>
                        </a:rPr>
                        <a:t>Pohjois-Pohjanmaa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-99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775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-354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388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1 909</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1 715</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1 327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1 331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1 465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1 611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32 048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7935393"/>
                  </a:ext>
                </a:extLst>
              </a:tr>
              <a:tr h="189189">
                <a:tc>
                  <a:txBody>
                    <a:bodyPr/>
                    <a:lstStyle/>
                    <a:p>
                      <a:pPr algn="l" fontAlgn="b"/>
                      <a:r>
                        <a:rPr lang="fi-FI" sz="1050" b="0" u="none" strike="noStrike">
                          <a:solidFill>
                            <a:srgbClr val="000000"/>
                          </a:solidFill>
                          <a:effectLst/>
                        </a:rPr>
                        <a:t>Kainuu</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-285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-784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-1 071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-576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-394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-418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395</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151</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178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5 641</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1989695"/>
                  </a:ext>
                </a:extLst>
              </a:tr>
              <a:tr h="189189">
                <a:tc>
                  <a:txBody>
                    <a:bodyPr/>
                    <a:lstStyle/>
                    <a:p>
                      <a:pPr algn="l" fontAlgn="b"/>
                      <a:r>
                        <a:rPr lang="fi-FI" sz="1050" b="0" u="none" strike="noStrike">
                          <a:solidFill>
                            <a:srgbClr val="000000"/>
                          </a:solidFill>
                          <a:effectLst/>
                        </a:rPr>
                        <a:t>Lappi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-376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-1 439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-2 742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-719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-312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-559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186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1 362</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688</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773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1 070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1 156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20 108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2237940"/>
                  </a:ext>
                </a:extLst>
              </a:tr>
              <a:tr h="189189">
                <a:tc>
                  <a:txBody>
                    <a:bodyPr/>
                    <a:lstStyle/>
                    <a:p>
                      <a:pPr algn="l" fontAlgn="b"/>
                      <a:r>
                        <a:rPr lang="fi-FI" sz="1050" b="0" u="none" strike="noStrike">
                          <a:solidFill>
                            <a:srgbClr val="000000"/>
                          </a:solidFill>
                          <a:effectLst/>
                        </a:rPr>
                        <a:t>Ahvenanmaa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205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224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183</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148</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106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120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2 894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9203714"/>
                  </a:ext>
                </a:extLst>
              </a:tr>
              <a:tr h="189189">
                <a:tc>
                  <a:txBody>
                    <a:bodyPr/>
                    <a:lstStyle/>
                    <a:p>
                      <a:pPr algn="l" fontAlgn="b"/>
                      <a:r>
                        <a:rPr lang="fi-FI" sz="1050" b="0" u="none" strike="noStrike" dirty="0">
                          <a:solidFill>
                            <a:srgbClr val="000000"/>
                          </a:solidFill>
                          <a:effectLst/>
                        </a:rPr>
                        <a:t>KOKO MAA</a:t>
                      </a:r>
                      <a:endParaRPr lang="fi-FI" sz="1050" b="0" i="1" u="none" strike="noStrike" dirty="0">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7 081</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3 265</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2 584</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8 986</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13 731</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12 441</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17 814</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dirty="0">
                          <a:solidFill>
                            <a:srgbClr val="000000"/>
                          </a:solidFill>
                          <a:effectLst/>
                        </a:rPr>
                        <a:t>57 914</a:t>
                      </a:r>
                      <a:endParaRPr lang="fi-FI" sz="1050" b="0" i="1" u="none" strike="noStrike" dirty="0">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45 022</a:t>
                      </a:r>
                      <a:endParaRPr lang="fi-FI" sz="1050" b="0" i="1"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40 018</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40 015</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40 043</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40 018</a:t>
                      </a:r>
                      <a:endParaRPr lang="fi-FI" sz="1050" b="0" i="1" u="none" strike="noStrike">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u="none" strike="noStrike" dirty="0">
                          <a:solidFill>
                            <a:srgbClr val="000000"/>
                          </a:solidFill>
                          <a:effectLst/>
                        </a:rPr>
                        <a:t>897 595</a:t>
                      </a:r>
                      <a:endParaRPr lang="fi-FI" sz="1050" b="0" i="1" u="none" strike="noStrike" dirty="0">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607491"/>
                  </a:ext>
                </a:extLst>
              </a:tr>
            </a:tbl>
          </a:graphicData>
        </a:graphic>
      </p:graphicFrame>
      <p:sp>
        <p:nvSpPr>
          <p:cNvPr id="5" name="Otsikko 1">
            <a:extLst>
              <a:ext uri="{FF2B5EF4-FFF2-40B4-BE49-F238E27FC236}">
                <a16:creationId xmlns:a16="http://schemas.microsoft.com/office/drawing/2014/main" id="{CF09BCD1-5773-D36A-11DC-9FA81DE4E679}"/>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Kokonaisnettomuutto maakunnittain v. 1990–2023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ennuste vuosille 2024–2045</a:t>
            </a:r>
          </a:p>
        </p:txBody>
      </p:sp>
      <p:pic>
        <p:nvPicPr>
          <p:cNvPr id="2" name="Kuva 1" descr="Kuva, joka sisältää kohteen teksti&#10;&#10;Kuvaus luotu automaattisesti">
            <a:extLst>
              <a:ext uri="{FF2B5EF4-FFF2-40B4-BE49-F238E27FC236}">
                <a16:creationId xmlns:a16="http://schemas.microsoft.com/office/drawing/2014/main" id="{753D6374-7424-B465-3BCF-BCB502374C07}"/>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99649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DF8C6175-860E-0F4A-7C03-4C3E4202E35D}"/>
              </a:ext>
            </a:extLst>
          </p:cNvPr>
          <p:cNvSpPr txBox="1">
            <a:spLocks/>
          </p:cNvSpPr>
          <p:nvPr/>
        </p:nvSpPr>
        <p:spPr>
          <a:xfrm>
            <a:off x="-1" y="1"/>
            <a:ext cx="12192001"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Kokonaisnettomuutto kunnittain v. 1990–2023 </a:t>
            </a:r>
            <a:br>
              <a:rPr kumimoji="0" lang="fi-FI" sz="2400" b="1" i="0" u="none" strike="noStrike" kern="1200" cap="none" spc="0" normalizeH="0" baseline="0" noProof="0" dirty="0">
                <a:ln>
                  <a:noFill/>
                </a:ln>
                <a:solidFill>
                  <a:srgbClr val="0070C0"/>
                </a:solidFill>
                <a:effectLst/>
                <a:uLnTx/>
                <a:uFillTx/>
                <a:ea typeface="+mj-ea"/>
                <a:cs typeface="+mj-cs"/>
              </a:rPr>
            </a:br>
            <a:r>
              <a:rPr kumimoji="0" lang="fi-FI" sz="2400" b="1" i="0" u="none" strike="noStrike" kern="1200" cap="none" spc="0" normalizeH="0" baseline="0" noProof="0" dirty="0">
                <a:ln>
                  <a:noFill/>
                </a:ln>
                <a:solidFill>
                  <a:srgbClr val="0070C0"/>
                </a:solidFill>
                <a:effectLst/>
                <a:uLnTx/>
                <a:uFillTx/>
                <a:ea typeface="+mj-ea"/>
                <a:cs typeface="+mj-cs"/>
              </a:rPr>
              <a:t>ja ennuste v. 2024–2045 1/5</a:t>
            </a:r>
          </a:p>
        </p:txBody>
      </p:sp>
      <p:graphicFrame>
        <p:nvGraphicFramePr>
          <p:cNvPr id="5" name="Kaavio 4">
            <a:extLst>
              <a:ext uri="{FF2B5EF4-FFF2-40B4-BE49-F238E27FC236}">
                <a16:creationId xmlns:a16="http://schemas.microsoft.com/office/drawing/2014/main" id="{ABDEF5ED-111C-4A32-ACAA-C75FC3CE80D2}"/>
              </a:ext>
            </a:extLst>
          </p:cNvPr>
          <p:cNvGraphicFramePr>
            <a:graphicFrameLocks/>
          </p:cNvGraphicFramePr>
          <p:nvPr>
            <p:extLst>
              <p:ext uri="{D42A27DB-BD31-4B8C-83A1-F6EECF244321}">
                <p14:modId xmlns:p14="http://schemas.microsoft.com/office/powerpoint/2010/main" val="786141848"/>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a:extLst>
              <a:ext uri="{FF2B5EF4-FFF2-40B4-BE49-F238E27FC236}">
                <a16:creationId xmlns:a16="http://schemas.microsoft.com/office/drawing/2014/main" id="{E64B6500-12FA-4E77-B712-64DC879FF875}"/>
              </a:ext>
            </a:extLst>
          </p:cNvPr>
          <p:cNvGraphicFramePr>
            <a:graphicFrameLocks/>
          </p:cNvGraphicFramePr>
          <p:nvPr>
            <p:extLst>
              <p:ext uri="{D42A27DB-BD31-4B8C-83A1-F6EECF244321}">
                <p14:modId xmlns:p14="http://schemas.microsoft.com/office/powerpoint/2010/main" val="2573329842"/>
              </p:ext>
            </p:extLst>
          </p:nvPr>
        </p:nvGraphicFramePr>
        <p:xfrm>
          <a:off x="4953003" y="-1053465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1BE7D5BE-4102-485E-9585-D1B95EF2AF8E}"/>
              </a:ext>
            </a:extLst>
          </p:cNvPr>
          <p:cNvGraphicFramePr>
            <a:graphicFrameLocks/>
          </p:cNvGraphicFramePr>
          <p:nvPr>
            <p:extLst>
              <p:ext uri="{D42A27DB-BD31-4B8C-83A1-F6EECF244321}">
                <p14:modId xmlns:p14="http://schemas.microsoft.com/office/powerpoint/2010/main" val="1506300835"/>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a:extLst>
              <a:ext uri="{FF2B5EF4-FFF2-40B4-BE49-F238E27FC236}">
                <a16:creationId xmlns:a16="http://schemas.microsoft.com/office/drawing/2014/main" id="{53A038BB-56BF-4E4A-9F8F-28ADAB1D0BA6}"/>
              </a:ext>
            </a:extLst>
          </p:cNvPr>
          <p:cNvGraphicFramePr>
            <a:graphicFrameLocks/>
          </p:cNvGraphicFramePr>
          <p:nvPr>
            <p:extLst>
              <p:ext uri="{D42A27DB-BD31-4B8C-83A1-F6EECF244321}">
                <p14:modId xmlns:p14="http://schemas.microsoft.com/office/powerpoint/2010/main" val="474620501"/>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Kaavio 8">
            <a:extLst>
              <a:ext uri="{FF2B5EF4-FFF2-40B4-BE49-F238E27FC236}">
                <a16:creationId xmlns:a16="http://schemas.microsoft.com/office/drawing/2014/main" id="{E64B6500-12FA-4E77-B712-64DC879FF875}"/>
              </a:ext>
            </a:extLst>
          </p:cNvPr>
          <p:cNvGraphicFramePr>
            <a:graphicFrameLocks/>
          </p:cNvGraphicFramePr>
          <p:nvPr>
            <p:extLst>
              <p:ext uri="{D42A27DB-BD31-4B8C-83A1-F6EECF244321}">
                <p14:modId xmlns:p14="http://schemas.microsoft.com/office/powerpoint/2010/main" val="3782190109"/>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2" name="Kuva 1" descr="Kuva, joka sisältää kohteen teksti&#10;&#10;Kuvaus luotu automaattisesti">
            <a:extLst>
              <a:ext uri="{FF2B5EF4-FFF2-40B4-BE49-F238E27FC236}">
                <a16:creationId xmlns:a16="http://schemas.microsoft.com/office/drawing/2014/main" id="{D7173657-B933-81B0-647E-F97032EC3425}"/>
              </a:ext>
            </a:extLst>
          </p:cNvPr>
          <p:cNvPicPr>
            <a:picLocks noChangeAspect="1"/>
          </p:cNvPicPr>
          <p:nvPr/>
        </p:nvPicPr>
        <p:blipFill>
          <a:blip r:embed="rId7"/>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90475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D5C7A415-B104-6C95-F68B-35413EE9EC8E}"/>
              </a:ext>
            </a:extLst>
          </p:cNvPr>
          <p:cNvSpPr txBox="1">
            <a:spLocks/>
          </p:cNvSpPr>
          <p:nvPr/>
        </p:nvSpPr>
        <p:spPr>
          <a:xfrm>
            <a:off x="-1" y="1"/>
            <a:ext cx="12192001"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Kokonaisnettomuutto kunnittain v. 1990–2023 </a:t>
            </a:r>
            <a:br>
              <a:rPr kumimoji="0" lang="fi-FI" sz="2400" b="1" i="0" u="none" strike="noStrike" kern="1200" cap="none" spc="0" normalizeH="0" baseline="0" noProof="0" dirty="0">
                <a:ln>
                  <a:noFill/>
                </a:ln>
                <a:solidFill>
                  <a:srgbClr val="0070C0"/>
                </a:solidFill>
                <a:effectLst/>
                <a:uLnTx/>
                <a:uFillTx/>
                <a:ea typeface="+mj-ea"/>
                <a:cs typeface="+mj-cs"/>
              </a:rPr>
            </a:br>
            <a:r>
              <a:rPr kumimoji="0" lang="fi-FI" sz="2400" b="1" i="0" u="none" strike="noStrike" kern="1200" cap="none" spc="0" normalizeH="0" baseline="0" noProof="0" dirty="0">
                <a:ln>
                  <a:noFill/>
                </a:ln>
                <a:solidFill>
                  <a:srgbClr val="0070C0"/>
                </a:solidFill>
                <a:effectLst/>
                <a:uLnTx/>
                <a:uFillTx/>
                <a:ea typeface="+mj-ea"/>
                <a:cs typeface="+mj-cs"/>
              </a:rPr>
              <a:t>ja ennuste v. 2024–2045 2/5</a:t>
            </a:r>
          </a:p>
        </p:txBody>
      </p:sp>
      <p:graphicFrame>
        <p:nvGraphicFramePr>
          <p:cNvPr id="6" name="Kaavio 5">
            <a:extLst>
              <a:ext uri="{FF2B5EF4-FFF2-40B4-BE49-F238E27FC236}">
                <a16:creationId xmlns:a16="http://schemas.microsoft.com/office/drawing/2014/main" id="{F1949004-DB8C-4702-9AF7-A968B12BE951}"/>
              </a:ext>
            </a:extLst>
          </p:cNvPr>
          <p:cNvGraphicFramePr>
            <a:graphicFrameLocks/>
          </p:cNvGraphicFramePr>
          <p:nvPr>
            <p:extLst>
              <p:ext uri="{D42A27DB-BD31-4B8C-83A1-F6EECF244321}">
                <p14:modId xmlns:p14="http://schemas.microsoft.com/office/powerpoint/2010/main" val="1052217996"/>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E3B1530E-4209-4EF4-BE3F-5711505C39D5}"/>
              </a:ext>
            </a:extLst>
          </p:cNvPr>
          <p:cNvGraphicFramePr>
            <a:graphicFrameLocks/>
          </p:cNvGraphicFramePr>
          <p:nvPr>
            <p:extLst>
              <p:ext uri="{D42A27DB-BD31-4B8C-83A1-F6EECF244321}">
                <p14:modId xmlns:p14="http://schemas.microsoft.com/office/powerpoint/2010/main" val="4001472119"/>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7">
            <a:extLst>
              <a:ext uri="{FF2B5EF4-FFF2-40B4-BE49-F238E27FC236}">
                <a16:creationId xmlns:a16="http://schemas.microsoft.com/office/drawing/2014/main" id="{0E1AF946-69C8-4C98-8C6E-D6935C344BE3}"/>
              </a:ext>
            </a:extLst>
          </p:cNvPr>
          <p:cNvGraphicFramePr>
            <a:graphicFrameLocks/>
          </p:cNvGraphicFramePr>
          <p:nvPr>
            <p:extLst>
              <p:ext uri="{D42A27DB-BD31-4B8C-83A1-F6EECF244321}">
                <p14:modId xmlns:p14="http://schemas.microsoft.com/office/powerpoint/2010/main" val="1160432002"/>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Kaavio 1">
            <a:extLst>
              <a:ext uri="{FF2B5EF4-FFF2-40B4-BE49-F238E27FC236}">
                <a16:creationId xmlns:a16="http://schemas.microsoft.com/office/drawing/2014/main" id="{033EDDE8-6064-4268-8FB8-1CCFDC61A8A0}"/>
              </a:ext>
            </a:extLst>
          </p:cNvPr>
          <p:cNvGraphicFramePr>
            <a:graphicFrameLocks/>
          </p:cNvGraphicFramePr>
          <p:nvPr>
            <p:extLst>
              <p:ext uri="{D42A27DB-BD31-4B8C-83A1-F6EECF244321}">
                <p14:modId xmlns:p14="http://schemas.microsoft.com/office/powerpoint/2010/main" val="2046263455"/>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Kuva 2" descr="Kuva, joka sisältää kohteen teksti&#10;&#10;Kuvaus luotu automaattisesti">
            <a:extLst>
              <a:ext uri="{FF2B5EF4-FFF2-40B4-BE49-F238E27FC236}">
                <a16:creationId xmlns:a16="http://schemas.microsoft.com/office/drawing/2014/main" id="{83FC6CD9-E3AB-B372-7145-B156E24C40EF}"/>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7919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C372D8D2-036B-DB18-DD48-65A8E4D9FF01}"/>
              </a:ext>
            </a:extLst>
          </p:cNvPr>
          <p:cNvSpPr txBox="1">
            <a:spLocks/>
          </p:cNvSpPr>
          <p:nvPr/>
        </p:nvSpPr>
        <p:spPr>
          <a:xfrm>
            <a:off x="-1" y="1"/>
            <a:ext cx="12192001"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Kokonaisnettomuutto kunnittain v. 1990–2023 </a:t>
            </a:r>
            <a:br>
              <a:rPr kumimoji="0" lang="fi-FI" sz="2400" b="1" i="0" u="none" strike="noStrike" kern="1200" cap="none" spc="0" normalizeH="0" baseline="0" noProof="0" dirty="0">
                <a:ln>
                  <a:noFill/>
                </a:ln>
                <a:solidFill>
                  <a:srgbClr val="0070C0"/>
                </a:solidFill>
                <a:effectLst/>
                <a:uLnTx/>
                <a:uFillTx/>
                <a:ea typeface="+mj-ea"/>
                <a:cs typeface="+mj-cs"/>
              </a:rPr>
            </a:br>
            <a:r>
              <a:rPr kumimoji="0" lang="fi-FI" sz="2400" b="1" i="0" u="none" strike="noStrike" kern="1200" cap="none" spc="0" normalizeH="0" baseline="0" noProof="0" dirty="0">
                <a:ln>
                  <a:noFill/>
                </a:ln>
                <a:solidFill>
                  <a:srgbClr val="0070C0"/>
                </a:solidFill>
                <a:effectLst/>
                <a:uLnTx/>
                <a:uFillTx/>
                <a:ea typeface="+mj-ea"/>
                <a:cs typeface="+mj-cs"/>
              </a:rPr>
              <a:t>ja ennuste v. 2024–2045 3/5</a:t>
            </a:r>
          </a:p>
        </p:txBody>
      </p:sp>
      <p:graphicFrame>
        <p:nvGraphicFramePr>
          <p:cNvPr id="5" name="Kaavio 4">
            <a:extLst>
              <a:ext uri="{FF2B5EF4-FFF2-40B4-BE49-F238E27FC236}">
                <a16:creationId xmlns:a16="http://schemas.microsoft.com/office/drawing/2014/main" id="{ED0CC6EE-291A-4986-93C2-BE657AC9E0D8}"/>
              </a:ext>
            </a:extLst>
          </p:cNvPr>
          <p:cNvGraphicFramePr>
            <a:graphicFrameLocks/>
          </p:cNvGraphicFramePr>
          <p:nvPr>
            <p:extLst>
              <p:ext uri="{D42A27DB-BD31-4B8C-83A1-F6EECF244321}">
                <p14:modId xmlns:p14="http://schemas.microsoft.com/office/powerpoint/2010/main" val="4082229477"/>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a:extLst>
              <a:ext uri="{FF2B5EF4-FFF2-40B4-BE49-F238E27FC236}">
                <a16:creationId xmlns:a16="http://schemas.microsoft.com/office/drawing/2014/main" id="{B793AA8D-AB49-4A21-B45D-82F38BE80AF0}"/>
              </a:ext>
            </a:extLst>
          </p:cNvPr>
          <p:cNvGraphicFramePr>
            <a:graphicFrameLocks/>
          </p:cNvGraphicFramePr>
          <p:nvPr>
            <p:extLst>
              <p:ext uri="{D42A27DB-BD31-4B8C-83A1-F6EECF244321}">
                <p14:modId xmlns:p14="http://schemas.microsoft.com/office/powerpoint/2010/main" val="1739874706"/>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8DF403A0-0706-4AD6-A7DD-A94260479FD3}"/>
              </a:ext>
            </a:extLst>
          </p:cNvPr>
          <p:cNvGraphicFramePr>
            <a:graphicFrameLocks/>
          </p:cNvGraphicFramePr>
          <p:nvPr>
            <p:extLst>
              <p:ext uri="{D42A27DB-BD31-4B8C-83A1-F6EECF244321}">
                <p14:modId xmlns:p14="http://schemas.microsoft.com/office/powerpoint/2010/main" val="3051237598"/>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a:extLst>
              <a:ext uri="{FF2B5EF4-FFF2-40B4-BE49-F238E27FC236}">
                <a16:creationId xmlns:a16="http://schemas.microsoft.com/office/drawing/2014/main" id="{61847DDD-8B5E-417A-BC19-A4B022A37388}"/>
              </a:ext>
            </a:extLst>
          </p:cNvPr>
          <p:cNvGraphicFramePr>
            <a:graphicFrameLocks/>
          </p:cNvGraphicFramePr>
          <p:nvPr>
            <p:extLst>
              <p:ext uri="{D42A27DB-BD31-4B8C-83A1-F6EECF244321}">
                <p14:modId xmlns:p14="http://schemas.microsoft.com/office/powerpoint/2010/main" val="1551382692"/>
              </p:ext>
            </p:extLst>
          </p:nvPr>
        </p:nvGraphicFramePr>
        <p:xfrm>
          <a:off x="-1042990" y="1069181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Kaavio 8">
            <a:extLst>
              <a:ext uri="{FF2B5EF4-FFF2-40B4-BE49-F238E27FC236}">
                <a16:creationId xmlns:a16="http://schemas.microsoft.com/office/drawing/2014/main" id="{61847DDD-8B5E-417A-BC19-A4B022A37388}"/>
              </a:ext>
            </a:extLst>
          </p:cNvPr>
          <p:cNvGraphicFramePr>
            <a:graphicFrameLocks/>
          </p:cNvGraphicFramePr>
          <p:nvPr>
            <p:extLst>
              <p:ext uri="{D42A27DB-BD31-4B8C-83A1-F6EECF244321}">
                <p14:modId xmlns:p14="http://schemas.microsoft.com/office/powerpoint/2010/main" val="502773829"/>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2" name="Kuva 1" descr="Kuva, joka sisältää kohteen teksti&#10;&#10;Kuvaus luotu automaattisesti">
            <a:extLst>
              <a:ext uri="{FF2B5EF4-FFF2-40B4-BE49-F238E27FC236}">
                <a16:creationId xmlns:a16="http://schemas.microsoft.com/office/drawing/2014/main" id="{0512E6B7-205C-82B6-6689-C856474BB91F}"/>
              </a:ext>
            </a:extLst>
          </p:cNvPr>
          <p:cNvPicPr>
            <a:picLocks noChangeAspect="1"/>
          </p:cNvPicPr>
          <p:nvPr/>
        </p:nvPicPr>
        <p:blipFill>
          <a:blip r:embed="rId7"/>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9563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AC6CACC8-F724-6FC8-20B3-707541273C08}"/>
              </a:ext>
            </a:extLst>
          </p:cNvPr>
          <p:cNvSpPr txBox="1">
            <a:spLocks/>
          </p:cNvSpPr>
          <p:nvPr/>
        </p:nvSpPr>
        <p:spPr>
          <a:xfrm>
            <a:off x="-1" y="1"/>
            <a:ext cx="12192001"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Kokonaisnettomuutto kunnittain v. 1990–2023 </a:t>
            </a:r>
            <a:br>
              <a:rPr kumimoji="0" lang="fi-FI" sz="2400" b="1" i="0" u="none" strike="noStrike" kern="1200" cap="none" spc="0" normalizeH="0" baseline="0" noProof="0" dirty="0">
                <a:ln>
                  <a:noFill/>
                </a:ln>
                <a:solidFill>
                  <a:srgbClr val="0070C0"/>
                </a:solidFill>
                <a:effectLst/>
                <a:uLnTx/>
                <a:uFillTx/>
                <a:ea typeface="+mj-ea"/>
                <a:cs typeface="+mj-cs"/>
              </a:rPr>
            </a:br>
            <a:r>
              <a:rPr kumimoji="0" lang="fi-FI" sz="2400" b="1" i="0" u="none" strike="noStrike" kern="1200" cap="none" spc="0" normalizeH="0" baseline="0" noProof="0" dirty="0">
                <a:ln>
                  <a:noFill/>
                </a:ln>
                <a:solidFill>
                  <a:srgbClr val="0070C0"/>
                </a:solidFill>
                <a:effectLst/>
                <a:uLnTx/>
                <a:uFillTx/>
                <a:ea typeface="+mj-ea"/>
                <a:cs typeface="+mj-cs"/>
              </a:rPr>
              <a:t>ja ennuste v. 2024–2045 4/5</a:t>
            </a:r>
          </a:p>
        </p:txBody>
      </p:sp>
      <p:graphicFrame>
        <p:nvGraphicFramePr>
          <p:cNvPr id="7" name="Kaavio 6">
            <a:extLst>
              <a:ext uri="{FF2B5EF4-FFF2-40B4-BE49-F238E27FC236}">
                <a16:creationId xmlns:a16="http://schemas.microsoft.com/office/drawing/2014/main" id="{A2C00DED-3C48-4017-8C9F-38C60466696B}"/>
              </a:ext>
            </a:extLst>
          </p:cNvPr>
          <p:cNvGraphicFramePr>
            <a:graphicFrameLocks/>
          </p:cNvGraphicFramePr>
          <p:nvPr>
            <p:extLst>
              <p:ext uri="{D42A27DB-BD31-4B8C-83A1-F6EECF244321}">
                <p14:modId xmlns:p14="http://schemas.microsoft.com/office/powerpoint/2010/main" val="3442804848"/>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a:extLst>
              <a:ext uri="{FF2B5EF4-FFF2-40B4-BE49-F238E27FC236}">
                <a16:creationId xmlns:a16="http://schemas.microsoft.com/office/drawing/2014/main" id="{4EABA716-E7FD-42C3-B2F8-C3A0F30FFD44}"/>
              </a:ext>
            </a:extLst>
          </p:cNvPr>
          <p:cNvGraphicFramePr>
            <a:graphicFrameLocks/>
          </p:cNvGraphicFramePr>
          <p:nvPr>
            <p:extLst>
              <p:ext uri="{D42A27DB-BD31-4B8C-83A1-F6EECF244321}">
                <p14:modId xmlns:p14="http://schemas.microsoft.com/office/powerpoint/2010/main" val="2336628842"/>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aavio 8">
            <a:extLst>
              <a:ext uri="{FF2B5EF4-FFF2-40B4-BE49-F238E27FC236}">
                <a16:creationId xmlns:a16="http://schemas.microsoft.com/office/drawing/2014/main" id="{691B1CC6-D236-4AEA-9D8F-D3A3A00067B2}"/>
              </a:ext>
            </a:extLst>
          </p:cNvPr>
          <p:cNvGraphicFramePr>
            <a:graphicFrameLocks/>
          </p:cNvGraphicFramePr>
          <p:nvPr>
            <p:extLst>
              <p:ext uri="{D42A27DB-BD31-4B8C-83A1-F6EECF244321}">
                <p14:modId xmlns:p14="http://schemas.microsoft.com/office/powerpoint/2010/main" val="1778700923"/>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Kaavio 1">
            <a:extLst>
              <a:ext uri="{FF2B5EF4-FFF2-40B4-BE49-F238E27FC236}">
                <a16:creationId xmlns:a16="http://schemas.microsoft.com/office/drawing/2014/main" id="{2862D992-6DF7-4912-A37E-D835EA252ECA}"/>
              </a:ext>
            </a:extLst>
          </p:cNvPr>
          <p:cNvGraphicFramePr>
            <a:graphicFrameLocks/>
          </p:cNvGraphicFramePr>
          <p:nvPr>
            <p:extLst>
              <p:ext uri="{D42A27DB-BD31-4B8C-83A1-F6EECF244321}">
                <p14:modId xmlns:p14="http://schemas.microsoft.com/office/powerpoint/2010/main" val="338061391"/>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Kuva 2" descr="Kuva, joka sisältää kohteen teksti&#10;&#10;Kuvaus luotu automaattisesti">
            <a:extLst>
              <a:ext uri="{FF2B5EF4-FFF2-40B4-BE49-F238E27FC236}">
                <a16:creationId xmlns:a16="http://schemas.microsoft.com/office/drawing/2014/main" id="{F32F6106-1A7A-8154-6F73-860BB3A1F15D}"/>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61828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2344AC6C-5D58-7B10-07B2-1DFD191524CF}"/>
              </a:ext>
            </a:extLst>
          </p:cNvPr>
          <p:cNvSpPr txBox="1">
            <a:spLocks/>
          </p:cNvSpPr>
          <p:nvPr/>
        </p:nvSpPr>
        <p:spPr>
          <a:xfrm>
            <a:off x="-1" y="1"/>
            <a:ext cx="12192001"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Kokonaisnettomuutto kunnittain v. 1990–2023 </a:t>
            </a:r>
            <a:br>
              <a:rPr kumimoji="0" lang="fi-FI" sz="2400" b="1" i="0" u="none" strike="noStrike" kern="1200" cap="none" spc="0" normalizeH="0" baseline="0" noProof="0" dirty="0">
                <a:ln>
                  <a:noFill/>
                </a:ln>
                <a:solidFill>
                  <a:srgbClr val="0070C0"/>
                </a:solidFill>
                <a:effectLst/>
                <a:uLnTx/>
                <a:uFillTx/>
                <a:ea typeface="+mj-ea"/>
                <a:cs typeface="+mj-cs"/>
              </a:rPr>
            </a:br>
            <a:r>
              <a:rPr kumimoji="0" lang="fi-FI" sz="2400" b="1" i="0" u="none" strike="noStrike" kern="1200" cap="none" spc="0" normalizeH="0" baseline="0" noProof="0" dirty="0">
                <a:ln>
                  <a:noFill/>
                </a:ln>
                <a:solidFill>
                  <a:srgbClr val="0070C0"/>
                </a:solidFill>
                <a:effectLst/>
                <a:uLnTx/>
                <a:uFillTx/>
                <a:ea typeface="+mj-ea"/>
                <a:cs typeface="+mj-cs"/>
              </a:rPr>
              <a:t>ja ennuste v. 2024–2045 5/5</a:t>
            </a:r>
          </a:p>
        </p:txBody>
      </p:sp>
      <p:graphicFrame>
        <p:nvGraphicFramePr>
          <p:cNvPr id="5" name="Kaavio 4">
            <a:extLst>
              <a:ext uri="{FF2B5EF4-FFF2-40B4-BE49-F238E27FC236}">
                <a16:creationId xmlns:a16="http://schemas.microsoft.com/office/drawing/2014/main" id="{A0F31417-EC95-4D41-95E0-B0C3F1DF4B69}"/>
              </a:ext>
            </a:extLst>
          </p:cNvPr>
          <p:cNvGraphicFramePr>
            <a:graphicFrameLocks/>
          </p:cNvGraphicFramePr>
          <p:nvPr>
            <p:extLst>
              <p:ext uri="{D42A27DB-BD31-4B8C-83A1-F6EECF244321}">
                <p14:modId xmlns:p14="http://schemas.microsoft.com/office/powerpoint/2010/main" val="3075295877"/>
              </p:ext>
            </p:extLst>
          </p:nvPr>
        </p:nvGraphicFramePr>
        <p:xfrm>
          <a:off x="6456000" y="909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a:extLst>
              <a:ext uri="{FF2B5EF4-FFF2-40B4-BE49-F238E27FC236}">
                <a16:creationId xmlns:a16="http://schemas.microsoft.com/office/drawing/2014/main" id="{C650C4D3-103C-4590-AE85-08D962F40702}"/>
              </a:ext>
            </a:extLst>
          </p:cNvPr>
          <p:cNvGraphicFramePr>
            <a:graphicFrameLocks/>
          </p:cNvGraphicFramePr>
          <p:nvPr>
            <p:extLst>
              <p:ext uri="{D42A27DB-BD31-4B8C-83A1-F6EECF244321}">
                <p14:modId xmlns:p14="http://schemas.microsoft.com/office/powerpoint/2010/main" val="4010447276"/>
              </p:ext>
            </p:extLst>
          </p:nvPr>
        </p:nvGraphicFramePr>
        <p:xfrm>
          <a:off x="1200000" y="909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0F38E168-96D4-41D8-A5F8-29BA40BE6F28}"/>
              </a:ext>
            </a:extLst>
          </p:cNvPr>
          <p:cNvGraphicFramePr>
            <a:graphicFrameLocks/>
          </p:cNvGraphicFramePr>
          <p:nvPr>
            <p:extLst>
              <p:ext uri="{D42A27DB-BD31-4B8C-83A1-F6EECF244321}">
                <p14:modId xmlns:p14="http://schemas.microsoft.com/office/powerpoint/2010/main" val="3193466404"/>
              </p:ext>
            </p:extLst>
          </p:nvPr>
        </p:nvGraphicFramePr>
        <p:xfrm>
          <a:off x="1200000" y="3825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a:extLst>
              <a:ext uri="{FF2B5EF4-FFF2-40B4-BE49-F238E27FC236}">
                <a16:creationId xmlns:a16="http://schemas.microsoft.com/office/drawing/2014/main" id="{BBF0491A-AE41-49C8-AD5A-49036D7745B6}"/>
              </a:ext>
            </a:extLst>
          </p:cNvPr>
          <p:cNvGraphicFramePr>
            <a:graphicFrameLocks/>
          </p:cNvGraphicFramePr>
          <p:nvPr>
            <p:extLst>
              <p:ext uri="{D42A27DB-BD31-4B8C-83A1-F6EECF244321}">
                <p14:modId xmlns:p14="http://schemas.microsoft.com/office/powerpoint/2010/main" val="430204239"/>
              </p:ext>
            </p:extLst>
          </p:nvPr>
        </p:nvGraphicFramePr>
        <p:xfrm>
          <a:off x="6456000" y="382500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Kuva 1" descr="Kuva, joka sisältää kohteen teksti&#10;&#10;Kuvaus luotu automaattisesti">
            <a:extLst>
              <a:ext uri="{FF2B5EF4-FFF2-40B4-BE49-F238E27FC236}">
                <a16:creationId xmlns:a16="http://schemas.microsoft.com/office/drawing/2014/main" id="{E2F9E0A3-CA0D-9C1E-21C5-13765E4B32A0}"/>
              </a:ext>
            </a:extLst>
          </p:cNvPr>
          <p:cNvPicPr>
            <a:picLocks noChangeAspect="1"/>
          </p:cNvPicPr>
          <p:nvPr/>
        </p:nvPicPr>
        <p:blipFill>
          <a:blip r:embed="rId6"/>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9592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A29E9D9F-36C2-05EB-40D5-1EA86681D9AD}"/>
              </a:ext>
            </a:extLst>
          </p:cNvPr>
          <p:cNvGraphicFramePr>
            <a:graphicFrameLocks noGrp="1"/>
          </p:cNvGraphicFramePr>
          <p:nvPr>
            <p:extLst>
              <p:ext uri="{D42A27DB-BD31-4B8C-83A1-F6EECF244321}">
                <p14:modId xmlns:p14="http://schemas.microsoft.com/office/powerpoint/2010/main" val="2837939237"/>
              </p:ext>
            </p:extLst>
          </p:nvPr>
        </p:nvGraphicFramePr>
        <p:xfrm>
          <a:off x="504826" y="884670"/>
          <a:ext cx="11182347" cy="5676895"/>
        </p:xfrm>
        <a:graphic>
          <a:graphicData uri="http://schemas.openxmlformats.org/drawingml/2006/table">
            <a:tbl>
              <a:tblPr firstRow="1" bandRow="1">
                <a:tableStyleId>{D27102A9-8310-4765-A935-A1911B00CA55}</a:tableStyleId>
              </a:tblPr>
              <a:tblGrid>
                <a:gridCol w="1617980">
                  <a:extLst>
                    <a:ext uri="{9D8B030D-6E8A-4147-A177-3AD203B41FA5}">
                      <a16:colId xmlns:a16="http://schemas.microsoft.com/office/drawing/2014/main" val="3030088675"/>
                    </a:ext>
                  </a:extLst>
                </a:gridCol>
                <a:gridCol w="795943">
                  <a:extLst>
                    <a:ext uri="{9D8B030D-6E8A-4147-A177-3AD203B41FA5}">
                      <a16:colId xmlns:a16="http://schemas.microsoft.com/office/drawing/2014/main" val="409603356"/>
                    </a:ext>
                  </a:extLst>
                </a:gridCol>
                <a:gridCol w="626316">
                  <a:extLst>
                    <a:ext uri="{9D8B030D-6E8A-4147-A177-3AD203B41FA5}">
                      <a16:colId xmlns:a16="http://schemas.microsoft.com/office/drawing/2014/main" val="1494664854"/>
                    </a:ext>
                  </a:extLst>
                </a:gridCol>
                <a:gridCol w="626316">
                  <a:extLst>
                    <a:ext uri="{9D8B030D-6E8A-4147-A177-3AD203B41FA5}">
                      <a16:colId xmlns:a16="http://schemas.microsoft.com/office/drawing/2014/main" val="946966672"/>
                    </a:ext>
                  </a:extLst>
                </a:gridCol>
                <a:gridCol w="626316">
                  <a:extLst>
                    <a:ext uri="{9D8B030D-6E8A-4147-A177-3AD203B41FA5}">
                      <a16:colId xmlns:a16="http://schemas.microsoft.com/office/drawing/2014/main" val="1848253471"/>
                    </a:ext>
                  </a:extLst>
                </a:gridCol>
                <a:gridCol w="626316">
                  <a:extLst>
                    <a:ext uri="{9D8B030D-6E8A-4147-A177-3AD203B41FA5}">
                      <a16:colId xmlns:a16="http://schemas.microsoft.com/office/drawing/2014/main" val="311596781"/>
                    </a:ext>
                  </a:extLst>
                </a:gridCol>
                <a:gridCol w="626316">
                  <a:extLst>
                    <a:ext uri="{9D8B030D-6E8A-4147-A177-3AD203B41FA5}">
                      <a16:colId xmlns:a16="http://schemas.microsoft.com/office/drawing/2014/main" val="3476713728"/>
                    </a:ext>
                  </a:extLst>
                </a:gridCol>
                <a:gridCol w="626316">
                  <a:extLst>
                    <a:ext uri="{9D8B030D-6E8A-4147-A177-3AD203B41FA5}">
                      <a16:colId xmlns:a16="http://schemas.microsoft.com/office/drawing/2014/main" val="1262535712"/>
                    </a:ext>
                  </a:extLst>
                </a:gridCol>
                <a:gridCol w="626316">
                  <a:extLst>
                    <a:ext uri="{9D8B030D-6E8A-4147-A177-3AD203B41FA5}">
                      <a16:colId xmlns:a16="http://schemas.microsoft.com/office/drawing/2014/main" val="3350908091"/>
                    </a:ext>
                  </a:extLst>
                </a:gridCol>
                <a:gridCol w="626316">
                  <a:extLst>
                    <a:ext uri="{9D8B030D-6E8A-4147-A177-3AD203B41FA5}">
                      <a16:colId xmlns:a16="http://schemas.microsoft.com/office/drawing/2014/main" val="2579685871"/>
                    </a:ext>
                  </a:extLst>
                </a:gridCol>
                <a:gridCol w="626316">
                  <a:extLst>
                    <a:ext uri="{9D8B030D-6E8A-4147-A177-3AD203B41FA5}">
                      <a16:colId xmlns:a16="http://schemas.microsoft.com/office/drawing/2014/main" val="144633930"/>
                    </a:ext>
                  </a:extLst>
                </a:gridCol>
                <a:gridCol w="626316">
                  <a:extLst>
                    <a:ext uri="{9D8B030D-6E8A-4147-A177-3AD203B41FA5}">
                      <a16:colId xmlns:a16="http://schemas.microsoft.com/office/drawing/2014/main" val="1548389841"/>
                    </a:ext>
                  </a:extLst>
                </a:gridCol>
                <a:gridCol w="626316">
                  <a:extLst>
                    <a:ext uri="{9D8B030D-6E8A-4147-A177-3AD203B41FA5}">
                      <a16:colId xmlns:a16="http://schemas.microsoft.com/office/drawing/2014/main" val="3171572779"/>
                    </a:ext>
                  </a:extLst>
                </a:gridCol>
                <a:gridCol w="626316">
                  <a:extLst>
                    <a:ext uri="{9D8B030D-6E8A-4147-A177-3AD203B41FA5}">
                      <a16:colId xmlns:a16="http://schemas.microsoft.com/office/drawing/2014/main" val="683790382"/>
                    </a:ext>
                  </a:extLst>
                </a:gridCol>
                <a:gridCol w="626316">
                  <a:extLst>
                    <a:ext uri="{9D8B030D-6E8A-4147-A177-3AD203B41FA5}">
                      <a16:colId xmlns:a16="http://schemas.microsoft.com/office/drawing/2014/main" val="102050129"/>
                    </a:ext>
                  </a:extLst>
                </a:gridCol>
                <a:gridCol w="626316">
                  <a:extLst>
                    <a:ext uri="{9D8B030D-6E8A-4147-A177-3AD203B41FA5}">
                      <a16:colId xmlns:a16="http://schemas.microsoft.com/office/drawing/2014/main" val="2283066697"/>
                    </a:ext>
                  </a:extLst>
                </a:gridCol>
              </a:tblGrid>
              <a:tr h="587265">
                <a:tc>
                  <a:txBody>
                    <a:bodyPr/>
                    <a:lstStyle/>
                    <a:p>
                      <a:pPr algn="l" fontAlgn="t"/>
                      <a:r>
                        <a:rPr lang="fi-FI" sz="1100" b="1" u="none" strike="noStrike" dirty="0">
                          <a:solidFill>
                            <a:srgbClr val="000000"/>
                          </a:solidFill>
                          <a:effectLst/>
                        </a:rPr>
                        <a:t>Kunta</a:t>
                      </a:r>
                      <a:endParaRPr lang="fi-FI" sz="1100" b="1" i="0" u="none" strike="noStrike" dirty="0">
                        <a:solidFill>
                          <a:srgbClr val="000000"/>
                        </a:solidFill>
                        <a:effectLst/>
                        <a:latin typeface="+mn-lt"/>
                      </a:endParaRPr>
                    </a:p>
                  </a:txBody>
                  <a:tcPr marL="7502" marR="7502" marT="7502" marB="0">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fi-FI" sz="1100" b="1" u="none" strike="noStrike" dirty="0">
                          <a:solidFill>
                            <a:srgbClr val="000000"/>
                          </a:solidFill>
                          <a:effectLst/>
                        </a:rPr>
                        <a:t>2023</a:t>
                      </a:r>
                      <a:br>
                        <a:rPr lang="fi-FI" sz="1100" b="0" u="none" strike="noStrike" dirty="0">
                          <a:solidFill>
                            <a:srgbClr val="000000"/>
                          </a:solidFill>
                          <a:effectLst/>
                        </a:rPr>
                      </a:br>
                      <a:r>
                        <a:rPr lang="fi-FI" sz="1100" b="0" u="none" strike="noStrike" dirty="0">
                          <a:solidFill>
                            <a:srgbClr val="000000"/>
                          </a:solidFill>
                          <a:effectLst/>
                        </a:rPr>
                        <a:t>Väestö yhteensä</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2023</a:t>
                      </a:r>
                      <a:br>
                        <a:rPr lang="fi-FI" sz="1100" b="0" u="none" strike="noStrike" dirty="0">
                          <a:solidFill>
                            <a:srgbClr val="000000"/>
                          </a:solidFill>
                          <a:effectLst/>
                        </a:rPr>
                      </a:br>
                      <a:r>
                        <a:rPr lang="fi-FI" sz="1100" b="0" u="none" strike="noStrike" dirty="0">
                          <a:solidFill>
                            <a:srgbClr val="000000"/>
                          </a:solidFill>
                          <a:effectLst/>
                        </a:rPr>
                        <a:t>0–14-v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2023</a:t>
                      </a:r>
                      <a:br>
                        <a:rPr lang="fi-FI" sz="1100" b="0" u="none" strike="noStrike" dirty="0">
                          <a:solidFill>
                            <a:srgbClr val="000000"/>
                          </a:solidFill>
                          <a:effectLst/>
                        </a:rPr>
                      </a:br>
                      <a:r>
                        <a:rPr lang="fi-FI" sz="1100" b="0" u="none" strike="noStrike" dirty="0">
                          <a:solidFill>
                            <a:srgbClr val="000000"/>
                          </a:solidFill>
                          <a:effectLst/>
                        </a:rPr>
                        <a:t>15–64-v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2023</a:t>
                      </a:r>
                      <a:br>
                        <a:rPr lang="fi-FI" sz="1100" b="0" u="none" strike="noStrike" dirty="0">
                          <a:solidFill>
                            <a:srgbClr val="000000"/>
                          </a:solidFill>
                          <a:effectLst/>
                        </a:rPr>
                      </a:br>
                      <a:r>
                        <a:rPr lang="fi-FI" sz="1100" b="0" u="none" strike="noStrike" dirty="0">
                          <a:solidFill>
                            <a:srgbClr val="000000"/>
                          </a:solidFill>
                          <a:effectLst/>
                        </a:rPr>
                        <a:t>Yli 65-v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2023 </a:t>
                      </a:r>
                      <a:br>
                        <a:rPr lang="fi-FI" sz="1100" b="0" u="none" strike="noStrike" dirty="0">
                          <a:solidFill>
                            <a:srgbClr val="000000"/>
                          </a:solidFill>
                          <a:effectLst/>
                        </a:rPr>
                      </a:br>
                      <a:r>
                        <a:rPr lang="fi-FI" sz="1100" b="0" u="none" strike="noStrike" dirty="0">
                          <a:solidFill>
                            <a:srgbClr val="000000"/>
                          </a:solidFill>
                          <a:effectLst/>
                        </a:rPr>
                        <a:t>Huolto-</a:t>
                      </a:r>
                      <a:br>
                        <a:rPr lang="fi-FI" sz="1100" b="0" u="none" strike="noStrike" dirty="0">
                          <a:solidFill>
                            <a:srgbClr val="000000"/>
                          </a:solidFill>
                          <a:effectLst/>
                        </a:rPr>
                      </a:br>
                      <a:r>
                        <a:rPr lang="fi-FI" sz="1100" b="0" u="none" strike="noStrike" dirty="0">
                          <a:solidFill>
                            <a:srgbClr val="000000"/>
                          </a:solidFill>
                          <a:effectLst/>
                        </a:rPr>
                        <a:t>suhde</a:t>
                      </a:r>
                      <a:endParaRPr lang="fi-FI" sz="1100" b="0" i="0" u="none" strike="noStrike" dirty="0">
                        <a:solidFill>
                          <a:srgbClr val="000000"/>
                        </a:solidFill>
                        <a:effectLst/>
                        <a:latin typeface="+mn-lt"/>
                      </a:endParaRPr>
                    </a:p>
                  </a:txBody>
                  <a:tcPr marL="7502" marR="7502" marT="750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2030 </a:t>
                      </a:r>
                      <a:br>
                        <a:rPr lang="fi-FI" sz="1100" b="0" u="none" strike="noStrike" dirty="0">
                          <a:solidFill>
                            <a:srgbClr val="000000"/>
                          </a:solidFill>
                          <a:effectLst/>
                        </a:rPr>
                      </a:br>
                      <a:r>
                        <a:rPr lang="fi-FI" sz="1100" b="0" u="none" strike="noStrike" dirty="0">
                          <a:solidFill>
                            <a:srgbClr val="000000"/>
                          </a:solidFill>
                          <a:effectLst/>
                        </a:rPr>
                        <a:t>Väestö yhteensä</a:t>
                      </a:r>
                      <a:endParaRPr lang="fi-FI" sz="1100" b="0" i="0" u="none" strike="noStrike" dirty="0">
                        <a:solidFill>
                          <a:srgbClr val="000000"/>
                        </a:solidFill>
                        <a:effectLst/>
                        <a:latin typeface="+mn-lt"/>
                      </a:endParaRPr>
                    </a:p>
                  </a:txBody>
                  <a:tcPr marL="7502" marR="7502" marT="7502" marB="0">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2030 </a:t>
                      </a:r>
                      <a:br>
                        <a:rPr lang="fi-FI" sz="1100" b="0" u="none" strike="noStrike" dirty="0">
                          <a:solidFill>
                            <a:srgbClr val="000000"/>
                          </a:solidFill>
                          <a:effectLst/>
                        </a:rPr>
                      </a:br>
                      <a:r>
                        <a:rPr lang="fi-FI" sz="1100" b="0" u="none" strike="noStrike" dirty="0">
                          <a:solidFill>
                            <a:srgbClr val="000000"/>
                          </a:solidFill>
                          <a:effectLst/>
                        </a:rPr>
                        <a:t>0–14-v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2030 </a:t>
                      </a:r>
                      <a:br>
                        <a:rPr lang="fi-FI" sz="1100" b="0" u="none" strike="noStrike" dirty="0">
                          <a:solidFill>
                            <a:srgbClr val="000000"/>
                          </a:solidFill>
                          <a:effectLst/>
                        </a:rPr>
                      </a:br>
                      <a:r>
                        <a:rPr lang="fi-FI" sz="1100" b="0" u="none" strike="noStrike" dirty="0">
                          <a:solidFill>
                            <a:srgbClr val="000000"/>
                          </a:solidFill>
                          <a:effectLst/>
                        </a:rPr>
                        <a:t>15–64-v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2030 </a:t>
                      </a:r>
                      <a:br>
                        <a:rPr lang="fi-FI" sz="1100" b="0" u="none" strike="noStrike" dirty="0">
                          <a:solidFill>
                            <a:srgbClr val="000000"/>
                          </a:solidFill>
                          <a:effectLst/>
                        </a:rPr>
                      </a:br>
                      <a:r>
                        <a:rPr lang="fi-FI" sz="1100" b="0" u="none" strike="noStrike" dirty="0">
                          <a:solidFill>
                            <a:srgbClr val="000000"/>
                          </a:solidFill>
                          <a:effectLst/>
                        </a:rPr>
                        <a:t>Yli 65-v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2030 </a:t>
                      </a:r>
                      <a:br>
                        <a:rPr lang="fi-FI" sz="1100" b="0" u="none" strike="noStrike" dirty="0">
                          <a:solidFill>
                            <a:srgbClr val="000000"/>
                          </a:solidFill>
                          <a:effectLst/>
                        </a:rPr>
                      </a:br>
                      <a:r>
                        <a:rPr lang="fi-FI" sz="1100" b="0" u="none" strike="noStrike" dirty="0">
                          <a:solidFill>
                            <a:srgbClr val="000000"/>
                          </a:solidFill>
                          <a:effectLst/>
                        </a:rPr>
                        <a:t>Huolto-</a:t>
                      </a:r>
                      <a:br>
                        <a:rPr lang="fi-FI" sz="1100" b="0" u="none" strike="noStrike" dirty="0">
                          <a:solidFill>
                            <a:srgbClr val="000000"/>
                          </a:solidFill>
                          <a:effectLst/>
                        </a:rPr>
                      </a:br>
                      <a:r>
                        <a:rPr lang="fi-FI" sz="1100" b="0" u="none" strike="noStrike" dirty="0">
                          <a:solidFill>
                            <a:srgbClr val="000000"/>
                          </a:solidFill>
                          <a:effectLst/>
                        </a:rPr>
                        <a:t>suhde</a:t>
                      </a:r>
                      <a:endParaRPr lang="fi-FI" sz="1100" b="0" i="0" u="none" strike="noStrike" dirty="0">
                        <a:solidFill>
                          <a:srgbClr val="000000"/>
                        </a:solidFill>
                        <a:effectLst/>
                        <a:latin typeface="+mn-lt"/>
                      </a:endParaRPr>
                    </a:p>
                  </a:txBody>
                  <a:tcPr marL="7502" marR="7502" marT="750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2045 </a:t>
                      </a:r>
                      <a:br>
                        <a:rPr lang="fi-FI" sz="1100" b="0" u="none" strike="noStrike" dirty="0">
                          <a:solidFill>
                            <a:srgbClr val="000000"/>
                          </a:solidFill>
                          <a:effectLst/>
                        </a:rPr>
                      </a:br>
                      <a:r>
                        <a:rPr lang="fi-FI" sz="1100" b="0" u="none" strike="noStrike" dirty="0">
                          <a:solidFill>
                            <a:srgbClr val="000000"/>
                          </a:solidFill>
                          <a:effectLst/>
                        </a:rPr>
                        <a:t>Väestö </a:t>
                      </a:r>
                      <a:br>
                        <a:rPr lang="fi-FI" sz="1100" b="0" u="none" strike="noStrike" dirty="0">
                          <a:solidFill>
                            <a:srgbClr val="000000"/>
                          </a:solidFill>
                          <a:effectLst/>
                        </a:rPr>
                      </a:br>
                      <a:r>
                        <a:rPr lang="fi-FI" sz="1100" b="0" u="none" strike="noStrike" dirty="0">
                          <a:solidFill>
                            <a:srgbClr val="000000"/>
                          </a:solidFill>
                          <a:effectLst/>
                        </a:rPr>
                        <a:t>yhteensä</a:t>
                      </a:r>
                      <a:endParaRPr lang="fi-FI" sz="1100" b="0" i="0" u="none" strike="noStrike" dirty="0">
                        <a:solidFill>
                          <a:srgbClr val="000000"/>
                        </a:solidFill>
                        <a:effectLst/>
                        <a:latin typeface="+mn-lt"/>
                      </a:endParaRPr>
                    </a:p>
                  </a:txBody>
                  <a:tcPr marL="7502" marR="7502" marT="7502" marB="0">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2045 </a:t>
                      </a:r>
                      <a:br>
                        <a:rPr lang="fi-FI" sz="1100" b="0" u="none" strike="noStrike" dirty="0">
                          <a:solidFill>
                            <a:srgbClr val="000000"/>
                          </a:solidFill>
                          <a:effectLst/>
                        </a:rPr>
                      </a:br>
                      <a:r>
                        <a:rPr lang="fi-FI" sz="1100" b="0" u="none" strike="noStrike" dirty="0">
                          <a:solidFill>
                            <a:srgbClr val="000000"/>
                          </a:solidFill>
                          <a:effectLst/>
                        </a:rPr>
                        <a:t>0–14-v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2045 </a:t>
                      </a:r>
                      <a:br>
                        <a:rPr lang="fi-FI" sz="1100" b="0" u="none" strike="noStrike" dirty="0">
                          <a:solidFill>
                            <a:srgbClr val="000000"/>
                          </a:solidFill>
                          <a:effectLst/>
                        </a:rPr>
                      </a:br>
                      <a:r>
                        <a:rPr lang="fi-FI" sz="1100" b="0" u="none" strike="noStrike" dirty="0">
                          <a:solidFill>
                            <a:srgbClr val="000000"/>
                          </a:solidFill>
                          <a:effectLst/>
                        </a:rPr>
                        <a:t>15–64-v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2045 </a:t>
                      </a:r>
                      <a:br>
                        <a:rPr lang="fi-FI" sz="1100" b="0" u="none" strike="noStrike" dirty="0">
                          <a:solidFill>
                            <a:srgbClr val="000000"/>
                          </a:solidFill>
                          <a:effectLst/>
                        </a:rPr>
                      </a:br>
                      <a:r>
                        <a:rPr lang="fi-FI" sz="1100" b="0" u="none" strike="noStrike" dirty="0">
                          <a:solidFill>
                            <a:srgbClr val="000000"/>
                          </a:solidFill>
                          <a:effectLst/>
                        </a:rPr>
                        <a:t>Yli 65-v</a:t>
                      </a:r>
                      <a:endParaRPr lang="fi-FI" sz="1100" b="0" i="0" u="none" strike="noStrike" dirty="0">
                        <a:solidFill>
                          <a:srgbClr val="000000"/>
                        </a:solidFill>
                        <a:effectLst/>
                        <a:latin typeface="+mn-lt"/>
                      </a:endParaRPr>
                    </a:p>
                  </a:txBody>
                  <a:tcPr marL="7502" marR="7502" marT="7502" marB="0">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fi-FI" sz="1100" b="1" u="none" strike="noStrike" dirty="0">
                          <a:solidFill>
                            <a:srgbClr val="000000"/>
                          </a:solidFill>
                          <a:effectLst/>
                        </a:rPr>
                        <a:t>2045 </a:t>
                      </a:r>
                      <a:br>
                        <a:rPr lang="fi-FI" sz="1100" b="0" u="none" strike="noStrike" dirty="0">
                          <a:solidFill>
                            <a:srgbClr val="000000"/>
                          </a:solidFill>
                          <a:effectLst/>
                        </a:rPr>
                      </a:br>
                      <a:r>
                        <a:rPr lang="fi-FI" sz="1100" b="0" u="none" strike="noStrike" dirty="0">
                          <a:solidFill>
                            <a:srgbClr val="000000"/>
                          </a:solidFill>
                          <a:effectLst/>
                        </a:rPr>
                        <a:t>Huolto-</a:t>
                      </a:r>
                      <a:br>
                        <a:rPr lang="fi-FI" sz="1100" b="0" u="none" strike="noStrike" dirty="0">
                          <a:solidFill>
                            <a:srgbClr val="000000"/>
                          </a:solidFill>
                          <a:effectLst/>
                        </a:rPr>
                      </a:br>
                      <a:r>
                        <a:rPr lang="fi-FI" sz="1100" b="0" u="none" strike="noStrike" dirty="0">
                          <a:solidFill>
                            <a:srgbClr val="000000"/>
                          </a:solidFill>
                          <a:effectLst/>
                        </a:rPr>
                        <a:t>suhde</a:t>
                      </a:r>
                      <a:endParaRPr lang="fi-FI" sz="1100" b="0" i="0" u="none" strike="noStrike" dirty="0">
                        <a:solidFill>
                          <a:srgbClr val="000000"/>
                        </a:solidFill>
                        <a:effectLst/>
                        <a:latin typeface="+mn-lt"/>
                      </a:endParaRPr>
                    </a:p>
                  </a:txBody>
                  <a:tcPr marL="7502" marR="7502" marT="750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400895"/>
                  </a:ext>
                </a:extLst>
              </a:tr>
              <a:tr h="195755">
                <a:tc>
                  <a:txBody>
                    <a:bodyPr/>
                    <a:lstStyle/>
                    <a:p>
                      <a:pPr algn="l" fontAlgn="b"/>
                      <a:r>
                        <a:rPr lang="fi-FI" sz="1100" b="0" u="none" strike="noStrike" dirty="0">
                          <a:solidFill>
                            <a:srgbClr val="000000"/>
                          </a:solidFill>
                          <a:effectLst/>
                        </a:rPr>
                        <a:t>Kuopio</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124 021</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17 357</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78 939</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27 725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57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133 517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16 561</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85 322</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31 634</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56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144 769</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17 555</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93 261</a:t>
                      </a:r>
                      <a:endParaRPr lang="fi-FI" sz="1100" b="0" i="0" u="none" strike="noStrike" dirty="0">
                        <a:solidFill>
                          <a:srgbClr val="000000"/>
                        </a:solidFill>
                        <a:effectLst/>
                        <a:latin typeface="+mn-lt"/>
                      </a:endParaRPr>
                    </a:p>
                  </a:txBody>
                  <a:tcPr marL="7502" marR="7502" marT="7502"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33 953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55</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6201279"/>
                  </a:ext>
                </a:extLst>
              </a:tr>
              <a:tr h="195755">
                <a:tc>
                  <a:txBody>
                    <a:bodyPr/>
                    <a:lstStyle/>
                    <a:p>
                      <a:pPr algn="l" fontAlgn="b"/>
                      <a:r>
                        <a:rPr lang="fi-FI" sz="1100" b="0" u="none" strike="noStrike">
                          <a:solidFill>
                            <a:srgbClr val="000000"/>
                          </a:solidFill>
                          <a:effectLst/>
                        </a:rPr>
                        <a:t>Siilinjärvi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21 290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3 954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12 489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4 847</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70</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20 865</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3 187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12 140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5 538</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20 299</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2 895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11 644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5 760</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74</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4192626"/>
                  </a:ext>
                </a:extLst>
              </a:tr>
              <a:tr h="195755">
                <a:tc>
                  <a:txBody>
                    <a:bodyPr/>
                    <a:lstStyle/>
                    <a:p>
                      <a:pPr algn="l" fontAlgn="b"/>
                      <a:r>
                        <a:rPr lang="fi-FI" sz="1100" b="1" u="none" strike="noStrike">
                          <a:solidFill>
                            <a:srgbClr val="000000"/>
                          </a:solidFill>
                          <a:effectLst/>
                        </a:rPr>
                        <a:t>Kuopion seutukunta</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145 311</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21 311</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91 428</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32 572</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59</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154 382</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19 748</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97 462</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37 172</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58</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165 068</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20 450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104 905</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39 713</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57</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9503564"/>
                  </a:ext>
                </a:extLst>
              </a:tr>
              <a:tr h="195755">
                <a:tc>
                  <a:txBody>
                    <a:bodyPr/>
                    <a:lstStyle/>
                    <a:p>
                      <a:pPr algn="l" fontAlgn="b"/>
                      <a:r>
                        <a:rPr lang="fi-FI" sz="1100" b="0" u="none" strike="noStrike">
                          <a:solidFill>
                            <a:srgbClr val="000000"/>
                          </a:solidFill>
                          <a:effectLst/>
                        </a:rPr>
                        <a:t>Iisalmi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20 618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2 933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11 673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6 012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77</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19 471</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2 263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10 884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6 324</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79</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17 696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1 992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10 063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5 641</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8482698"/>
                  </a:ext>
                </a:extLst>
              </a:tr>
              <a:tr h="195755">
                <a:tc>
                  <a:txBody>
                    <a:bodyPr/>
                    <a:lstStyle/>
                    <a:p>
                      <a:pPr algn="l" fontAlgn="b"/>
                      <a:r>
                        <a:rPr lang="fi-FI" sz="1100" b="0" u="none" strike="noStrike">
                          <a:solidFill>
                            <a:srgbClr val="000000"/>
                          </a:solidFill>
                          <a:effectLst/>
                        </a:rPr>
                        <a:t>Kiuruvesi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7 475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1 060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3 913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2 502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6 645</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820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3 300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2 525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5 550</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634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2 834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2 082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6668692"/>
                  </a:ext>
                </a:extLst>
              </a:tr>
              <a:tr h="195755">
                <a:tc>
                  <a:txBody>
                    <a:bodyPr/>
                    <a:lstStyle/>
                    <a:p>
                      <a:pPr algn="l" fontAlgn="b"/>
                      <a:r>
                        <a:rPr lang="fi-FI" sz="1100" b="0" u="none" strike="noStrike">
                          <a:solidFill>
                            <a:srgbClr val="000000"/>
                          </a:solidFill>
                          <a:effectLst/>
                        </a:rPr>
                        <a:t>Keitele</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2 035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222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964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849</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1 807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166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800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841</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1 512</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130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716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666</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6108225"/>
                  </a:ext>
                </a:extLst>
              </a:tr>
              <a:tr h="195755">
                <a:tc>
                  <a:txBody>
                    <a:bodyPr/>
                    <a:lstStyle/>
                    <a:p>
                      <a:pPr algn="l" fontAlgn="b"/>
                      <a:r>
                        <a:rPr lang="fi-FI" sz="1100" b="0" u="none" strike="noStrike">
                          <a:solidFill>
                            <a:srgbClr val="000000"/>
                          </a:solidFill>
                          <a:effectLst/>
                        </a:rPr>
                        <a:t>Lapinlahti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8 975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1 247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5 013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2 715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79</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8 171</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931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4 527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2 713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80</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7 231</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827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4 086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2 318</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77</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2759564"/>
                  </a:ext>
                </a:extLst>
              </a:tr>
              <a:tr h="195755">
                <a:tc>
                  <a:txBody>
                    <a:bodyPr/>
                    <a:lstStyle/>
                    <a:p>
                      <a:pPr algn="l" fontAlgn="b"/>
                      <a:r>
                        <a:rPr lang="fi-FI" sz="1100" b="0" u="none" strike="noStrike">
                          <a:solidFill>
                            <a:srgbClr val="000000"/>
                          </a:solidFill>
                          <a:effectLst/>
                        </a:rPr>
                        <a:t>Pielavesi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4 073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478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1 962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1 633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108</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3 602</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343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1 630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1 629</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3 087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287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1 440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1 360</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114</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5675979"/>
                  </a:ext>
                </a:extLst>
              </a:tr>
              <a:tr h="195755">
                <a:tc>
                  <a:txBody>
                    <a:bodyPr/>
                    <a:lstStyle/>
                    <a:p>
                      <a:pPr algn="l" fontAlgn="b"/>
                      <a:r>
                        <a:rPr lang="fi-FI" sz="1100" b="0" u="none" strike="noStrike">
                          <a:solidFill>
                            <a:srgbClr val="000000"/>
                          </a:solidFill>
                          <a:effectLst/>
                        </a:rPr>
                        <a:t>Sonkajärvi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3 637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411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1 856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1 370</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3 239</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318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1 517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1 404</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114</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2 757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269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1 360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1 128</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103</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4614427"/>
                  </a:ext>
                </a:extLst>
              </a:tr>
              <a:tr h="195755">
                <a:tc>
                  <a:txBody>
                    <a:bodyPr/>
                    <a:lstStyle/>
                    <a:p>
                      <a:pPr algn="l" fontAlgn="b"/>
                      <a:r>
                        <a:rPr lang="fi-FI" sz="1100" b="0" u="none" strike="noStrike">
                          <a:solidFill>
                            <a:srgbClr val="000000"/>
                          </a:solidFill>
                          <a:effectLst/>
                        </a:rPr>
                        <a:t>Vieremä</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3 387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483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1 929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975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3 049</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329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1 712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1 008</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78</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2 672</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264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1 483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925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80</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9936409"/>
                  </a:ext>
                </a:extLst>
              </a:tr>
              <a:tr h="195755">
                <a:tc>
                  <a:txBody>
                    <a:bodyPr/>
                    <a:lstStyle/>
                    <a:p>
                      <a:pPr algn="l" fontAlgn="b"/>
                      <a:r>
                        <a:rPr lang="fi-FI" sz="1100" b="1" u="none" strike="noStrike">
                          <a:solidFill>
                            <a:srgbClr val="000000"/>
                          </a:solidFill>
                          <a:effectLst/>
                        </a:rPr>
                        <a:t>Ylä-Savon seutukunta</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50 200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6 834</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27 310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16 056</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84</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45 984</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5 170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24 370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16 444</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89</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40 505</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4 403</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21 982</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14 120</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84</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7501344"/>
                  </a:ext>
                </a:extLst>
              </a:tr>
              <a:tr h="195755">
                <a:tc>
                  <a:txBody>
                    <a:bodyPr/>
                    <a:lstStyle/>
                    <a:p>
                      <a:pPr algn="l" fontAlgn="b"/>
                      <a:r>
                        <a:rPr lang="fi-FI" sz="1100" b="0" u="none" strike="noStrike">
                          <a:solidFill>
                            <a:srgbClr val="000000"/>
                          </a:solidFill>
                          <a:effectLst/>
                        </a:rPr>
                        <a:t>Suonenjoki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6 708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866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3 572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2 270</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88</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6 164</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621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3 160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2 383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95</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5 506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516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2 798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2 192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97</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307179"/>
                  </a:ext>
                </a:extLst>
              </a:tr>
              <a:tr h="195755">
                <a:tc>
                  <a:txBody>
                    <a:bodyPr/>
                    <a:lstStyle/>
                    <a:p>
                      <a:pPr algn="l" fontAlgn="b"/>
                      <a:r>
                        <a:rPr lang="fi-FI" sz="1100" b="0" u="none" strike="noStrike">
                          <a:solidFill>
                            <a:srgbClr val="000000"/>
                          </a:solidFill>
                          <a:effectLst/>
                        </a:rPr>
                        <a:t>Rautalampi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2 933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319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1 531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1 083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2 621</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245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1 296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1 080</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2 298</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221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1 174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903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1141353"/>
                  </a:ext>
                </a:extLst>
              </a:tr>
              <a:tr h="195755">
                <a:tc>
                  <a:txBody>
                    <a:bodyPr/>
                    <a:lstStyle/>
                    <a:p>
                      <a:pPr algn="l" fontAlgn="b"/>
                      <a:r>
                        <a:rPr lang="fi-FI" sz="1100" b="0" u="none" strike="noStrike">
                          <a:solidFill>
                            <a:srgbClr val="000000"/>
                          </a:solidFill>
                          <a:effectLst/>
                        </a:rPr>
                        <a:t>Tervo</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1 412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125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675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612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109</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1 246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85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565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596</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1 050</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66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519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465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483081"/>
                  </a:ext>
                </a:extLst>
              </a:tr>
              <a:tr h="195755">
                <a:tc>
                  <a:txBody>
                    <a:bodyPr/>
                    <a:lstStyle/>
                    <a:p>
                      <a:pPr algn="l" fontAlgn="b"/>
                      <a:r>
                        <a:rPr lang="fi-FI" sz="1100" b="0" u="none" strike="noStrike">
                          <a:solidFill>
                            <a:srgbClr val="000000"/>
                          </a:solidFill>
                          <a:effectLst/>
                        </a:rPr>
                        <a:t>Vesanto</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1 895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162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908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825</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109</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1 721</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116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801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804</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115</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1 526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110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739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677</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8412831"/>
                  </a:ext>
                </a:extLst>
              </a:tr>
              <a:tr h="195755">
                <a:tc>
                  <a:txBody>
                    <a:bodyPr/>
                    <a:lstStyle/>
                    <a:p>
                      <a:pPr algn="l" fontAlgn="b"/>
                      <a:r>
                        <a:rPr lang="fi-FI" sz="1100" b="1" u="none" strike="noStrike">
                          <a:solidFill>
                            <a:srgbClr val="000000"/>
                          </a:solidFill>
                          <a:effectLst/>
                        </a:rPr>
                        <a:t>Sisä-Savon seutukunta</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12 948</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1 472</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6 686</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4 790</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94</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11 752</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1 067</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5 822</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4 863</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102</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10 380</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913</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5 230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4 237</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98</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7867419"/>
                  </a:ext>
                </a:extLst>
              </a:tr>
              <a:tr h="195755">
                <a:tc>
                  <a:txBody>
                    <a:bodyPr/>
                    <a:lstStyle/>
                    <a:p>
                      <a:pPr algn="l" fontAlgn="b"/>
                      <a:r>
                        <a:rPr lang="fi-FI" sz="1100" b="0" u="none" strike="noStrike">
                          <a:solidFill>
                            <a:srgbClr val="000000"/>
                          </a:solidFill>
                          <a:effectLst/>
                        </a:rPr>
                        <a:t>Kaavi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2 628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265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1 339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1 024</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2 273</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193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1 109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971</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105</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1 967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168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996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803</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97</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5317325"/>
                  </a:ext>
                </a:extLst>
              </a:tr>
              <a:tr h="195755">
                <a:tc>
                  <a:txBody>
                    <a:bodyPr/>
                    <a:lstStyle/>
                    <a:p>
                      <a:pPr algn="l" fontAlgn="b"/>
                      <a:r>
                        <a:rPr lang="fi-FI" sz="1100" b="0" u="none" strike="noStrike">
                          <a:solidFill>
                            <a:srgbClr val="000000"/>
                          </a:solidFill>
                          <a:effectLst/>
                        </a:rPr>
                        <a:t>Rautavaara</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1 424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124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693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607</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105</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1 196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94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526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576</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127</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982</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89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477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416</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6072363"/>
                  </a:ext>
                </a:extLst>
              </a:tr>
              <a:tr h="195755">
                <a:tc>
                  <a:txBody>
                    <a:bodyPr/>
                    <a:lstStyle/>
                    <a:p>
                      <a:pPr algn="l" fontAlgn="b"/>
                      <a:r>
                        <a:rPr lang="fi-FI" sz="1100" b="0" u="none" strike="noStrike">
                          <a:solidFill>
                            <a:srgbClr val="000000"/>
                          </a:solidFill>
                          <a:effectLst/>
                        </a:rPr>
                        <a:t>Tuusniemi</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2 313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218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1 145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950</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102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2 085</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148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988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949</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111</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1 869</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129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968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772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93</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4358514"/>
                  </a:ext>
                </a:extLst>
              </a:tr>
              <a:tr h="195755">
                <a:tc>
                  <a:txBody>
                    <a:bodyPr/>
                    <a:lstStyle/>
                    <a:p>
                      <a:pPr algn="l" fontAlgn="b"/>
                      <a:r>
                        <a:rPr lang="fi-FI" sz="1100" b="1" u="none" strike="noStrike">
                          <a:solidFill>
                            <a:srgbClr val="000000"/>
                          </a:solidFill>
                          <a:effectLst/>
                        </a:rPr>
                        <a:t>Koillis-Savon seutukunta</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6 365</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607</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3 177</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2 581</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100</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5 554</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435</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2 623</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2 496</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112</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4 818</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386</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2 441</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1 991</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97</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3943408"/>
                  </a:ext>
                </a:extLst>
              </a:tr>
              <a:tr h="195755">
                <a:tc>
                  <a:txBody>
                    <a:bodyPr/>
                    <a:lstStyle/>
                    <a:p>
                      <a:pPr algn="l" fontAlgn="b"/>
                      <a:r>
                        <a:rPr lang="fi-FI" sz="1100" b="0" u="none" strike="noStrike">
                          <a:solidFill>
                            <a:srgbClr val="000000"/>
                          </a:solidFill>
                          <a:effectLst/>
                        </a:rPr>
                        <a:t>Varkaus</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19 727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2 240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10 829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6 658</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18 316</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1 733</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9 551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7 032</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16 625</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1 485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8 739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6 401</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90</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7543056"/>
                  </a:ext>
                </a:extLst>
              </a:tr>
              <a:tr h="195755">
                <a:tc>
                  <a:txBody>
                    <a:bodyPr/>
                    <a:lstStyle/>
                    <a:p>
                      <a:pPr algn="l" fontAlgn="b"/>
                      <a:r>
                        <a:rPr lang="fi-FI" sz="1100" b="0" u="none" strike="noStrike">
                          <a:solidFill>
                            <a:srgbClr val="000000"/>
                          </a:solidFill>
                          <a:effectLst/>
                        </a:rPr>
                        <a:t>Joroinen</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4 590</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596</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2 475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1 519</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85</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4 310</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481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2 248</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1 581</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92</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3 977</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429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2 147</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1 401</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85</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7781806"/>
                  </a:ext>
                </a:extLst>
              </a:tr>
              <a:tr h="195755">
                <a:tc>
                  <a:txBody>
                    <a:bodyPr/>
                    <a:lstStyle/>
                    <a:p>
                      <a:pPr algn="l" fontAlgn="b"/>
                      <a:r>
                        <a:rPr lang="fi-FI" sz="1100" b="0" u="none" strike="noStrike">
                          <a:solidFill>
                            <a:srgbClr val="000000"/>
                          </a:solidFill>
                          <a:effectLst/>
                        </a:rPr>
                        <a:t>Leppävirta</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9 049</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1 171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4 841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3 037</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87</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8 339</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952</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4 211</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3 176</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98</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dirty="0">
                          <a:solidFill>
                            <a:srgbClr val="000000"/>
                          </a:solidFill>
                          <a:effectLst/>
                        </a:rPr>
                        <a:t>7 523</a:t>
                      </a:r>
                      <a:endParaRPr lang="fi-FI" sz="1100" b="0"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845</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3 834</a:t>
                      </a:r>
                      <a:endParaRPr lang="fi-FI" sz="1100" b="0" i="0" u="none" strike="noStrike" dirty="0">
                        <a:solidFill>
                          <a:srgbClr val="000000"/>
                        </a:solidFill>
                        <a:effectLst/>
                        <a:latin typeface="+mn-lt"/>
                      </a:endParaRPr>
                    </a:p>
                  </a:txBody>
                  <a:tcPr marL="7502" marR="7502" marT="7502" marB="0" anchor="b"/>
                </a:tc>
                <a:tc>
                  <a:txBody>
                    <a:bodyPr/>
                    <a:lstStyle/>
                    <a:p>
                      <a:pPr algn="ctr" fontAlgn="b"/>
                      <a:r>
                        <a:rPr lang="fi-FI" sz="1100" b="0" u="none" strike="noStrike" dirty="0">
                          <a:solidFill>
                            <a:srgbClr val="000000"/>
                          </a:solidFill>
                          <a:effectLst/>
                        </a:rPr>
                        <a:t>2 844</a:t>
                      </a:r>
                      <a:endParaRPr lang="fi-FI" sz="1100" b="0"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96</a:t>
                      </a:r>
                      <a:endParaRPr lang="fi-FI" sz="1100" b="0"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4071994"/>
                  </a:ext>
                </a:extLst>
              </a:tr>
              <a:tr h="195755">
                <a:tc>
                  <a:txBody>
                    <a:bodyPr/>
                    <a:lstStyle/>
                    <a:p>
                      <a:pPr algn="l" fontAlgn="b"/>
                      <a:r>
                        <a:rPr lang="fi-FI" sz="1100" b="1" u="none" strike="noStrike">
                          <a:solidFill>
                            <a:srgbClr val="000000"/>
                          </a:solidFill>
                          <a:effectLst/>
                        </a:rPr>
                        <a:t>Varkauden seutukunta</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33 366</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4 007</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18 145</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11 214</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84</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30 965</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3 166</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16 010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11 789</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93</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28 125</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2 759</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14 720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10 646</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91</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0366460"/>
                  </a:ext>
                </a:extLst>
              </a:tr>
              <a:tr h="195755">
                <a:tc>
                  <a:txBody>
                    <a:bodyPr/>
                    <a:lstStyle/>
                    <a:p>
                      <a:pPr algn="l" fontAlgn="b"/>
                      <a:r>
                        <a:rPr lang="fi-FI" sz="1100" b="1" u="none" strike="noStrike">
                          <a:solidFill>
                            <a:srgbClr val="000000"/>
                          </a:solidFill>
                          <a:effectLst/>
                        </a:rPr>
                        <a:t>Pohjois-Savo</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248 190</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34 231</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146 746</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67 213</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69</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248 637</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29 586</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146 287</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72 764</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70</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248 896</a:t>
                      </a:r>
                      <a:endParaRPr lang="fi-FI" sz="1100" b="1" i="0"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28 911</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149 278</a:t>
                      </a:r>
                      <a:endParaRPr lang="fi-FI" sz="1100" b="1" i="0" u="none" strike="noStrike" dirty="0">
                        <a:solidFill>
                          <a:srgbClr val="000000"/>
                        </a:solidFill>
                        <a:effectLst/>
                        <a:latin typeface="+mn-lt"/>
                      </a:endParaRPr>
                    </a:p>
                  </a:txBody>
                  <a:tcPr marL="7502" marR="7502" marT="7502" marB="0" anchor="b"/>
                </a:tc>
                <a:tc>
                  <a:txBody>
                    <a:bodyPr/>
                    <a:lstStyle/>
                    <a:p>
                      <a:pPr algn="ctr" fontAlgn="b"/>
                      <a:r>
                        <a:rPr lang="fi-FI" sz="1100" b="1" u="none" strike="noStrike" dirty="0">
                          <a:solidFill>
                            <a:srgbClr val="000000"/>
                          </a:solidFill>
                          <a:effectLst/>
                        </a:rPr>
                        <a:t>70 707</a:t>
                      </a:r>
                      <a:endParaRPr lang="fi-FI" sz="1100" b="1" i="0"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67</a:t>
                      </a:r>
                      <a:endParaRPr lang="fi-FI" sz="1100" b="1" i="0" u="none" strike="noStrike">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9367102"/>
                  </a:ext>
                </a:extLst>
              </a:tr>
              <a:tr h="195755">
                <a:tc>
                  <a:txBody>
                    <a:bodyPr/>
                    <a:lstStyle/>
                    <a:p>
                      <a:pPr algn="l" fontAlgn="b"/>
                      <a:r>
                        <a:rPr lang="fi-FI" sz="1100" b="0" u="none" strike="noStrike" dirty="0">
                          <a:solidFill>
                            <a:srgbClr val="000000"/>
                          </a:solidFill>
                          <a:effectLst/>
                        </a:rPr>
                        <a:t>Koko maa</a:t>
                      </a:r>
                      <a:endParaRPr lang="fi-FI" sz="1100" b="0" i="1"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5 603 851</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832 232</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3 462 243</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1 309 376</a:t>
                      </a:r>
                      <a:endParaRPr lang="fi-FI" sz="1100" b="0" i="1"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62</a:t>
                      </a:r>
                      <a:endParaRPr lang="fi-FI" sz="1100" b="0" i="1"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5 789 834</a:t>
                      </a:r>
                      <a:endParaRPr lang="fi-FI" sz="1100" b="0" i="1"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752 275</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3 604 434</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1 433 125</a:t>
                      </a:r>
                      <a:endParaRPr lang="fi-FI" sz="1100" b="0" i="1"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61</a:t>
                      </a:r>
                      <a:endParaRPr lang="fi-FI" sz="1100" b="0" i="1"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6 090 802</a:t>
                      </a:r>
                      <a:endParaRPr lang="fi-FI" sz="1100" b="0" i="1"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758 958</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3 804 635</a:t>
                      </a:r>
                      <a:endParaRPr lang="fi-FI" sz="1100" b="0" i="1" u="none" strike="noStrike" dirty="0">
                        <a:solidFill>
                          <a:srgbClr val="000000"/>
                        </a:solidFill>
                        <a:effectLst/>
                        <a:latin typeface="+mn-lt"/>
                      </a:endParaRPr>
                    </a:p>
                  </a:txBody>
                  <a:tcPr marL="7502" marR="7502" marT="7502" marB="0" anchor="b">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1 527 209</a:t>
                      </a:r>
                      <a:endParaRPr lang="fi-FI" sz="1100" b="0" i="1" u="none" strike="noStrike" dirty="0">
                        <a:solidFill>
                          <a:srgbClr val="000000"/>
                        </a:solidFill>
                        <a:effectLst/>
                        <a:latin typeface="+mn-lt"/>
                      </a:endParaRPr>
                    </a:p>
                  </a:txBody>
                  <a:tcPr marL="7502" marR="7502" marT="7502"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u="none" strike="noStrike" dirty="0">
                          <a:solidFill>
                            <a:srgbClr val="000000"/>
                          </a:solidFill>
                          <a:effectLst/>
                        </a:rPr>
                        <a:t>60</a:t>
                      </a:r>
                      <a:endParaRPr lang="fi-FI" sz="1100" b="0" i="1" u="none" strike="noStrike" dirty="0">
                        <a:solidFill>
                          <a:srgbClr val="000000"/>
                        </a:solidFill>
                        <a:effectLst/>
                        <a:latin typeface="+mn-lt"/>
                      </a:endParaRPr>
                    </a:p>
                  </a:txBody>
                  <a:tcPr marL="7502" marR="7502" marT="7502"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472288"/>
                  </a:ext>
                </a:extLst>
              </a:tr>
            </a:tbl>
          </a:graphicData>
        </a:graphic>
      </p:graphicFrame>
      <p:sp>
        <p:nvSpPr>
          <p:cNvPr id="6" name="Otsikko 4">
            <a:extLst>
              <a:ext uri="{FF2B5EF4-FFF2-40B4-BE49-F238E27FC236}">
                <a16:creationId xmlns:a16="http://schemas.microsoft.com/office/drawing/2014/main" id="{274CF972-F98D-7FCC-3B0D-92FEC59982D5}"/>
              </a:ext>
            </a:extLst>
          </p:cNvPr>
          <p:cNvSpPr txBox="1">
            <a:spLocks/>
          </p:cNvSpPr>
          <p:nvPr/>
        </p:nvSpPr>
        <p:spPr>
          <a:xfrm>
            <a:off x="0" y="-8399"/>
            <a:ext cx="12192000"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Väestö Pohjois-Savossa iän mukaan kolmijaolla ja väestöllinen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huoltosuhde*) v. 2023 sekä ennuste v. 2030 ja 2045</a:t>
            </a:r>
          </a:p>
        </p:txBody>
      </p:sp>
      <p:sp>
        <p:nvSpPr>
          <p:cNvPr id="2" name="Tekstiruutu 1">
            <a:extLst>
              <a:ext uri="{FF2B5EF4-FFF2-40B4-BE49-F238E27FC236}">
                <a16:creationId xmlns:a16="http://schemas.microsoft.com/office/drawing/2014/main" id="{515C46BE-05BE-5359-9DF5-1E161702C9F4}"/>
              </a:ext>
            </a:extLst>
          </p:cNvPr>
          <p:cNvSpPr txBox="1"/>
          <p:nvPr/>
        </p:nvSpPr>
        <p:spPr>
          <a:xfrm>
            <a:off x="425452" y="6561565"/>
            <a:ext cx="7333093" cy="338554"/>
          </a:xfrm>
          <a:prstGeom prst="rect">
            <a:avLst/>
          </a:prstGeom>
          <a:noFill/>
        </p:spPr>
        <p:txBody>
          <a:bodyPr wrap="square" rtlCol="0">
            <a:spAutoFit/>
          </a:bodyPr>
          <a:lstStyle/>
          <a:p>
            <a:r>
              <a:rPr lang="fi-FI" sz="800" dirty="0"/>
              <a:t>Lähde: Tilastokeskus</a:t>
            </a:r>
          </a:p>
          <a:p>
            <a:r>
              <a:rPr lang="fi-FI" sz="800" dirty="0"/>
              <a:t>*) Väestöllinen huoltosuhde kuvaa 0–14-vuotiaiden ja yli 65-vuotiaiden suhdetta 100 työikäistä (15–64-v) kohti. </a:t>
            </a:r>
          </a:p>
        </p:txBody>
      </p:sp>
      <p:pic>
        <p:nvPicPr>
          <p:cNvPr id="3" name="Kuva 2" descr="Kuva, joka sisältää kohteen teksti&#10;&#10;Kuvaus luotu automaattisesti">
            <a:extLst>
              <a:ext uri="{FF2B5EF4-FFF2-40B4-BE49-F238E27FC236}">
                <a16:creationId xmlns:a16="http://schemas.microsoft.com/office/drawing/2014/main" id="{653C3170-A797-D306-C90B-6CD6EBCBBF53}"/>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692463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4">
            <a:extLst>
              <a:ext uri="{FF2B5EF4-FFF2-40B4-BE49-F238E27FC236}">
                <a16:creationId xmlns:a16="http://schemas.microsoft.com/office/drawing/2014/main" id="{C4143F87-1F06-2C3B-E5E0-88B1E708D1A6}"/>
              </a:ext>
            </a:extLst>
          </p:cNvPr>
          <p:cNvSpPr txBox="1">
            <a:spLocks/>
          </p:cNvSpPr>
          <p:nvPr/>
        </p:nvSpPr>
        <p:spPr>
          <a:xfrm>
            <a:off x="0" y="-8399"/>
            <a:ext cx="12192000"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Väestöllinen huoltosuhde*) Pohjois-Savossa v. 2023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sekä ennuste v. 2030 ja 2045</a:t>
            </a:r>
          </a:p>
        </p:txBody>
      </p:sp>
      <p:graphicFrame>
        <p:nvGraphicFramePr>
          <p:cNvPr id="5" name="Kaavio 4" descr="Pylväskaavio esittää väestöllisen huoltosuhteen Pohjois-Savossa kunnittain vuonna 2020 sekä ennusteen vuosille 2030 ja 2040. Kaavion tiedot on esitetty taulukkomuotoisena edellisessä diassa.">
            <a:extLst>
              <a:ext uri="{FF2B5EF4-FFF2-40B4-BE49-F238E27FC236}">
                <a16:creationId xmlns:a16="http://schemas.microsoft.com/office/drawing/2014/main" id="{B0CB6AED-9C9C-4ECA-8BCE-90A98C9CBA20}"/>
              </a:ext>
            </a:extLst>
          </p:cNvPr>
          <p:cNvGraphicFramePr>
            <a:graphicFrameLocks/>
          </p:cNvGraphicFramePr>
          <p:nvPr>
            <p:extLst>
              <p:ext uri="{D42A27DB-BD31-4B8C-83A1-F6EECF244321}">
                <p14:modId xmlns:p14="http://schemas.microsoft.com/office/powerpoint/2010/main" val="271322288"/>
              </p:ext>
            </p:extLst>
          </p:nvPr>
        </p:nvGraphicFramePr>
        <p:xfrm>
          <a:off x="1344038" y="914400"/>
          <a:ext cx="9503923" cy="5029199"/>
        </p:xfrm>
        <a:graphic>
          <a:graphicData uri="http://schemas.openxmlformats.org/drawingml/2006/chart">
            <c:chart xmlns:c="http://schemas.openxmlformats.org/drawingml/2006/chart" xmlns:r="http://schemas.openxmlformats.org/officeDocument/2006/relationships" r:id="rId2"/>
          </a:graphicData>
        </a:graphic>
      </p:graphicFrame>
      <p:pic>
        <p:nvPicPr>
          <p:cNvPr id="2" name="Kuva 1" descr="Kuva, joka sisältää kohteen teksti&#10;&#10;Kuvaus luotu automaattisesti">
            <a:extLst>
              <a:ext uri="{FF2B5EF4-FFF2-40B4-BE49-F238E27FC236}">
                <a16:creationId xmlns:a16="http://schemas.microsoft.com/office/drawing/2014/main" id="{AD81469D-E36E-D4B3-72CB-B5AD3E4479A2}"/>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64338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B90ED05-965D-C499-1680-71013D0A6F2F}"/>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Pohjois-Savon maakunn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3279D59-1F00-471E-9E61-A559A954DD26}"/>
              </a:ext>
            </a:extLst>
          </p:cNvPr>
          <p:cNvGraphicFramePr>
            <a:graphicFrameLocks/>
          </p:cNvGraphicFramePr>
          <p:nvPr>
            <p:extLst>
              <p:ext uri="{D42A27DB-BD31-4B8C-83A1-F6EECF244321}">
                <p14:modId xmlns:p14="http://schemas.microsoft.com/office/powerpoint/2010/main" val="3355560255"/>
              </p:ext>
            </p:extLst>
          </p:nvPr>
        </p:nvGraphicFramePr>
        <p:xfrm>
          <a:off x="2209800" y="792000"/>
          <a:ext cx="792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DB04FAF-2C57-6EF7-A81B-E0BD8E6BF904}"/>
              </a:ext>
            </a:extLst>
          </p:cNvPr>
          <p:cNvSpPr txBox="1"/>
          <p:nvPr/>
        </p:nvSpPr>
        <p:spPr>
          <a:xfrm>
            <a:off x="0" y="0"/>
            <a:ext cx="12192000" cy="792000"/>
          </a:xfrm>
          <a:prstGeom prst="rect">
            <a:avLst/>
          </a:prstGeom>
          <a:noFill/>
        </p:spPr>
        <p:txBody>
          <a:bodyPr wrap="square" rtlCol="0">
            <a:spAutoFit/>
          </a:bodyPr>
          <a:lstStyle/>
          <a:p>
            <a:pPr algn="ctr"/>
            <a:r>
              <a:rPr lang="fi-FI" sz="2400" dirty="0">
                <a:solidFill>
                  <a:srgbClr val="0070C0"/>
                </a:solidFill>
                <a:latin typeface="Franklin Gothic Medium" panose="020B0603020102020204" pitchFamily="34" charset="0"/>
              </a:rPr>
              <a:t>Pohjois-Savon väestönkehitys 1975–2023 ja Tilastokeskuksen </a:t>
            </a:r>
          </a:p>
          <a:p>
            <a:pPr algn="ctr"/>
            <a:r>
              <a:rPr lang="fi-FI" sz="2400" dirty="0">
                <a:solidFill>
                  <a:srgbClr val="0070C0"/>
                </a:solidFill>
                <a:latin typeface="Franklin Gothic Medium" panose="020B0603020102020204" pitchFamily="34" charset="0"/>
              </a:rPr>
              <a:t>väestöennusteet 2015, 2019, 2021 ja 2024</a:t>
            </a:r>
          </a:p>
        </p:txBody>
      </p:sp>
      <p:pic>
        <p:nvPicPr>
          <p:cNvPr id="3" name="Kuva 2" descr="Kuva, joka sisältää kohteen teksti&#10;&#10;Kuvaus luotu automaattisesti">
            <a:extLst>
              <a:ext uri="{FF2B5EF4-FFF2-40B4-BE49-F238E27FC236}">
                <a16:creationId xmlns:a16="http://schemas.microsoft.com/office/drawing/2014/main" id="{71385CF9-D8FB-E5E7-1FBE-9AFBC621BB61}"/>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433683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87FDAF2A-1CB6-DC63-5019-257FB4C9E9C9}"/>
              </a:ext>
            </a:extLst>
          </p:cNvPr>
          <p:cNvGraphicFramePr>
            <a:graphicFrameLocks noGrp="1"/>
          </p:cNvGraphicFramePr>
          <p:nvPr>
            <p:extLst>
              <p:ext uri="{D42A27DB-BD31-4B8C-83A1-F6EECF244321}">
                <p14:modId xmlns:p14="http://schemas.microsoft.com/office/powerpoint/2010/main" val="1531025749"/>
              </p:ext>
            </p:extLst>
          </p:nvPr>
        </p:nvGraphicFramePr>
        <p:xfrm>
          <a:off x="806930" y="1026317"/>
          <a:ext cx="10578139" cy="4805366"/>
        </p:xfrm>
        <a:graphic>
          <a:graphicData uri="http://schemas.openxmlformats.org/drawingml/2006/table">
            <a:tbl>
              <a:tblPr firstRow="1" bandRow="1">
                <a:tableStyleId>{D27102A9-8310-4765-A935-A1911B00CA55}</a:tableStyleId>
              </a:tblPr>
              <a:tblGrid>
                <a:gridCol w="1301329">
                  <a:extLst>
                    <a:ext uri="{9D8B030D-6E8A-4147-A177-3AD203B41FA5}">
                      <a16:colId xmlns:a16="http://schemas.microsoft.com/office/drawing/2014/main" val="4077275291"/>
                    </a:ext>
                  </a:extLst>
                </a:gridCol>
                <a:gridCol w="618454">
                  <a:extLst>
                    <a:ext uri="{9D8B030D-6E8A-4147-A177-3AD203B41FA5}">
                      <a16:colId xmlns:a16="http://schemas.microsoft.com/office/drawing/2014/main" val="3652897015"/>
                    </a:ext>
                  </a:extLst>
                </a:gridCol>
                <a:gridCol w="618454">
                  <a:extLst>
                    <a:ext uri="{9D8B030D-6E8A-4147-A177-3AD203B41FA5}">
                      <a16:colId xmlns:a16="http://schemas.microsoft.com/office/drawing/2014/main" val="130994460"/>
                    </a:ext>
                  </a:extLst>
                </a:gridCol>
                <a:gridCol w="618454">
                  <a:extLst>
                    <a:ext uri="{9D8B030D-6E8A-4147-A177-3AD203B41FA5}">
                      <a16:colId xmlns:a16="http://schemas.microsoft.com/office/drawing/2014/main" val="609539862"/>
                    </a:ext>
                  </a:extLst>
                </a:gridCol>
                <a:gridCol w="618454">
                  <a:extLst>
                    <a:ext uri="{9D8B030D-6E8A-4147-A177-3AD203B41FA5}">
                      <a16:colId xmlns:a16="http://schemas.microsoft.com/office/drawing/2014/main" val="1122492065"/>
                    </a:ext>
                  </a:extLst>
                </a:gridCol>
                <a:gridCol w="618454">
                  <a:extLst>
                    <a:ext uri="{9D8B030D-6E8A-4147-A177-3AD203B41FA5}">
                      <a16:colId xmlns:a16="http://schemas.microsoft.com/office/drawing/2014/main" val="744984040"/>
                    </a:ext>
                  </a:extLst>
                </a:gridCol>
                <a:gridCol w="618454">
                  <a:extLst>
                    <a:ext uri="{9D8B030D-6E8A-4147-A177-3AD203B41FA5}">
                      <a16:colId xmlns:a16="http://schemas.microsoft.com/office/drawing/2014/main" val="3244816611"/>
                    </a:ext>
                  </a:extLst>
                </a:gridCol>
                <a:gridCol w="618454">
                  <a:extLst>
                    <a:ext uri="{9D8B030D-6E8A-4147-A177-3AD203B41FA5}">
                      <a16:colId xmlns:a16="http://schemas.microsoft.com/office/drawing/2014/main" val="609427500"/>
                    </a:ext>
                  </a:extLst>
                </a:gridCol>
                <a:gridCol w="618454">
                  <a:extLst>
                    <a:ext uri="{9D8B030D-6E8A-4147-A177-3AD203B41FA5}">
                      <a16:colId xmlns:a16="http://schemas.microsoft.com/office/drawing/2014/main" val="4165726828"/>
                    </a:ext>
                  </a:extLst>
                </a:gridCol>
                <a:gridCol w="618454">
                  <a:extLst>
                    <a:ext uri="{9D8B030D-6E8A-4147-A177-3AD203B41FA5}">
                      <a16:colId xmlns:a16="http://schemas.microsoft.com/office/drawing/2014/main" val="1924827782"/>
                    </a:ext>
                  </a:extLst>
                </a:gridCol>
                <a:gridCol w="618454">
                  <a:extLst>
                    <a:ext uri="{9D8B030D-6E8A-4147-A177-3AD203B41FA5}">
                      <a16:colId xmlns:a16="http://schemas.microsoft.com/office/drawing/2014/main" val="3713966673"/>
                    </a:ext>
                  </a:extLst>
                </a:gridCol>
                <a:gridCol w="618454">
                  <a:extLst>
                    <a:ext uri="{9D8B030D-6E8A-4147-A177-3AD203B41FA5}">
                      <a16:colId xmlns:a16="http://schemas.microsoft.com/office/drawing/2014/main" val="129684233"/>
                    </a:ext>
                  </a:extLst>
                </a:gridCol>
                <a:gridCol w="618454">
                  <a:extLst>
                    <a:ext uri="{9D8B030D-6E8A-4147-A177-3AD203B41FA5}">
                      <a16:colId xmlns:a16="http://schemas.microsoft.com/office/drawing/2014/main" val="2691688493"/>
                    </a:ext>
                  </a:extLst>
                </a:gridCol>
                <a:gridCol w="618454">
                  <a:extLst>
                    <a:ext uri="{9D8B030D-6E8A-4147-A177-3AD203B41FA5}">
                      <a16:colId xmlns:a16="http://schemas.microsoft.com/office/drawing/2014/main" val="2401546313"/>
                    </a:ext>
                  </a:extLst>
                </a:gridCol>
                <a:gridCol w="618454">
                  <a:extLst>
                    <a:ext uri="{9D8B030D-6E8A-4147-A177-3AD203B41FA5}">
                      <a16:colId xmlns:a16="http://schemas.microsoft.com/office/drawing/2014/main" val="1709995980"/>
                    </a:ext>
                  </a:extLst>
                </a:gridCol>
                <a:gridCol w="618454">
                  <a:extLst>
                    <a:ext uri="{9D8B030D-6E8A-4147-A177-3AD203B41FA5}">
                      <a16:colId xmlns:a16="http://schemas.microsoft.com/office/drawing/2014/main" val="3361582790"/>
                    </a:ext>
                  </a:extLst>
                </a:gridCol>
              </a:tblGrid>
              <a:tr h="626786">
                <a:tc>
                  <a:txBody>
                    <a:bodyPr/>
                    <a:lstStyle/>
                    <a:p>
                      <a:pPr algn="l" fontAlgn="t"/>
                      <a:r>
                        <a:rPr lang="fi-FI" sz="1100" b="1" u="none" strike="noStrike" dirty="0">
                          <a:solidFill>
                            <a:srgbClr val="000000"/>
                          </a:solidFill>
                          <a:effectLst/>
                        </a:rPr>
                        <a:t>Maakunta</a:t>
                      </a:r>
                      <a:endParaRPr lang="fi-FI" sz="1100" b="1" i="0" u="none" strike="noStrike" dirty="0">
                        <a:solidFill>
                          <a:srgbClr val="000000"/>
                        </a:solidFill>
                        <a:effectLst/>
                        <a:latin typeface="+mn-lt"/>
                      </a:endParaRPr>
                    </a:p>
                  </a:txBody>
                  <a:tcPr marL="9459" marR="9459" marT="9459" marB="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dirty="0">
                          <a:solidFill>
                            <a:srgbClr val="000000"/>
                          </a:solidFill>
                          <a:effectLst/>
                        </a:rPr>
                        <a:t>2023</a:t>
                      </a:r>
                      <a:br>
                        <a:rPr lang="fi-FI" sz="1100" b="0" u="none" strike="noStrike" dirty="0">
                          <a:solidFill>
                            <a:srgbClr val="000000"/>
                          </a:solidFill>
                          <a:effectLst/>
                        </a:rPr>
                      </a:br>
                      <a:r>
                        <a:rPr lang="fi-FI" sz="1100" b="0" u="none" strike="noStrike" dirty="0">
                          <a:solidFill>
                            <a:srgbClr val="000000"/>
                          </a:solidFill>
                          <a:effectLst/>
                        </a:rPr>
                        <a:t>Väestö yhteensä</a:t>
                      </a:r>
                      <a:endParaRPr lang="fi-FI" sz="1100" b="0" i="0" u="none" strike="noStrike" dirty="0">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2023</a:t>
                      </a:r>
                      <a:r>
                        <a:rPr lang="fi-FI" sz="1100" b="0" u="none" strike="noStrike">
                          <a:solidFill>
                            <a:srgbClr val="000000"/>
                          </a:solidFill>
                          <a:effectLst/>
                        </a:rPr>
                        <a:t> </a:t>
                      </a:r>
                      <a:br>
                        <a:rPr lang="fi-FI" sz="1100" b="0" u="none" strike="noStrike">
                          <a:solidFill>
                            <a:srgbClr val="000000"/>
                          </a:solidFill>
                          <a:effectLst/>
                        </a:rPr>
                      </a:br>
                      <a:r>
                        <a:rPr lang="fi-FI" sz="1100" b="0" u="none" strike="noStrike">
                          <a:solidFill>
                            <a:srgbClr val="000000"/>
                          </a:solidFill>
                          <a:effectLst/>
                        </a:rPr>
                        <a:t>0–14-v</a:t>
                      </a:r>
                      <a:endParaRPr lang="fi-FI" sz="1100" b="0" i="0" u="none" strike="noStrike">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2023 </a:t>
                      </a:r>
                      <a:br>
                        <a:rPr lang="fi-FI" sz="1100" b="0" u="none" strike="noStrike">
                          <a:solidFill>
                            <a:srgbClr val="000000"/>
                          </a:solidFill>
                          <a:effectLst/>
                        </a:rPr>
                      </a:br>
                      <a:r>
                        <a:rPr lang="fi-FI" sz="1100" b="0" u="none" strike="noStrike">
                          <a:solidFill>
                            <a:srgbClr val="000000"/>
                          </a:solidFill>
                          <a:effectLst/>
                        </a:rPr>
                        <a:t>15–64-v</a:t>
                      </a:r>
                      <a:endParaRPr lang="fi-FI" sz="1100" b="0" i="0" u="none" strike="noStrike">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2023</a:t>
                      </a:r>
                      <a:r>
                        <a:rPr lang="fi-FI" sz="1100" b="0" u="none" strike="noStrike">
                          <a:solidFill>
                            <a:srgbClr val="000000"/>
                          </a:solidFill>
                          <a:effectLst/>
                        </a:rPr>
                        <a:t> </a:t>
                      </a:r>
                      <a:br>
                        <a:rPr lang="fi-FI" sz="1100" b="0" u="none" strike="noStrike">
                          <a:solidFill>
                            <a:srgbClr val="000000"/>
                          </a:solidFill>
                          <a:effectLst/>
                        </a:rPr>
                      </a:br>
                      <a:r>
                        <a:rPr lang="fi-FI" sz="1100" b="0" u="none" strike="noStrike">
                          <a:solidFill>
                            <a:srgbClr val="000000"/>
                          </a:solidFill>
                          <a:effectLst/>
                        </a:rPr>
                        <a:t>Yli 65-v</a:t>
                      </a:r>
                      <a:endParaRPr lang="fi-FI" sz="1100" b="0" i="0" u="none" strike="noStrike">
                        <a:solidFill>
                          <a:srgbClr val="000000"/>
                        </a:solidFill>
                        <a:effectLst/>
                        <a:latin typeface="+mn-lt"/>
                      </a:endParaRPr>
                    </a:p>
                  </a:txBody>
                  <a:tcPr marL="9459" marR="9459" marT="9459" marB="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dirty="0">
                          <a:solidFill>
                            <a:srgbClr val="000000"/>
                          </a:solidFill>
                          <a:effectLst/>
                        </a:rPr>
                        <a:t>2023</a:t>
                      </a:r>
                      <a:r>
                        <a:rPr lang="fi-FI" sz="1100" b="0" u="none" strike="noStrike" dirty="0">
                          <a:solidFill>
                            <a:srgbClr val="000000"/>
                          </a:solidFill>
                          <a:effectLst/>
                        </a:rPr>
                        <a:t> </a:t>
                      </a:r>
                      <a:br>
                        <a:rPr lang="fi-FI" sz="1100" b="0" u="none" strike="noStrike" dirty="0">
                          <a:solidFill>
                            <a:srgbClr val="000000"/>
                          </a:solidFill>
                          <a:effectLst/>
                        </a:rPr>
                      </a:br>
                      <a:r>
                        <a:rPr lang="fi-FI" sz="1100" b="0" u="none" strike="noStrike" dirty="0">
                          <a:solidFill>
                            <a:srgbClr val="000000"/>
                          </a:solidFill>
                          <a:effectLst/>
                        </a:rPr>
                        <a:t>Huolto-</a:t>
                      </a:r>
                      <a:br>
                        <a:rPr lang="fi-FI" sz="1100" b="0" u="none" strike="noStrike" dirty="0">
                          <a:solidFill>
                            <a:srgbClr val="000000"/>
                          </a:solidFill>
                          <a:effectLst/>
                        </a:rPr>
                      </a:br>
                      <a:r>
                        <a:rPr lang="fi-FI" sz="1100" b="0" u="none" strike="noStrike" dirty="0">
                          <a:solidFill>
                            <a:srgbClr val="000000"/>
                          </a:solidFill>
                          <a:effectLst/>
                        </a:rPr>
                        <a:t>suhde</a:t>
                      </a:r>
                      <a:endParaRPr lang="fi-FI" sz="1100" b="0" i="0" u="none" strike="noStrike" dirty="0">
                        <a:solidFill>
                          <a:srgbClr val="000000"/>
                        </a:solidFill>
                        <a:effectLst/>
                        <a:latin typeface="+mn-lt"/>
                      </a:endParaRPr>
                    </a:p>
                  </a:txBody>
                  <a:tcPr marL="9459" marR="9459" marT="9459"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2030</a:t>
                      </a:r>
                      <a:r>
                        <a:rPr lang="fi-FI" sz="1100" b="0" u="none" strike="noStrike">
                          <a:solidFill>
                            <a:srgbClr val="000000"/>
                          </a:solidFill>
                          <a:effectLst/>
                        </a:rPr>
                        <a:t> </a:t>
                      </a:r>
                      <a:br>
                        <a:rPr lang="fi-FI" sz="1100" b="0" u="none" strike="noStrike">
                          <a:solidFill>
                            <a:srgbClr val="000000"/>
                          </a:solidFill>
                          <a:effectLst/>
                        </a:rPr>
                      </a:br>
                      <a:r>
                        <a:rPr lang="fi-FI" sz="1100" b="0" u="none" strike="noStrike">
                          <a:solidFill>
                            <a:srgbClr val="000000"/>
                          </a:solidFill>
                          <a:effectLst/>
                        </a:rPr>
                        <a:t>Väestö </a:t>
                      </a:r>
                      <a:br>
                        <a:rPr lang="fi-FI" sz="1100" b="0" u="none" strike="noStrike">
                          <a:solidFill>
                            <a:srgbClr val="000000"/>
                          </a:solidFill>
                          <a:effectLst/>
                        </a:rPr>
                      </a:br>
                      <a:r>
                        <a:rPr lang="fi-FI" sz="1100" b="0" u="none" strike="noStrike">
                          <a:solidFill>
                            <a:srgbClr val="000000"/>
                          </a:solidFill>
                          <a:effectLst/>
                        </a:rPr>
                        <a:t>yhteensä</a:t>
                      </a:r>
                      <a:endParaRPr lang="fi-FI" sz="1100" b="0" i="0" u="none" strike="noStrike">
                        <a:solidFill>
                          <a:srgbClr val="000000"/>
                        </a:solidFill>
                        <a:effectLst/>
                        <a:latin typeface="+mn-lt"/>
                      </a:endParaRPr>
                    </a:p>
                  </a:txBody>
                  <a:tcPr marL="9459" marR="9459" marT="9459" marB="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2030 </a:t>
                      </a:r>
                      <a:br>
                        <a:rPr lang="fi-FI" sz="1100" b="0" u="none" strike="noStrike">
                          <a:solidFill>
                            <a:srgbClr val="000000"/>
                          </a:solidFill>
                          <a:effectLst/>
                        </a:rPr>
                      </a:br>
                      <a:r>
                        <a:rPr lang="fi-FI" sz="1100" b="0" u="none" strike="noStrike">
                          <a:solidFill>
                            <a:srgbClr val="000000"/>
                          </a:solidFill>
                          <a:effectLst/>
                        </a:rPr>
                        <a:t>0–14-v</a:t>
                      </a:r>
                      <a:endParaRPr lang="fi-FI" sz="1100" b="0" i="0" u="none" strike="noStrike">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2030 </a:t>
                      </a:r>
                      <a:br>
                        <a:rPr lang="fi-FI" sz="1100" b="0" u="none" strike="noStrike">
                          <a:solidFill>
                            <a:srgbClr val="000000"/>
                          </a:solidFill>
                          <a:effectLst/>
                        </a:rPr>
                      </a:br>
                      <a:r>
                        <a:rPr lang="fi-FI" sz="1100" b="0" u="none" strike="noStrike">
                          <a:solidFill>
                            <a:srgbClr val="000000"/>
                          </a:solidFill>
                          <a:effectLst/>
                        </a:rPr>
                        <a:t>15–64-v</a:t>
                      </a:r>
                      <a:endParaRPr lang="fi-FI" sz="1100" b="0" i="0" u="none" strike="noStrike">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2030 </a:t>
                      </a:r>
                      <a:br>
                        <a:rPr lang="fi-FI" sz="1100" b="0" u="none" strike="noStrike">
                          <a:solidFill>
                            <a:srgbClr val="000000"/>
                          </a:solidFill>
                          <a:effectLst/>
                        </a:rPr>
                      </a:br>
                      <a:r>
                        <a:rPr lang="fi-FI" sz="1100" b="0" u="none" strike="noStrike">
                          <a:solidFill>
                            <a:srgbClr val="000000"/>
                          </a:solidFill>
                          <a:effectLst/>
                        </a:rPr>
                        <a:t>Yli 65-v</a:t>
                      </a:r>
                      <a:endParaRPr lang="fi-FI" sz="1100" b="0" i="0" u="none" strike="noStrike">
                        <a:solidFill>
                          <a:srgbClr val="000000"/>
                        </a:solidFill>
                        <a:effectLst/>
                        <a:latin typeface="+mn-lt"/>
                      </a:endParaRPr>
                    </a:p>
                  </a:txBody>
                  <a:tcPr marL="9459" marR="9459" marT="9459" marB="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dirty="0">
                          <a:solidFill>
                            <a:srgbClr val="000000"/>
                          </a:solidFill>
                          <a:effectLst/>
                        </a:rPr>
                        <a:t>2030</a:t>
                      </a:r>
                      <a:r>
                        <a:rPr lang="fi-FI" sz="1100" b="0" u="none" strike="noStrike" dirty="0">
                          <a:solidFill>
                            <a:srgbClr val="000000"/>
                          </a:solidFill>
                          <a:effectLst/>
                        </a:rPr>
                        <a:t> </a:t>
                      </a:r>
                      <a:br>
                        <a:rPr lang="fi-FI" sz="1100" b="0" u="none" strike="noStrike" dirty="0">
                          <a:solidFill>
                            <a:srgbClr val="000000"/>
                          </a:solidFill>
                          <a:effectLst/>
                        </a:rPr>
                      </a:br>
                      <a:r>
                        <a:rPr lang="fi-FI" sz="1100" b="0" u="none" strike="noStrike" dirty="0">
                          <a:solidFill>
                            <a:srgbClr val="000000"/>
                          </a:solidFill>
                          <a:effectLst/>
                        </a:rPr>
                        <a:t>Huolto-</a:t>
                      </a:r>
                      <a:br>
                        <a:rPr lang="fi-FI" sz="1100" b="0" u="none" strike="noStrike" dirty="0">
                          <a:solidFill>
                            <a:srgbClr val="000000"/>
                          </a:solidFill>
                          <a:effectLst/>
                        </a:rPr>
                      </a:br>
                      <a:r>
                        <a:rPr lang="fi-FI" sz="1100" b="0" u="none" strike="noStrike" dirty="0">
                          <a:solidFill>
                            <a:srgbClr val="000000"/>
                          </a:solidFill>
                          <a:effectLst/>
                        </a:rPr>
                        <a:t>suhde</a:t>
                      </a:r>
                      <a:endParaRPr lang="fi-FI" sz="1100" b="0" i="0" u="none" strike="noStrike" dirty="0">
                        <a:solidFill>
                          <a:srgbClr val="000000"/>
                        </a:solidFill>
                        <a:effectLst/>
                        <a:latin typeface="+mn-lt"/>
                      </a:endParaRPr>
                    </a:p>
                  </a:txBody>
                  <a:tcPr marL="9459" marR="9459" marT="9459"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2045 </a:t>
                      </a:r>
                      <a:br>
                        <a:rPr lang="fi-FI" sz="1100" b="0" u="none" strike="noStrike">
                          <a:solidFill>
                            <a:srgbClr val="000000"/>
                          </a:solidFill>
                          <a:effectLst/>
                        </a:rPr>
                      </a:br>
                      <a:r>
                        <a:rPr lang="fi-FI" sz="1100" b="0" u="none" strike="noStrike">
                          <a:solidFill>
                            <a:srgbClr val="000000"/>
                          </a:solidFill>
                          <a:effectLst/>
                        </a:rPr>
                        <a:t>Väestö yhteensä</a:t>
                      </a:r>
                      <a:endParaRPr lang="fi-FI" sz="1100" b="0" i="0" u="none" strike="noStrike">
                        <a:solidFill>
                          <a:srgbClr val="000000"/>
                        </a:solidFill>
                        <a:effectLst/>
                        <a:latin typeface="+mn-lt"/>
                      </a:endParaRPr>
                    </a:p>
                  </a:txBody>
                  <a:tcPr marL="9459" marR="9459" marT="9459" marB="0">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2045</a:t>
                      </a:r>
                      <a:r>
                        <a:rPr lang="fi-FI" sz="1100" b="0" u="none" strike="noStrike">
                          <a:solidFill>
                            <a:srgbClr val="000000"/>
                          </a:solidFill>
                          <a:effectLst/>
                        </a:rPr>
                        <a:t> </a:t>
                      </a:r>
                      <a:br>
                        <a:rPr lang="fi-FI" sz="1100" b="0" u="none" strike="noStrike">
                          <a:solidFill>
                            <a:srgbClr val="000000"/>
                          </a:solidFill>
                          <a:effectLst/>
                        </a:rPr>
                      </a:br>
                      <a:r>
                        <a:rPr lang="fi-FI" sz="1100" b="0" u="none" strike="noStrike">
                          <a:solidFill>
                            <a:srgbClr val="000000"/>
                          </a:solidFill>
                          <a:effectLst/>
                        </a:rPr>
                        <a:t>0–14-v</a:t>
                      </a:r>
                      <a:endParaRPr lang="fi-FI" sz="1100" b="0" i="0" u="none" strike="noStrike">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2045</a:t>
                      </a:r>
                      <a:r>
                        <a:rPr lang="fi-FI" sz="1100" b="0" u="none" strike="noStrike">
                          <a:solidFill>
                            <a:srgbClr val="000000"/>
                          </a:solidFill>
                          <a:effectLst/>
                        </a:rPr>
                        <a:t> </a:t>
                      </a:r>
                      <a:br>
                        <a:rPr lang="fi-FI" sz="1100" b="0" u="none" strike="noStrike">
                          <a:solidFill>
                            <a:srgbClr val="000000"/>
                          </a:solidFill>
                          <a:effectLst/>
                        </a:rPr>
                      </a:br>
                      <a:r>
                        <a:rPr lang="fi-FI" sz="1100" b="0" u="none" strike="noStrike">
                          <a:solidFill>
                            <a:srgbClr val="000000"/>
                          </a:solidFill>
                          <a:effectLst/>
                        </a:rPr>
                        <a:t>15–64-v</a:t>
                      </a:r>
                      <a:endParaRPr lang="fi-FI" sz="1100" b="0" i="0" u="none" strike="noStrike">
                        <a:solidFill>
                          <a:srgbClr val="000000"/>
                        </a:solidFill>
                        <a:effectLst/>
                        <a:latin typeface="+mn-lt"/>
                      </a:endParaRPr>
                    </a:p>
                  </a:txBody>
                  <a:tcPr marL="9459" marR="9459" marT="9459" marB="0">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a:solidFill>
                            <a:srgbClr val="000000"/>
                          </a:solidFill>
                          <a:effectLst/>
                        </a:rPr>
                        <a:t>2045</a:t>
                      </a:r>
                      <a:r>
                        <a:rPr lang="fi-FI" sz="1100" b="0" u="none" strike="noStrike">
                          <a:solidFill>
                            <a:srgbClr val="000000"/>
                          </a:solidFill>
                          <a:effectLst/>
                        </a:rPr>
                        <a:t> </a:t>
                      </a:r>
                      <a:br>
                        <a:rPr lang="fi-FI" sz="1100" b="0" u="none" strike="noStrike">
                          <a:solidFill>
                            <a:srgbClr val="000000"/>
                          </a:solidFill>
                          <a:effectLst/>
                        </a:rPr>
                      </a:br>
                      <a:r>
                        <a:rPr lang="fi-FI" sz="1100" b="0" u="none" strike="noStrike">
                          <a:solidFill>
                            <a:srgbClr val="000000"/>
                          </a:solidFill>
                          <a:effectLst/>
                        </a:rPr>
                        <a:t>Yli 65-v</a:t>
                      </a:r>
                      <a:endParaRPr lang="fi-FI" sz="1100" b="0" i="0" u="none" strike="noStrike">
                        <a:solidFill>
                          <a:srgbClr val="000000"/>
                        </a:solidFill>
                        <a:effectLst/>
                        <a:latin typeface="+mn-lt"/>
                      </a:endParaRPr>
                    </a:p>
                  </a:txBody>
                  <a:tcPr marL="9459" marR="9459" marT="9459" marB="0">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fontAlgn="t"/>
                      <a:r>
                        <a:rPr lang="fi-FI" sz="1100" b="1" u="none" strike="noStrike" dirty="0">
                          <a:solidFill>
                            <a:srgbClr val="000000"/>
                          </a:solidFill>
                          <a:effectLst/>
                        </a:rPr>
                        <a:t>2045</a:t>
                      </a:r>
                      <a:r>
                        <a:rPr lang="fi-FI" sz="1100" b="0" u="none" strike="noStrike" dirty="0">
                          <a:solidFill>
                            <a:srgbClr val="000000"/>
                          </a:solidFill>
                          <a:effectLst/>
                        </a:rPr>
                        <a:t> </a:t>
                      </a:r>
                      <a:br>
                        <a:rPr lang="fi-FI" sz="1100" b="0" u="none" strike="noStrike" dirty="0">
                          <a:solidFill>
                            <a:srgbClr val="000000"/>
                          </a:solidFill>
                          <a:effectLst/>
                        </a:rPr>
                      </a:br>
                      <a:r>
                        <a:rPr lang="fi-FI" sz="1100" b="0" u="none" strike="noStrike" dirty="0">
                          <a:solidFill>
                            <a:srgbClr val="000000"/>
                          </a:solidFill>
                          <a:effectLst/>
                        </a:rPr>
                        <a:t>Huolto-</a:t>
                      </a:r>
                      <a:br>
                        <a:rPr lang="fi-FI" sz="1100" b="0" u="none" strike="noStrike" dirty="0">
                          <a:solidFill>
                            <a:srgbClr val="000000"/>
                          </a:solidFill>
                          <a:effectLst/>
                        </a:rPr>
                      </a:br>
                      <a:r>
                        <a:rPr lang="fi-FI" sz="1100" b="0" u="none" strike="noStrike" dirty="0">
                          <a:solidFill>
                            <a:srgbClr val="000000"/>
                          </a:solidFill>
                          <a:effectLst/>
                        </a:rPr>
                        <a:t>suhde</a:t>
                      </a:r>
                      <a:endParaRPr lang="fi-FI" sz="1100" b="0" i="0" u="none" strike="noStrike" dirty="0">
                        <a:solidFill>
                          <a:srgbClr val="000000"/>
                        </a:solidFill>
                        <a:effectLst/>
                        <a:latin typeface="+mn-lt"/>
                      </a:endParaRPr>
                    </a:p>
                  </a:txBody>
                  <a:tcPr marL="9459" marR="9459" marT="9459"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5763349"/>
                  </a:ext>
                </a:extLst>
              </a:tr>
              <a:tr h="208929">
                <a:tc>
                  <a:txBody>
                    <a:bodyPr/>
                    <a:lstStyle/>
                    <a:p>
                      <a:pPr algn="l" fontAlgn="b"/>
                      <a:r>
                        <a:rPr lang="fi-FI" sz="1100" b="0" u="none" strike="noStrike" dirty="0">
                          <a:solidFill>
                            <a:srgbClr val="000000"/>
                          </a:solidFill>
                          <a:effectLst/>
                        </a:rPr>
                        <a:t>Uusimaa</a:t>
                      </a:r>
                      <a:endParaRPr lang="fi-FI" sz="1100" b="0" i="0"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dirty="0">
                          <a:solidFill>
                            <a:srgbClr val="000000"/>
                          </a:solidFill>
                          <a:effectLst/>
                        </a:rPr>
                        <a:t>1 759 537</a:t>
                      </a:r>
                      <a:endParaRPr lang="fi-FI" sz="1100" b="0" i="0" u="none" strike="noStrike" dirty="0">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275 628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1 162 630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321 279</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1 921 647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271 347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1 279 982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370 318</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2 177 470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288 930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1 443 829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444 711</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7699074"/>
                  </a:ext>
                </a:extLst>
              </a:tr>
              <a:tr h="208929">
                <a:tc>
                  <a:txBody>
                    <a:bodyPr/>
                    <a:lstStyle/>
                    <a:p>
                      <a:pPr algn="l" fontAlgn="b"/>
                      <a:r>
                        <a:rPr lang="fi-FI" sz="1100" b="0" u="none" strike="noStrike" dirty="0">
                          <a:solidFill>
                            <a:srgbClr val="000000"/>
                          </a:solidFill>
                          <a:effectLst/>
                        </a:rPr>
                        <a:t>Varsinais-Suomi</a:t>
                      </a:r>
                      <a:endParaRPr lang="fi-FI" sz="1100" b="0" i="0"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490 786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69 095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303 223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118 468</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512 124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63 461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319 039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129 624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546 937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64 943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340 501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141 493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4429922"/>
                  </a:ext>
                </a:extLst>
              </a:tr>
              <a:tr h="208929">
                <a:tc>
                  <a:txBody>
                    <a:bodyPr/>
                    <a:lstStyle/>
                    <a:p>
                      <a:pPr algn="l" fontAlgn="b"/>
                      <a:r>
                        <a:rPr lang="fi-FI" sz="1100" b="0" u="none" strike="noStrike">
                          <a:solidFill>
                            <a:srgbClr val="000000"/>
                          </a:solidFill>
                          <a:effectLst/>
                        </a:rPr>
                        <a:t>Satakunta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211 740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28 986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122 099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60 655</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203 892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23 860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117 666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62 366</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193 409</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21 555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112 606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59 248</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7386161"/>
                  </a:ext>
                </a:extLst>
              </a:tr>
              <a:tr h="208929">
                <a:tc>
                  <a:txBody>
                    <a:bodyPr/>
                    <a:lstStyle/>
                    <a:p>
                      <a:pPr algn="l" fontAlgn="b"/>
                      <a:r>
                        <a:rPr lang="fi-FI" sz="1100" b="0" u="none" strike="noStrike">
                          <a:solidFill>
                            <a:srgbClr val="000000"/>
                          </a:solidFill>
                          <a:effectLst/>
                        </a:rPr>
                        <a:t>Kanta-Häme</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169 547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23 721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99 851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45 975</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167 806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19 863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97 451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50 492</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168 870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18 748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96 546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53 576</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75</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69200184"/>
                  </a:ext>
                </a:extLst>
              </a:tr>
              <a:tr h="208929">
                <a:tc>
                  <a:txBody>
                    <a:bodyPr/>
                    <a:lstStyle/>
                    <a:p>
                      <a:pPr algn="l" fontAlgn="b"/>
                      <a:r>
                        <a:rPr lang="fi-FI" sz="1100" b="0" u="none" strike="noStrike" dirty="0">
                          <a:solidFill>
                            <a:srgbClr val="000000"/>
                          </a:solidFill>
                          <a:effectLst/>
                        </a:rPr>
                        <a:t>Pirkanmaa</a:t>
                      </a:r>
                      <a:endParaRPr lang="fi-FI" sz="1100" b="0" i="0"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539 309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78 382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340 425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120 502</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58</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572 293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72 074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367 140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133 079</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625 591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76 454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400 083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149 054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7800139"/>
                  </a:ext>
                </a:extLst>
              </a:tr>
              <a:tr h="208929">
                <a:tc>
                  <a:txBody>
                    <a:bodyPr/>
                    <a:lstStyle/>
                    <a:p>
                      <a:pPr algn="l" fontAlgn="b"/>
                      <a:r>
                        <a:rPr lang="fi-FI" sz="1100" b="0" u="none" strike="noStrike">
                          <a:solidFill>
                            <a:srgbClr val="000000"/>
                          </a:solidFill>
                          <a:effectLst/>
                        </a:rPr>
                        <a:t>Päijät-Häme</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204 479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27 558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119 014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57 907</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202 586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23 588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116 984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62 014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200 166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21 975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114 989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63 202</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6277227"/>
                  </a:ext>
                </a:extLst>
              </a:tr>
              <a:tr h="208929">
                <a:tc>
                  <a:txBody>
                    <a:bodyPr/>
                    <a:lstStyle/>
                    <a:p>
                      <a:pPr algn="l" fontAlgn="b"/>
                      <a:r>
                        <a:rPr lang="fi-FI" sz="1100" b="0" u="none" strike="noStrike">
                          <a:solidFill>
                            <a:srgbClr val="000000"/>
                          </a:solidFill>
                          <a:effectLst/>
                        </a:rPr>
                        <a:t>Kymenlaakso</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158 658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19 525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91 469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47 664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148 526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15 251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83 772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49 503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134 936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13 074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75 336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46 526</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79</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309581"/>
                  </a:ext>
                </a:extLst>
              </a:tr>
              <a:tr h="208929">
                <a:tc>
                  <a:txBody>
                    <a:bodyPr/>
                    <a:lstStyle/>
                    <a:p>
                      <a:pPr algn="l" fontAlgn="b"/>
                      <a:r>
                        <a:rPr lang="fi-FI" sz="1100" b="0" u="none" strike="noStrike">
                          <a:solidFill>
                            <a:srgbClr val="000000"/>
                          </a:solidFill>
                          <a:effectLst/>
                        </a:rPr>
                        <a:t>Etelä-Karjala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125 162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15 427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73 345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36 390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121 664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12 630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71 032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38 002</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116 269</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11 648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68 180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36 441</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4141114"/>
                  </a:ext>
                </a:extLst>
              </a:tr>
              <a:tr h="208929">
                <a:tc>
                  <a:txBody>
                    <a:bodyPr/>
                    <a:lstStyle/>
                    <a:p>
                      <a:pPr algn="l" fontAlgn="b"/>
                      <a:r>
                        <a:rPr lang="fi-FI" sz="1100" b="0" u="none" strike="noStrike">
                          <a:solidFill>
                            <a:srgbClr val="000000"/>
                          </a:solidFill>
                          <a:effectLst/>
                        </a:rPr>
                        <a:t>Etelä-Savo</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129 914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15 218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71 247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43 449</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123 070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12 182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65 569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45 319</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88</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112 880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10 675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61 059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41 146</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85</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4218411"/>
                  </a:ext>
                </a:extLst>
              </a:tr>
              <a:tr h="208929">
                <a:tc>
                  <a:txBody>
                    <a:bodyPr/>
                    <a:lstStyle/>
                    <a:p>
                      <a:pPr algn="l" fontAlgn="b"/>
                      <a:r>
                        <a:rPr lang="fi-FI" sz="1100" b="1" u="none" strike="noStrike">
                          <a:solidFill>
                            <a:srgbClr val="000000"/>
                          </a:solidFill>
                          <a:effectLst/>
                        </a:rPr>
                        <a:t>Pohjois-Savo</a:t>
                      </a:r>
                      <a:endParaRPr lang="fi-FI" sz="1100" b="1"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a:solidFill>
                            <a:srgbClr val="000000"/>
                          </a:solidFill>
                          <a:effectLst/>
                        </a:rPr>
                        <a:t>248 190</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34 231</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146 746</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67 213</a:t>
                      </a:r>
                      <a:endParaRPr lang="fi-FI" sz="1100" b="1"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69</a:t>
                      </a:r>
                      <a:endParaRPr lang="fi-FI" sz="1100" b="1"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248 637</a:t>
                      </a:r>
                      <a:endParaRPr lang="fi-FI" sz="1100" b="1"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a:solidFill>
                            <a:srgbClr val="000000"/>
                          </a:solidFill>
                          <a:effectLst/>
                        </a:rPr>
                        <a:t>29 586</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146 287</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72 764</a:t>
                      </a:r>
                      <a:endParaRPr lang="fi-FI" sz="1100" b="1"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70</a:t>
                      </a:r>
                      <a:endParaRPr lang="fi-FI" sz="1100" b="1"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248 896</a:t>
                      </a:r>
                      <a:endParaRPr lang="fi-FI" sz="1100" b="1"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1" u="none" strike="noStrike">
                          <a:solidFill>
                            <a:srgbClr val="000000"/>
                          </a:solidFill>
                          <a:effectLst/>
                        </a:rPr>
                        <a:t>28 911</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149 278</a:t>
                      </a:r>
                      <a:endParaRPr lang="fi-FI" sz="1100" b="1" i="0" u="none" strike="noStrike">
                        <a:solidFill>
                          <a:srgbClr val="000000"/>
                        </a:solidFill>
                        <a:effectLst/>
                        <a:latin typeface="+mn-lt"/>
                      </a:endParaRPr>
                    </a:p>
                  </a:txBody>
                  <a:tcPr marL="9459" marR="9459" marT="9459" marB="0" anchor="b"/>
                </a:tc>
                <a:tc>
                  <a:txBody>
                    <a:bodyPr/>
                    <a:lstStyle/>
                    <a:p>
                      <a:pPr algn="ctr" fontAlgn="b"/>
                      <a:r>
                        <a:rPr lang="fi-FI" sz="1100" b="1" u="none" strike="noStrike">
                          <a:solidFill>
                            <a:srgbClr val="000000"/>
                          </a:solidFill>
                          <a:effectLst/>
                        </a:rPr>
                        <a:t>70 707</a:t>
                      </a:r>
                      <a:endParaRPr lang="fi-FI" sz="1100" b="1"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1" u="none" strike="noStrike">
                          <a:solidFill>
                            <a:srgbClr val="000000"/>
                          </a:solidFill>
                          <a:effectLst/>
                        </a:rPr>
                        <a:t>67</a:t>
                      </a:r>
                      <a:endParaRPr lang="fi-FI" sz="1100" b="1"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0376011"/>
                  </a:ext>
                </a:extLst>
              </a:tr>
              <a:tr h="208929">
                <a:tc>
                  <a:txBody>
                    <a:bodyPr/>
                    <a:lstStyle/>
                    <a:p>
                      <a:pPr algn="l" fontAlgn="b"/>
                      <a:r>
                        <a:rPr lang="fi-FI" sz="1100" b="0" u="none" strike="noStrike">
                          <a:solidFill>
                            <a:srgbClr val="000000"/>
                          </a:solidFill>
                          <a:effectLst/>
                        </a:rPr>
                        <a:t>Pohjois-Karjala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162 321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21 161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94 420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46 740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159 241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17 625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92 231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49 385</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153 149</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16 507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91 548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45 094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3342740"/>
                  </a:ext>
                </a:extLst>
              </a:tr>
              <a:tr h="208929">
                <a:tc>
                  <a:txBody>
                    <a:bodyPr/>
                    <a:lstStyle/>
                    <a:p>
                      <a:pPr algn="l" fontAlgn="b"/>
                      <a:r>
                        <a:rPr lang="fi-FI" sz="1100" b="0" u="none" strike="noStrike">
                          <a:solidFill>
                            <a:srgbClr val="000000"/>
                          </a:solidFill>
                          <a:effectLst/>
                        </a:rPr>
                        <a:t>Keski-Suomi</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273 271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39 885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166 056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67 330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65</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274 570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33 572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167 984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73 014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274 981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32 659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168 399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73 923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4707483"/>
                  </a:ext>
                </a:extLst>
              </a:tr>
              <a:tr h="208929">
                <a:tc>
                  <a:txBody>
                    <a:bodyPr/>
                    <a:lstStyle/>
                    <a:p>
                      <a:pPr algn="l" fontAlgn="b"/>
                      <a:r>
                        <a:rPr lang="fi-FI" sz="1100" b="0" u="none" strike="noStrike">
                          <a:solidFill>
                            <a:srgbClr val="000000"/>
                          </a:solidFill>
                          <a:effectLst/>
                        </a:rPr>
                        <a:t>Etelä-Pohjanmaa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190 539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29 675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109 361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51 503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185 703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24 330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106 902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54 471</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178 473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22 383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103 036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53 054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0604326"/>
                  </a:ext>
                </a:extLst>
              </a:tr>
              <a:tr h="208929">
                <a:tc>
                  <a:txBody>
                    <a:bodyPr/>
                    <a:lstStyle/>
                    <a:p>
                      <a:pPr algn="l" fontAlgn="b"/>
                      <a:r>
                        <a:rPr lang="fi-FI" sz="1100" b="0" u="none" strike="noStrike">
                          <a:solidFill>
                            <a:srgbClr val="000000"/>
                          </a:solidFill>
                          <a:effectLst/>
                        </a:rPr>
                        <a:t>Pohjanmaa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177 602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29 095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106 564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41 943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181 715</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26 684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111 047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43 984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186 862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26 808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114 275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45 779</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7701596"/>
                  </a:ext>
                </a:extLst>
              </a:tr>
              <a:tr h="208929">
                <a:tc>
                  <a:txBody>
                    <a:bodyPr/>
                    <a:lstStyle/>
                    <a:p>
                      <a:pPr algn="l" fontAlgn="b"/>
                      <a:r>
                        <a:rPr lang="fi-FI" sz="1100" b="0" u="none" strike="noStrike">
                          <a:solidFill>
                            <a:srgbClr val="000000"/>
                          </a:solidFill>
                          <a:effectLst/>
                        </a:rPr>
                        <a:t>Keski-Pohjanmaa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67 736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12 094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38 899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16 743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66 832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10 113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39 009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17 710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64 944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9 516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37 882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17 546</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5734442"/>
                  </a:ext>
                </a:extLst>
              </a:tr>
              <a:tr h="208929">
                <a:tc>
                  <a:txBody>
                    <a:bodyPr/>
                    <a:lstStyle/>
                    <a:p>
                      <a:pPr algn="l" fontAlgn="b"/>
                      <a:r>
                        <a:rPr lang="fi-FI" sz="1100" b="0" u="none" strike="noStrike">
                          <a:solidFill>
                            <a:srgbClr val="000000"/>
                          </a:solidFill>
                          <a:effectLst/>
                        </a:rPr>
                        <a:t>Pohjois-Pohjanmaa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418 205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73 441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256 220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88 544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427 914</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62 854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266 380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98 680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442 301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62 864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271 627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107 810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1702135"/>
                  </a:ext>
                </a:extLst>
              </a:tr>
              <a:tr h="208929">
                <a:tc>
                  <a:txBody>
                    <a:bodyPr/>
                    <a:lstStyle/>
                    <a:p>
                      <a:pPr algn="l" fontAlgn="b"/>
                      <a:r>
                        <a:rPr lang="fi-FI" sz="1100" b="0" u="none" strike="noStrike">
                          <a:solidFill>
                            <a:srgbClr val="000000"/>
                          </a:solidFill>
                          <a:effectLst/>
                        </a:rPr>
                        <a:t>Kainuu</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70 164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9 240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39 414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21 510</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78</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66 558</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7 453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36 918</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22 187</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61 219</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6 771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35 465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18 983</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4710803"/>
                  </a:ext>
                </a:extLst>
              </a:tr>
              <a:tr h="208929">
                <a:tc>
                  <a:txBody>
                    <a:bodyPr/>
                    <a:lstStyle/>
                    <a:p>
                      <a:pPr algn="l" fontAlgn="b"/>
                      <a:r>
                        <a:rPr lang="fi-FI" sz="1100" b="0" u="none" strike="noStrike">
                          <a:solidFill>
                            <a:srgbClr val="000000"/>
                          </a:solidFill>
                          <a:effectLst/>
                        </a:rPr>
                        <a:t>Lappi</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176 150</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24 999</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102 974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48 177</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71</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174 156</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21 377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101 067</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51 712</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172 800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20 654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103 214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48 932</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847436"/>
                  </a:ext>
                </a:extLst>
              </a:tr>
              <a:tr h="208929">
                <a:tc>
                  <a:txBody>
                    <a:bodyPr/>
                    <a:lstStyle/>
                    <a:p>
                      <a:pPr algn="l" fontAlgn="b"/>
                      <a:r>
                        <a:rPr lang="fi-FI" sz="1100" b="0" u="none" strike="noStrike">
                          <a:solidFill>
                            <a:srgbClr val="000000"/>
                          </a:solidFill>
                          <a:effectLst/>
                        </a:rPr>
                        <a:t>Ahvenanmaa</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30 541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4 871</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18 286</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7 384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67</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30 900</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4 425</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17 974</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8 501</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72</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30 649</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3 883</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16 782</a:t>
                      </a:r>
                      <a:endParaRPr lang="fi-FI" sz="1100" b="0" i="0" u="none" strike="noStrike">
                        <a:solidFill>
                          <a:srgbClr val="000000"/>
                        </a:solidFill>
                        <a:effectLst/>
                        <a:latin typeface="+mn-lt"/>
                      </a:endParaRPr>
                    </a:p>
                  </a:txBody>
                  <a:tcPr marL="9459" marR="9459" marT="9459" marB="0" anchor="b"/>
                </a:tc>
                <a:tc>
                  <a:txBody>
                    <a:bodyPr/>
                    <a:lstStyle/>
                    <a:p>
                      <a:pPr algn="ctr" fontAlgn="b"/>
                      <a:r>
                        <a:rPr lang="fi-FI" sz="1100" b="0" u="none" strike="noStrike">
                          <a:solidFill>
                            <a:srgbClr val="000000"/>
                          </a:solidFill>
                          <a:effectLst/>
                        </a:rPr>
                        <a:t>9 984</a:t>
                      </a:r>
                      <a:endParaRPr lang="fi-FI" sz="1100" b="0" i="0" u="none" strike="noStrike">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83</a:t>
                      </a:r>
                      <a:endParaRPr lang="fi-FI" sz="1100" b="0" i="0" u="none" strike="noStrike">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0242801"/>
                  </a:ext>
                </a:extLst>
              </a:tr>
              <a:tr h="208929">
                <a:tc>
                  <a:txBody>
                    <a:bodyPr/>
                    <a:lstStyle/>
                    <a:p>
                      <a:pPr algn="l" fontAlgn="b"/>
                      <a:r>
                        <a:rPr lang="fi-FI" sz="1100" b="0" i="1" u="none" strike="noStrike" dirty="0">
                          <a:solidFill>
                            <a:srgbClr val="000000"/>
                          </a:solidFill>
                          <a:effectLst/>
                        </a:rPr>
                        <a:t>Koko maa</a:t>
                      </a:r>
                      <a:endParaRPr lang="fi-FI" sz="1100" b="0" i="1"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5 603 851</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832 232</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3 462 243</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1 309 376</a:t>
                      </a:r>
                      <a:endParaRPr lang="fi-FI" sz="1100" b="0" i="1" u="none" strike="noStrike" dirty="0">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62</a:t>
                      </a:r>
                      <a:endParaRPr lang="fi-FI" sz="1100" b="0" i="1"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5 789 834</a:t>
                      </a:r>
                      <a:endParaRPr lang="fi-FI" sz="1100" b="0" i="1"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752 275</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3 604 434</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1 433 125</a:t>
                      </a:r>
                      <a:endParaRPr lang="fi-FI" sz="1100" b="0" i="1" u="none" strike="noStrike" dirty="0">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61</a:t>
                      </a:r>
                      <a:endParaRPr lang="fi-FI" sz="1100" b="0" i="1"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6 090 802</a:t>
                      </a:r>
                      <a:endParaRPr lang="fi-FI" sz="1100" b="0" i="1"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758 958</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3 804 635</a:t>
                      </a:r>
                      <a:endParaRPr lang="fi-FI" sz="1100" b="0" i="1" u="none" strike="noStrike" dirty="0">
                        <a:solidFill>
                          <a:srgbClr val="000000"/>
                        </a:solidFill>
                        <a:effectLst/>
                        <a:latin typeface="+mn-lt"/>
                      </a:endParaRPr>
                    </a:p>
                  </a:txBody>
                  <a:tcPr marL="9459" marR="9459" marT="9459" marB="0" anchor="b">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1 527 209</a:t>
                      </a:r>
                      <a:endParaRPr lang="fi-FI" sz="1100" b="0" i="1" u="none" strike="noStrike" dirty="0">
                        <a:solidFill>
                          <a:srgbClr val="000000"/>
                        </a:solidFill>
                        <a:effectLst/>
                        <a:latin typeface="+mn-lt"/>
                      </a:endParaRPr>
                    </a:p>
                  </a:txBody>
                  <a:tcPr marL="9459" marR="9459" marT="9459"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60</a:t>
                      </a:r>
                      <a:endParaRPr lang="fi-FI" sz="1100" b="0" i="1" u="none" strike="noStrike" dirty="0">
                        <a:solidFill>
                          <a:srgbClr val="000000"/>
                        </a:solidFill>
                        <a:effectLst/>
                        <a:latin typeface="+mn-lt"/>
                      </a:endParaRPr>
                    </a:p>
                  </a:txBody>
                  <a:tcPr marL="9459" marR="9459" marT="9459"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966483"/>
                  </a:ext>
                </a:extLst>
              </a:tr>
            </a:tbl>
          </a:graphicData>
        </a:graphic>
      </p:graphicFrame>
      <p:sp>
        <p:nvSpPr>
          <p:cNvPr id="5" name="Otsikko 4">
            <a:extLst>
              <a:ext uri="{FF2B5EF4-FFF2-40B4-BE49-F238E27FC236}">
                <a16:creationId xmlns:a16="http://schemas.microsoft.com/office/drawing/2014/main" id="{B7F1E421-AAE2-135E-0ED7-90BD25218EB6}"/>
              </a:ext>
            </a:extLst>
          </p:cNvPr>
          <p:cNvSpPr txBox="1">
            <a:spLocks/>
          </p:cNvSpPr>
          <p:nvPr/>
        </p:nvSpPr>
        <p:spPr>
          <a:xfrm>
            <a:off x="0" y="-8399"/>
            <a:ext cx="12192000"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Väestö maakunnittain iän mukaan kolmijaolla ja väestöllinen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huoltosuhde*) v. 2023 sekä ennuste v. 2030 ja 2045</a:t>
            </a:r>
          </a:p>
        </p:txBody>
      </p:sp>
      <p:sp>
        <p:nvSpPr>
          <p:cNvPr id="2" name="Tekstiruutu 1">
            <a:extLst>
              <a:ext uri="{FF2B5EF4-FFF2-40B4-BE49-F238E27FC236}">
                <a16:creationId xmlns:a16="http://schemas.microsoft.com/office/drawing/2014/main" id="{CA085FB0-31BB-86F1-4ACB-D5993595D8AC}"/>
              </a:ext>
            </a:extLst>
          </p:cNvPr>
          <p:cNvSpPr txBox="1"/>
          <p:nvPr/>
        </p:nvSpPr>
        <p:spPr>
          <a:xfrm>
            <a:off x="806930" y="5831683"/>
            <a:ext cx="6099321" cy="338554"/>
          </a:xfrm>
          <a:prstGeom prst="rect">
            <a:avLst/>
          </a:prstGeom>
          <a:noFill/>
        </p:spPr>
        <p:txBody>
          <a:bodyPr wrap="square" rtlCol="0">
            <a:spAutoFit/>
          </a:bodyPr>
          <a:lstStyle/>
          <a:p>
            <a:r>
              <a:rPr lang="fi-FI" sz="800" dirty="0"/>
              <a:t>Lähde: Tilastokeskus</a:t>
            </a:r>
          </a:p>
          <a:p>
            <a:r>
              <a:rPr lang="fi-FI" sz="800" dirty="0"/>
              <a:t>*) Väestöllinen huoltosuhde kuvaa 0–14-vuotiaiden ja yli 65-vuotiaiden suhdetta 100 työikäistä (15–64-v) kohti. </a:t>
            </a:r>
          </a:p>
        </p:txBody>
      </p:sp>
      <p:pic>
        <p:nvPicPr>
          <p:cNvPr id="3" name="Kuva 2" descr="Kuva, joka sisältää kohteen teksti&#10;&#10;Kuvaus luotu automaattisesti">
            <a:extLst>
              <a:ext uri="{FF2B5EF4-FFF2-40B4-BE49-F238E27FC236}">
                <a16:creationId xmlns:a16="http://schemas.microsoft.com/office/drawing/2014/main" id="{C73FCA6A-C209-C452-3050-D8BD89336BBE}"/>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441915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4">
            <a:extLst>
              <a:ext uri="{FF2B5EF4-FFF2-40B4-BE49-F238E27FC236}">
                <a16:creationId xmlns:a16="http://schemas.microsoft.com/office/drawing/2014/main" id="{375E2CC2-4CC8-0571-B8A5-BED738686A69}"/>
              </a:ext>
            </a:extLst>
          </p:cNvPr>
          <p:cNvSpPr txBox="1">
            <a:spLocks/>
          </p:cNvSpPr>
          <p:nvPr/>
        </p:nvSpPr>
        <p:spPr>
          <a:xfrm>
            <a:off x="0" y="-8399"/>
            <a:ext cx="12192000"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Väestöllinen huoltosuhde*) maakunnittain v. 2023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sekä ennuste v. 2030 ja 2045</a:t>
            </a:r>
          </a:p>
        </p:txBody>
      </p:sp>
      <p:graphicFrame>
        <p:nvGraphicFramePr>
          <p:cNvPr id="5" name="Kaavio 4" descr="Pylväskaavio esittää väestöllisen huoltosuhteen maakunnittain vuonna 2020 sekä ennusteen vuosille 2030 ja 2040. Kaavion tiedot on esitetty taulukkomuotoisena edellisessä diassa.">
            <a:extLst>
              <a:ext uri="{FF2B5EF4-FFF2-40B4-BE49-F238E27FC236}">
                <a16:creationId xmlns:a16="http://schemas.microsoft.com/office/drawing/2014/main" id="{CD33BA28-0E1B-4A2C-B2D9-5B57C5205EE3}"/>
              </a:ext>
            </a:extLst>
          </p:cNvPr>
          <p:cNvGraphicFramePr>
            <a:graphicFrameLocks/>
          </p:cNvGraphicFramePr>
          <p:nvPr>
            <p:extLst>
              <p:ext uri="{D42A27DB-BD31-4B8C-83A1-F6EECF244321}">
                <p14:modId xmlns:p14="http://schemas.microsoft.com/office/powerpoint/2010/main" val="1219401825"/>
              </p:ext>
            </p:extLst>
          </p:nvPr>
        </p:nvGraphicFramePr>
        <p:xfrm>
          <a:off x="1547813" y="881290"/>
          <a:ext cx="9096374" cy="5520375"/>
        </p:xfrm>
        <a:graphic>
          <a:graphicData uri="http://schemas.openxmlformats.org/drawingml/2006/chart">
            <c:chart xmlns:c="http://schemas.openxmlformats.org/drawingml/2006/chart" xmlns:r="http://schemas.openxmlformats.org/officeDocument/2006/relationships" r:id="rId2"/>
          </a:graphicData>
        </a:graphic>
      </p:graphicFrame>
      <p:pic>
        <p:nvPicPr>
          <p:cNvPr id="2" name="Kuva 1" descr="Kuva, joka sisältää kohteen teksti&#10;&#10;Kuvaus luotu automaattisesti">
            <a:extLst>
              <a:ext uri="{FF2B5EF4-FFF2-40B4-BE49-F238E27FC236}">
                <a16:creationId xmlns:a16="http://schemas.microsoft.com/office/drawing/2014/main" id="{C078E79D-294D-2482-4720-9FED257A67DC}"/>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03673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E30F-B752-B453-0542-FD713F42B87D}"/>
            </a:ext>
          </a:extLst>
        </p:cNvPr>
        <p:cNvGrpSpPr/>
        <p:nvPr/>
      </p:nvGrpSpPr>
      <p:grpSpPr>
        <a:xfrm>
          <a:off x="0" y="0"/>
          <a:ext cx="0" cy="0"/>
          <a:chOff x="0" y="0"/>
          <a:chExt cx="0" cy="0"/>
        </a:xfrm>
      </p:grpSpPr>
      <p:sp>
        <p:nvSpPr>
          <p:cNvPr id="6" name="Otsikko 4">
            <a:extLst>
              <a:ext uri="{FF2B5EF4-FFF2-40B4-BE49-F238E27FC236}">
                <a16:creationId xmlns:a16="http://schemas.microsoft.com/office/drawing/2014/main" id="{12AFBF72-AADC-BA4F-1960-DCD1BEA8167C}"/>
              </a:ext>
            </a:extLst>
          </p:cNvPr>
          <p:cNvSpPr txBox="1">
            <a:spLocks/>
          </p:cNvSpPr>
          <p:nvPr/>
        </p:nvSpPr>
        <p:spPr>
          <a:xfrm>
            <a:off x="0" y="-8399"/>
            <a:ext cx="12192000"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Pohjois-Savon väestö iän mukaan kolmijaolla ja lapsi-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ja vanhushuoltosuhteet*) v. 2023 sekä ennuste v. 2030 ja 2045</a:t>
            </a:r>
          </a:p>
        </p:txBody>
      </p:sp>
      <p:graphicFrame>
        <p:nvGraphicFramePr>
          <p:cNvPr id="2" name="Taulukko 1">
            <a:extLst>
              <a:ext uri="{FF2B5EF4-FFF2-40B4-BE49-F238E27FC236}">
                <a16:creationId xmlns:a16="http://schemas.microsoft.com/office/drawing/2014/main" id="{B4184BF3-76C8-B190-AE8E-43E4B0BDD50D}"/>
              </a:ext>
            </a:extLst>
          </p:cNvPr>
          <p:cNvGraphicFramePr>
            <a:graphicFrameLocks noGrp="1"/>
          </p:cNvGraphicFramePr>
          <p:nvPr>
            <p:extLst>
              <p:ext uri="{D42A27DB-BD31-4B8C-83A1-F6EECF244321}">
                <p14:modId xmlns:p14="http://schemas.microsoft.com/office/powerpoint/2010/main" val="3291216319"/>
              </p:ext>
            </p:extLst>
          </p:nvPr>
        </p:nvGraphicFramePr>
        <p:xfrm>
          <a:off x="66396" y="1045098"/>
          <a:ext cx="12059208" cy="4767804"/>
        </p:xfrm>
        <a:graphic>
          <a:graphicData uri="http://schemas.openxmlformats.org/drawingml/2006/table">
            <a:tbl>
              <a:tblPr firstRow="1" bandRow="1">
                <a:tableStyleId>{D27102A9-8310-4765-A935-A1911B00CA55}</a:tableStyleId>
              </a:tblPr>
              <a:tblGrid>
                <a:gridCol w="1494792">
                  <a:extLst>
                    <a:ext uri="{9D8B030D-6E8A-4147-A177-3AD203B41FA5}">
                      <a16:colId xmlns:a16="http://schemas.microsoft.com/office/drawing/2014/main" val="4199132756"/>
                    </a:ext>
                  </a:extLst>
                </a:gridCol>
                <a:gridCol w="586912">
                  <a:extLst>
                    <a:ext uri="{9D8B030D-6E8A-4147-A177-3AD203B41FA5}">
                      <a16:colId xmlns:a16="http://schemas.microsoft.com/office/drawing/2014/main" val="562490775"/>
                    </a:ext>
                  </a:extLst>
                </a:gridCol>
                <a:gridCol w="586912">
                  <a:extLst>
                    <a:ext uri="{9D8B030D-6E8A-4147-A177-3AD203B41FA5}">
                      <a16:colId xmlns:a16="http://schemas.microsoft.com/office/drawing/2014/main" val="1375745702"/>
                    </a:ext>
                  </a:extLst>
                </a:gridCol>
                <a:gridCol w="586912">
                  <a:extLst>
                    <a:ext uri="{9D8B030D-6E8A-4147-A177-3AD203B41FA5}">
                      <a16:colId xmlns:a16="http://schemas.microsoft.com/office/drawing/2014/main" val="2179879322"/>
                    </a:ext>
                  </a:extLst>
                </a:gridCol>
                <a:gridCol w="586912">
                  <a:extLst>
                    <a:ext uri="{9D8B030D-6E8A-4147-A177-3AD203B41FA5}">
                      <a16:colId xmlns:a16="http://schemas.microsoft.com/office/drawing/2014/main" val="1144365428"/>
                    </a:ext>
                  </a:extLst>
                </a:gridCol>
                <a:gridCol w="586912">
                  <a:extLst>
                    <a:ext uri="{9D8B030D-6E8A-4147-A177-3AD203B41FA5}">
                      <a16:colId xmlns:a16="http://schemas.microsoft.com/office/drawing/2014/main" val="1576158696"/>
                    </a:ext>
                  </a:extLst>
                </a:gridCol>
                <a:gridCol w="586912">
                  <a:extLst>
                    <a:ext uri="{9D8B030D-6E8A-4147-A177-3AD203B41FA5}">
                      <a16:colId xmlns:a16="http://schemas.microsoft.com/office/drawing/2014/main" val="2028408245"/>
                    </a:ext>
                  </a:extLst>
                </a:gridCol>
                <a:gridCol w="586912">
                  <a:extLst>
                    <a:ext uri="{9D8B030D-6E8A-4147-A177-3AD203B41FA5}">
                      <a16:colId xmlns:a16="http://schemas.microsoft.com/office/drawing/2014/main" val="2049771023"/>
                    </a:ext>
                  </a:extLst>
                </a:gridCol>
                <a:gridCol w="586912">
                  <a:extLst>
                    <a:ext uri="{9D8B030D-6E8A-4147-A177-3AD203B41FA5}">
                      <a16:colId xmlns:a16="http://schemas.microsoft.com/office/drawing/2014/main" val="1022706351"/>
                    </a:ext>
                  </a:extLst>
                </a:gridCol>
                <a:gridCol w="586912">
                  <a:extLst>
                    <a:ext uri="{9D8B030D-6E8A-4147-A177-3AD203B41FA5}">
                      <a16:colId xmlns:a16="http://schemas.microsoft.com/office/drawing/2014/main" val="3165671727"/>
                    </a:ext>
                  </a:extLst>
                </a:gridCol>
                <a:gridCol w="586912">
                  <a:extLst>
                    <a:ext uri="{9D8B030D-6E8A-4147-A177-3AD203B41FA5}">
                      <a16:colId xmlns:a16="http://schemas.microsoft.com/office/drawing/2014/main" val="1856989474"/>
                    </a:ext>
                  </a:extLst>
                </a:gridCol>
                <a:gridCol w="586912">
                  <a:extLst>
                    <a:ext uri="{9D8B030D-6E8A-4147-A177-3AD203B41FA5}">
                      <a16:colId xmlns:a16="http://schemas.microsoft.com/office/drawing/2014/main" val="112340852"/>
                    </a:ext>
                  </a:extLst>
                </a:gridCol>
                <a:gridCol w="586912">
                  <a:extLst>
                    <a:ext uri="{9D8B030D-6E8A-4147-A177-3AD203B41FA5}">
                      <a16:colId xmlns:a16="http://schemas.microsoft.com/office/drawing/2014/main" val="3702774314"/>
                    </a:ext>
                  </a:extLst>
                </a:gridCol>
                <a:gridCol w="586912">
                  <a:extLst>
                    <a:ext uri="{9D8B030D-6E8A-4147-A177-3AD203B41FA5}">
                      <a16:colId xmlns:a16="http://schemas.microsoft.com/office/drawing/2014/main" val="525894940"/>
                    </a:ext>
                  </a:extLst>
                </a:gridCol>
                <a:gridCol w="586912">
                  <a:extLst>
                    <a:ext uri="{9D8B030D-6E8A-4147-A177-3AD203B41FA5}">
                      <a16:colId xmlns:a16="http://schemas.microsoft.com/office/drawing/2014/main" val="4158734172"/>
                    </a:ext>
                  </a:extLst>
                </a:gridCol>
                <a:gridCol w="586912">
                  <a:extLst>
                    <a:ext uri="{9D8B030D-6E8A-4147-A177-3AD203B41FA5}">
                      <a16:colId xmlns:a16="http://schemas.microsoft.com/office/drawing/2014/main" val="1836506169"/>
                    </a:ext>
                  </a:extLst>
                </a:gridCol>
                <a:gridCol w="586912">
                  <a:extLst>
                    <a:ext uri="{9D8B030D-6E8A-4147-A177-3AD203B41FA5}">
                      <a16:colId xmlns:a16="http://schemas.microsoft.com/office/drawing/2014/main" val="1785841972"/>
                    </a:ext>
                  </a:extLst>
                </a:gridCol>
                <a:gridCol w="586912">
                  <a:extLst>
                    <a:ext uri="{9D8B030D-6E8A-4147-A177-3AD203B41FA5}">
                      <a16:colId xmlns:a16="http://schemas.microsoft.com/office/drawing/2014/main" val="2184117862"/>
                    </a:ext>
                  </a:extLst>
                </a:gridCol>
                <a:gridCol w="586912">
                  <a:extLst>
                    <a:ext uri="{9D8B030D-6E8A-4147-A177-3AD203B41FA5}">
                      <a16:colId xmlns:a16="http://schemas.microsoft.com/office/drawing/2014/main" val="3130802771"/>
                    </a:ext>
                  </a:extLst>
                </a:gridCol>
              </a:tblGrid>
              <a:tr h="576997">
                <a:tc>
                  <a:txBody>
                    <a:bodyPr/>
                    <a:lstStyle/>
                    <a:p>
                      <a:pPr algn="l" fontAlgn="t"/>
                      <a:r>
                        <a:rPr lang="fi-FI" sz="1000" b="1" u="none" strike="noStrike" dirty="0">
                          <a:solidFill>
                            <a:srgbClr val="000000"/>
                          </a:solidFill>
                          <a:effectLst/>
                        </a:rPr>
                        <a:t>Alue</a:t>
                      </a:r>
                      <a:endParaRPr lang="fi-FI" sz="1000" b="1" i="0" u="none" strike="noStrike" dirty="0">
                        <a:solidFill>
                          <a:srgbClr val="000000"/>
                        </a:solidFill>
                        <a:effectLst/>
                        <a:latin typeface="Calibri" panose="020F050202020403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a:t>
                      </a:r>
                      <a:br>
                        <a:rPr lang="fi-FI" sz="1000" b="0" u="none" strike="noStrike" dirty="0">
                          <a:solidFill>
                            <a:srgbClr val="000000"/>
                          </a:solidFill>
                          <a:effectLst/>
                        </a:rPr>
                      </a:br>
                      <a:r>
                        <a:rPr lang="fi-FI" sz="1000" b="0" u="none" strike="noStrike" dirty="0">
                          <a:solidFill>
                            <a:srgbClr val="000000"/>
                          </a:solidFill>
                          <a:effectLst/>
                        </a:rPr>
                        <a:t>Väestö yhteensä</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0–14-v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15–64-v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Yli 65-v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 </a:t>
                      </a:r>
                      <a:br>
                        <a:rPr lang="fi-FI" sz="1000" b="0" u="none" strike="noStrike" dirty="0">
                          <a:solidFill>
                            <a:srgbClr val="000000"/>
                          </a:solidFill>
                          <a:effectLst/>
                        </a:rPr>
                      </a:br>
                      <a:r>
                        <a:rPr lang="fi-FI" sz="1000" b="0" u="none" strike="noStrike" dirty="0">
                          <a:solidFill>
                            <a:srgbClr val="000000"/>
                          </a:solidFill>
                          <a:effectLst/>
                        </a:rPr>
                        <a:t>Vanhus-</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Lapsi-</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Väestö </a:t>
                      </a:r>
                      <a:br>
                        <a:rPr lang="fi-FI" sz="1000" b="0" u="none" strike="noStrike" dirty="0">
                          <a:solidFill>
                            <a:srgbClr val="000000"/>
                          </a:solidFill>
                          <a:effectLst/>
                        </a:rPr>
                      </a:br>
                      <a:r>
                        <a:rPr lang="fi-FI" sz="1000" b="0" u="none" strike="noStrike" dirty="0">
                          <a:solidFill>
                            <a:srgbClr val="000000"/>
                          </a:solidFill>
                          <a:effectLst/>
                        </a:rPr>
                        <a:t>yhteensä</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0–14-v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15–64-v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Yli 65-v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Vanhus-</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Lapsi-</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Väestö </a:t>
                      </a:r>
                      <a:br>
                        <a:rPr lang="fi-FI" sz="1000" b="0" u="none" strike="noStrike" dirty="0">
                          <a:solidFill>
                            <a:srgbClr val="000000"/>
                          </a:solidFill>
                          <a:effectLst/>
                        </a:rPr>
                      </a:br>
                      <a:r>
                        <a:rPr lang="fi-FI" sz="1000" b="0" u="none" strike="noStrike" dirty="0">
                          <a:solidFill>
                            <a:srgbClr val="000000"/>
                          </a:solidFill>
                          <a:effectLst/>
                        </a:rPr>
                        <a:t>yhteensä</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0–14-v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15–64-v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fi-FI" sz="1000" b="1" u="none" strike="noStrike" dirty="0">
                          <a:solidFill>
                            <a:srgbClr val="000000"/>
                          </a:solidFill>
                          <a:effectLst/>
                        </a:rPr>
                        <a:t>2045 </a:t>
                      </a:r>
                      <a:br>
                        <a:rPr lang="fi-FI" sz="1000" b="0" u="none" strike="noStrike" dirty="0">
                          <a:solidFill>
                            <a:srgbClr val="000000"/>
                          </a:solidFill>
                          <a:effectLst/>
                        </a:rPr>
                      </a:br>
                      <a:r>
                        <a:rPr lang="fi-FI" sz="1000" b="0" u="none" strike="noStrike" dirty="0">
                          <a:solidFill>
                            <a:srgbClr val="000000"/>
                          </a:solidFill>
                          <a:effectLst/>
                        </a:rPr>
                        <a:t>Yli 65-v</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Vanhus-</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Lapsi-</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7252" marR="7252" marT="725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5597455"/>
                  </a:ext>
                </a:extLst>
              </a:tr>
              <a:tr h="145045">
                <a:tc>
                  <a:txBody>
                    <a:bodyPr/>
                    <a:lstStyle/>
                    <a:p>
                      <a:pPr algn="l" fontAlgn="b"/>
                      <a:r>
                        <a:rPr lang="fi-FI" sz="1000" b="0" u="none" strike="noStrike">
                          <a:solidFill>
                            <a:srgbClr val="000000"/>
                          </a:solidFill>
                          <a:effectLst/>
                        </a:rPr>
                        <a:t>Kuopio</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dirty="0">
                          <a:solidFill>
                            <a:srgbClr val="000000"/>
                          </a:solidFill>
                          <a:effectLst/>
                        </a:rPr>
                        <a:t>124 021</a:t>
                      </a:r>
                      <a:endParaRPr lang="fi-FI" sz="1000" b="0" i="0" u="none" strike="noStrike" dirty="0">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17 357</a:t>
                      </a:r>
                      <a:endParaRPr lang="fi-FI" sz="1000" b="0" i="0" u="none" strike="noStrike">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78 939</a:t>
                      </a:r>
                      <a:endParaRPr lang="fi-FI" sz="1000" b="0" i="0" u="none" strike="noStrike">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27 725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dirty="0">
                          <a:solidFill>
                            <a:srgbClr val="000000"/>
                          </a:solidFill>
                          <a:effectLst/>
                        </a:rPr>
                        <a:t>35</a:t>
                      </a:r>
                      <a:endParaRPr lang="fi-FI" sz="1000" b="0" i="0" u="none" strike="noStrike" dirty="0">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133 517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16 561</a:t>
                      </a:r>
                      <a:endParaRPr lang="fi-FI" sz="1000" b="0" i="0" u="none" strike="noStrike">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85 322</a:t>
                      </a:r>
                      <a:endParaRPr lang="fi-FI" sz="1000" b="0" i="0" u="none" strike="noStrike">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31 634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dirty="0">
                          <a:solidFill>
                            <a:srgbClr val="000000"/>
                          </a:solidFill>
                          <a:effectLst/>
                        </a:rPr>
                        <a:t>37</a:t>
                      </a:r>
                      <a:endParaRPr lang="fi-FI" sz="1000" b="0" i="0" u="none" strike="noStrike" dirty="0">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144 769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17 555</a:t>
                      </a:r>
                      <a:endParaRPr lang="fi-FI" sz="1000" b="0" i="0" u="none" strike="noStrike">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93 261</a:t>
                      </a:r>
                      <a:endParaRPr lang="fi-FI" sz="1000" b="0" i="0" u="none" strike="noStrike">
                        <a:solidFill>
                          <a:srgbClr val="000000"/>
                        </a:solidFill>
                        <a:effectLst/>
                        <a:latin typeface="Aptos Narrow" panose="020B0004020202020204" pitchFamily="34" charset="0"/>
                      </a:endParaRPr>
                    </a:p>
                  </a:txBody>
                  <a:tcPr marL="7252" marR="7252" marT="7252"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33 953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dirty="0">
                          <a:solidFill>
                            <a:srgbClr val="000000"/>
                          </a:solidFill>
                          <a:effectLst/>
                        </a:rPr>
                        <a:t>36</a:t>
                      </a:r>
                      <a:endParaRPr lang="fi-FI" sz="1000" b="0" i="0" u="none" strike="noStrike" dirty="0">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9621988"/>
                  </a:ext>
                </a:extLst>
              </a:tr>
              <a:tr h="145045">
                <a:tc>
                  <a:txBody>
                    <a:bodyPr/>
                    <a:lstStyle/>
                    <a:p>
                      <a:pPr algn="l" fontAlgn="b"/>
                      <a:r>
                        <a:rPr lang="fi-FI" sz="1000" b="0" u="none" strike="noStrike" dirty="0">
                          <a:solidFill>
                            <a:srgbClr val="000000"/>
                          </a:solidFill>
                          <a:effectLst/>
                        </a:rPr>
                        <a:t>Siilinjärvi</a:t>
                      </a:r>
                      <a:endParaRPr lang="fi-FI" sz="1000" b="0" i="0" u="none" strike="noStrike" dirty="0">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21 290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3 954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12 489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4 847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20 865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3 187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12 140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5 538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20 299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2 895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11 644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5 760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398804"/>
                  </a:ext>
                </a:extLst>
              </a:tr>
              <a:tr h="145045">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145 311</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21 311</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91 428</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32 572</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36</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23</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154 382</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19 748</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97 462</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37 172</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38</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20</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165 068</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20 450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104 905</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39 713</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38</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19</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5757699"/>
                  </a:ext>
                </a:extLst>
              </a:tr>
              <a:tr h="145045">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20 618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2 933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11 673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6 012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19 471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2 263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10 884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6 324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58</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17 696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1 992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10 063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5 641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8648346"/>
                  </a:ext>
                </a:extLst>
              </a:tr>
              <a:tr h="145045">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7 475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1 060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3 913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dirty="0">
                          <a:solidFill>
                            <a:srgbClr val="000000"/>
                          </a:solidFill>
                          <a:effectLst/>
                        </a:rPr>
                        <a:t>2 502</a:t>
                      </a:r>
                      <a:endParaRPr lang="fi-FI" sz="1000" b="0" i="0" u="none" strike="noStrike" dirty="0">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6 645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820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3 300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2 525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5 550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634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2 834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2 082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3920038"/>
                  </a:ext>
                </a:extLst>
              </a:tr>
              <a:tr h="145045">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2 035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222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964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849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1 807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166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800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841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105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1 512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130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716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666</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3910245"/>
                  </a:ext>
                </a:extLst>
              </a:tr>
              <a:tr h="145045">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8 975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1 247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5 013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2 715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8 171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931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4 527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2 713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7 231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827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4 086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2 318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2521148"/>
                  </a:ext>
                </a:extLst>
              </a:tr>
              <a:tr h="145045">
                <a:tc>
                  <a:txBody>
                    <a:bodyPr/>
                    <a:lstStyle/>
                    <a:p>
                      <a:pPr algn="l" fontAlgn="b"/>
                      <a:r>
                        <a:rPr lang="fi-FI" sz="1000" b="0" u="none" strike="noStrike">
                          <a:solidFill>
                            <a:srgbClr val="000000"/>
                          </a:solidFill>
                          <a:effectLst/>
                        </a:rPr>
                        <a:t>Pielavesi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4 073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478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1 962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1 633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3 602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343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1 630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1 629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3 087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287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1 440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1 360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0876843"/>
                  </a:ext>
                </a:extLst>
              </a:tr>
              <a:tr h="145045">
                <a:tc>
                  <a:txBody>
                    <a:bodyPr/>
                    <a:lstStyle/>
                    <a:p>
                      <a:pPr algn="l" fontAlgn="b"/>
                      <a:r>
                        <a:rPr lang="fi-FI" sz="1000" b="0" u="none" strike="noStrike">
                          <a:solidFill>
                            <a:srgbClr val="000000"/>
                          </a:solidFill>
                          <a:effectLst/>
                        </a:rPr>
                        <a:t>Sonkajärvi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3 637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411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1 856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1 370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3 239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318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1 517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1 404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2 757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269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1 360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1 128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4282431"/>
                  </a:ext>
                </a:extLst>
              </a:tr>
              <a:tr h="145045">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3 387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483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1 929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975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3 049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329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1 712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1 008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2 672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264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1 483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4379062"/>
                  </a:ext>
                </a:extLst>
              </a:tr>
              <a:tr h="145045">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50 200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6 834</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27 310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16 056</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25</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45 984</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5 170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24 370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16 444</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67</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21</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40 505</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4 403</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21 982</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14 120</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64</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20</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7429189"/>
                  </a:ext>
                </a:extLst>
              </a:tr>
              <a:tr h="145045">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6 708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866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3 572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2 270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6 164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621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3 160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2 383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5 506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516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2 798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2 192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1140801"/>
                  </a:ext>
                </a:extLst>
              </a:tr>
              <a:tr h="145045">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2 933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319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1 531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1 083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2 621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1 296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1 080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2 298</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1 174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903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0892162"/>
                  </a:ext>
                </a:extLst>
              </a:tr>
              <a:tr h="145045">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1 412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125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675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612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1 246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565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596</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105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1 050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519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465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1907606"/>
                  </a:ext>
                </a:extLst>
              </a:tr>
              <a:tr h="145045">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1 895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162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908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825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1 721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116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801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804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1 526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739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677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3083579"/>
                  </a:ext>
                </a:extLst>
              </a:tr>
              <a:tr h="145045">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12 948</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1 472</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6 686</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4 790</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72</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22</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11 752</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1 067</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5 822</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4 863</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84</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18</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10 380</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913</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5 230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4 237</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81</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17</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482833"/>
                  </a:ext>
                </a:extLst>
              </a:tr>
              <a:tr h="145045">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2 628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265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1 339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1 024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2 273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1 109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971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1 967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168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996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803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6805549"/>
                  </a:ext>
                </a:extLst>
              </a:tr>
              <a:tr h="145045">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1 424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124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693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607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1 196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94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526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576</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982</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477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416</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7203900"/>
                  </a:ext>
                </a:extLst>
              </a:tr>
              <a:tr h="145045">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2 313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218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1 145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950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2 085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148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988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949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96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15</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1 869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129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968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772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4718873"/>
                  </a:ext>
                </a:extLst>
              </a:tr>
              <a:tr h="145045">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6 365</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607</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3 177</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2 581</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81</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19</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5 554</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435</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2 623</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2 496</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95</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17</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4 818</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386</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2 441</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1 991</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82</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16</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5360613"/>
                  </a:ext>
                </a:extLst>
              </a:tr>
              <a:tr h="145045">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19 727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2 240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10 829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6 658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18 316</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1 733</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9 551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7 032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16 625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1 485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8 739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6 401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1067188"/>
                  </a:ext>
                </a:extLst>
              </a:tr>
              <a:tr h="145045">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4 590</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596</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2 475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1 519</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4 310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481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2 248</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1 581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3 977</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429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2 147</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1 401</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5984145"/>
                  </a:ext>
                </a:extLst>
              </a:tr>
              <a:tr h="145045">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9 049</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1 171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4 841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3 037</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8 339</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952</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4 211</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3 176</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7 523</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845</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3 834</a:t>
                      </a:r>
                      <a:endParaRPr lang="fi-FI" sz="1000" b="0"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0" u="none" strike="noStrike">
                          <a:solidFill>
                            <a:srgbClr val="000000"/>
                          </a:solidFill>
                          <a:effectLst/>
                        </a:rPr>
                        <a:t>2 844</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1420844"/>
                  </a:ext>
                </a:extLst>
              </a:tr>
              <a:tr h="145045">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33 366</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4 007</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18 145</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11 214</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62</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22</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30 965</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3 166</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16 010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11 789</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74</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20</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28 125</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2 759</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14 720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10 646</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72</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19</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9406072"/>
                  </a:ext>
                </a:extLst>
              </a:tr>
              <a:tr h="145045">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248 190</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34 231</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146 746</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67 213</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46</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23</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248 637</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29 586</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146 287</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72 764</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50</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20</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248 896</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28 911</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149 278</a:t>
                      </a:r>
                      <a:endParaRPr lang="fi-FI" sz="1000" b="1" i="0" u="none" strike="noStrike">
                        <a:solidFill>
                          <a:srgbClr val="000000"/>
                        </a:solidFill>
                        <a:effectLst/>
                        <a:latin typeface="Aptos Narrow" panose="020B0004020202020204" pitchFamily="34" charset="0"/>
                      </a:endParaRPr>
                    </a:p>
                  </a:txBody>
                  <a:tcPr marL="7252" marR="7252" marT="7252" marB="0" anchor="b"/>
                </a:tc>
                <a:tc>
                  <a:txBody>
                    <a:bodyPr/>
                    <a:lstStyle/>
                    <a:p>
                      <a:pPr algn="ctr" fontAlgn="b"/>
                      <a:r>
                        <a:rPr lang="fi-FI" sz="1000" b="1" u="none" strike="noStrike">
                          <a:solidFill>
                            <a:srgbClr val="000000"/>
                          </a:solidFill>
                          <a:effectLst/>
                        </a:rPr>
                        <a:t>70 707</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a:solidFill>
                            <a:srgbClr val="000000"/>
                          </a:solidFill>
                          <a:effectLst/>
                        </a:rPr>
                        <a:t>47</a:t>
                      </a:r>
                      <a:endParaRPr lang="fi-FI" sz="1000" b="1" i="0"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19</a:t>
                      </a:r>
                      <a:endParaRPr lang="fi-FI" sz="1000" b="1" i="0"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0120620"/>
                  </a:ext>
                </a:extLst>
              </a:tr>
              <a:tr h="145045">
                <a:tc>
                  <a:txBody>
                    <a:bodyPr/>
                    <a:lstStyle/>
                    <a:p>
                      <a:pPr algn="l" fontAlgn="b"/>
                      <a:r>
                        <a:rPr lang="fi-FI" sz="1000" b="0" u="none" strike="noStrike" dirty="0">
                          <a:solidFill>
                            <a:srgbClr val="000000"/>
                          </a:solidFill>
                          <a:effectLst/>
                        </a:rPr>
                        <a:t>Koko maa</a:t>
                      </a:r>
                      <a:endParaRPr lang="fi-FI" sz="1000" b="0" i="1" u="none" strike="noStrike" dirty="0">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5 603 851</a:t>
                      </a:r>
                      <a:endParaRPr lang="fi-FI" sz="1000" b="0" i="1" u="none" strike="noStrike" dirty="0">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832 232</a:t>
                      </a:r>
                      <a:endParaRPr lang="fi-FI" sz="1000" b="0" i="1" u="none" strike="noStrike">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3 462 243</a:t>
                      </a:r>
                      <a:endParaRPr lang="fi-FI" sz="1000" b="0" i="1" u="none" strike="noStrike">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1 309 376</a:t>
                      </a:r>
                      <a:endParaRPr lang="fi-FI" sz="1000" b="0" i="1"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a:t>
                      </a:r>
                      <a:endParaRPr lang="fi-FI" sz="1000" b="0" i="1"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24</a:t>
                      </a:r>
                      <a:endParaRPr lang="fi-FI" sz="1000" b="0" i="1" u="none" strike="noStrike" dirty="0">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5 789 834</a:t>
                      </a:r>
                      <a:endParaRPr lang="fi-FI" sz="1000" b="0" i="1"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752 275</a:t>
                      </a:r>
                      <a:endParaRPr lang="fi-FI" sz="1000" b="0" i="1" u="none" strike="noStrike">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3 604 434</a:t>
                      </a:r>
                      <a:endParaRPr lang="fi-FI" sz="1000" b="0" i="1" u="none" strike="noStrike">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1 433 125</a:t>
                      </a:r>
                      <a:endParaRPr lang="fi-FI" sz="1000" b="0" i="1"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a:t>
                      </a:r>
                      <a:endParaRPr lang="fi-FI" sz="1000" b="0" i="1"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21</a:t>
                      </a:r>
                      <a:endParaRPr lang="fi-FI" sz="1000" b="0" i="1" u="none" strike="noStrike" dirty="0">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6 090 802</a:t>
                      </a:r>
                      <a:endParaRPr lang="fi-FI" sz="1000" b="0" i="1"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758 958</a:t>
                      </a:r>
                      <a:endParaRPr lang="fi-FI" sz="1000" b="0" i="1" u="none" strike="noStrike">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3 804 635</a:t>
                      </a:r>
                      <a:endParaRPr lang="fi-FI" sz="1000" b="0" i="1" u="none" strike="noStrike">
                        <a:solidFill>
                          <a:srgbClr val="000000"/>
                        </a:solidFill>
                        <a:effectLst/>
                        <a:latin typeface="Aptos Narrow" panose="020B0004020202020204" pitchFamily="34" charset="0"/>
                      </a:endParaRPr>
                    </a:p>
                  </a:txBody>
                  <a:tcPr marL="7252" marR="7252" marT="7252"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1 527 209</a:t>
                      </a:r>
                      <a:endParaRPr lang="fi-FI" sz="1000" b="0" i="1" u="none" strike="noStrike">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a:t>
                      </a:r>
                      <a:endParaRPr lang="fi-FI" sz="1000" b="0" i="1" u="none" strike="noStrike">
                        <a:solidFill>
                          <a:srgbClr val="000000"/>
                        </a:solidFill>
                        <a:effectLst/>
                        <a:latin typeface="Aptos Narrow" panose="020B0004020202020204" pitchFamily="34" charset="0"/>
                      </a:endParaRPr>
                    </a:p>
                  </a:txBody>
                  <a:tcPr marL="7252" marR="7252" marT="72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20</a:t>
                      </a:r>
                      <a:endParaRPr lang="fi-FI" sz="1000" b="0" i="1" u="none" strike="noStrike" dirty="0">
                        <a:solidFill>
                          <a:srgbClr val="000000"/>
                        </a:solidFill>
                        <a:effectLst/>
                        <a:latin typeface="Aptos Narrow" panose="020B0004020202020204" pitchFamily="34" charset="0"/>
                      </a:endParaRPr>
                    </a:p>
                  </a:txBody>
                  <a:tcPr marL="7252" marR="7252" marT="72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458220"/>
                  </a:ext>
                </a:extLst>
              </a:tr>
            </a:tbl>
          </a:graphicData>
        </a:graphic>
      </p:graphicFrame>
      <p:sp>
        <p:nvSpPr>
          <p:cNvPr id="3" name="Tekstiruutu 2">
            <a:extLst>
              <a:ext uri="{FF2B5EF4-FFF2-40B4-BE49-F238E27FC236}">
                <a16:creationId xmlns:a16="http://schemas.microsoft.com/office/drawing/2014/main" id="{A5877176-A030-C000-3DDE-23B3DE2FC453}"/>
              </a:ext>
            </a:extLst>
          </p:cNvPr>
          <p:cNvSpPr txBox="1"/>
          <p:nvPr/>
        </p:nvSpPr>
        <p:spPr>
          <a:xfrm>
            <a:off x="66396" y="5812902"/>
            <a:ext cx="6153148" cy="338554"/>
          </a:xfrm>
          <a:prstGeom prst="rect">
            <a:avLst/>
          </a:prstGeom>
          <a:noFill/>
        </p:spPr>
        <p:txBody>
          <a:bodyPr wrap="square" rtlCol="0">
            <a:spAutoFit/>
          </a:bodyPr>
          <a:lstStyle/>
          <a:p>
            <a:r>
              <a:rPr lang="fi-FI" sz="800" dirty="0"/>
              <a:t>Lähde: Tilastokeskus *) Vanhushuoltosuhde on suhdeluku, joka ilmoittaa vanhusten määrän suhteessa työikäisiin (yli 65-vuotiaat/15–64-vuotiaat). Lapsihuoltosuhde on suhdeluku, joka ilmoittaa lasten määrän suhteessa työikäisiin (0–14-vuotiaat/15–64-vuotiaat).</a:t>
            </a:r>
          </a:p>
        </p:txBody>
      </p:sp>
      <p:pic>
        <p:nvPicPr>
          <p:cNvPr id="4" name="Kuva 3" descr="Kuva, joka sisältää kohteen teksti&#10;&#10;Kuvaus luotu automaattisesti">
            <a:extLst>
              <a:ext uri="{FF2B5EF4-FFF2-40B4-BE49-F238E27FC236}">
                <a16:creationId xmlns:a16="http://schemas.microsoft.com/office/drawing/2014/main" id="{5E55D24E-86C0-46C6-4A8E-5268B381DC9E}"/>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287749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64A148-65DC-967A-E14A-28D32E7066CF}"/>
              </a:ext>
            </a:extLst>
          </p:cNvPr>
          <p:cNvSpPr>
            <a:spLocks noGrp="1"/>
          </p:cNvSpPr>
          <p:nvPr>
            <p:ph type="title"/>
          </p:nvPr>
        </p:nvSpPr>
        <p:spPr>
          <a:xfrm>
            <a:off x="0" y="12423"/>
            <a:ext cx="12192000" cy="792000"/>
          </a:xfrm>
        </p:spPr>
        <p:txBody>
          <a:bodyPr>
            <a:normAutofit/>
          </a:bodyPr>
          <a:lstStyle/>
          <a:p>
            <a:pPr algn="ctr"/>
            <a:r>
              <a:rPr lang="fi-FI" sz="2400" b="1" dirty="0">
                <a:solidFill>
                  <a:srgbClr val="0070C0"/>
                </a:solidFill>
                <a:latin typeface="Franklin Gothic Medium" panose="020B0603020102020204" pitchFamily="34" charset="0"/>
              </a:rPr>
              <a:t>Vanhushuoltosuhde ja lapsihuoltosuhde v. 2023 sekä ennuste v. 2045</a:t>
            </a:r>
          </a:p>
        </p:txBody>
      </p:sp>
      <p:graphicFrame>
        <p:nvGraphicFramePr>
          <p:cNvPr id="4" name="Kaavio 3">
            <a:extLst>
              <a:ext uri="{FF2B5EF4-FFF2-40B4-BE49-F238E27FC236}">
                <a16:creationId xmlns:a16="http://schemas.microsoft.com/office/drawing/2014/main" id="{7197E942-2634-4123-91EC-4185185A0CB2}"/>
              </a:ext>
            </a:extLst>
          </p:cNvPr>
          <p:cNvGraphicFramePr>
            <a:graphicFrameLocks/>
          </p:cNvGraphicFramePr>
          <p:nvPr>
            <p:extLst>
              <p:ext uri="{D42A27DB-BD31-4B8C-83A1-F6EECF244321}">
                <p14:modId xmlns:p14="http://schemas.microsoft.com/office/powerpoint/2010/main" val="3637809430"/>
              </p:ext>
            </p:extLst>
          </p:nvPr>
        </p:nvGraphicFramePr>
        <p:xfrm>
          <a:off x="838200" y="804423"/>
          <a:ext cx="10515599" cy="52533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2AD35F35-B936-AC5A-06D5-367187FF77E8}"/>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49659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DC9F5C18-3E4A-5238-F6F9-0CE70E10AB7D}"/>
              </a:ext>
            </a:extLst>
          </p:cNvPr>
          <p:cNvGraphicFramePr>
            <a:graphicFrameLocks noGrp="1"/>
          </p:cNvGraphicFramePr>
          <p:nvPr>
            <p:extLst>
              <p:ext uri="{D42A27DB-BD31-4B8C-83A1-F6EECF244321}">
                <p14:modId xmlns:p14="http://schemas.microsoft.com/office/powerpoint/2010/main" val="519761687"/>
              </p:ext>
            </p:extLst>
          </p:nvPr>
        </p:nvGraphicFramePr>
        <p:xfrm>
          <a:off x="202193" y="1465511"/>
          <a:ext cx="11787613" cy="3926978"/>
        </p:xfrm>
        <a:graphic>
          <a:graphicData uri="http://schemas.openxmlformats.org/drawingml/2006/table">
            <a:tbl>
              <a:tblPr firstRow="1" bandRow="1">
                <a:tableStyleId>{D27102A9-8310-4765-A935-A1911B00CA55}</a:tableStyleId>
              </a:tblPr>
              <a:tblGrid>
                <a:gridCol w="1222783">
                  <a:extLst>
                    <a:ext uri="{9D8B030D-6E8A-4147-A177-3AD203B41FA5}">
                      <a16:colId xmlns:a16="http://schemas.microsoft.com/office/drawing/2014/main" val="188853355"/>
                    </a:ext>
                  </a:extLst>
                </a:gridCol>
                <a:gridCol w="586935">
                  <a:extLst>
                    <a:ext uri="{9D8B030D-6E8A-4147-A177-3AD203B41FA5}">
                      <a16:colId xmlns:a16="http://schemas.microsoft.com/office/drawing/2014/main" val="315268888"/>
                    </a:ext>
                  </a:extLst>
                </a:gridCol>
                <a:gridCol w="586935">
                  <a:extLst>
                    <a:ext uri="{9D8B030D-6E8A-4147-A177-3AD203B41FA5}">
                      <a16:colId xmlns:a16="http://schemas.microsoft.com/office/drawing/2014/main" val="1733266328"/>
                    </a:ext>
                  </a:extLst>
                </a:gridCol>
                <a:gridCol w="586935">
                  <a:extLst>
                    <a:ext uri="{9D8B030D-6E8A-4147-A177-3AD203B41FA5}">
                      <a16:colId xmlns:a16="http://schemas.microsoft.com/office/drawing/2014/main" val="4037973083"/>
                    </a:ext>
                  </a:extLst>
                </a:gridCol>
                <a:gridCol w="586935">
                  <a:extLst>
                    <a:ext uri="{9D8B030D-6E8A-4147-A177-3AD203B41FA5}">
                      <a16:colId xmlns:a16="http://schemas.microsoft.com/office/drawing/2014/main" val="2119865773"/>
                    </a:ext>
                  </a:extLst>
                </a:gridCol>
                <a:gridCol w="586935">
                  <a:extLst>
                    <a:ext uri="{9D8B030D-6E8A-4147-A177-3AD203B41FA5}">
                      <a16:colId xmlns:a16="http://schemas.microsoft.com/office/drawing/2014/main" val="911235265"/>
                    </a:ext>
                  </a:extLst>
                </a:gridCol>
                <a:gridCol w="586935">
                  <a:extLst>
                    <a:ext uri="{9D8B030D-6E8A-4147-A177-3AD203B41FA5}">
                      <a16:colId xmlns:a16="http://schemas.microsoft.com/office/drawing/2014/main" val="3122185396"/>
                    </a:ext>
                  </a:extLst>
                </a:gridCol>
                <a:gridCol w="586935">
                  <a:extLst>
                    <a:ext uri="{9D8B030D-6E8A-4147-A177-3AD203B41FA5}">
                      <a16:colId xmlns:a16="http://schemas.microsoft.com/office/drawing/2014/main" val="1120829064"/>
                    </a:ext>
                  </a:extLst>
                </a:gridCol>
                <a:gridCol w="586935">
                  <a:extLst>
                    <a:ext uri="{9D8B030D-6E8A-4147-A177-3AD203B41FA5}">
                      <a16:colId xmlns:a16="http://schemas.microsoft.com/office/drawing/2014/main" val="4043519506"/>
                    </a:ext>
                  </a:extLst>
                </a:gridCol>
                <a:gridCol w="586935">
                  <a:extLst>
                    <a:ext uri="{9D8B030D-6E8A-4147-A177-3AD203B41FA5}">
                      <a16:colId xmlns:a16="http://schemas.microsoft.com/office/drawing/2014/main" val="2549815121"/>
                    </a:ext>
                  </a:extLst>
                </a:gridCol>
                <a:gridCol w="586935">
                  <a:extLst>
                    <a:ext uri="{9D8B030D-6E8A-4147-A177-3AD203B41FA5}">
                      <a16:colId xmlns:a16="http://schemas.microsoft.com/office/drawing/2014/main" val="73388168"/>
                    </a:ext>
                  </a:extLst>
                </a:gridCol>
                <a:gridCol w="586935">
                  <a:extLst>
                    <a:ext uri="{9D8B030D-6E8A-4147-A177-3AD203B41FA5}">
                      <a16:colId xmlns:a16="http://schemas.microsoft.com/office/drawing/2014/main" val="3531202003"/>
                    </a:ext>
                  </a:extLst>
                </a:gridCol>
                <a:gridCol w="586935">
                  <a:extLst>
                    <a:ext uri="{9D8B030D-6E8A-4147-A177-3AD203B41FA5}">
                      <a16:colId xmlns:a16="http://schemas.microsoft.com/office/drawing/2014/main" val="2553214014"/>
                    </a:ext>
                  </a:extLst>
                </a:gridCol>
                <a:gridCol w="586935">
                  <a:extLst>
                    <a:ext uri="{9D8B030D-6E8A-4147-A177-3AD203B41FA5}">
                      <a16:colId xmlns:a16="http://schemas.microsoft.com/office/drawing/2014/main" val="1081309461"/>
                    </a:ext>
                  </a:extLst>
                </a:gridCol>
                <a:gridCol w="586935">
                  <a:extLst>
                    <a:ext uri="{9D8B030D-6E8A-4147-A177-3AD203B41FA5}">
                      <a16:colId xmlns:a16="http://schemas.microsoft.com/office/drawing/2014/main" val="1553577112"/>
                    </a:ext>
                  </a:extLst>
                </a:gridCol>
                <a:gridCol w="586935">
                  <a:extLst>
                    <a:ext uri="{9D8B030D-6E8A-4147-A177-3AD203B41FA5}">
                      <a16:colId xmlns:a16="http://schemas.microsoft.com/office/drawing/2014/main" val="1328916697"/>
                    </a:ext>
                  </a:extLst>
                </a:gridCol>
                <a:gridCol w="586935">
                  <a:extLst>
                    <a:ext uri="{9D8B030D-6E8A-4147-A177-3AD203B41FA5}">
                      <a16:colId xmlns:a16="http://schemas.microsoft.com/office/drawing/2014/main" val="2602388432"/>
                    </a:ext>
                  </a:extLst>
                </a:gridCol>
                <a:gridCol w="586935">
                  <a:extLst>
                    <a:ext uri="{9D8B030D-6E8A-4147-A177-3AD203B41FA5}">
                      <a16:colId xmlns:a16="http://schemas.microsoft.com/office/drawing/2014/main" val="2539816102"/>
                    </a:ext>
                  </a:extLst>
                </a:gridCol>
                <a:gridCol w="586935">
                  <a:extLst>
                    <a:ext uri="{9D8B030D-6E8A-4147-A177-3AD203B41FA5}">
                      <a16:colId xmlns:a16="http://schemas.microsoft.com/office/drawing/2014/main" val="4244516790"/>
                    </a:ext>
                  </a:extLst>
                </a:gridCol>
              </a:tblGrid>
              <a:tr h="654498">
                <a:tc>
                  <a:txBody>
                    <a:bodyPr/>
                    <a:lstStyle/>
                    <a:p>
                      <a:pPr algn="l" fontAlgn="t"/>
                      <a:r>
                        <a:rPr lang="fi-FI" sz="1000" b="1" u="none" strike="noStrike" dirty="0">
                          <a:solidFill>
                            <a:srgbClr val="000000"/>
                          </a:solidFill>
                          <a:effectLst/>
                        </a:rPr>
                        <a:t>Alue</a:t>
                      </a:r>
                      <a:endParaRPr lang="fi-FI" sz="1000" b="1" i="0" u="none" strike="noStrike" dirty="0">
                        <a:solidFill>
                          <a:srgbClr val="000000"/>
                        </a:solidFill>
                        <a:effectLst/>
                        <a:latin typeface="Aptos Narrow" panose="020B0004020202020204" pitchFamily="34" charset="0"/>
                      </a:endParaRPr>
                    </a:p>
                  </a:txBody>
                  <a:tcPr marL="8181" marR="8181" marT="818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a:t>
                      </a:r>
                      <a:br>
                        <a:rPr lang="fi-FI" sz="1000" b="0" u="none" strike="noStrike" dirty="0">
                          <a:solidFill>
                            <a:srgbClr val="000000"/>
                          </a:solidFill>
                          <a:effectLst/>
                        </a:rPr>
                      </a:br>
                      <a:r>
                        <a:rPr lang="fi-FI" sz="1000" b="0" u="none" strike="noStrike" dirty="0">
                          <a:solidFill>
                            <a:srgbClr val="000000"/>
                          </a:solidFill>
                          <a:effectLst/>
                        </a:rPr>
                        <a:t>Väestö yhteensä</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 </a:t>
                      </a:r>
                      <a:br>
                        <a:rPr lang="fi-FI" sz="1000" b="0" u="none" strike="noStrike" dirty="0">
                          <a:solidFill>
                            <a:srgbClr val="000000"/>
                          </a:solidFill>
                          <a:effectLst/>
                        </a:rPr>
                      </a:br>
                      <a:r>
                        <a:rPr lang="fi-FI" sz="1000" b="0" u="none" strike="noStrike" dirty="0">
                          <a:solidFill>
                            <a:srgbClr val="000000"/>
                          </a:solidFill>
                          <a:effectLst/>
                        </a:rPr>
                        <a:t>0–14-v</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15–64-v</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65– v</a:t>
                      </a:r>
                      <a:endParaRPr lang="fi-FI" sz="1000" b="0" i="0" u="none" strike="noStrike" dirty="0">
                        <a:solidFill>
                          <a:srgbClr val="000000"/>
                        </a:solidFill>
                        <a:effectLst/>
                        <a:latin typeface="Aptos Narrow" panose="020B0004020202020204" pitchFamily="34" charset="0"/>
                      </a:endParaRPr>
                    </a:p>
                  </a:txBody>
                  <a:tcPr marL="8181" marR="8181" marT="8181"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Vanhus-</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8181" marR="8181" marT="818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2023 </a:t>
                      </a:r>
                      <a:br>
                        <a:rPr lang="fi-FI" sz="1000" b="0" u="none" strike="noStrike" dirty="0">
                          <a:solidFill>
                            <a:srgbClr val="000000"/>
                          </a:solidFill>
                          <a:effectLst/>
                        </a:rPr>
                      </a:br>
                      <a:r>
                        <a:rPr lang="fi-FI" sz="1000" b="0" u="none" strike="noStrike" dirty="0">
                          <a:solidFill>
                            <a:srgbClr val="000000"/>
                          </a:solidFill>
                          <a:effectLst/>
                        </a:rPr>
                        <a:t>Lapsi-</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8181" marR="8181" marT="8181"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Väestö </a:t>
                      </a:r>
                      <a:br>
                        <a:rPr lang="fi-FI" sz="1000" b="0" u="none" strike="noStrike" dirty="0">
                          <a:solidFill>
                            <a:srgbClr val="000000"/>
                          </a:solidFill>
                          <a:effectLst/>
                        </a:rPr>
                      </a:br>
                      <a:r>
                        <a:rPr lang="fi-FI" sz="1000" b="0" u="none" strike="noStrike" dirty="0">
                          <a:solidFill>
                            <a:srgbClr val="000000"/>
                          </a:solidFill>
                          <a:effectLst/>
                        </a:rPr>
                        <a:t>yhteensä</a:t>
                      </a:r>
                      <a:endParaRPr lang="fi-FI" sz="1000" b="0" i="0" u="none" strike="noStrike" dirty="0">
                        <a:solidFill>
                          <a:srgbClr val="000000"/>
                        </a:solidFill>
                        <a:effectLst/>
                        <a:latin typeface="Aptos Narrow" panose="020B0004020202020204" pitchFamily="34" charset="0"/>
                      </a:endParaRPr>
                    </a:p>
                  </a:txBody>
                  <a:tcPr marL="8181" marR="8181" marT="818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0–14-v</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15–64-v</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65–v</a:t>
                      </a:r>
                      <a:endParaRPr lang="fi-FI" sz="1000" b="0" i="0" u="none" strike="noStrike" dirty="0">
                        <a:solidFill>
                          <a:srgbClr val="000000"/>
                        </a:solidFill>
                        <a:effectLst/>
                        <a:latin typeface="Aptos Narrow" panose="020B0004020202020204" pitchFamily="34" charset="0"/>
                      </a:endParaRPr>
                    </a:p>
                  </a:txBody>
                  <a:tcPr marL="8181" marR="8181" marT="8181"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Vanhus-</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8181" marR="8181" marT="818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2030</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Lapsi-</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8181" marR="8181" marT="8181"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Väestö </a:t>
                      </a:r>
                      <a:br>
                        <a:rPr lang="fi-FI" sz="1000" b="0" u="none" strike="noStrike" dirty="0">
                          <a:solidFill>
                            <a:srgbClr val="000000"/>
                          </a:solidFill>
                          <a:effectLst/>
                        </a:rPr>
                      </a:br>
                      <a:r>
                        <a:rPr lang="fi-FI" sz="1000" b="0" u="none" strike="noStrike" dirty="0">
                          <a:solidFill>
                            <a:srgbClr val="000000"/>
                          </a:solidFill>
                          <a:effectLst/>
                        </a:rPr>
                        <a:t>yhteensä</a:t>
                      </a:r>
                      <a:endParaRPr lang="fi-FI" sz="1000" b="0" i="0" u="none" strike="noStrike" dirty="0">
                        <a:solidFill>
                          <a:srgbClr val="000000"/>
                        </a:solidFill>
                        <a:effectLst/>
                        <a:latin typeface="Aptos Narrow" panose="020B0004020202020204" pitchFamily="34" charset="0"/>
                      </a:endParaRPr>
                    </a:p>
                  </a:txBody>
                  <a:tcPr marL="8181" marR="8181" marT="818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0–14-v</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15–64-v</a:t>
                      </a:r>
                      <a:endParaRPr lang="fi-FI" sz="1000" b="0" i="0" u="none" strike="noStrike" dirty="0">
                        <a:solidFill>
                          <a:srgbClr val="000000"/>
                        </a:solidFill>
                        <a:effectLst/>
                        <a:latin typeface="Aptos Narrow" panose="020B0004020202020204" pitchFamily="34" charset="0"/>
                      </a:endParaRPr>
                    </a:p>
                  </a:txBody>
                  <a:tcPr marL="8181" marR="8181" marT="8181"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Yli 65-v</a:t>
                      </a:r>
                      <a:endParaRPr lang="fi-FI" sz="1000" b="0" i="0" u="none" strike="noStrike" dirty="0">
                        <a:solidFill>
                          <a:srgbClr val="000000"/>
                        </a:solidFill>
                        <a:effectLst/>
                        <a:latin typeface="Aptos Narrow" panose="020B0004020202020204" pitchFamily="34" charset="0"/>
                      </a:endParaRPr>
                    </a:p>
                  </a:txBody>
                  <a:tcPr marL="8181" marR="8181" marT="8181"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Vanhus-</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8181" marR="8181" marT="8181"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00" b="1" u="none" strike="noStrike" dirty="0">
                          <a:solidFill>
                            <a:srgbClr val="000000"/>
                          </a:solidFill>
                          <a:effectLst/>
                        </a:rPr>
                        <a:t>2045</a:t>
                      </a:r>
                      <a:r>
                        <a:rPr lang="fi-FI" sz="1000" b="0" u="none" strike="noStrike" dirty="0">
                          <a:solidFill>
                            <a:srgbClr val="000000"/>
                          </a:solidFill>
                          <a:effectLst/>
                        </a:rPr>
                        <a:t> </a:t>
                      </a:r>
                      <a:br>
                        <a:rPr lang="fi-FI" sz="1000" b="0" u="none" strike="noStrike" dirty="0">
                          <a:solidFill>
                            <a:srgbClr val="000000"/>
                          </a:solidFill>
                          <a:effectLst/>
                        </a:rPr>
                      </a:br>
                      <a:r>
                        <a:rPr lang="fi-FI" sz="1000" b="0" u="none" strike="noStrike" dirty="0">
                          <a:solidFill>
                            <a:srgbClr val="000000"/>
                          </a:solidFill>
                          <a:effectLst/>
                        </a:rPr>
                        <a:t>Lapsi-</a:t>
                      </a:r>
                      <a:br>
                        <a:rPr lang="fi-FI" sz="1000" b="0" u="none" strike="noStrike" dirty="0">
                          <a:solidFill>
                            <a:srgbClr val="000000"/>
                          </a:solidFill>
                          <a:effectLst/>
                        </a:rPr>
                      </a:br>
                      <a:r>
                        <a:rPr lang="fi-FI" sz="1000" b="0" u="none" strike="noStrike" dirty="0">
                          <a:solidFill>
                            <a:srgbClr val="000000"/>
                          </a:solidFill>
                          <a:effectLst/>
                        </a:rPr>
                        <a:t>huolto-</a:t>
                      </a:r>
                      <a:br>
                        <a:rPr lang="fi-FI" sz="1000" b="0" u="none" strike="noStrike" dirty="0">
                          <a:solidFill>
                            <a:srgbClr val="000000"/>
                          </a:solidFill>
                          <a:effectLst/>
                        </a:rPr>
                      </a:br>
                      <a:r>
                        <a:rPr lang="fi-FI" sz="1000" b="0" u="none" strike="noStrike" dirty="0">
                          <a:solidFill>
                            <a:srgbClr val="000000"/>
                          </a:solidFill>
                          <a:effectLst/>
                        </a:rPr>
                        <a:t>suhde</a:t>
                      </a:r>
                      <a:endParaRPr lang="fi-FI" sz="1000" b="0" i="0" u="none" strike="noStrike" dirty="0">
                        <a:solidFill>
                          <a:srgbClr val="000000"/>
                        </a:solidFill>
                        <a:effectLst/>
                        <a:latin typeface="Aptos Narrow" panose="020B0004020202020204" pitchFamily="34" charset="0"/>
                      </a:endParaRPr>
                    </a:p>
                  </a:txBody>
                  <a:tcPr marL="8181" marR="8181" marT="8181"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19143"/>
                  </a:ext>
                </a:extLst>
              </a:tr>
              <a:tr h="163624">
                <a:tc>
                  <a:txBody>
                    <a:bodyPr/>
                    <a:lstStyle/>
                    <a:p>
                      <a:pPr algn="l" fontAlgn="b"/>
                      <a:r>
                        <a:rPr lang="fi-FI" sz="1000" b="0" u="none" strike="noStrike">
                          <a:solidFill>
                            <a:srgbClr val="000000"/>
                          </a:solidFill>
                          <a:effectLst/>
                        </a:rPr>
                        <a:t>Uusimaa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dirty="0">
                          <a:solidFill>
                            <a:srgbClr val="000000"/>
                          </a:solidFill>
                          <a:effectLst/>
                        </a:rPr>
                        <a:t>1 759 537</a:t>
                      </a:r>
                      <a:endParaRPr lang="fi-FI" sz="1000" b="0" i="0" u="none" strike="noStrike" dirty="0">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275 628</a:t>
                      </a:r>
                      <a:endParaRPr lang="fi-FI" sz="1000" b="0" i="0" u="none" strike="noStrike">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1 162 630</a:t>
                      </a:r>
                      <a:endParaRPr lang="fi-FI" sz="1000" b="0" i="0" u="none" strike="noStrike">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321 279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28</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1 921 647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271 347</a:t>
                      </a:r>
                      <a:endParaRPr lang="fi-FI" sz="1000" b="0" i="0" u="none" strike="noStrike">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1 279 982</a:t>
                      </a:r>
                      <a:endParaRPr lang="fi-FI" sz="1000" b="0" i="0" u="none" strike="noStrike">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370 318</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2 177 470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288 930</a:t>
                      </a:r>
                      <a:endParaRPr lang="fi-FI" sz="1000" b="0" i="0" u="none" strike="noStrike">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1 443 829</a:t>
                      </a:r>
                      <a:endParaRPr lang="fi-FI" sz="1000" b="0" i="0" u="none" strike="noStrike">
                        <a:solidFill>
                          <a:srgbClr val="000000"/>
                        </a:solidFill>
                        <a:effectLst/>
                        <a:latin typeface="Aptos Narrow" panose="020B0004020202020204" pitchFamily="34" charset="0"/>
                      </a:endParaRPr>
                    </a:p>
                  </a:txBody>
                  <a:tcPr marL="8181" marR="8181" marT="8181" marB="0" anchor="b">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444 711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31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7094388"/>
                  </a:ext>
                </a:extLst>
              </a:tr>
              <a:tr h="163624">
                <a:tc>
                  <a:txBody>
                    <a:bodyPr/>
                    <a:lstStyle/>
                    <a:p>
                      <a:pPr algn="l" fontAlgn="b"/>
                      <a:r>
                        <a:rPr lang="fi-FI" sz="1000" b="0" u="none" strike="noStrike">
                          <a:solidFill>
                            <a:srgbClr val="000000"/>
                          </a:solidFill>
                          <a:effectLst/>
                        </a:rPr>
                        <a:t>Varsinais-Suomi</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490 786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69 095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303 223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118 468</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512 124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63 461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319 039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129 624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546 937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64 943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340 501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141 493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4610433"/>
                  </a:ext>
                </a:extLst>
              </a:tr>
              <a:tr h="163624">
                <a:tc>
                  <a:txBody>
                    <a:bodyPr/>
                    <a:lstStyle/>
                    <a:p>
                      <a:pPr algn="l" fontAlgn="b"/>
                      <a:r>
                        <a:rPr lang="fi-FI" sz="1000" b="0" u="none" strike="noStrike">
                          <a:solidFill>
                            <a:srgbClr val="000000"/>
                          </a:solidFill>
                          <a:effectLst/>
                        </a:rPr>
                        <a:t>Satakunta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211 740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28 986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122 099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60 655</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203 892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23 860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117 666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62 366</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193 409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21 555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112 606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59 248</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1503105"/>
                  </a:ext>
                </a:extLst>
              </a:tr>
              <a:tr h="163624">
                <a:tc>
                  <a:txBody>
                    <a:bodyPr/>
                    <a:lstStyle/>
                    <a:p>
                      <a:pPr algn="l" fontAlgn="b"/>
                      <a:r>
                        <a:rPr lang="fi-FI" sz="1000" b="0" u="none" strike="noStrike">
                          <a:solidFill>
                            <a:srgbClr val="000000"/>
                          </a:solidFill>
                          <a:effectLst/>
                        </a:rPr>
                        <a:t>Kanta-Häme</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169 547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23 721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99 851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45 975</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167 806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19 863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97 451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50 492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168 870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18 748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96 546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53 576</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0304703"/>
                  </a:ext>
                </a:extLst>
              </a:tr>
              <a:tr h="163624">
                <a:tc>
                  <a:txBody>
                    <a:bodyPr/>
                    <a:lstStyle/>
                    <a:p>
                      <a:pPr algn="l" fontAlgn="b"/>
                      <a:r>
                        <a:rPr lang="fi-FI" sz="1000" b="0" u="none" strike="noStrike">
                          <a:solidFill>
                            <a:srgbClr val="000000"/>
                          </a:solidFill>
                          <a:effectLst/>
                        </a:rPr>
                        <a:t>Pirkanmaa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539 309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78 382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340 425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120 502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572 293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72 074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367 140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133 079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625 591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76 454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400 083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149 054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8478985"/>
                  </a:ext>
                </a:extLst>
              </a:tr>
              <a:tr h="163624">
                <a:tc>
                  <a:txBody>
                    <a:bodyPr/>
                    <a:lstStyle/>
                    <a:p>
                      <a:pPr algn="l" fontAlgn="b"/>
                      <a:r>
                        <a:rPr lang="fi-FI" sz="1000" b="0" u="none" strike="noStrike">
                          <a:solidFill>
                            <a:srgbClr val="000000"/>
                          </a:solidFill>
                          <a:effectLst/>
                        </a:rPr>
                        <a:t>Päijät-Häme</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204 479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27 558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119 014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57 907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202 586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23 588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116 984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62 014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200 166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21 975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114 989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63 202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7528113"/>
                  </a:ext>
                </a:extLst>
              </a:tr>
              <a:tr h="163624">
                <a:tc>
                  <a:txBody>
                    <a:bodyPr/>
                    <a:lstStyle/>
                    <a:p>
                      <a:pPr algn="l" fontAlgn="b"/>
                      <a:r>
                        <a:rPr lang="fi-FI" sz="1000" b="0" u="none" strike="noStrike">
                          <a:solidFill>
                            <a:srgbClr val="000000"/>
                          </a:solidFill>
                          <a:effectLst/>
                        </a:rPr>
                        <a:t>Kymenlaakso</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158 658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19 525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91 469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47 664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148 526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15 251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83 772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49 503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134 936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13 074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75 336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46 526</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5483841"/>
                  </a:ext>
                </a:extLst>
              </a:tr>
              <a:tr h="163624">
                <a:tc>
                  <a:txBody>
                    <a:bodyPr/>
                    <a:lstStyle/>
                    <a:p>
                      <a:pPr algn="l" fontAlgn="b"/>
                      <a:r>
                        <a:rPr lang="fi-FI" sz="1000" b="0" u="none" strike="noStrike">
                          <a:solidFill>
                            <a:srgbClr val="000000"/>
                          </a:solidFill>
                          <a:effectLst/>
                        </a:rPr>
                        <a:t>Etelä-Karjala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125 162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15 427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73 345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36 390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121 664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12 630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71 032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38 002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116 269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11 648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68 180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36 441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3961798"/>
                  </a:ext>
                </a:extLst>
              </a:tr>
              <a:tr h="163624">
                <a:tc>
                  <a:txBody>
                    <a:bodyPr/>
                    <a:lstStyle/>
                    <a:p>
                      <a:pPr algn="l" fontAlgn="b"/>
                      <a:r>
                        <a:rPr lang="fi-FI" sz="1000" b="0" u="none" strike="noStrike">
                          <a:solidFill>
                            <a:srgbClr val="000000"/>
                          </a:solidFill>
                          <a:effectLst/>
                        </a:rPr>
                        <a:t>Etelä-Savo</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129 914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15 218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71 247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43 449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123 070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12 182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65 569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45 319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112 880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10 675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61 059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41 146</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0264490"/>
                  </a:ext>
                </a:extLst>
              </a:tr>
              <a:tr h="163624">
                <a:tc>
                  <a:txBody>
                    <a:bodyPr/>
                    <a:lstStyle/>
                    <a:p>
                      <a:pPr algn="l" fontAlgn="b"/>
                      <a:r>
                        <a:rPr lang="fi-FI" sz="1000" b="1" u="none" strike="noStrike" dirty="0">
                          <a:solidFill>
                            <a:srgbClr val="000000"/>
                          </a:solidFill>
                          <a:effectLst/>
                        </a:rPr>
                        <a:t>Pohjois-Savo</a:t>
                      </a:r>
                      <a:endParaRPr lang="fi-FI" sz="1000" b="1" i="0"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dirty="0">
                          <a:solidFill>
                            <a:srgbClr val="000000"/>
                          </a:solidFill>
                          <a:effectLst/>
                        </a:rPr>
                        <a:t>248 190</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34 231</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146 746</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67 213</a:t>
                      </a:r>
                      <a:endParaRPr lang="fi-FI" sz="1000" b="1" i="0"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dirty="0">
                          <a:solidFill>
                            <a:srgbClr val="000000"/>
                          </a:solidFill>
                          <a:effectLst/>
                        </a:rPr>
                        <a:t>46</a:t>
                      </a:r>
                      <a:endParaRPr lang="fi-FI" sz="1000" b="1" i="0"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dirty="0">
                          <a:solidFill>
                            <a:srgbClr val="000000"/>
                          </a:solidFill>
                          <a:effectLst/>
                        </a:rPr>
                        <a:t>23</a:t>
                      </a:r>
                      <a:endParaRPr lang="fi-FI" sz="1000" b="1" i="0"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dirty="0">
                          <a:solidFill>
                            <a:srgbClr val="000000"/>
                          </a:solidFill>
                          <a:effectLst/>
                        </a:rPr>
                        <a:t>248 637</a:t>
                      </a:r>
                      <a:endParaRPr lang="fi-FI" sz="1000" b="1" i="0"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dirty="0">
                          <a:solidFill>
                            <a:srgbClr val="000000"/>
                          </a:solidFill>
                          <a:effectLst/>
                        </a:rPr>
                        <a:t>29 586</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146 287</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72 764</a:t>
                      </a:r>
                      <a:endParaRPr lang="fi-FI" sz="1000" b="1" i="0"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dirty="0">
                          <a:solidFill>
                            <a:srgbClr val="000000"/>
                          </a:solidFill>
                          <a:effectLst/>
                        </a:rPr>
                        <a:t>50</a:t>
                      </a:r>
                      <a:endParaRPr lang="fi-FI" sz="1000" b="1" i="0"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dirty="0">
                          <a:solidFill>
                            <a:srgbClr val="000000"/>
                          </a:solidFill>
                          <a:effectLst/>
                        </a:rPr>
                        <a:t>20</a:t>
                      </a:r>
                      <a:endParaRPr lang="fi-FI" sz="1000" b="1" i="0"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dirty="0">
                          <a:solidFill>
                            <a:srgbClr val="000000"/>
                          </a:solidFill>
                          <a:effectLst/>
                        </a:rPr>
                        <a:t>248 896</a:t>
                      </a:r>
                      <a:endParaRPr lang="fi-FI" sz="1000" b="1" i="0"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dirty="0">
                          <a:solidFill>
                            <a:srgbClr val="000000"/>
                          </a:solidFill>
                          <a:effectLst/>
                        </a:rPr>
                        <a:t>28 911</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149 278</a:t>
                      </a:r>
                      <a:endParaRPr lang="fi-FI" sz="1000" b="1" i="0" u="none" strike="noStrike" dirty="0">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1" u="none" strike="noStrike" dirty="0">
                          <a:solidFill>
                            <a:srgbClr val="000000"/>
                          </a:solidFill>
                          <a:effectLst/>
                        </a:rPr>
                        <a:t>70 707</a:t>
                      </a:r>
                      <a:endParaRPr lang="fi-FI" sz="1000" b="1" i="0"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1" u="none" strike="noStrike" dirty="0">
                          <a:solidFill>
                            <a:srgbClr val="000000"/>
                          </a:solidFill>
                          <a:effectLst/>
                        </a:rPr>
                        <a:t>47</a:t>
                      </a:r>
                      <a:endParaRPr lang="fi-FI" sz="1000" b="1" i="0"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dirty="0">
                          <a:solidFill>
                            <a:srgbClr val="000000"/>
                          </a:solidFill>
                          <a:effectLst/>
                        </a:rPr>
                        <a:t>19</a:t>
                      </a:r>
                      <a:endParaRPr lang="fi-FI" sz="1000" b="1" i="0"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8094446"/>
                  </a:ext>
                </a:extLst>
              </a:tr>
              <a:tr h="163624">
                <a:tc>
                  <a:txBody>
                    <a:bodyPr/>
                    <a:lstStyle/>
                    <a:p>
                      <a:pPr algn="l" fontAlgn="b"/>
                      <a:r>
                        <a:rPr lang="fi-FI" sz="1000" b="0" u="none" strike="noStrike">
                          <a:solidFill>
                            <a:srgbClr val="000000"/>
                          </a:solidFill>
                          <a:effectLst/>
                        </a:rPr>
                        <a:t>Pohjois-Karjala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162 321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21 161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94 420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46 740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159 241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17 625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92 231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49 385</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153 149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16 507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91 548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45 094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9262853"/>
                  </a:ext>
                </a:extLst>
              </a:tr>
              <a:tr h="163624">
                <a:tc>
                  <a:txBody>
                    <a:bodyPr/>
                    <a:lstStyle/>
                    <a:p>
                      <a:pPr algn="l" fontAlgn="b"/>
                      <a:r>
                        <a:rPr lang="fi-FI" sz="1000" b="0" u="none" strike="noStrike">
                          <a:solidFill>
                            <a:srgbClr val="000000"/>
                          </a:solidFill>
                          <a:effectLst/>
                        </a:rPr>
                        <a:t>Keski-Suomi</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273 271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39 885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166 056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67 330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274 570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33 572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167 984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73 014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274 981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32 659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168 399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73 923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272485"/>
                  </a:ext>
                </a:extLst>
              </a:tr>
              <a:tr h="163624">
                <a:tc>
                  <a:txBody>
                    <a:bodyPr/>
                    <a:lstStyle/>
                    <a:p>
                      <a:pPr algn="l" fontAlgn="b"/>
                      <a:r>
                        <a:rPr lang="fi-FI" sz="1000" b="0" u="none" strike="noStrike">
                          <a:solidFill>
                            <a:srgbClr val="000000"/>
                          </a:solidFill>
                          <a:effectLst/>
                        </a:rPr>
                        <a:t>Etelä-Pohjanmaa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190 539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29 675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109 361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51 503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185 703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24 330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106 902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54 471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178 473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22 383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103 036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53 054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33311458"/>
                  </a:ext>
                </a:extLst>
              </a:tr>
              <a:tr h="163624">
                <a:tc>
                  <a:txBody>
                    <a:bodyPr/>
                    <a:lstStyle/>
                    <a:p>
                      <a:pPr algn="l" fontAlgn="b"/>
                      <a:r>
                        <a:rPr lang="fi-FI" sz="1000" b="0" u="none" strike="noStrike">
                          <a:solidFill>
                            <a:srgbClr val="000000"/>
                          </a:solidFill>
                          <a:effectLst/>
                        </a:rPr>
                        <a:t>Pohjanmaa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177 602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29 095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106 564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41 943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181 715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26 684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111 047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43 984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186 862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26 808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114 275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45 779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3737188"/>
                  </a:ext>
                </a:extLst>
              </a:tr>
              <a:tr h="163624">
                <a:tc>
                  <a:txBody>
                    <a:bodyPr/>
                    <a:lstStyle/>
                    <a:p>
                      <a:pPr algn="l" fontAlgn="b"/>
                      <a:r>
                        <a:rPr lang="fi-FI" sz="1000" b="0" u="none" strike="noStrike">
                          <a:solidFill>
                            <a:srgbClr val="000000"/>
                          </a:solidFill>
                          <a:effectLst/>
                        </a:rPr>
                        <a:t>Keski-Pohjanmaa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67 736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12 094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38 899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16 743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66 832</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10 113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39 009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17 710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64 944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9 516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37 882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17 546</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2769327"/>
                  </a:ext>
                </a:extLst>
              </a:tr>
              <a:tr h="163624">
                <a:tc>
                  <a:txBody>
                    <a:bodyPr/>
                    <a:lstStyle/>
                    <a:p>
                      <a:pPr algn="l" fontAlgn="b"/>
                      <a:r>
                        <a:rPr lang="fi-FI" sz="1000" b="0" u="none" strike="noStrike">
                          <a:solidFill>
                            <a:srgbClr val="000000"/>
                          </a:solidFill>
                          <a:effectLst/>
                        </a:rPr>
                        <a:t>Pohjois-Pohjanmaa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418 205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73 441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256 220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88 544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427 914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62 854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266 380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98 680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442 301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62 864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271 627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107 810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577299"/>
                  </a:ext>
                </a:extLst>
              </a:tr>
              <a:tr h="163624">
                <a:tc>
                  <a:txBody>
                    <a:bodyPr/>
                    <a:lstStyle/>
                    <a:p>
                      <a:pPr algn="l" fontAlgn="b"/>
                      <a:r>
                        <a:rPr lang="fi-FI" sz="1000" b="0" u="none" strike="noStrike">
                          <a:solidFill>
                            <a:srgbClr val="000000"/>
                          </a:solidFill>
                          <a:effectLst/>
                        </a:rPr>
                        <a:t>Kainuu</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70 164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9 240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39 414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21 510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66 558</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7 453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36 918</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22 187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61 219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6 771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35 465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18 983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4565918"/>
                  </a:ext>
                </a:extLst>
              </a:tr>
              <a:tr h="163624">
                <a:tc>
                  <a:txBody>
                    <a:bodyPr/>
                    <a:lstStyle/>
                    <a:p>
                      <a:pPr algn="l" fontAlgn="b"/>
                      <a:r>
                        <a:rPr lang="fi-FI" sz="1000" b="0" u="none" strike="noStrike">
                          <a:solidFill>
                            <a:srgbClr val="000000"/>
                          </a:solidFill>
                          <a:effectLst/>
                        </a:rPr>
                        <a:t>Lappi</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176 150</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24 999</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102 974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48 177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174 156</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21 377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101 067</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51 712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172 800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20 654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103 214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48 932</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7080845"/>
                  </a:ext>
                </a:extLst>
              </a:tr>
              <a:tr h="163624">
                <a:tc>
                  <a:txBody>
                    <a:bodyPr/>
                    <a:lstStyle/>
                    <a:p>
                      <a:pPr algn="l" fontAlgn="b"/>
                      <a:r>
                        <a:rPr lang="fi-FI" sz="1000" b="0" u="none" strike="noStrike">
                          <a:solidFill>
                            <a:srgbClr val="000000"/>
                          </a:solidFill>
                          <a:effectLst/>
                        </a:rPr>
                        <a:t>Ahvenanmaa</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30 541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4 871</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18 286</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7 384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30 900</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4 425</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17 974</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8 501</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30 649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3 883</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16 782</a:t>
                      </a:r>
                      <a:endParaRPr lang="fi-FI" sz="1000" b="0" i="0" u="none" strike="noStrike">
                        <a:solidFill>
                          <a:srgbClr val="000000"/>
                        </a:solidFill>
                        <a:effectLst/>
                        <a:latin typeface="Aptos Narrow" panose="020B0004020202020204" pitchFamily="34" charset="0"/>
                      </a:endParaRPr>
                    </a:p>
                  </a:txBody>
                  <a:tcPr marL="8181" marR="8181" marT="8181" marB="0" anchor="b"/>
                </a:tc>
                <a:tc>
                  <a:txBody>
                    <a:bodyPr/>
                    <a:lstStyle/>
                    <a:p>
                      <a:pPr algn="ctr" fontAlgn="b"/>
                      <a:r>
                        <a:rPr lang="fi-FI" sz="1000" b="0" u="none" strike="noStrike">
                          <a:solidFill>
                            <a:srgbClr val="000000"/>
                          </a:solidFill>
                          <a:effectLst/>
                        </a:rPr>
                        <a:t>9 984</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57433828"/>
                  </a:ext>
                </a:extLst>
              </a:tr>
              <a:tr h="163624">
                <a:tc>
                  <a:txBody>
                    <a:bodyPr/>
                    <a:lstStyle/>
                    <a:p>
                      <a:pPr algn="l" fontAlgn="b"/>
                      <a:r>
                        <a:rPr lang="fi-FI" sz="1000" b="0" i="1" u="none" strike="noStrike" dirty="0">
                          <a:solidFill>
                            <a:srgbClr val="000000"/>
                          </a:solidFill>
                          <a:effectLst/>
                        </a:rPr>
                        <a:t>KOKO MAA</a:t>
                      </a:r>
                      <a:endParaRPr lang="fi-FI" sz="1000" b="0" i="1"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5 603 851</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832 232</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3 462 243</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1 309 376</a:t>
                      </a:r>
                      <a:endParaRPr lang="fi-FI" sz="1000" b="0" i="1"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38</a:t>
                      </a:r>
                      <a:endParaRPr lang="fi-FI" sz="1000" b="0" i="1"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24</a:t>
                      </a:r>
                      <a:endParaRPr lang="fi-FI" sz="1000" b="0" i="1"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5 789 834</a:t>
                      </a:r>
                      <a:endParaRPr lang="fi-FI" sz="1000" b="0" i="1"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752 275</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3 604 434</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1 433 125</a:t>
                      </a:r>
                      <a:endParaRPr lang="fi-FI" sz="1000" b="0" i="1"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40</a:t>
                      </a:r>
                      <a:endParaRPr lang="fi-FI" sz="1000" b="0" i="1"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21</a:t>
                      </a:r>
                      <a:endParaRPr lang="fi-FI" sz="1000" b="0" i="1"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6 090 802</a:t>
                      </a:r>
                      <a:endParaRPr lang="fi-FI" sz="1000" b="0" i="1"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758 958</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3 804 635</a:t>
                      </a:r>
                      <a:endParaRPr lang="fi-FI" sz="1000" b="0" i="1" u="none" strike="noStrike" dirty="0">
                        <a:solidFill>
                          <a:srgbClr val="000000"/>
                        </a:solidFill>
                        <a:effectLst/>
                        <a:latin typeface="Aptos Narrow" panose="020B0004020202020204" pitchFamily="34" charset="0"/>
                      </a:endParaRPr>
                    </a:p>
                  </a:txBody>
                  <a:tcPr marL="8181" marR="8181" marT="8181" marB="0" anchor="b">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1 527 209</a:t>
                      </a:r>
                      <a:endParaRPr lang="fi-FI" sz="1000" b="0" i="1"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40</a:t>
                      </a:r>
                      <a:endParaRPr lang="fi-FI" sz="1000" b="0" i="1" u="none" strike="noStrike" dirty="0">
                        <a:solidFill>
                          <a:srgbClr val="000000"/>
                        </a:solidFill>
                        <a:effectLst/>
                        <a:latin typeface="Aptos Narrow" panose="020B0004020202020204" pitchFamily="34" charset="0"/>
                      </a:endParaRPr>
                    </a:p>
                  </a:txBody>
                  <a:tcPr marL="8181" marR="8181" marT="818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i="1" u="none" strike="noStrike" dirty="0">
                          <a:solidFill>
                            <a:srgbClr val="000000"/>
                          </a:solidFill>
                          <a:effectLst/>
                        </a:rPr>
                        <a:t>20</a:t>
                      </a:r>
                      <a:endParaRPr lang="fi-FI" sz="1000" b="0" i="1" u="none" strike="noStrike" dirty="0">
                        <a:solidFill>
                          <a:srgbClr val="000000"/>
                        </a:solidFill>
                        <a:effectLst/>
                        <a:latin typeface="Aptos Narrow" panose="020B0004020202020204" pitchFamily="34" charset="0"/>
                      </a:endParaRPr>
                    </a:p>
                  </a:txBody>
                  <a:tcPr marL="8181" marR="8181" marT="8181"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148299"/>
                  </a:ext>
                </a:extLst>
              </a:tr>
            </a:tbl>
          </a:graphicData>
        </a:graphic>
      </p:graphicFrame>
      <p:sp>
        <p:nvSpPr>
          <p:cNvPr id="6" name="Otsikko 5">
            <a:extLst>
              <a:ext uri="{FF2B5EF4-FFF2-40B4-BE49-F238E27FC236}">
                <a16:creationId xmlns:a16="http://schemas.microsoft.com/office/drawing/2014/main" id="{7E38F847-2DC6-4892-DFBF-270A55024417}"/>
              </a:ext>
            </a:extLst>
          </p:cNvPr>
          <p:cNvSpPr>
            <a:spLocks noGrp="1"/>
          </p:cNvSpPr>
          <p:nvPr>
            <p:ph type="title"/>
          </p:nvPr>
        </p:nvSpPr>
        <p:spPr>
          <a:xfrm>
            <a:off x="0" y="0"/>
            <a:ext cx="12191999" cy="792000"/>
          </a:xfrm>
        </p:spPr>
        <p:txBody>
          <a:bodyPr>
            <a:normAutofit/>
          </a:bodyPr>
          <a:lstStyle/>
          <a:p>
            <a:pPr algn="ctr"/>
            <a:r>
              <a:rPr lang="fi-FI" sz="2400" dirty="0">
                <a:solidFill>
                  <a:srgbClr val="0070C0"/>
                </a:solidFill>
                <a:latin typeface="Franklin Gothic Medium" panose="020B0603020102020204" pitchFamily="34" charset="0"/>
              </a:rPr>
              <a:t>Väestö maakunnittain iän mukaan kolmijaolla ja lapsi- </a:t>
            </a:r>
            <a:br>
              <a:rPr lang="fi-FI" sz="2400" dirty="0">
                <a:solidFill>
                  <a:srgbClr val="0070C0"/>
                </a:solidFill>
                <a:latin typeface="Franklin Gothic Medium" panose="020B0603020102020204" pitchFamily="34" charset="0"/>
              </a:rPr>
            </a:br>
            <a:r>
              <a:rPr lang="fi-FI" sz="2400" dirty="0">
                <a:solidFill>
                  <a:srgbClr val="0070C0"/>
                </a:solidFill>
                <a:latin typeface="Franklin Gothic Medium" panose="020B0603020102020204" pitchFamily="34" charset="0"/>
              </a:rPr>
              <a:t>ja vanhushuoltosuhteet v. 1990–2020 sekä ennuste v. 2030–2040</a:t>
            </a:r>
          </a:p>
        </p:txBody>
      </p:sp>
      <p:sp>
        <p:nvSpPr>
          <p:cNvPr id="2" name="Tekstiruutu 1">
            <a:extLst>
              <a:ext uri="{FF2B5EF4-FFF2-40B4-BE49-F238E27FC236}">
                <a16:creationId xmlns:a16="http://schemas.microsoft.com/office/drawing/2014/main" id="{36C14EED-3EE8-1116-03DB-46A0AD6C80F5}"/>
              </a:ext>
            </a:extLst>
          </p:cNvPr>
          <p:cNvSpPr txBox="1"/>
          <p:nvPr/>
        </p:nvSpPr>
        <p:spPr>
          <a:xfrm>
            <a:off x="202193" y="5392489"/>
            <a:ext cx="6153148" cy="338554"/>
          </a:xfrm>
          <a:prstGeom prst="rect">
            <a:avLst/>
          </a:prstGeom>
          <a:noFill/>
        </p:spPr>
        <p:txBody>
          <a:bodyPr wrap="square" rtlCol="0">
            <a:spAutoFit/>
          </a:bodyPr>
          <a:lstStyle/>
          <a:p>
            <a:r>
              <a:rPr lang="fi-FI" sz="800" dirty="0"/>
              <a:t>Lähde: Tilastokeskus *) Vanhushuoltosuhde on suhdeluku, joka ilmoittaa vanhusten määrän suhteessa työikäisiin (yli 65-vuotiaat/15–64-vuotiaat). Lapsihuoltosuhde on suhdeluku, joka ilmoittaa lasten määrän suhteessa työikäisiin (0–14-vuotiaat/15–64-vuotiaat).</a:t>
            </a:r>
          </a:p>
        </p:txBody>
      </p:sp>
      <p:pic>
        <p:nvPicPr>
          <p:cNvPr id="3" name="Kuva 2" descr="Kuva, joka sisältää kohteen teksti&#10;&#10;Kuvaus luotu automaattisesti">
            <a:extLst>
              <a:ext uri="{FF2B5EF4-FFF2-40B4-BE49-F238E27FC236}">
                <a16:creationId xmlns:a16="http://schemas.microsoft.com/office/drawing/2014/main" id="{DB8E91CE-FE3D-FA7D-6368-EB9AC95AF132}"/>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55743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2F14D87A-5CAB-4CA1-C4B4-10B4383BBBEE}"/>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Lapsi- ja vanhushuoltosuhteet maakunnittain v. 2023 ja ennuste v. 2045</a:t>
            </a:r>
          </a:p>
        </p:txBody>
      </p:sp>
      <p:graphicFrame>
        <p:nvGraphicFramePr>
          <p:cNvPr id="5" name="Kaavio 4">
            <a:extLst>
              <a:ext uri="{FF2B5EF4-FFF2-40B4-BE49-F238E27FC236}">
                <a16:creationId xmlns:a16="http://schemas.microsoft.com/office/drawing/2014/main" id="{84373185-FC2B-4754-873E-99EEAEDF3C25}"/>
              </a:ext>
            </a:extLst>
          </p:cNvPr>
          <p:cNvGraphicFramePr>
            <a:graphicFrameLocks/>
          </p:cNvGraphicFramePr>
          <p:nvPr>
            <p:extLst>
              <p:ext uri="{D42A27DB-BD31-4B8C-83A1-F6EECF244321}">
                <p14:modId xmlns:p14="http://schemas.microsoft.com/office/powerpoint/2010/main" val="2968146379"/>
              </p:ext>
            </p:extLst>
          </p:nvPr>
        </p:nvGraphicFramePr>
        <p:xfrm>
          <a:off x="1143754" y="997565"/>
          <a:ext cx="9904491" cy="4862869"/>
        </p:xfrm>
        <a:graphic>
          <a:graphicData uri="http://schemas.openxmlformats.org/drawingml/2006/chart">
            <c:chart xmlns:c="http://schemas.openxmlformats.org/drawingml/2006/chart" xmlns:r="http://schemas.openxmlformats.org/officeDocument/2006/relationships" r:id="rId2"/>
          </a:graphicData>
        </a:graphic>
      </p:graphicFrame>
      <p:pic>
        <p:nvPicPr>
          <p:cNvPr id="2" name="Kuva 1" descr="Kuva, joka sisältää kohteen teksti&#10;&#10;Kuvaus luotu automaattisesti">
            <a:extLst>
              <a:ext uri="{FF2B5EF4-FFF2-40B4-BE49-F238E27FC236}">
                <a16:creationId xmlns:a16="http://schemas.microsoft.com/office/drawing/2014/main" id="{7D4B4AB9-9D30-DDF3-EE94-11A96EF9C1A7}"/>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329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779DDA-8258-5E9B-43C3-509624FF17F8}"/>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75 vuotta täyttäneet Pohjois-Savossa v. 2020 ja ennuste v. 2040</a:t>
            </a:r>
          </a:p>
        </p:txBody>
      </p:sp>
      <p:graphicFrame>
        <p:nvGraphicFramePr>
          <p:cNvPr id="4" name="Taulukko 3">
            <a:extLst>
              <a:ext uri="{FF2B5EF4-FFF2-40B4-BE49-F238E27FC236}">
                <a16:creationId xmlns:a16="http://schemas.microsoft.com/office/drawing/2014/main" id="{B0FEECDB-60AA-20BD-F6E3-749EBA870FF8}"/>
              </a:ext>
            </a:extLst>
          </p:cNvPr>
          <p:cNvGraphicFramePr>
            <a:graphicFrameLocks noGrp="1"/>
          </p:cNvGraphicFramePr>
          <p:nvPr>
            <p:extLst>
              <p:ext uri="{D42A27DB-BD31-4B8C-83A1-F6EECF244321}">
                <p14:modId xmlns:p14="http://schemas.microsoft.com/office/powerpoint/2010/main" val="458355458"/>
              </p:ext>
            </p:extLst>
          </p:nvPr>
        </p:nvGraphicFramePr>
        <p:xfrm>
          <a:off x="1528527" y="993515"/>
          <a:ext cx="9134946" cy="4766410"/>
        </p:xfrm>
        <a:graphic>
          <a:graphicData uri="http://schemas.openxmlformats.org/drawingml/2006/table">
            <a:tbl>
              <a:tblPr firstRow="1" bandRow="1">
                <a:tableStyleId>{D27102A9-8310-4765-A935-A1911B00CA55}</a:tableStyleId>
              </a:tblPr>
              <a:tblGrid>
                <a:gridCol w="1777815">
                  <a:extLst>
                    <a:ext uri="{9D8B030D-6E8A-4147-A177-3AD203B41FA5}">
                      <a16:colId xmlns:a16="http://schemas.microsoft.com/office/drawing/2014/main" val="1497927135"/>
                    </a:ext>
                  </a:extLst>
                </a:gridCol>
                <a:gridCol w="907821">
                  <a:extLst>
                    <a:ext uri="{9D8B030D-6E8A-4147-A177-3AD203B41FA5}">
                      <a16:colId xmlns:a16="http://schemas.microsoft.com/office/drawing/2014/main" val="3645070963"/>
                    </a:ext>
                  </a:extLst>
                </a:gridCol>
                <a:gridCol w="806952">
                  <a:extLst>
                    <a:ext uri="{9D8B030D-6E8A-4147-A177-3AD203B41FA5}">
                      <a16:colId xmlns:a16="http://schemas.microsoft.com/office/drawing/2014/main" val="2304971852"/>
                    </a:ext>
                  </a:extLst>
                </a:gridCol>
                <a:gridCol w="1096950">
                  <a:extLst>
                    <a:ext uri="{9D8B030D-6E8A-4147-A177-3AD203B41FA5}">
                      <a16:colId xmlns:a16="http://schemas.microsoft.com/office/drawing/2014/main" val="1051898522"/>
                    </a:ext>
                  </a:extLst>
                </a:gridCol>
                <a:gridCol w="709236">
                  <a:extLst>
                    <a:ext uri="{9D8B030D-6E8A-4147-A177-3AD203B41FA5}">
                      <a16:colId xmlns:a16="http://schemas.microsoft.com/office/drawing/2014/main" val="3468562855"/>
                    </a:ext>
                  </a:extLst>
                </a:gridCol>
                <a:gridCol w="781734">
                  <a:extLst>
                    <a:ext uri="{9D8B030D-6E8A-4147-A177-3AD203B41FA5}">
                      <a16:colId xmlns:a16="http://schemas.microsoft.com/office/drawing/2014/main" val="131098410"/>
                    </a:ext>
                  </a:extLst>
                </a:gridCol>
                <a:gridCol w="1159993">
                  <a:extLst>
                    <a:ext uri="{9D8B030D-6E8A-4147-A177-3AD203B41FA5}">
                      <a16:colId xmlns:a16="http://schemas.microsoft.com/office/drawing/2014/main" val="253108370"/>
                    </a:ext>
                  </a:extLst>
                </a:gridCol>
                <a:gridCol w="974016">
                  <a:extLst>
                    <a:ext uri="{9D8B030D-6E8A-4147-A177-3AD203B41FA5}">
                      <a16:colId xmlns:a16="http://schemas.microsoft.com/office/drawing/2014/main" val="535067753"/>
                    </a:ext>
                  </a:extLst>
                </a:gridCol>
                <a:gridCol w="920429">
                  <a:extLst>
                    <a:ext uri="{9D8B030D-6E8A-4147-A177-3AD203B41FA5}">
                      <a16:colId xmlns:a16="http://schemas.microsoft.com/office/drawing/2014/main" val="3404891345"/>
                    </a:ext>
                  </a:extLst>
                </a:gridCol>
              </a:tblGrid>
              <a:tr h="493076">
                <a:tc>
                  <a:txBody>
                    <a:bodyPr/>
                    <a:lstStyle/>
                    <a:p>
                      <a:pPr algn="l" fontAlgn="t"/>
                      <a:r>
                        <a:rPr lang="fi-FI" sz="1050" b="1" u="none" strike="noStrike" dirty="0">
                          <a:solidFill>
                            <a:srgbClr val="000000"/>
                          </a:solidFill>
                          <a:effectLst/>
                        </a:rPr>
                        <a:t>Alue</a:t>
                      </a:r>
                      <a:endParaRPr lang="fi-FI" sz="105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dirty="0">
                          <a:solidFill>
                            <a:srgbClr val="000000"/>
                          </a:solidFill>
                          <a:effectLst/>
                        </a:rPr>
                        <a:t>2023 </a:t>
                      </a:r>
                      <a:br>
                        <a:rPr lang="fi-FI" sz="1050" b="1" u="none" strike="noStrike" dirty="0">
                          <a:solidFill>
                            <a:srgbClr val="000000"/>
                          </a:solidFill>
                          <a:effectLst/>
                        </a:rPr>
                      </a:br>
                      <a:r>
                        <a:rPr lang="fi-FI" sz="1050" b="1" u="none" strike="noStrike" dirty="0">
                          <a:solidFill>
                            <a:srgbClr val="000000"/>
                          </a:solidFill>
                          <a:effectLst/>
                        </a:rPr>
                        <a:t>Väestö </a:t>
                      </a:r>
                      <a:br>
                        <a:rPr lang="fi-FI" sz="1050" b="1" u="none" strike="noStrike" dirty="0">
                          <a:solidFill>
                            <a:srgbClr val="000000"/>
                          </a:solidFill>
                          <a:effectLst/>
                        </a:rPr>
                      </a:br>
                      <a:r>
                        <a:rPr lang="fi-FI" sz="1050" b="1" u="none" strike="noStrike" dirty="0">
                          <a:solidFill>
                            <a:srgbClr val="000000"/>
                          </a:solidFill>
                          <a:effectLst/>
                        </a:rPr>
                        <a:t>yhteensä</a:t>
                      </a:r>
                      <a:endParaRPr lang="fi-FI" sz="105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a:solidFill>
                            <a:srgbClr val="000000"/>
                          </a:solidFill>
                          <a:effectLst/>
                        </a:rPr>
                        <a:t>2023</a:t>
                      </a:r>
                      <a:br>
                        <a:rPr lang="fi-FI" sz="1050" b="1" u="none" strike="noStrike">
                          <a:solidFill>
                            <a:srgbClr val="000000"/>
                          </a:solidFill>
                          <a:effectLst/>
                        </a:rPr>
                      </a:br>
                      <a:r>
                        <a:rPr lang="fi-FI" sz="1050" b="1" u="none" strike="noStrike">
                          <a:solidFill>
                            <a:srgbClr val="000000"/>
                          </a:solidFill>
                          <a:effectLst/>
                        </a:rPr>
                        <a:t>75v täyttäneet</a:t>
                      </a:r>
                      <a:endParaRPr lang="fi-FI" sz="1050" b="1" i="0" u="none" strike="noStrike">
                        <a:solidFill>
                          <a:srgbClr val="000000"/>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a:solidFill>
                            <a:srgbClr val="000000"/>
                          </a:solidFill>
                          <a:effectLst/>
                        </a:rPr>
                        <a:t>75v täyttäneiden </a:t>
                      </a:r>
                      <a:br>
                        <a:rPr lang="fi-FI" sz="1050" b="1" u="none" strike="noStrike">
                          <a:solidFill>
                            <a:srgbClr val="000000"/>
                          </a:solidFill>
                          <a:effectLst/>
                        </a:rPr>
                      </a:br>
                      <a:r>
                        <a:rPr lang="fi-FI" sz="1050" b="1" u="none" strike="noStrike">
                          <a:solidFill>
                            <a:srgbClr val="000000"/>
                          </a:solidFill>
                          <a:effectLst/>
                        </a:rPr>
                        <a:t>osuus (%)</a:t>
                      </a:r>
                      <a:br>
                        <a:rPr lang="fi-FI" sz="1050" b="1" u="none" strike="noStrike">
                          <a:solidFill>
                            <a:srgbClr val="000000"/>
                          </a:solidFill>
                          <a:effectLst/>
                        </a:rPr>
                      </a:br>
                      <a:r>
                        <a:rPr lang="fi-FI" sz="1050" b="1" u="none" strike="noStrike">
                          <a:solidFill>
                            <a:srgbClr val="000000"/>
                          </a:solidFill>
                          <a:effectLst/>
                        </a:rPr>
                        <a:t>väestöstä (2023)</a:t>
                      </a:r>
                      <a:endParaRPr lang="fi-FI" sz="1050" b="1" i="0" u="none" strike="noStrike">
                        <a:solidFill>
                          <a:srgbClr val="000000"/>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dirty="0">
                          <a:solidFill>
                            <a:srgbClr val="000000"/>
                          </a:solidFill>
                          <a:effectLst/>
                        </a:rPr>
                        <a:t>2045 </a:t>
                      </a:r>
                      <a:br>
                        <a:rPr lang="fi-FI" sz="1050" b="1" u="none" strike="noStrike" dirty="0">
                          <a:solidFill>
                            <a:srgbClr val="000000"/>
                          </a:solidFill>
                          <a:effectLst/>
                        </a:rPr>
                      </a:br>
                      <a:r>
                        <a:rPr lang="fi-FI" sz="1050" b="1" u="none" strike="noStrike" dirty="0">
                          <a:solidFill>
                            <a:srgbClr val="000000"/>
                          </a:solidFill>
                          <a:effectLst/>
                        </a:rPr>
                        <a:t>Väestö </a:t>
                      </a:r>
                      <a:br>
                        <a:rPr lang="fi-FI" sz="1050" b="1" u="none" strike="noStrike" dirty="0">
                          <a:solidFill>
                            <a:srgbClr val="000000"/>
                          </a:solidFill>
                          <a:effectLst/>
                        </a:rPr>
                      </a:br>
                      <a:r>
                        <a:rPr lang="fi-FI" sz="1050" b="1" u="none" strike="noStrike" dirty="0">
                          <a:solidFill>
                            <a:srgbClr val="000000"/>
                          </a:solidFill>
                          <a:effectLst/>
                        </a:rPr>
                        <a:t>yhteensä</a:t>
                      </a:r>
                      <a:endParaRPr lang="fi-FI" sz="105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a:solidFill>
                            <a:srgbClr val="000000"/>
                          </a:solidFill>
                          <a:effectLst/>
                        </a:rPr>
                        <a:t>2045 </a:t>
                      </a:r>
                      <a:br>
                        <a:rPr lang="fi-FI" sz="1050" b="1" u="none" strike="noStrike">
                          <a:solidFill>
                            <a:srgbClr val="000000"/>
                          </a:solidFill>
                          <a:effectLst/>
                        </a:rPr>
                      </a:br>
                      <a:r>
                        <a:rPr lang="fi-FI" sz="1050" b="1" u="none" strike="noStrike">
                          <a:solidFill>
                            <a:srgbClr val="000000"/>
                          </a:solidFill>
                          <a:effectLst/>
                        </a:rPr>
                        <a:t>75v </a:t>
                      </a:r>
                      <a:br>
                        <a:rPr lang="fi-FI" sz="1050" b="1" u="none" strike="noStrike">
                          <a:solidFill>
                            <a:srgbClr val="000000"/>
                          </a:solidFill>
                          <a:effectLst/>
                        </a:rPr>
                      </a:br>
                      <a:r>
                        <a:rPr lang="fi-FI" sz="1050" b="1" u="none" strike="noStrike">
                          <a:solidFill>
                            <a:srgbClr val="000000"/>
                          </a:solidFill>
                          <a:effectLst/>
                        </a:rPr>
                        <a:t>täyttäneet</a:t>
                      </a:r>
                      <a:endParaRPr lang="fi-FI" sz="1050" b="1" i="0" u="none" strike="noStrike">
                        <a:solidFill>
                          <a:srgbClr val="000000"/>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a:solidFill>
                            <a:srgbClr val="000000"/>
                          </a:solidFill>
                          <a:effectLst/>
                        </a:rPr>
                        <a:t>75v täyttäneiden </a:t>
                      </a:r>
                      <a:br>
                        <a:rPr lang="fi-FI" sz="1050" b="1" u="none" strike="noStrike">
                          <a:solidFill>
                            <a:srgbClr val="000000"/>
                          </a:solidFill>
                          <a:effectLst/>
                        </a:rPr>
                      </a:br>
                      <a:r>
                        <a:rPr lang="fi-FI" sz="1050" b="1" u="none" strike="noStrike">
                          <a:solidFill>
                            <a:srgbClr val="000000"/>
                          </a:solidFill>
                          <a:effectLst/>
                        </a:rPr>
                        <a:t>osuus (%)</a:t>
                      </a:r>
                      <a:br>
                        <a:rPr lang="fi-FI" sz="1050" b="1" u="none" strike="noStrike">
                          <a:solidFill>
                            <a:srgbClr val="000000"/>
                          </a:solidFill>
                          <a:effectLst/>
                        </a:rPr>
                      </a:br>
                      <a:r>
                        <a:rPr lang="fi-FI" sz="1050" b="1" u="none" strike="noStrike">
                          <a:solidFill>
                            <a:srgbClr val="000000"/>
                          </a:solidFill>
                          <a:effectLst/>
                        </a:rPr>
                        <a:t>väestöstä (2045)</a:t>
                      </a:r>
                      <a:endParaRPr lang="fi-FI" sz="1050" b="1" i="0" u="none" strike="noStrike">
                        <a:solidFill>
                          <a:srgbClr val="000000"/>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a:solidFill>
                            <a:srgbClr val="000000"/>
                          </a:solidFill>
                          <a:effectLst/>
                        </a:rPr>
                        <a:t>75v täyttäneet </a:t>
                      </a:r>
                      <a:br>
                        <a:rPr lang="fi-FI" sz="1050" b="1" u="none" strike="noStrike">
                          <a:solidFill>
                            <a:srgbClr val="000000"/>
                          </a:solidFill>
                          <a:effectLst/>
                        </a:rPr>
                      </a:br>
                      <a:r>
                        <a:rPr lang="fi-FI" sz="1050" b="1" u="none" strike="noStrike">
                          <a:solidFill>
                            <a:srgbClr val="000000"/>
                          </a:solidFill>
                          <a:effectLst/>
                        </a:rPr>
                        <a:t>muutos (henk.) </a:t>
                      </a:r>
                      <a:br>
                        <a:rPr lang="fi-FI" sz="1050" b="1" u="none" strike="noStrike">
                          <a:solidFill>
                            <a:srgbClr val="000000"/>
                          </a:solidFill>
                          <a:effectLst/>
                        </a:rPr>
                      </a:br>
                      <a:r>
                        <a:rPr lang="fi-FI" sz="1050" b="1" u="none" strike="noStrike">
                          <a:solidFill>
                            <a:srgbClr val="000000"/>
                          </a:solidFill>
                          <a:effectLst/>
                        </a:rPr>
                        <a:t>v. 2023–2045</a:t>
                      </a:r>
                      <a:endParaRPr lang="fi-FI" sz="1050" b="1"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050" b="1" u="none" strike="noStrike" dirty="0">
                          <a:solidFill>
                            <a:srgbClr val="000000"/>
                          </a:solidFill>
                          <a:effectLst/>
                        </a:rPr>
                        <a:t>75v täyttäneet </a:t>
                      </a:r>
                      <a:br>
                        <a:rPr lang="fi-FI" sz="1050" b="1" u="none" strike="noStrike" dirty="0">
                          <a:solidFill>
                            <a:srgbClr val="000000"/>
                          </a:solidFill>
                          <a:effectLst/>
                        </a:rPr>
                      </a:br>
                      <a:r>
                        <a:rPr lang="fi-FI" sz="1050" b="1" u="none" strike="noStrike" dirty="0">
                          <a:solidFill>
                            <a:srgbClr val="000000"/>
                          </a:solidFill>
                          <a:effectLst/>
                        </a:rPr>
                        <a:t>muutos (%) </a:t>
                      </a:r>
                      <a:br>
                        <a:rPr lang="fi-FI" sz="1050" b="1" u="none" strike="noStrike" dirty="0">
                          <a:solidFill>
                            <a:srgbClr val="000000"/>
                          </a:solidFill>
                          <a:effectLst/>
                        </a:rPr>
                      </a:br>
                      <a:r>
                        <a:rPr lang="fi-FI" sz="1050" b="1" u="none" strike="noStrike" dirty="0">
                          <a:solidFill>
                            <a:srgbClr val="000000"/>
                          </a:solidFill>
                          <a:effectLst/>
                        </a:rPr>
                        <a:t>v. 2023–2045</a:t>
                      </a:r>
                      <a:endParaRPr lang="fi-FI" sz="1050" b="1" i="0" u="none" strike="noStrike" dirty="0">
                        <a:solidFill>
                          <a:srgbClr val="000000"/>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91133"/>
                  </a:ext>
                </a:extLst>
              </a:tr>
              <a:tr h="164359">
                <a:tc>
                  <a:txBody>
                    <a:bodyPr/>
                    <a:lstStyle/>
                    <a:p>
                      <a:pPr algn="l" fontAlgn="b"/>
                      <a:r>
                        <a:rPr lang="fi-FI" sz="1050" b="0" u="none" strike="noStrike" dirty="0">
                          <a:solidFill>
                            <a:srgbClr val="000000"/>
                          </a:solidFill>
                          <a:effectLst/>
                        </a:rPr>
                        <a:t>Kuopio</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dirty="0">
                          <a:solidFill>
                            <a:srgbClr val="000000"/>
                          </a:solidFill>
                          <a:effectLst/>
                        </a:rPr>
                        <a:t>124 021</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12 778</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10,3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144 769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20 483</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14,1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7 705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60,3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0210663"/>
                  </a:ext>
                </a:extLst>
              </a:tr>
              <a:tr h="164359">
                <a:tc>
                  <a:txBody>
                    <a:bodyPr/>
                    <a:lstStyle/>
                    <a:p>
                      <a:pPr algn="l" fontAlgn="b"/>
                      <a:r>
                        <a:rPr lang="fi-FI" sz="1050" b="0" u="none" strike="noStrike" dirty="0">
                          <a:solidFill>
                            <a:srgbClr val="000000"/>
                          </a:solidFill>
                          <a:effectLst/>
                        </a:rPr>
                        <a:t>Siilinjärvi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21 290</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2 241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10,5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20 299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3 570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17,6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1 329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59,3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5188663"/>
                  </a:ext>
                </a:extLst>
              </a:tr>
              <a:tr h="164359">
                <a:tc>
                  <a:txBody>
                    <a:bodyPr/>
                    <a:lstStyle/>
                    <a:p>
                      <a:pPr algn="l" fontAlgn="b"/>
                      <a:r>
                        <a:rPr lang="fi-FI" sz="1050" b="1" u="none" strike="noStrike" dirty="0">
                          <a:solidFill>
                            <a:srgbClr val="000000"/>
                          </a:solidFill>
                          <a:effectLst/>
                        </a:rPr>
                        <a:t>Kuopion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145 311</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15 019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10,3</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165 068</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24 053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14,6</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9 034</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dirty="0">
                          <a:solidFill>
                            <a:srgbClr val="000000"/>
                          </a:solidFill>
                          <a:effectLst/>
                        </a:rPr>
                        <a:t>60,2</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8494951"/>
                  </a:ext>
                </a:extLst>
              </a:tr>
              <a:tr h="164359">
                <a:tc>
                  <a:txBody>
                    <a:bodyPr/>
                    <a:lstStyle/>
                    <a:p>
                      <a:pPr algn="l" fontAlgn="b"/>
                      <a:r>
                        <a:rPr lang="fi-FI" sz="1050" b="0" u="none" strike="noStrike">
                          <a:solidFill>
                            <a:srgbClr val="000000"/>
                          </a:solidFill>
                          <a:effectLst/>
                        </a:rPr>
                        <a:t>Iisalmi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20 618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2 686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13,0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17 696</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3 585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20,3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899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33,5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1489772"/>
                  </a:ext>
                </a:extLst>
              </a:tr>
              <a:tr h="164359">
                <a:tc>
                  <a:txBody>
                    <a:bodyPr/>
                    <a:lstStyle/>
                    <a:p>
                      <a:pPr algn="l" fontAlgn="b"/>
                      <a:r>
                        <a:rPr lang="fi-FI" sz="1050" b="0" u="none" strike="noStrike">
                          <a:solidFill>
                            <a:srgbClr val="000000"/>
                          </a:solidFill>
                          <a:effectLst/>
                        </a:rPr>
                        <a:t>Kiuruvesi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7 475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1 182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15,8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5 550</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1 363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24,6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181</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15,3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3163390"/>
                  </a:ext>
                </a:extLst>
              </a:tr>
              <a:tr h="164359">
                <a:tc>
                  <a:txBody>
                    <a:bodyPr/>
                    <a:lstStyle/>
                    <a:p>
                      <a:pPr algn="l" fontAlgn="b"/>
                      <a:r>
                        <a:rPr lang="fi-FI" sz="1050" b="0" u="none" strike="noStrike">
                          <a:solidFill>
                            <a:srgbClr val="000000"/>
                          </a:solidFill>
                          <a:effectLst/>
                        </a:rPr>
                        <a:t>Keitele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2 035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18,0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1 512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29,7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83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22,7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1684504"/>
                  </a:ext>
                </a:extLst>
              </a:tr>
              <a:tr h="164359">
                <a:tc>
                  <a:txBody>
                    <a:bodyPr/>
                    <a:lstStyle/>
                    <a:p>
                      <a:pPr algn="l" fontAlgn="b"/>
                      <a:r>
                        <a:rPr lang="fi-FI" sz="1050" b="0" u="none" strike="noStrike">
                          <a:solidFill>
                            <a:srgbClr val="000000"/>
                          </a:solidFill>
                          <a:effectLst/>
                        </a:rPr>
                        <a:t>Lapinlahti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8 975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1 169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13,0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7 231</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1 420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19,6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251</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21,5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0955248"/>
                  </a:ext>
                </a:extLst>
              </a:tr>
              <a:tr h="164359">
                <a:tc>
                  <a:txBody>
                    <a:bodyPr/>
                    <a:lstStyle/>
                    <a:p>
                      <a:pPr algn="l" fontAlgn="b"/>
                      <a:r>
                        <a:rPr lang="fi-FI" sz="1050" b="0" u="none" strike="noStrike">
                          <a:solidFill>
                            <a:srgbClr val="000000"/>
                          </a:solidFill>
                          <a:effectLst/>
                        </a:rPr>
                        <a:t>Pielavesi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4 073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19,0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3 087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903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29,3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129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16,7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1884065"/>
                  </a:ext>
                </a:extLst>
              </a:tr>
              <a:tr h="164359">
                <a:tc>
                  <a:txBody>
                    <a:bodyPr/>
                    <a:lstStyle/>
                    <a:p>
                      <a:pPr algn="l" fontAlgn="b"/>
                      <a:r>
                        <a:rPr lang="fi-FI" sz="1050" b="0" u="none" strike="noStrike">
                          <a:solidFill>
                            <a:srgbClr val="000000"/>
                          </a:solidFill>
                          <a:effectLst/>
                        </a:rPr>
                        <a:t>Sonkajärvi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3 637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624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17,2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2 757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27,2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125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20,0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8466467"/>
                  </a:ext>
                </a:extLst>
              </a:tr>
              <a:tr h="164359">
                <a:tc>
                  <a:txBody>
                    <a:bodyPr/>
                    <a:lstStyle/>
                    <a:p>
                      <a:pPr algn="l" fontAlgn="b"/>
                      <a:r>
                        <a:rPr lang="fi-FI" sz="1050" b="0" u="none" strike="noStrike">
                          <a:solidFill>
                            <a:srgbClr val="000000"/>
                          </a:solidFill>
                          <a:effectLst/>
                        </a:rPr>
                        <a:t>Vieremä</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3 387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13,0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2 672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21,1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126</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28,7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6677779"/>
                  </a:ext>
                </a:extLst>
              </a:tr>
              <a:tr h="164359">
                <a:tc>
                  <a:txBody>
                    <a:bodyPr/>
                    <a:lstStyle/>
                    <a:p>
                      <a:pPr algn="l" fontAlgn="b"/>
                      <a:r>
                        <a:rPr lang="fi-FI" sz="1050" b="1" u="none" strike="noStrike" dirty="0">
                          <a:solidFill>
                            <a:srgbClr val="000000"/>
                          </a:solidFill>
                          <a:effectLst/>
                        </a:rPr>
                        <a:t>Ylä-Savon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50 200</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7 240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14,4</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40 505</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9 034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22,3</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1 794</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dirty="0">
                          <a:solidFill>
                            <a:srgbClr val="000000"/>
                          </a:solidFill>
                          <a:effectLst/>
                        </a:rPr>
                        <a:t>24,8</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2256382"/>
                  </a:ext>
                </a:extLst>
              </a:tr>
              <a:tr h="164359">
                <a:tc>
                  <a:txBody>
                    <a:bodyPr/>
                    <a:lstStyle/>
                    <a:p>
                      <a:pPr algn="l" fontAlgn="b"/>
                      <a:r>
                        <a:rPr lang="fi-FI" sz="1050" b="0" u="none" strike="noStrike">
                          <a:solidFill>
                            <a:srgbClr val="000000"/>
                          </a:solidFill>
                          <a:effectLst/>
                        </a:rPr>
                        <a:t>Suonenjoki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6 708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1 102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16,4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5 506</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1 385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25,2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283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25,7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0910891"/>
                  </a:ext>
                </a:extLst>
              </a:tr>
              <a:tr h="164359">
                <a:tc>
                  <a:txBody>
                    <a:bodyPr/>
                    <a:lstStyle/>
                    <a:p>
                      <a:pPr algn="l" fontAlgn="b"/>
                      <a:r>
                        <a:rPr lang="fi-FI" sz="1050" b="0" u="none" strike="noStrike">
                          <a:solidFill>
                            <a:srgbClr val="000000"/>
                          </a:solidFill>
                          <a:effectLst/>
                        </a:rPr>
                        <a:t>Rautalampi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2 933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18,2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2 298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24,4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26</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235028"/>
                  </a:ext>
                </a:extLst>
              </a:tr>
              <a:tr h="164359">
                <a:tc>
                  <a:txBody>
                    <a:bodyPr/>
                    <a:lstStyle/>
                    <a:p>
                      <a:pPr algn="l" fontAlgn="b"/>
                      <a:r>
                        <a:rPr lang="fi-FI" sz="1050" b="0" u="none" strike="noStrike">
                          <a:solidFill>
                            <a:srgbClr val="000000"/>
                          </a:solidFill>
                          <a:effectLst/>
                        </a:rPr>
                        <a:t>Tervo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1 412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18,3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1 050</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295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28,1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13,9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908287"/>
                  </a:ext>
                </a:extLst>
              </a:tr>
              <a:tr h="164359">
                <a:tc>
                  <a:txBody>
                    <a:bodyPr/>
                    <a:lstStyle/>
                    <a:p>
                      <a:pPr algn="l" fontAlgn="b"/>
                      <a:r>
                        <a:rPr lang="fi-FI" sz="1050" b="0" u="none" strike="noStrike">
                          <a:solidFill>
                            <a:srgbClr val="000000"/>
                          </a:solidFill>
                          <a:effectLst/>
                        </a:rPr>
                        <a:t>Vesanto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1 895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22,0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1 526</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29,1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5353694"/>
                  </a:ext>
                </a:extLst>
              </a:tr>
              <a:tr h="164359">
                <a:tc>
                  <a:txBody>
                    <a:bodyPr/>
                    <a:lstStyle/>
                    <a:p>
                      <a:pPr algn="l" fontAlgn="b"/>
                      <a:r>
                        <a:rPr lang="fi-FI" sz="1050" b="1" u="none" strike="noStrike" dirty="0">
                          <a:solidFill>
                            <a:srgbClr val="000000"/>
                          </a:solidFill>
                          <a:effectLst/>
                        </a:rPr>
                        <a:t>Sisä-Savon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12 948</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2 312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17,9</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10 380</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2 684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25,9</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372</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dirty="0">
                          <a:solidFill>
                            <a:srgbClr val="000000"/>
                          </a:solidFill>
                          <a:effectLst/>
                        </a:rPr>
                        <a:t>16,1</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6980675"/>
                  </a:ext>
                </a:extLst>
              </a:tr>
              <a:tr h="164359">
                <a:tc>
                  <a:txBody>
                    <a:bodyPr/>
                    <a:lstStyle/>
                    <a:p>
                      <a:pPr algn="l" fontAlgn="b"/>
                      <a:r>
                        <a:rPr lang="fi-FI" sz="1050" b="0" u="none" strike="noStrike">
                          <a:solidFill>
                            <a:srgbClr val="000000"/>
                          </a:solidFill>
                          <a:effectLst/>
                        </a:rPr>
                        <a:t>Kaavi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2 628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19,3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1 967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24,7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5642562"/>
                  </a:ext>
                </a:extLst>
              </a:tr>
              <a:tr h="164359">
                <a:tc>
                  <a:txBody>
                    <a:bodyPr/>
                    <a:lstStyle/>
                    <a:p>
                      <a:pPr algn="l" fontAlgn="b"/>
                      <a:r>
                        <a:rPr lang="fi-FI" sz="1050" b="0" u="none" strike="noStrike">
                          <a:solidFill>
                            <a:srgbClr val="000000"/>
                          </a:solidFill>
                          <a:effectLst/>
                        </a:rPr>
                        <a:t>Rautavaara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1 424</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19,5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982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27,0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9797868"/>
                  </a:ext>
                </a:extLst>
              </a:tr>
              <a:tr h="164359">
                <a:tc>
                  <a:txBody>
                    <a:bodyPr/>
                    <a:lstStyle/>
                    <a:p>
                      <a:pPr algn="l" fontAlgn="b"/>
                      <a:r>
                        <a:rPr lang="fi-FI" sz="1050" b="0" u="none" strike="noStrike">
                          <a:solidFill>
                            <a:srgbClr val="000000"/>
                          </a:solidFill>
                          <a:effectLst/>
                        </a:rPr>
                        <a:t>Tuusniemi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2 313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16,9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1 869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480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25,7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88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22,4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0795665"/>
                  </a:ext>
                </a:extLst>
              </a:tr>
              <a:tr h="164359">
                <a:tc>
                  <a:txBody>
                    <a:bodyPr/>
                    <a:lstStyle/>
                    <a:p>
                      <a:pPr algn="l" fontAlgn="b"/>
                      <a:r>
                        <a:rPr lang="fi-FI" sz="1050" b="1" u="none" strike="noStrike" dirty="0">
                          <a:solidFill>
                            <a:srgbClr val="000000"/>
                          </a:solidFill>
                          <a:effectLst/>
                        </a:rPr>
                        <a:t>Koillis-Savon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6 365</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1 178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18,5</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4 818</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1 230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25,5</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52</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dirty="0">
                          <a:solidFill>
                            <a:srgbClr val="000000"/>
                          </a:solidFill>
                          <a:effectLst/>
                        </a:rPr>
                        <a:t>4,4</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7815122"/>
                  </a:ext>
                </a:extLst>
              </a:tr>
              <a:tr h="164359">
                <a:tc>
                  <a:txBody>
                    <a:bodyPr/>
                    <a:lstStyle/>
                    <a:p>
                      <a:pPr algn="l" fontAlgn="b"/>
                      <a:r>
                        <a:rPr lang="fi-FI" sz="1050" b="0" u="none" strike="noStrike">
                          <a:solidFill>
                            <a:srgbClr val="000000"/>
                          </a:solidFill>
                          <a:effectLst/>
                        </a:rPr>
                        <a:t>Varkaus</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19 727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3 140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15,9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16 625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4 053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24,4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913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29,1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7007082"/>
                  </a:ext>
                </a:extLst>
              </a:tr>
              <a:tr h="164359">
                <a:tc>
                  <a:txBody>
                    <a:bodyPr/>
                    <a:lstStyle/>
                    <a:p>
                      <a:pPr algn="l" fontAlgn="b"/>
                      <a:r>
                        <a:rPr lang="fi-FI" sz="1050" b="0" u="none" strike="noStrike">
                          <a:solidFill>
                            <a:srgbClr val="000000"/>
                          </a:solidFill>
                          <a:effectLst/>
                        </a:rPr>
                        <a:t>Joroinen</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4 590</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690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15,0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3 977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872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21,9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182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26,4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72254347"/>
                  </a:ext>
                </a:extLst>
              </a:tr>
              <a:tr h="164359">
                <a:tc>
                  <a:txBody>
                    <a:bodyPr/>
                    <a:lstStyle/>
                    <a:p>
                      <a:pPr algn="l" fontAlgn="b"/>
                      <a:r>
                        <a:rPr lang="fi-FI" sz="1050" b="0" u="none" strike="noStrike">
                          <a:solidFill>
                            <a:srgbClr val="000000"/>
                          </a:solidFill>
                          <a:effectLst/>
                        </a:rPr>
                        <a:t>Leppävirta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9 049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1 465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16,2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7 523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1 787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23,8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0" u="none" strike="noStrike">
                          <a:solidFill>
                            <a:srgbClr val="000000"/>
                          </a:solidFill>
                          <a:effectLst/>
                        </a:rPr>
                        <a:t>322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22,0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4112071"/>
                  </a:ext>
                </a:extLst>
              </a:tr>
              <a:tr h="164359">
                <a:tc>
                  <a:txBody>
                    <a:bodyPr/>
                    <a:lstStyle/>
                    <a:p>
                      <a:pPr algn="l" fontAlgn="b"/>
                      <a:r>
                        <a:rPr lang="fi-FI" sz="1050" b="1" u="none" strike="noStrike" dirty="0">
                          <a:solidFill>
                            <a:srgbClr val="000000"/>
                          </a:solidFill>
                          <a:effectLst/>
                        </a:rPr>
                        <a:t>Varkauden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33 366</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5 295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15,9</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28 125</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6 712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23,9</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1 417</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dirty="0">
                          <a:solidFill>
                            <a:srgbClr val="000000"/>
                          </a:solidFill>
                          <a:effectLst/>
                        </a:rPr>
                        <a:t>26,8</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7340636"/>
                  </a:ext>
                </a:extLst>
              </a:tr>
              <a:tr h="164359">
                <a:tc>
                  <a:txBody>
                    <a:bodyPr/>
                    <a:lstStyle/>
                    <a:p>
                      <a:pPr algn="l" fontAlgn="b"/>
                      <a:r>
                        <a:rPr lang="fi-FI" sz="1050" b="1" u="none" strike="noStrike" dirty="0">
                          <a:solidFill>
                            <a:srgbClr val="000000"/>
                          </a:solidFill>
                          <a:effectLst/>
                        </a:rPr>
                        <a:t>Pohjois-Savo</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248 190</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31 044</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12,5</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248 896</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43 713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17,6</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050" b="1" u="none" strike="noStrike">
                          <a:solidFill>
                            <a:srgbClr val="000000"/>
                          </a:solidFill>
                          <a:effectLst/>
                        </a:rPr>
                        <a:t>12 669</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dirty="0">
                          <a:solidFill>
                            <a:srgbClr val="000000"/>
                          </a:solidFill>
                          <a:effectLst/>
                        </a:rPr>
                        <a:t>40,8</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5359252"/>
                  </a:ext>
                </a:extLst>
              </a:tr>
              <a:tr h="164359">
                <a:tc>
                  <a:txBody>
                    <a:bodyPr/>
                    <a:lstStyle/>
                    <a:p>
                      <a:pPr algn="l" fontAlgn="b"/>
                      <a:r>
                        <a:rPr lang="fi-FI" sz="1050" b="0" u="none" strike="noStrike" dirty="0">
                          <a:solidFill>
                            <a:srgbClr val="000000"/>
                          </a:solidFill>
                          <a:effectLst/>
                        </a:rPr>
                        <a:t>Koko maa</a:t>
                      </a:r>
                      <a:endParaRPr lang="fi-FI" sz="105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5 603 851</a:t>
                      </a:r>
                      <a:endParaRPr lang="fi-FI" sz="1050" b="0" i="1"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626 643</a:t>
                      </a:r>
                      <a:endParaRPr lang="fi-FI" sz="1050" b="0" i="1"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11,2</a:t>
                      </a:r>
                      <a:endParaRPr lang="fi-FI" sz="1050" b="0" i="1"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6 090 802</a:t>
                      </a:r>
                      <a:endParaRPr lang="fi-FI" sz="1050" b="0" i="1"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894 677</a:t>
                      </a:r>
                      <a:endParaRPr lang="fi-FI" sz="1050" b="0" i="1"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dirty="0">
                          <a:solidFill>
                            <a:srgbClr val="000000"/>
                          </a:solidFill>
                          <a:effectLst/>
                        </a:rPr>
                        <a:t>14,7</a:t>
                      </a:r>
                      <a:endParaRPr lang="fi-FI" sz="105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rPr>
                        <a:t>268 034</a:t>
                      </a:r>
                      <a:endParaRPr lang="fi-FI" sz="1050" b="0" i="1"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dirty="0">
                          <a:solidFill>
                            <a:srgbClr val="000000"/>
                          </a:solidFill>
                          <a:effectLst/>
                        </a:rPr>
                        <a:t>42,8</a:t>
                      </a:r>
                      <a:endParaRPr lang="fi-FI" sz="105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412447"/>
                  </a:ext>
                </a:extLst>
              </a:tr>
            </a:tbl>
          </a:graphicData>
        </a:graphic>
      </p:graphicFrame>
      <p:sp>
        <p:nvSpPr>
          <p:cNvPr id="3" name="Tekstiruutu 2">
            <a:extLst>
              <a:ext uri="{FF2B5EF4-FFF2-40B4-BE49-F238E27FC236}">
                <a16:creationId xmlns:a16="http://schemas.microsoft.com/office/drawing/2014/main" id="{A543D6AD-C07C-7096-46C1-A627DF8E4929}"/>
              </a:ext>
            </a:extLst>
          </p:cNvPr>
          <p:cNvSpPr txBox="1"/>
          <p:nvPr/>
        </p:nvSpPr>
        <p:spPr>
          <a:xfrm>
            <a:off x="1528527" y="5756763"/>
            <a:ext cx="1440293" cy="215444"/>
          </a:xfrm>
          <a:prstGeom prst="rect">
            <a:avLst/>
          </a:prstGeom>
          <a:noFill/>
        </p:spPr>
        <p:txBody>
          <a:bodyPr wrap="square" rtlCol="0">
            <a:spAutoFit/>
          </a:bodyPr>
          <a:lstStyle/>
          <a:p>
            <a:r>
              <a:rPr lang="fi-FI" sz="800" dirty="0"/>
              <a:t>Lähde: Tilastokeskus</a:t>
            </a:r>
          </a:p>
        </p:txBody>
      </p:sp>
      <p:pic>
        <p:nvPicPr>
          <p:cNvPr id="5" name="Kuva 4" descr="Kuva, joka sisältää kohteen teksti&#10;&#10;Kuvaus luotu automaattisesti">
            <a:extLst>
              <a:ext uri="{FF2B5EF4-FFF2-40B4-BE49-F238E27FC236}">
                <a16:creationId xmlns:a16="http://schemas.microsoft.com/office/drawing/2014/main" id="{71FE2C85-C10A-327C-E422-71557F30E28B}"/>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385708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A277A9-2365-32A3-4A35-D6B3E7A47CDC}"/>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75 vuotta täyttäneet maakunnittain v. 2023 ja ennuste v. 2045</a:t>
            </a:r>
          </a:p>
        </p:txBody>
      </p:sp>
      <p:graphicFrame>
        <p:nvGraphicFramePr>
          <p:cNvPr id="4" name="Taulukko 3">
            <a:extLst>
              <a:ext uri="{FF2B5EF4-FFF2-40B4-BE49-F238E27FC236}">
                <a16:creationId xmlns:a16="http://schemas.microsoft.com/office/drawing/2014/main" id="{4A54634E-4ED4-4787-792B-C1F5A84F86A8}"/>
              </a:ext>
            </a:extLst>
          </p:cNvPr>
          <p:cNvGraphicFramePr>
            <a:graphicFrameLocks noGrp="1"/>
          </p:cNvGraphicFramePr>
          <p:nvPr>
            <p:extLst>
              <p:ext uri="{D42A27DB-BD31-4B8C-83A1-F6EECF244321}">
                <p14:modId xmlns:p14="http://schemas.microsoft.com/office/powerpoint/2010/main" val="3945346230"/>
              </p:ext>
            </p:extLst>
          </p:nvPr>
        </p:nvGraphicFramePr>
        <p:xfrm>
          <a:off x="722769" y="1302007"/>
          <a:ext cx="10746462" cy="4253986"/>
        </p:xfrm>
        <a:graphic>
          <a:graphicData uri="http://schemas.openxmlformats.org/drawingml/2006/table">
            <a:tbl>
              <a:tblPr firstRow="1" bandRow="1">
                <a:tableStyleId>{D27102A9-8310-4765-A935-A1911B00CA55}</a:tableStyleId>
              </a:tblPr>
              <a:tblGrid>
                <a:gridCol w="2680354">
                  <a:extLst>
                    <a:ext uri="{9D8B030D-6E8A-4147-A177-3AD203B41FA5}">
                      <a16:colId xmlns:a16="http://schemas.microsoft.com/office/drawing/2014/main" val="1507864513"/>
                    </a:ext>
                  </a:extLst>
                </a:gridCol>
                <a:gridCol w="951901">
                  <a:extLst>
                    <a:ext uri="{9D8B030D-6E8A-4147-A177-3AD203B41FA5}">
                      <a16:colId xmlns:a16="http://schemas.microsoft.com/office/drawing/2014/main" val="1704363911"/>
                    </a:ext>
                  </a:extLst>
                </a:gridCol>
                <a:gridCol w="951901">
                  <a:extLst>
                    <a:ext uri="{9D8B030D-6E8A-4147-A177-3AD203B41FA5}">
                      <a16:colId xmlns:a16="http://schemas.microsoft.com/office/drawing/2014/main" val="2666623078"/>
                    </a:ext>
                  </a:extLst>
                </a:gridCol>
                <a:gridCol w="1164826">
                  <a:extLst>
                    <a:ext uri="{9D8B030D-6E8A-4147-A177-3AD203B41FA5}">
                      <a16:colId xmlns:a16="http://schemas.microsoft.com/office/drawing/2014/main" val="2600803337"/>
                    </a:ext>
                  </a:extLst>
                </a:gridCol>
                <a:gridCol w="951901">
                  <a:extLst>
                    <a:ext uri="{9D8B030D-6E8A-4147-A177-3AD203B41FA5}">
                      <a16:colId xmlns:a16="http://schemas.microsoft.com/office/drawing/2014/main" val="3361530525"/>
                    </a:ext>
                  </a:extLst>
                </a:gridCol>
                <a:gridCol w="951901">
                  <a:extLst>
                    <a:ext uri="{9D8B030D-6E8A-4147-A177-3AD203B41FA5}">
                      <a16:colId xmlns:a16="http://schemas.microsoft.com/office/drawing/2014/main" val="2522833578"/>
                    </a:ext>
                  </a:extLst>
                </a:gridCol>
                <a:gridCol w="1120025">
                  <a:extLst>
                    <a:ext uri="{9D8B030D-6E8A-4147-A177-3AD203B41FA5}">
                      <a16:colId xmlns:a16="http://schemas.microsoft.com/office/drawing/2014/main" val="3157389749"/>
                    </a:ext>
                  </a:extLst>
                </a:gridCol>
                <a:gridCol w="1004934">
                  <a:extLst>
                    <a:ext uri="{9D8B030D-6E8A-4147-A177-3AD203B41FA5}">
                      <a16:colId xmlns:a16="http://schemas.microsoft.com/office/drawing/2014/main" val="2658093249"/>
                    </a:ext>
                  </a:extLst>
                </a:gridCol>
                <a:gridCol w="968719">
                  <a:extLst>
                    <a:ext uri="{9D8B030D-6E8A-4147-A177-3AD203B41FA5}">
                      <a16:colId xmlns:a16="http://schemas.microsoft.com/office/drawing/2014/main" val="3909785553"/>
                    </a:ext>
                  </a:extLst>
                </a:gridCol>
              </a:tblGrid>
              <a:tr h="627866">
                <a:tc>
                  <a:txBody>
                    <a:bodyPr/>
                    <a:lstStyle/>
                    <a:p>
                      <a:pPr algn="l" fontAlgn="t"/>
                      <a:r>
                        <a:rPr lang="fi-FI" sz="1100" b="1" u="none" strike="noStrike" dirty="0">
                          <a:solidFill>
                            <a:srgbClr val="000000"/>
                          </a:solidFill>
                          <a:effectLst/>
                        </a:rPr>
                        <a:t>Maakunta</a:t>
                      </a:r>
                      <a:endParaRPr lang="fi-FI" sz="110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a:solidFill>
                            <a:srgbClr val="000000"/>
                          </a:solidFill>
                          <a:effectLst/>
                        </a:rPr>
                        <a:t>2023 </a:t>
                      </a:r>
                      <a:br>
                        <a:rPr lang="fi-FI" sz="1100" b="1" u="none" strike="noStrike">
                          <a:solidFill>
                            <a:srgbClr val="000000"/>
                          </a:solidFill>
                          <a:effectLst/>
                        </a:rPr>
                      </a:br>
                      <a:r>
                        <a:rPr lang="fi-FI" sz="1100" b="1" u="none" strike="noStrike">
                          <a:solidFill>
                            <a:srgbClr val="000000"/>
                          </a:solidFill>
                          <a:effectLst/>
                        </a:rPr>
                        <a:t>Väestö </a:t>
                      </a:r>
                      <a:br>
                        <a:rPr lang="fi-FI" sz="1100" b="1" u="none" strike="noStrike">
                          <a:solidFill>
                            <a:srgbClr val="000000"/>
                          </a:solidFill>
                          <a:effectLst/>
                        </a:rPr>
                      </a:br>
                      <a:r>
                        <a:rPr lang="fi-FI" sz="1100" b="1" u="none" strike="noStrike">
                          <a:solidFill>
                            <a:srgbClr val="000000"/>
                          </a:solidFill>
                          <a:effectLst/>
                        </a:rPr>
                        <a:t>yhteensä</a:t>
                      </a:r>
                      <a:endParaRPr lang="fi-FI" sz="1100" b="1" i="0" u="none" strike="noStrike">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a:solidFill>
                            <a:srgbClr val="000000"/>
                          </a:solidFill>
                          <a:effectLst/>
                        </a:rPr>
                        <a:t>2023</a:t>
                      </a:r>
                      <a:br>
                        <a:rPr lang="fi-FI" sz="1100" b="1" u="none" strike="noStrike">
                          <a:solidFill>
                            <a:srgbClr val="000000"/>
                          </a:solidFill>
                          <a:effectLst/>
                        </a:rPr>
                      </a:br>
                      <a:r>
                        <a:rPr lang="fi-FI" sz="1100" b="1" u="none" strike="noStrike">
                          <a:solidFill>
                            <a:srgbClr val="000000"/>
                          </a:solidFill>
                          <a:effectLst/>
                        </a:rPr>
                        <a:t>75v täyttäneet</a:t>
                      </a:r>
                      <a:endParaRPr lang="fi-FI" sz="1100" b="1" i="0" u="none" strike="noStrike">
                        <a:solidFill>
                          <a:srgbClr val="000000"/>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a:solidFill>
                            <a:srgbClr val="000000"/>
                          </a:solidFill>
                          <a:effectLst/>
                        </a:rPr>
                        <a:t>75v täyttäneiden </a:t>
                      </a:r>
                      <a:br>
                        <a:rPr lang="fi-FI" sz="1100" b="1" u="none" strike="noStrike">
                          <a:solidFill>
                            <a:srgbClr val="000000"/>
                          </a:solidFill>
                          <a:effectLst/>
                        </a:rPr>
                      </a:br>
                      <a:r>
                        <a:rPr lang="fi-FI" sz="1100" b="1" u="none" strike="noStrike">
                          <a:solidFill>
                            <a:srgbClr val="000000"/>
                          </a:solidFill>
                          <a:effectLst/>
                        </a:rPr>
                        <a:t>osuus (%)</a:t>
                      </a:r>
                      <a:br>
                        <a:rPr lang="fi-FI" sz="1100" b="1" u="none" strike="noStrike">
                          <a:solidFill>
                            <a:srgbClr val="000000"/>
                          </a:solidFill>
                          <a:effectLst/>
                        </a:rPr>
                      </a:br>
                      <a:r>
                        <a:rPr lang="fi-FI" sz="1100" b="1" u="none" strike="noStrike">
                          <a:solidFill>
                            <a:srgbClr val="000000"/>
                          </a:solidFill>
                          <a:effectLst/>
                        </a:rPr>
                        <a:t>väestöstä (2023)</a:t>
                      </a:r>
                      <a:endParaRPr lang="fi-FI" sz="1100" b="1" i="0" u="none" strike="noStrike">
                        <a:solidFill>
                          <a:srgbClr val="000000"/>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dirty="0">
                          <a:solidFill>
                            <a:srgbClr val="000000"/>
                          </a:solidFill>
                          <a:effectLst/>
                        </a:rPr>
                        <a:t>2045 </a:t>
                      </a:r>
                      <a:br>
                        <a:rPr lang="fi-FI" sz="1100" b="1" u="none" strike="noStrike" dirty="0">
                          <a:solidFill>
                            <a:srgbClr val="000000"/>
                          </a:solidFill>
                          <a:effectLst/>
                        </a:rPr>
                      </a:br>
                      <a:r>
                        <a:rPr lang="fi-FI" sz="1100" b="1" u="none" strike="noStrike" dirty="0">
                          <a:solidFill>
                            <a:srgbClr val="000000"/>
                          </a:solidFill>
                          <a:effectLst/>
                        </a:rPr>
                        <a:t>Väestö </a:t>
                      </a:r>
                      <a:br>
                        <a:rPr lang="fi-FI" sz="1100" b="1" u="none" strike="noStrike" dirty="0">
                          <a:solidFill>
                            <a:srgbClr val="000000"/>
                          </a:solidFill>
                          <a:effectLst/>
                        </a:rPr>
                      </a:br>
                      <a:r>
                        <a:rPr lang="fi-FI" sz="1100" b="1" u="none" strike="noStrike" dirty="0">
                          <a:solidFill>
                            <a:srgbClr val="000000"/>
                          </a:solidFill>
                          <a:effectLst/>
                        </a:rPr>
                        <a:t>yhteensä</a:t>
                      </a:r>
                      <a:endParaRPr lang="fi-FI" sz="110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a:solidFill>
                            <a:srgbClr val="000000"/>
                          </a:solidFill>
                          <a:effectLst/>
                        </a:rPr>
                        <a:t>2045 </a:t>
                      </a:r>
                      <a:br>
                        <a:rPr lang="fi-FI" sz="1100" b="1" u="none" strike="noStrike">
                          <a:solidFill>
                            <a:srgbClr val="000000"/>
                          </a:solidFill>
                          <a:effectLst/>
                        </a:rPr>
                      </a:br>
                      <a:r>
                        <a:rPr lang="fi-FI" sz="1100" b="1" u="none" strike="noStrike">
                          <a:solidFill>
                            <a:srgbClr val="000000"/>
                          </a:solidFill>
                          <a:effectLst/>
                        </a:rPr>
                        <a:t>75v </a:t>
                      </a:r>
                      <a:br>
                        <a:rPr lang="fi-FI" sz="1100" b="1" u="none" strike="noStrike">
                          <a:solidFill>
                            <a:srgbClr val="000000"/>
                          </a:solidFill>
                          <a:effectLst/>
                        </a:rPr>
                      </a:br>
                      <a:r>
                        <a:rPr lang="fi-FI" sz="1100" b="1" u="none" strike="noStrike">
                          <a:solidFill>
                            <a:srgbClr val="000000"/>
                          </a:solidFill>
                          <a:effectLst/>
                        </a:rPr>
                        <a:t>täyttäneet</a:t>
                      </a:r>
                      <a:endParaRPr lang="fi-FI" sz="1100" b="1" i="0" u="none" strike="noStrike">
                        <a:solidFill>
                          <a:srgbClr val="000000"/>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a:solidFill>
                            <a:srgbClr val="000000"/>
                          </a:solidFill>
                          <a:effectLst/>
                        </a:rPr>
                        <a:t>75v täyttäneiden </a:t>
                      </a:r>
                      <a:br>
                        <a:rPr lang="fi-FI" sz="1100" b="1" u="none" strike="noStrike">
                          <a:solidFill>
                            <a:srgbClr val="000000"/>
                          </a:solidFill>
                          <a:effectLst/>
                        </a:rPr>
                      </a:br>
                      <a:r>
                        <a:rPr lang="fi-FI" sz="1100" b="1" u="none" strike="noStrike">
                          <a:solidFill>
                            <a:srgbClr val="000000"/>
                          </a:solidFill>
                          <a:effectLst/>
                        </a:rPr>
                        <a:t>osuus (%)</a:t>
                      </a:r>
                      <a:br>
                        <a:rPr lang="fi-FI" sz="1100" b="1" u="none" strike="noStrike">
                          <a:solidFill>
                            <a:srgbClr val="000000"/>
                          </a:solidFill>
                          <a:effectLst/>
                        </a:rPr>
                      </a:br>
                      <a:r>
                        <a:rPr lang="fi-FI" sz="1100" b="1" u="none" strike="noStrike">
                          <a:solidFill>
                            <a:srgbClr val="000000"/>
                          </a:solidFill>
                          <a:effectLst/>
                        </a:rPr>
                        <a:t>väestöstä (2045)</a:t>
                      </a:r>
                      <a:endParaRPr lang="fi-FI" sz="1100" b="1" i="0" u="none" strike="noStrike">
                        <a:solidFill>
                          <a:srgbClr val="000000"/>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dirty="0">
                          <a:solidFill>
                            <a:srgbClr val="000000"/>
                          </a:solidFill>
                          <a:effectLst/>
                        </a:rPr>
                        <a:t>75v täyttäneet </a:t>
                      </a:r>
                      <a:br>
                        <a:rPr lang="fi-FI" sz="1100" b="1" u="none" strike="noStrike" dirty="0">
                          <a:solidFill>
                            <a:srgbClr val="000000"/>
                          </a:solidFill>
                          <a:effectLst/>
                        </a:rPr>
                      </a:br>
                      <a:r>
                        <a:rPr lang="fi-FI" sz="1100" b="1" u="none" strike="noStrike" dirty="0">
                          <a:solidFill>
                            <a:srgbClr val="000000"/>
                          </a:solidFill>
                          <a:effectLst/>
                        </a:rPr>
                        <a:t>muutos (henk.) </a:t>
                      </a:r>
                      <a:br>
                        <a:rPr lang="fi-FI" sz="1100" b="1" u="none" strike="noStrike" dirty="0">
                          <a:solidFill>
                            <a:srgbClr val="000000"/>
                          </a:solidFill>
                          <a:effectLst/>
                        </a:rPr>
                      </a:br>
                      <a:r>
                        <a:rPr lang="fi-FI" sz="1100" b="1" u="none" strike="noStrike" dirty="0">
                          <a:solidFill>
                            <a:srgbClr val="000000"/>
                          </a:solidFill>
                          <a:effectLst/>
                        </a:rPr>
                        <a:t>v. 2023–2045</a:t>
                      </a:r>
                      <a:endParaRPr lang="fi-FI" sz="1100" b="1" i="0" u="none" strike="noStrike" dirty="0">
                        <a:solidFill>
                          <a:srgbClr val="000000"/>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100" b="1" u="none" strike="noStrike" dirty="0">
                          <a:solidFill>
                            <a:srgbClr val="000000"/>
                          </a:solidFill>
                          <a:effectLst/>
                        </a:rPr>
                        <a:t>75v täyttäneet </a:t>
                      </a:r>
                      <a:br>
                        <a:rPr lang="fi-FI" sz="1100" b="1" u="none" strike="noStrike" dirty="0">
                          <a:solidFill>
                            <a:srgbClr val="000000"/>
                          </a:solidFill>
                          <a:effectLst/>
                        </a:rPr>
                      </a:br>
                      <a:r>
                        <a:rPr lang="fi-FI" sz="1100" b="1" u="none" strike="noStrike" dirty="0">
                          <a:solidFill>
                            <a:srgbClr val="000000"/>
                          </a:solidFill>
                          <a:effectLst/>
                        </a:rPr>
                        <a:t>muutos (%) </a:t>
                      </a:r>
                      <a:br>
                        <a:rPr lang="fi-FI" sz="1100" b="1" u="none" strike="noStrike" dirty="0">
                          <a:solidFill>
                            <a:srgbClr val="000000"/>
                          </a:solidFill>
                          <a:effectLst/>
                        </a:rPr>
                      </a:br>
                      <a:r>
                        <a:rPr lang="fi-FI" sz="1100" b="1" u="none" strike="noStrike" dirty="0">
                          <a:solidFill>
                            <a:srgbClr val="000000"/>
                          </a:solidFill>
                          <a:effectLst/>
                        </a:rPr>
                        <a:t>v. 2023–2045</a:t>
                      </a:r>
                      <a:endParaRPr lang="fi-FI" sz="1100" b="1" i="0" u="none" strike="noStrike" dirty="0">
                        <a:solidFill>
                          <a:srgbClr val="000000"/>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357416"/>
                  </a:ext>
                </a:extLst>
              </a:tr>
              <a:tr h="181306">
                <a:tc>
                  <a:txBody>
                    <a:bodyPr/>
                    <a:lstStyle/>
                    <a:p>
                      <a:pPr algn="l" fontAlgn="b"/>
                      <a:r>
                        <a:rPr lang="fi-FI" sz="1100" b="0" u="none" strike="noStrike" dirty="0">
                          <a:solidFill>
                            <a:srgbClr val="000000"/>
                          </a:solidFill>
                          <a:effectLst/>
                        </a:rPr>
                        <a:t>Uusimaa</a:t>
                      </a:r>
                      <a:endParaRPr lang="fi-FI" sz="11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dirty="0">
                          <a:solidFill>
                            <a:srgbClr val="000000"/>
                          </a:solidFill>
                          <a:effectLst/>
                        </a:rPr>
                        <a:t>1 759 537</a:t>
                      </a:r>
                      <a:endParaRPr lang="fi-FI" sz="11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153 340</a:t>
                      </a:r>
                      <a:endParaRPr lang="fi-FI" sz="11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8,7</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2 177 470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246 374</a:t>
                      </a:r>
                      <a:endParaRPr lang="fi-FI" sz="110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11,3</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93 034</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100" b="0" u="none" strike="noStrike">
                          <a:solidFill>
                            <a:srgbClr val="000000"/>
                          </a:solidFill>
                          <a:effectLst/>
                        </a:rPr>
                        <a:t>60,7</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0724343"/>
                  </a:ext>
                </a:extLst>
              </a:tr>
              <a:tr h="181306">
                <a:tc>
                  <a:txBody>
                    <a:bodyPr/>
                    <a:lstStyle/>
                    <a:p>
                      <a:pPr algn="l" fontAlgn="b"/>
                      <a:r>
                        <a:rPr lang="fi-FI" sz="1100" b="0" u="none" strike="noStrike">
                          <a:solidFill>
                            <a:srgbClr val="000000"/>
                          </a:solidFill>
                          <a:effectLst/>
                        </a:rPr>
                        <a:t>Varsinais-Suomi</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490 786</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58 600</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11,9</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546 937</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83 187</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15,2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24 587</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42,0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1475187"/>
                  </a:ext>
                </a:extLst>
              </a:tr>
              <a:tr h="181306">
                <a:tc>
                  <a:txBody>
                    <a:bodyPr/>
                    <a:lstStyle/>
                    <a:p>
                      <a:pPr algn="l" fontAlgn="b"/>
                      <a:r>
                        <a:rPr lang="fi-FI" sz="1100" b="0" u="none" strike="noStrike">
                          <a:solidFill>
                            <a:srgbClr val="000000"/>
                          </a:solidFill>
                          <a:effectLst/>
                        </a:rPr>
                        <a:t>Satakunta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211 740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29 997</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14,2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193 409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35 962</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18,6</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5 965</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19,9</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9162232"/>
                  </a:ext>
                </a:extLst>
              </a:tr>
              <a:tr h="181306">
                <a:tc>
                  <a:txBody>
                    <a:bodyPr/>
                    <a:lstStyle/>
                    <a:p>
                      <a:pPr algn="l" fontAlgn="b"/>
                      <a:r>
                        <a:rPr lang="fi-FI" sz="1100" b="0" u="none" strike="noStrike">
                          <a:solidFill>
                            <a:srgbClr val="000000"/>
                          </a:solidFill>
                          <a:effectLst/>
                        </a:rPr>
                        <a:t>Kanta-Häme</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169 547</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22 111</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13,0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168 870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32 021</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19,0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9 910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44,8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390884"/>
                  </a:ext>
                </a:extLst>
              </a:tr>
              <a:tr h="181306">
                <a:tc>
                  <a:txBody>
                    <a:bodyPr/>
                    <a:lstStyle/>
                    <a:p>
                      <a:pPr algn="l" fontAlgn="b"/>
                      <a:r>
                        <a:rPr lang="fi-FI" sz="1100" b="0" u="none" strike="noStrike">
                          <a:solidFill>
                            <a:srgbClr val="000000"/>
                          </a:solidFill>
                          <a:effectLst/>
                        </a:rPr>
                        <a:t>Pirkanmaa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539 309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58 885</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10,9</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625 591</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85 998</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13,7</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27 113</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46,0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1340438"/>
                  </a:ext>
                </a:extLst>
              </a:tr>
              <a:tr h="181306">
                <a:tc>
                  <a:txBody>
                    <a:bodyPr/>
                    <a:lstStyle/>
                    <a:p>
                      <a:pPr algn="l" fontAlgn="b"/>
                      <a:r>
                        <a:rPr lang="fi-FI" sz="1100" b="0" u="none" strike="noStrike">
                          <a:solidFill>
                            <a:srgbClr val="000000"/>
                          </a:solidFill>
                          <a:effectLst/>
                        </a:rPr>
                        <a:t>Päijät-Häme</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204 479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28 144</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13,8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200 166</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37 834</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18,9</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9 690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34,4</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2884310"/>
                  </a:ext>
                </a:extLst>
              </a:tr>
              <a:tr h="181306">
                <a:tc>
                  <a:txBody>
                    <a:bodyPr/>
                    <a:lstStyle/>
                    <a:p>
                      <a:pPr algn="l" fontAlgn="b"/>
                      <a:r>
                        <a:rPr lang="fi-FI" sz="1100" b="0" u="none" strike="noStrike">
                          <a:solidFill>
                            <a:srgbClr val="000000"/>
                          </a:solidFill>
                          <a:effectLst/>
                        </a:rPr>
                        <a:t>Kymenlaakso</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158 658</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23 314</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14,7</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134 936</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28 444</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21,1</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5 130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22,0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2494687"/>
                  </a:ext>
                </a:extLst>
              </a:tr>
              <a:tr h="181306">
                <a:tc>
                  <a:txBody>
                    <a:bodyPr/>
                    <a:lstStyle/>
                    <a:p>
                      <a:pPr algn="l" fontAlgn="b"/>
                      <a:r>
                        <a:rPr lang="fi-FI" sz="1100" b="0" u="none" strike="noStrike">
                          <a:solidFill>
                            <a:srgbClr val="000000"/>
                          </a:solidFill>
                          <a:effectLst/>
                        </a:rPr>
                        <a:t>Etelä-Karjala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125 162</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17 713</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14,2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116 269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22 220</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19,1</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4 507</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25,4</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2774825"/>
                  </a:ext>
                </a:extLst>
              </a:tr>
              <a:tr h="181306">
                <a:tc>
                  <a:txBody>
                    <a:bodyPr/>
                    <a:lstStyle/>
                    <a:p>
                      <a:pPr algn="l" fontAlgn="b"/>
                      <a:r>
                        <a:rPr lang="fi-FI" sz="1100" b="0" u="none" strike="noStrike">
                          <a:solidFill>
                            <a:srgbClr val="000000"/>
                          </a:solidFill>
                          <a:effectLst/>
                        </a:rPr>
                        <a:t>Etelä-Savo</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129 914</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20 886</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16,1</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112 880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26 109</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23,1</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5 223</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25,0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4997483"/>
                  </a:ext>
                </a:extLst>
              </a:tr>
              <a:tr h="181306">
                <a:tc>
                  <a:txBody>
                    <a:bodyPr/>
                    <a:lstStyle/>
                    <a:p>
                      <a:pPr algn="l" fontAlgn="b"/>
                      <a:r>
                        <a:rPr lang="fi-FI" sz="1100" b="1" u="none" strike="noStrike" dirty="0">
                          <a:solidFill>
                            <a:srgbClr val="000000"/>
                          </a:solidFill>
                          <a:effectLst/>
                        </a:rPr>
                        <a:t>Pohjois-Savo</a:t>
                      </a:r>
                      <a:endParaRPr lang="fi-FI"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248 190</a:t>
                      </a:r>
                      <a:endParaRPr lang="fi-FI"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31 044</a:t>
                      </a:r>
                      <a:endParaRPr lang="fi-FI"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100" b="1" u="none" strike="noStrike" dirty="0">
                          <a:solidFill>
                            <a:srgbClr val="000000"/>
                          </a:solidFill>
                          <a:effectLst/>
                        </a:rPr>
                        <a:t>12,5</a:t>
                      </a:r>
                      <a:endParaRPr lang="fi-FI" sz="110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248 896</a:t>
                      </a:r>
                      <a:endParaRPr lang="fi-FI"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43 713</a:t>
                      </a:r>
                      <a:endParaRPr lang="fi-FI"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100" b="1" u="none" strike="noStrike" dirty="0">
                          <a:solidFill>
                            <a:srgbClr val="000000"/>
                          </a:solidFill>
                          <a:effectLst/>
                        </a:rPr>
                        <a:t>17,6</a:t>
                      </a:r>
                      <a:endParaRPr lang="fi-FI" sz="110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1" u="none" strike="noStrike" dirty="0">
                          <a:solidFill>
                            <a:srgbClr val="000000"/>
                          </a:solidFill>
                          <a:effectLst/>
                        </a:rPr>
                        <a:t>12 669</a:t>
                      </a:r>
                      <a:endParaRPr lang="fi-FI" sz="11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1" u="none" strike="noStrike" dirty="0">
                          <a:solidFill>
                            <a:srgbClr val="000000"/>
                          </a:solidFill>
                          <a:effectLst/>
                        </a:rPr>
                        <a:t>40,8</a:t>
                      </a:r>
                      <a:endParaRPr lang="fi-FI" sz="110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6709809"/>
                  </a:ext>
                </a:extLst>
              </a:tr>
              <a:tr h="181306">
                <a:tc>
                  <a:txBody>
                    <a:bodyPr/>
                    <a:lstStyle/>
                    <a:p>
                      <a:pPr algn="l" fontAlgn="b"/>
                      <a:r>
                        <a:rPr lang="fi-FI" sz="1100" b="0" u="none" strike="noStrike">
                          <a:solidFill>
                            <a:srgbClr val="000000"/>
                          </a:solidFill>
                          <a:effectLst/>
                        </a:rPr>
                        <a:t>Pohjois-Karjala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162 321</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21 266</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13,1</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153 149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28 155</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18,4</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6 889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32,4</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0607870"/>
                  </a:ext>
                </a:extLst>
              </a:tr>
              <a:tr h="181306">
                <a:tc>
                  <a:txBody>
                    <a:bodyPr/>
                    <a:lstStyle/>
                    <a:p>
                      <a:pPr algn="l" fontAlgn="b"/>
                      <a:r>
                        <a:rPr lang="fi-FI" sz="1100" b="0" u="none" strike="noStrike">
                          <a:solidFill>
                            <a:srgbClr val="000000"/>
                          </a:solidFill>
                          <a:effectLst/>
                        </a:rPr>
                        <a:t>Keski-Suomi</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273 271</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32 053</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11,7</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274 981</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44 119</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16,0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12 066</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37,6</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4953596"/>
                  </a:ext>
                </a:extLst>
              </a:tr>
              <a:tr h="181306">
                <a:tc>
                  <a:txBody>
                    <a:bodyPr/>
                    <a:lstStyle/>
                    <a:p>
                      <a:pPr algn="l" fontAlgn="b"/>
                      <a:r>
                        <a:rPr lang="fi-FI" sz="1100" b="0" u="none" strike="noStrike">
                          <a:solidFill>
                            <a:srgbClr val="000000"/>
                          </a:solidFill>
                          <a:effectLst/>
                        </a:rPr>
                        <a:t>Etelä-Pohjanmaa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190 539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24 597</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12,9</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178 473</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32 425</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18,2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7 828</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31,8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016300"/>
                  </a:ext>
                </a:extLst>
              </a:tr>
              <a:tr h="181306">
                <a:tc>
                  <a:txBody>
                    <a:bodyPr/>
                    <a:lstStyle/>
                    <a:p>
                      <a:pPr algn="l" fontAlgn="b"/>
                      <a:r>
                        <a:rPr lang="fi-FI" sz="1100" b="0" u="none" strike="noStrike">
                          <a:solidFill>
                            <a:srgbClr val="000000"/>
                          </a:solidFill>
                          <a:effectLst/>
                        </a:rPr>
                        <a:t>Pohjanmaa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177 602</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21 241</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12,0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186 862</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26 934</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14,4</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5 693</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26,8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7754010"/>
                  </a:ext>
                </a:extLst>
              </a:tr>
              <a:tr h="181306">
                <a:tc>
                  <a:txBody>
                    <a:bodyPr/>
                    <a:lstStyle/>
                    <a:p>
                      <a:pPr algn="l" fontAlgn="b"/>
                      <a:r>
                        <a:rPr lang="fi-FI" sz="1100" b="0" u="none" strike="noStrike">
                          <a:solidFill>
                            <a:srgbClr val="000000"/>
                          </a:solidFill>
                          <a:effectLst/>
                        </a:rPr>
                        <a:t>Keski-Pohjanmaa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67 736</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8 147</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12,0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64 944</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10 594</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16,3</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2 447</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30,0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336375"/>
                  </a:ext>
                </a:extLst>
              </a:tr>
              <a:tr h="181306">
                <a:tc>
                  <a:txBody>
                    <a:bodyPr/>
                    <a:lstStyle/>
                    <a:p>
                      <a:pPr algn="l" fontAlgn="b"/>
                      <a:r>
                        <a:rPr lang="fi-FI" sz="1100" b="0" u="none" strike="noStrike">
                          <a:solidFill>
                            <a:srgbClr val="000000"/>
                          </a:solidFill>
                          <a:effectLst/>
                        </a:rPr>
                        <a:t>Pohjois-Pohjanmaa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418 205</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40 379</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9,7</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442 301</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62 811</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14,2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22 432</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55,6</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4658950"/>
                  </a:ext>
                </a:extLst>
              </a:tr>
              <a:tr h="181306">
                <a:tc>
                  <a:txBody>
                    <a:bodyPr/>
                    <a:lstStyle/>
                    <a:p>
                      <a:pPr algn="l" fontAlgn="b"/>
                      <a:r>
                        <a:rPr lang="fi-FI" sz="1100" b="0" u="none" strike="noStrike">
                          <a:solidFill>
                            <a:srgbClr val="000000"/>
                          </a:solidFill>
                          <a:effectLst/>
                        </a:rPr>
                        <a:t>Kainuu</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70 164</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9 789</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14,0</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61 219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11 961</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19,5</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2 172</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22,2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457565"/>
                  </a:ext>
                </a:extLst>
              </a:tr>
              <a:tr h="181306">
                <a:tc>
                  <a:txBody>
                    <a:bodyPr/>
                    <a:lstStyle/>
                    <a:p>
                      <a:pPr algn="l" fontAlgn="b"/>
                      <a:r>
                        <a:rPr lang="fi-FI" sz="1100" b="0" u="none" strike="noStrike">
                          <a:solidFill>
                            <a:srgbClr val="000000"/>
                          </a:solidFill>
                          <a:effectLst/>
                        </a:rPr>
                        <a:t>Lappi</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176 150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21 530</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12,2</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172 800</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29 873</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17,3</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8 343</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38,8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1560211"/>
                  </a:ext>
                </a:extLst>
              </a:tr>
              <a:tr h="181306">
                <a:tc>
                  <a:txBody>
                    <a:bodyPr/>
                    <a:lstStyle/>
                    <a:p>
                      <a:pPr algn="l" fontAlgn="b"/>
                      <a:r>
                        <a:rPr lang="fi-FI" sz="1100" b="0" u="none" strike="noStrike">
                          <a:solidFill>
                            <a:srgbClr val="000000"/>
                          </a:solidFill>
                          <a:effectLst/>
                        </a:rPr>
                        <a:t>Ahvenanmaa</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30 541</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3 607</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11,8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30 649</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5 943</a:t>
                      </a:r>
                      <a:endParaRPr lang="fi-FI"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100" b="0" u="none" strike="noStrike">
                          <a:solidFill>
                            <a:srgbClr val="000000"/>
                          </a:solidFill>
                          <a:effectLst/>
                        </a:rPr>
                        <a:t>19,4</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fi-FI" sz="1100" b="0" u="none" strike="noStrike">
                          <a:solidFill>
                            <a:srgbClr val="000000"/>
                          </a:solidFill>
                          <a:effectLst/>
                        </a:rPr>
                        <a:t>2 336</a:t>
                      </a:r>
                      <a:endParaRPr lang="fi-FI"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100" b="0" u="none" strike="noStrike">
                          <a:solidFill>
                            <a:srgbClr val="000000"/>
                          </a:solidFill>
                          <a:effectLst/>
                        </a:rPr>
                        <a:t>64,8</a:t>
                      </a:r>
                      <a:endParaRPr lang="fi-FI" sz="11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2013122"/>
                  </a:ext>
                </a:extLst>
              </a:tr>
              <a:tr h="181306">
                <a:tc>
                  <a:txBody>
                    <a:bodyPr/>
                    <a:lstStyle/>
                    <a:p>
                      <a:pPr algn="l" fontAlgn="b"/>
                      <a:r>
                        <a:rPr lang="fi-FI" sz="1100" b="0" i="1" u="none" strike="noStrike" dirty="0">
                          <a:solidFill>
                            <a:srgbClr val="000000"/>
                          </a:solidFill>
                          <a:effectLst/>
                        </a:rPr>
                        <a:t>KOKO MAA</a:t>
                      </a:r>
                      <a:endParaRPr lang="fi-FI" sz="110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5 603 851</a:t>
                      </a:r>
                      <a:endParaRPr lang="fi-FI" sz="110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626 643</a:t>
                      </a:r>
                      <a:endParaRPr lang="fi-FI" sz="110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11,2</a:t>
                      </a:r>
                      <a:endParaRPr lang="fi-FI" sz="110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6 090 802</a:t>
                      </a:r>
                      <a:endParaRPr lang="fi-FI" sz="110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894 677</a:t>
                      </a:r>
                      <a:endParaRPr lang="fi-FI" sz="110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14,7</a:t>
                      </a:r>
                      <a:endParaRPr lang="fi-FI" sz="110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268 034</a:t>
                      </a:r>
                      <a:endParaRPr lang="fi-FI" sz="110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100" b="0" i="1" u="none" strike="noStrike" dirty="0">
                          <a:solidFill>
                            <a:srgbClr val="000000"/>
                          </a:solidFill>
                          <a:effectLst/>
                        </a:rPr>
                        <a:t>42,8</a:t>
                      </a:r>
                      <a:endParaRPr lang="fi-FI" sz="110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1809609"/>
                  </a:ext>
                </a:extLst>
              </a:tr>
            </a:tbl>
          </a:graphicData>
        </a:graphic>
      </p:graphicFrame>
      <p:sp>
        <p:nvSpPr>
          <p:cNvPr id="3" name="Tekstiruutu 2">
            <a:extLst>
              <a:ext uri="{FF2B5EF4-FFF2-40B4-BE49-F238E27FC236}">
                <a16:creationId xmlns:a16="http://schemas.microsoft.com/office/drawing/2014/main" id="{C9DA157D-A4EF-8729-2F56-2C528F15DAD4}"/>
              </a:ext>
            </a:extLst>
          </p:cNvPr>
          <p:cNvSpPr txBox="1"/>
          <p:nvPr/>
        </p:nvSpPr>
        <p:spPr>
          <a:xfrm>
            <a:off x="722769" y="5555993"/>
            <a:ext cx="1384875" cy="215444"/>
          </a:xfrm>
          <a:prstGeom prst="rect">
            <a:avLst/>
          </a:prstGeom>
          <a:noFill/>
        </p:spPr>
        <p:txBody>
          <a:bodyPr wrap="square" rtlCol="0">
            <a:spAutoFit/>
          </a:bodyPr>
          <a:lstStyle/>
          <a:p>
            <a:r>
              <a:rPr lang="fi-FI" sz="800" dirty="0"/>
              <a:t>Lähde: Tilastokeskus</a:t>
            </a:r>
          </a:p>
        </p:txBody>
      </p:sp>
      <p:pic>
        <p:nvPicPr>
          <p:cNvPr id="5" name="Kuva 4" descr="Kuva, joka sisältää kohteen teksti&#10;&#10;Kuvaus luotu automaattisesti">
            <a:extLst>
              <a:ext uri="{FF2B5EF4-FFF2-40B4-BE49-F238E27FC236}">
                <a16:creationId xmlns:a16="http://schemas.microsoft.com/office/drawing/2014/main" id="{EB52383E-289A-D73E-CB6E-99F84C346C63}"/>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255271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E9B82-EDAC-86B2-5CD2-3D8045B9E03C}"/>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75 vuotta täyttäneiden määrän kasvu v. 2023–2045 (henk. ja %)</a:t>
            </a:r>
          </a:p>
        </p:txBody>
      </p:sp>
      <p:pic>
        <p:nvPicPr>
          <p:cNvPr id="4" name="Kuva 3" descr="Kuva, joka sisältää kohteen teksti, kartta, atlas, Fontti&#10;&#10;Kuvaus luotu automaattisesti">
            <a:extLst>
              <a:ext uri="{FF2B5EF4-FFF2-40B4-BE49-F238E27FC236}">
                <a16:creationId xmlns:a16="http://schemas.microsoft.com/office/drawing/2014/main" id="{B75995FE-F23B-7BE4-BE8B-F3E06893E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542" y="742819"/>
            <a:ext cx="4203530" cy="5940000"/>
          </a:xfrm>
          <a:prstGeom prst="rect">
            <a:avLst/>
          </a:prstGeom>
        </p:spPr>
      </p:pic>
      <p:pic>
        <p:nvPicPr>
          <p:cNvPr id="6" name="Kuva 5" descr="Kuva, joka sisältää kohteen teksti, kartta, atlas&#10;&#10;Kuvaus luotu automaattisesti">
            <a:extLst>
              <a:ext uri="{FF2B5EF4-FFF2-40B4-BE49-F238E27FC236}">
                <a16:creationId xmlns:a16="http://schemas.microsoft.com/office/drawing/2014/main" id="{3BDC4A1C-4DB4-C4D3-E0B7-37876F47B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928" y="742819"/>
            <a:ext cx="4203530" cy="5940000"/>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ACCDDEB0-7514-2247-E6AE-F365149B481D}"/>
              </a:ext>
            </a:extLst>
          </p:cNvPr>
          <p:cNvPicPr>
            <a:picLocks noChangeAspect="1"/>
          </p:cNvPicPr>
          <p:nvPr/>
        </p:nvPicPr>
        <p:blipFill>
          <a:blip r:embed="rId4"/>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985173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881E5-2618-AB5E-B9BB-F40003CEB9B7}"/>
              </a:ext>
            </a:extLst>
          </p:cNvPr>
          <p:cNvSpPr>
            <a:spLocks noGrp="1"/>
          </p:cNvSpPr>
          <p:nvPr>
            <p:ph type="title"/>
          </p:nvPr>
        </p:nvSpPr>
        <p:spPr>
          <a:xfrm>
            <a:off x="0" y="2505660"/>
            <a:ext cx="4593879" cy="1843921"/>
          </a:xfrm>
        </p:spPr>
        <p:txBody>
          <a:bodyPr>
            <a:normAutofit/>
          </a:bodyPr>
          <a:lstStyle/>
          <a:p>
            <a:pPr algn="ctr"/>
            <a:r>
              <a:rPr lang="fi-FI" sz="2400" dirty="0">
                <a:solidFill>
                  <a:srgbClr val="0070C0"/>
                </a:solidFill>
                <a:latin typeface="Franklin Gothic Medium" panose="020B0603020102020204" pitchFamily="34" charset="0"/>
              </a:rPr>
              <a:t>Väestön ikä- ja sukupuolirakenne Pohjois-Savossa v. 2023 sekä ennuste v. 2045</a:t>
            </a:r>
          </a:p>
        </p:txBody>
      </p:sp>
      <p:pic>
        <p:nvPicPr>
          <p:cNvPr id="6" name="Kuva 5" descr="Kuva, joka sisältää kohteen teksti, diagrammi, Tontti, viiva&#10;&#10;Kuvaus luotu automaattisesti">
            <a:extLst>
              <a:ext uri="{FF2B5EF4-FFF2-40B4-BE49-F238E27FC236}">
                <a16:creationId xmlns:a16="http://schemas.microsoft.com/office/drawing/2014/main" id="{5D3EA3ED-79DA-E893-1726-52D33C026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8700" y="-328058"/>
            <a:ext cx="6855242" cy="7511358"/>
          </a:xfrm>
          <a:prstGeom prst="rect">
            <a:avLst/>
          </a:prstGeom>
        </p:spPr>
      </p:pic>
      <p:pic>
        <p:nvPicPr>
          <p:cNvPr id="3" name="Kuva 2" descr="Kuva, joka sisältää kohteen teksti&#10;&#10;Kuvaus luotu automaattisesti">
            <a:extLst>
              <a:ext uri="{FF2B5EF4-FFF2-40B4-BE49-F238E27FC236}">
                <a16:creationId xmlns:a16="http://schemas.microsoft.com/office/drawing/2014/main" id="{EFA52DEA-2374-FF33-DE99-F40239BD5E82}"/>
              </a:ext>
            </a:extLst>
          </p:cNvPr>
          <p:cNvPicPr>
            <a:picLocks noChangeAspect="1"/>
          </p:cNvPicPr>
          <p:nvPr/>
        </p:nvPicPr>
        <p:blipFill>
          <a:blip r:embed="rId3"/>
          <a:stretch>
            <a:fillRect/>
          </a:stretch>
        </p:blipFill>
        <p:spPr>
          <a:xfrm>
            <a:off x="0" y="6446058"/>
            <a:ext cx="2316136" cy="409184"/>
          </a:xfrm>
          <a:prstGeom prst="rect">
            <a:avLst/>
          </a:prstGeom>
        </p:spPr>
      </p:pic>
    </p:spTree>
    <p:extLst>
      <p:ext uri="{BB962C8B-B14F-4D97-AF65-F5344CB8AC3E}">
        <p14:creationId xmlns:p14="http://schemas.microsoft.com/office/powerpoint/2010/main" val="363498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C2E9811E-3171-01A7-483C-188862A704FB}"/>
              </a:ext>
            </a:extLst>
          </p:cNvPr>
          <p:cNvGraphicFramePr>
            <a:graphicFrameLocks noGrp="1"/>
          </p:cNvGraphicFramePr>
          <p:nvPr>
            <p:extLst>
              <p:ext uri="{D42A27DB-BD31-4B8C-83A1-F6EECF244321}">
                <p14:modId xmlns:p14="http://schemas.microsoft.com/office/powerpoint/2010/main" val="743061925"/>
              </p:ext>
            </p:extLst>
          </p:nvPr>
        </p:nvGraphicFramePr>
        <p:xfrm>
          <a:off x="478200" y="1454431"/>
          <a:ext cx="3600000" cy="5219991"/>
        </p:xfrm>
        <a:graphic>
          <a:graphicData uri="http://schemas.openxmlformats.org/drawingml/2006/table">
            <a:tbl>
              <a:tblPr firstRow="1" bandRow="1">
                <a:tableStyleId>{D27102A9-8310-4765-A935-A1911B00CA55}</a:tableStyleId>
              </a:tblPr>
              <a:tblGrid>
                <a:gridCol w="600000">
                  <a:extLst>
                    <a:ext uri="{9D8B030D-6E8A-4147-A177-3AD203B41FA5}">
                      <a16:colId xmlns:a16="http://schemas.microsoft.com/office/drawing/2014/main" val="1803446114"/>
                    </a:ext>
                  </a:extLst>
                </a:gridCol>
                <a:gridCol w="600000">
                  <a:extLst>
                    <a:ext uri="{9D8B030D-6E8A-4147-A177-3AD203B41FA5}">
                      <a16:colId xmlns:a16="http://schemas.microsoft.com/office/drawing/2014/main" val="648938689"/>
                    </a:ext>
                  </a:extLst>
                </a:gridCol>
                <a:gridCol w="600000">
                  <a:extLst>
                    <a:ext uri="{9D8B030D-6E8A-4147-A177-3AD203B41FA5}">
                      <a16:colId xmlns:a16="http://schemas.microsoft.com/office/drawing/2014/main" val="3545423790"/>
                    </a:ext>
                  </a:extLst>
                </a:gridCol>
                <a:gridCol w="600000">
                  <a:extLst>
                    <a:ext uri="{9D8B030D-6E8A-4147-A177-3AD203B41FA5}">
                      <a16:colId xmlns:a16="http://schemas.microsoft.com/office/drawing/2014/main" val="2645390025"/>
                    </a:ext>
                  </a:extLst>
                </a:gridCol>
                <a:gridCol w="600000">
                  <a:extLst>
                    <a:ext uri="{9D8B030D-6E8A-4147-A177-3AD203B41FA5}">
                      <a16:colId xmlns:a16="http://schemas.microsoft.com/office/drawing/2014/main" val="2804976585"/>
                    </a:ext>
                  </a:extLst>
                </a:gridCol>
                <a:gridCol w="600000">
                  <a:extLst>
                    <a:ext uri="{9D8B030D-6E8A-4147-A177-3AD203B41FA5}">
                      <a16:colId xmlns:a16="http://schemas.microsoft.com/office/drawing/2014/main" val="4140132989"/>
                    </a:ext>
                  </a:extLst>
                </a:gridCol>
              </a:tblGrid>
              <a:tr h="830966">
                <a:tc>
                  <a:txBody>
                    <a:bodyPr/>
                    <a:lstStyle/>
                    <a:p>
                      <a:pPr algn="l" fontAlgn="b"/>
                      <a:r>
                        <a:rPr lang="fi-FI" sz="1000" b="1" u="none" strike="noStrike" dirty="0">
                          <a:solidFill>
                            <a:srgbClr val="000000"/>
                          </a:solidFill>
                          <a:effectLst/>
                        </a:rPr>
                        <a:t>Vuosi</a:t>
                      </a:r>
                      <a:endParaRPr lang="fi-FI" sz="1000" b="1" i="0" u="none" strike="noStrike" dirty="0">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toteutunut</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2015</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2019</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2021</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2024</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363685"/>
                  </a:ext>
                </a:extLst>
              </a:tr>
              <a:tr h="175561">
                <a:tc>
                  <a:txBody>
                    <a:bodyPr/>
                    <a:lstStyle/>
                    <a:p>
                      <a:pPr algn="l" fontAlgn="b"/>
                      <a:r>
                        <a:rPr lang="fi-FI" sz="1000" b="1" u="none" strike="noStrike">
                          <a:solidFill>
                            <a:srgbClr val="000000"/>
                          </a:solidFill>
                          <a:effectLst/>
                        </a:rPr>
                        <a:t>1975</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00" b="0" u="none" strike="noStrike" dirty="0">
                          <a:solidFill>
                            <a:srgbClr val="000000"/>
                          </a:solidFill>
                          <a:effectLst/>
                        </a:rPr>
                        <a:t>258 882</a:t>
                      </a:r>
                      <a:endParaRPr lang="fi-FI" sz="1000" b="0" i="0" u="none" strike="noStrike" dirty="0">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4603624"/>
                  </a:ext>
                </a:extLst>
              </a:tr>
              <a:tr h="175561">
                <a:tc>
                  <a:txBody>
                    <a:bodyPr/>
                    <a:lstStyle/>
                    <a:p>
                      <a:pPr algn="l" fontAlgn="b"/>
                      <a:r>
                        <a:rPr lang="fi-FI" sz="1000" b="1" u="none" strike="noStrike">
                          <a:solidFill>
                            <a:srgbClr val="000000"/>
                          </a:solidFill>
                          <a:effectLst/>
                        </a:rPr>
                        <a:t>1976</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259 028</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369632"/>
                  </a:ext>
                </a:extLst>
              </a:tr>
              <a:tr h="175561">
                <a:tc>
                  <a:txBody>
                    <a:bodyPr/>
                    <a:lstStyle/>
                    <a:p>
                      <a:pPr algn="l" fontAlgn="b"/>
                      <a:r>
                        <a:rPr lang="fi-FI" sz="1000" b="1" u="none" strike="noStrike">
                          <a:solidFill>
                            <a:srgbClr val="000000"/>
                          </a:solidFill>
                          <a:effectLst/>
                        </a:rPr>
                        <a:t>1977</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259 543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9271121"/>
                  </a:ext>
                </a:extLst>
              </a:tr>
              <a:tr h="175561">
                <a:tc>
                  <a:txBody>
                    <a:bodyPr/>
                    <a:lstStyle/>
                    <a:p>
                      <a:pPr algn="l" fontAlgn="b"/>
                      <a:r>
                        <a:rPr lang="fi-FI" sz="1000" b="1" u="none" strike="noStrike">
                          <a:solidFill>
                            <a:srgbClr val="000000"/>
                          </a:solidFill>
                          <a:effectLst/>
                        </a:rPr>
                        <a:t>1978</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259 605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dirty="0">
                          <a:solidFill>
                            <a:srgbClr val="000000"/>
                          </a:solidFill>
                          <a:effectLst/>
                        </a:rPr>
                        <a:t> </a:t>
                      </a:r>
                      <a:endParaRPr lang="fi-FI" sz="1000" b="0" i="0" u="none" strike="noStrike" dirty="0">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3948989"/>
                  </a:ext>
                </a:extLst>
              </a:tr>
              <a:tr h="175561">
                <a:tc>
                  <a:txBody>
                    <a:bodyPr/>
                    <a:lstStyle/>
                    <a:p>
                      <a:pPr algn="l" fontAlgn="b"/>
                      <a:r>
                        <a:rPr lang="fi-FI" sz="1000" b="1" u="none" strike="noStrike">
                          <a:solidFill>
                            <a:srgbClr val="000000"/>
                          </a:solidFill>
                          <a:effectLst/>
                        </a:rPr>
                        <a:t>1979</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259 779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4554081"/>
                  </a:ext>
                </a:extLst>
              </a:tr>
              <a:tr h="175561">
                <a:tc>
                  <a:txBody>
                    <a:bodyPr/>
                    <a:lstStyle/>
                    <a:p>
                      <a:pPr algn="l" fontAlgn="b"/>
                      <a:r>
                        <a:rPr lang="fi-FI" sz="1000" b="1" u="none" strike="noStrike">
                          <a:solidFill>
                            <a:srgbClr val="000000"/>
                          </a:solidFill>
                          <a:effectLst/>
                        </a:rPr>
                        <a:t>1980</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260 152</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6585136"/>
                  </a:ext>
                </a:extLst>
              </a:tr>
              <a:tr h="175561">
                <a:tc>
                  <a:txBody>
                    <a:bodyPr/>
                    <a:lstStyle/>
                    <a:p>
                      <a:pPr algn="l" fontAlgn="b"/>
                      <a:r>
                        <a:rPr lang="fi-FI" sz="1000" b="1" u="none" strike="noStrike">
                          <a:solidFill>
                            <a:srgbClr val="000000"/>
                          </a:solidFill>
                          <a:effectLst/>
                        </a:rPr>
                        <a:t>1981</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260 841</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7470974"/>
                  </a:ext>
                </a:extLst>
              </a:tr>
              <a:tr h="175561">
                <a:tc>
                  <a:txBody>
                    <a:bodyPr/>
                    <a:lstStyle/>
                    <a:p>
                      <a:pPr algn="l" fontAlgn="b"/>
                      <a:r>
                        <a:rPr lang="fi-FI" sz="1000" b="1" u="none" strike="noStrike">
                          <a:solidFill>
                            <a:srgbClr val="000000"/>
                          </a:solidFill>
                          <a:effectLst/>
                        </a:rPr>
                        <a:t>1982</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262 023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1601049"/>
                  </a:ext>
                </a:extLst>
              </a:tr>
              <a:tr h="175561">
                <a:tc>
                  <a:txBody>
                    <a:bodyPr/>
                    <a:lstStyle/>
                    <a:p>
                      <a:pPr algn="l" fontAlgn="b"/>
                      <a:r>
                        <a:rPr lang="fi-FI" sz="1000" b="1" u="none" strike="noStrike">
                          <a:solidFill>
                            <a:srgbClr val="000000"/>
                          </a:solidFill>
                          <a:effectLst/>
                        </a:rPr>
                        <a:t>1983</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262 960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4785016"/>
                  </a:ext>
                </a:extLst>
              </a:tr>
              <a:tr h="175561">
                <a:tc>
                  <a:txBody>
                    <a:bodyPr/>
                    <a:lstStyle/>
                    <a:p>
                      <a:pPr algn="l" fontAlgn="b"/>
                      <a:r>
                        <a:rPr lang="fi-FI" sz="1000" b="1" u="none" strike="noStrike">
                          <a:solidFill>
                            <a:srgbClr val="000000"/>
                          </a:solidFill>
                          <a:effectLst/>
                        </a:rPr>
                        <a:t>1984</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263 882</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2059927"/>
                  </a:ext>
                </a:extLst>
              </a:tr>
              <a:tr h="175561">
                <a:tc>
                  <a:txBody>
                    <a:bodyPr/>
                    <a:lstStyle/>
                    <a:p>
                      <a:pPr algn="l" fontAlgn="b"/>
                      <a:r>
                        <a:rPr lang="fi-FI" sz="1000" b="1" u="none" strike="noStrike">
                          <a:solidFill>
                            <a:srgbClr val="000000"/>
                          </a:solidFill>
                          <a:effectLst/>
                        </a:rPr>
                        <a:t>1985</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264 164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6825236"/>
                  </a:ext>
                </a:extLst>
              </a:tr>
              <a:tr h="175561">
                <a:tc>
                  <a:txBody>
                    <a:bodyPr/>
                    <a:lstStyle/>
                    <a:p>
                      <a:pPr algn="l" fontAlgn="b"/>
                      <a:r>
                        <a:rPr lang="fi-FI" sz="1000" b="1" u="none" strike="noStrike">
                          <a:solidFill>
                            <a:srgbClr val="000000"/>
                          </a:solidFill>
                          <a:effectLst/>
                        </a:rPr>
                        <a:t>1986</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264 381</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2832121"/>
                  </a:ext>
                </a:extLst>
              </a:tr>
              <a:tr h="175561">
                <a:tc>
                  <a:txBody>
                    <a:bodyPr/>
                    <a:lstStyle/>
                    <a:p>
                      <a:pPr algn="l" fontAlgn="b"/>
                      <a:r>
                        <a:rPr lang="fi-FI" sz="1000" b="1" u="none" strike="noStrike">
                          <a:solidFill>
                            <a:srgbClr val="000000"/>
                          </a:solidFill>
                          <a:effectLst/>
                        </a:rPr>
                        <a:t>1987</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263 858</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7432078"/>
                  </a:ext>
                </a:extLst>
              </a:tr>
              <a:tr h="175561">
                <a:tc>
                  <a:txBody>
                    <a:bodyPr/>
                    <a:lstStyle/>
                    <a:p>
                      <a:pPr algn="l" fontAlgn="b"/>
                      <a:r>
                        <a:rPr lang="fi-FI" sz="1000" b="1" u="none" strike="noStrike">
                          <a:solidFill>
                            <a:srgbClr val="000000"/>
                          </a:solidFill>
                          <a:effectLst/>
                        </a:rPr>
                        <a:t>1988</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264 094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3920819"/>
                  </a:ext>
                </a:extLst>
              </a:tr>
              <a:tr h="175561">
                <a:tc>
                  <a:txBody>
                    <a:bodyPr/>
                    <a:lstStyle/>
                    <a:p>
                      <a:pPr algn="l" fontAlgn="b"/>
                      <a:r>
                        <a:rPr lang="fi-FI" sz="1000" b="1" u="none" strike="noStrike">
                          <a:solidFill>
                            <a:srgbClr val="000000"/>
                          </a:solidFill>
                          <a:effectLst/>
                        </a:rPr>
                        <a:t>1989</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264 650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04071990"/>
                  </a:ext>
                </a:extLst>
              </a:tr>
              <a:tr h="175561">
                <a:tc>
                  <a:txBody>
                    <a:bodyPr/>
                    <a:lstStyle/>
                    <a:p>
                      <a:pPr algn="l" fontAlgn="b"/>
                      <a:r>
                        <a:rPr lang="fi-FI" sz="1000" b="1" u="none" strike="noStrike">
                          <a:solidFill>
                            <a:srgbClr val="000000"/>
                          </a:solidFill>
                          <a:effectLst/>
                        </a:rPr>
                        <a:t>1990</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265 040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8685679"/>
                  </a:ext>
                </a:extLst>
              </a:tr>
              <a:tr h="175561">
                <a:tc>
                  <a:txBody>
                    <a:bodyPr/>
                    <a:lstStyle/>
                    <a:p>
                      <a:pPr algn="l" fontAlgn="b"/>
                      <a:r>
                        <a:rPr lang="fi-FI" sz="1000" b="1" u="none" strike="noStrike">
                          <a:solidFill>
                            <a:srgbClr val="000000"/>
                          </a:solidFill>
                          <a:effectLst/>
                        </a:rPr>
                        <a:t>1991</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266 039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6830357"/>
                  </a:ext>
                </a:extLst>
              </a:tr>
              <a:tr h="175561">
                <a:tc>
                  <a:txBody>
                    <a:bodyPr/>
                    <a:lstStyle/>
                    <a:p>
                      <a:pPr algn="l" fontAlgn="b"/>
                      <a:r>
                        <a:rPr lang="fi-FI" sz="1000" b="1" u="none" strike="noStrike">
                          <a:solidFill>
                            <a:srgbClr val="000000"/>
                          </a:solidFill>
                          <a:effectLst/>
                        </a:rPr>
                        <a:t>1992</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266 853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4524707"/>
                  </a:ext>
                </a:extLst>
              </a:tr>
              <a:tr h="175561">
                <a:tc>
                  <a:txBody>
                    <a:bodyPr/>
                    <a:lstStyle/>
                    <a:p>
                      <a:pPr algn="l" fontAlgn="b"/>
                      <a:r>
                        <a:rPr lang="fi-FI" sz="1000" b="1" u="none" strike="noStrike">
                          <a:solidFill>
                            <a:srgbClr val="000000"/>
                          </a:solidFill>
                          <a:effectLst/>
                        </a:rPr>
                        <a:t>1993</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266 956</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6554276"/>
                  </a:ext>
                </a:extLst>
              </a:tr>
              <a:tr h="175561">
                <a:tc>
                  <a:txBody>
                    <a:bodyPr/>
                    <a:lstStyle/>
                    <a:p>
                      <a:pPr algn="l" fontAlgn="b"/>
                      <a:r>
                        <a:rPr lang="fi-FI" sz="1000" b="1" u="none" strike="noStrike">
                          <a:solidFill>
                            <a:srgbClr val="000000"/>
                          </a:solidFill>
                          <a:effectLst/>
                        </a:rPr>
                        <a:t>1994</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266 870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7922674"/>
                  </a:ext>
                </a:extLst>
              </a:tr>
              <a:tr h="175561">
                <a:tc>
                  <a:txBody>
                    <a:bodyPr/>
                    <a:lstStyle/>
                    <a:p>
                      <a:pPr algn="l" fontAlgn="b"/>
                      <a:r>
                        <a:rPr lang="fi-FI" sz="1000" b="1" u="none" strike="noStrike">
                          <a:solidFill>
                            <a:srgbClr val="000000"/>
                          </a:solidFill>
                          <a:effectLst/>
                        </a:rPr>
                        <a:t>1995</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266 308</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4221159"/>
                  </a:ext>
                </a:extLst>
              </a:tr>
              <a:tr h="175561">
                <a:tc>
                  <a:txBody>
                    <a:bodyPr/>
                    <a:lstStyle/>
                    <a:p>
                      <a:pPr algn="l" fontAlgn="b"/>
                      <a:r>
                        <a:rPr lang="fi-FI" sz="1000" b="1" u="none" strike="noStrike">
                          <a:solidFill>
                            <a:srgbClr val="000000"/>
                          </a:solidFill>
                          <a:effectLst/>
                        </a:rPr>
                        <a:t>1996</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265 644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3115797"/>
                  </a:ext>
                </a:extLst>
              </a:tr>
              <a:tr h="175561">
                <a:tc>
                  <a:txBody>
                    <a:bodyPr/>
                    <a:lstStyle/>
                    <a:p>
                      <a:pPr algn="l" fontAlgn="b"/>
                      <a:r>
                        <a:rPr lang="fi-FI" sz="1000" b="1" u="none" strike="noStrike">
                          <a:solidFill>
                            <a:srgbClr val="000000"/>
                          </a:solidFill>
                          <a:effectLst/>
                        </a:rPr>
                        <a:t>1997</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264 578</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18682746"/>
                  </a:ext>
                </a:extLst>
              </a:tr>
              <a:tr h="175561">
                <a:tc>
                  <a:txBody>
                    <a:bodyPr/>
                    <a:lstStyle/>
                    <a:p>
                      <a:pPr algn="l" fontAlgn="b"/>
                      <a:r>
                        <a:rPr lang="fi-FI" sz="1000" b="1" u="none" strike="noStrike">
                          <a:solidFill>
                            <a:srgbClr val="000000"/>
                          </a:solidFill>
                          <a:effectLst/>
                        </a:rPr>
                        <a:t>1998</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262 946</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2618272"/>
                  </a:ext>
                </a:extLst>
              </a:tr>
              <a:tr h="175561">
                <a:tc>
                  <a:txBody>
                    <a:bodyPr/>
                    <a:lstStyle/>
                    <a:p>
                      <a:pPr algn="l" fontAlgn="b"/>
                      <a:r>
                        <a:rPr lang="fi-FI" sz="1000" b="1" u="none" strike="noStrike">
                          <a:solidFill>
                            <a:srgbClr val="000000"/>
                          </a:solidFill>
                          <a:effectLst/>
                        </a:rPr>
                        <a:t>1999</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a:solidFill>
                            <a:srgbClr val="000000"/>
                          </a:solidFill>
                          <a:effectLst/>
                        </a:rPr>
                        <a:t>261 393</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dirty="0">
                          <a:solidFill>
                            <a:srgbClr val="000000"/>
                          </a:solidFill>
                          <a:effectLst/>
                        </a:rPr>
                        <a:t> </a:t>
                      </a:r>
                      <a:endParaRPr lang="fi-FI" sz="1000" b="0" i="0" u="none" strike="noStrike" dirty="0">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653719"/>
                  </a:ext>
                </a:extLst>
              </a:tr>
            </a:tbl>
          </a:graphicData>
        </a:graphic>
      </p:graphicFrame>
      <p:graphicFrame>
        <p:nvGraphicFramePr>
          <p:cNvPr id="7" name="Taulukko 6">
            <a:extLst>
              <a:ext uri="{FF2B5EF4-FFF2-40B4-BE49-F238E27FC236}">
                <a16:creationId xmlns:a16="http://schemas.microsoft.com/office/drawing/2014/main" id="{DF322C04-657C-CA60-EAA3-0B0ED40CEF49}"/>
              </a:ext>
            </a:extLst>
          </p:cNvPr>
          <p:cNvGraphicFramePr>
            <a:graphicFrameLocks noGrp="1"/>
          </p:cNvGraphicFramePr>
          <p:nvPr>
            <p:extLst>
              <p:ext uri="{D42A27DB-BD31-4B8C-83A1-F6EECF244321}">
                <p14:modId xmlns:p14="http://schemas.microsoft.com/office/powerpoint/2010/main" val="3971219775"/>
              </p:ext>
            </p:extLst>
          </p:nvPr>
        </p:nvGraphicFramePr>
        <p:xfrm>
          <a:off x="4296000" y="1451248"/>
          <a:ext cx="3600000" cy="5219997"/>
        </p:xfrm>
        <a:graphic>
          <a:graphicData uri="http://schemas.openxmlformats.org/drawingml/2006/table">
            <a:tbl>
              <a:tblPr firstRow="1" bandRow="1">
                <a:tableStyleId>{D27102A9-8310-4765-A935-A1911B00CA55}</a:tableStyleId>
              </a:tblPr>
              <a:tblGrid>
                <a:gridCol w="600000">
                  <a:extLst>
                    <a:ext uri="{9D8B030D-6E8A-4147-A177-3AD203B41FA5}">
                      <a16:colId xmlns:a16="http://schemas.microsoft.com/office/drawing/2014/main" val="303108773"/>
                    </a:ext>
                  </a:extLst>
                </a:gridCol>
                <a:gridCol w="600000">
                  <a:extLst>
                    <a:ext uri="{9D8B030D-6E8A-4147-A177-3AD203B41FA5}">
                      <a16:colId xmlns:a16="http://schemas.microsoft.com/office/drawing/2014/main" val="1087566035"/>
                    </a:ext>
                  </a:extLst>
                </a:gridCol>
                <a:gridCol w="600000">
                  <a:extLst>
                    <a:ext uri="{9D8B030D-6E8A-4147-A177-3AD203B41FA5}">
                      <a16:colId xmlns:a16="http://schemas.microsoft.com/office/drawing/2014/main" val="1564979833"/>
                    </a:ext>
                  </a:extLst>
                </a:gridCol>
                <a:gridCol w="600000">
                  <a:extLst>
                    <a:ext uri="{9D8B030D-6E8A-4147-A177-3AD203B41FA5}">
                      <a16:colId xmlns:a16="http://schemas.microsoft.com/office/drawing/2014/main" val="99414669"/>
                    </a:ext>
                  </a:extLst>
                </a:gridCol>
                <a:gridCol w="600000">
                  <a:extLst>
                    <a:ext uri="{9D8B030D-6E8A-4147-A177-3AD203B41FA5}">
                      <a16:colId xmlns:a16="http://schemas.microsoft.com/office/drawing/2014/main" val="168441836"/>
                    </a:ext>
                  </a:extLst>
                </a:gridCol>
                <a:gridCol w="600000">
                  <a:extLst>
                    <a:ext uri="{9D8B030D-6E8A-4147-A177-3AD203B41FA5}">
                      <a16:colId xmlns:a16="http://schemas.microsoft.com/office/drawing/2014/main" val="4174423295"/>
                    </a:ext>
                  </a:extLst>
                </a:gridCol>
              </a:tblGrid>
              <a:tr h="796272">
                <a:tc>
                  <a:txBody>
                    <a:bodyPr/>
                    <a:lstStyle/>
                    <a:p>
                      <a:pPr algn="l" fontAlgn="b"/>
                      <a:r>
                        <a:rPr lang="fi-FI" sz="1000" b="1" u="none" strike="noStrike" dirty="0">
                          <a:solidFill>
                            <a:srgbClr val="000000"/>
                          </a:solidFill>
                          <a:effectLst/>
                        </a:rPr>
                        <a:t>Vuosi</a:t>
                      </a:r>
                      <a:endParaRPr lang="fi-FI" sz="1000" b="1" i="0" u="none" strike="noStrike" dirty="0">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toteutunut</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2015</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2019</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2021</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2024</a:t>
                      </a:r>
                      <a:endParaRPr lang="fi-FI" sz="1000" b="1" i="0" u="none" strike="noStrike" dirty="0">
                        <a:solidFill>
                          <a:srgbClr val="000000"/>
                        </a:solidFill>
                        <a:effectLst/>
                        <a:latin typeface="Aptos Narrow" panose="020B0004020202020204" pitchFamily="34" charset="0"/>
                      </a:endParaRPr>
                    </a:p>
                  </a:txBody>
                  <a:tcPr marL="7375" marR="7375" marT="7375"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826375"/>
                  </a:ext>
                </a:extLst>
              </a:tr>
              <a:tr h="176949">
                <a:tc>
                  <a:txBody>
                    <a:bodyPr/>
                    <a:lstStyle/>
                    <a:p>
                      <a:pPr algn="l" fontAlgn="b"/>
                      <a:r>
                        <a:rPr lang="fi-FI" sz="1000" b="1" u="none" strike="noStrike">
                          <a:solidFill>
                            <a:srgbClr val="000000"/>
                          </a:solidFill>
                          <a:effectLst/>
                        </a:rPr>
                        <a:t>2000</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00" b="0" u="none" strike="noStrike" dirty="0">
                          <a:solidFill>
                            <a:srgbClr val="000000"/>
                          </a:solidFill>
                          <a:effectLst/>
                        </a:rPr>
                        <a:t>259 639</a:t>
                      </a:r>
                      <a:endParaRPr lang="fi-FI" sz="1000" b="0" i="0" u="none" strike="noStrike" dirty="0">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lnT w="12700" cap="flat" cmpd="sng" algn="ctr">
                      <a:solidFill>
                        <a:schemeClr val="tx1"/>
                      </a:solidFill>
                      <a:prstDash val="solid"/>
                      <a:round/>
                      <a:headEnd type="none" w="med" len="med"/>
                      <a:tailEnd type="none" w="med" len="med"/>
                    </a:lnT>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5655673"/>
                  </a:ext>
                </a:extLst>
              </a:tr>
              <a:tr h="176949">
                <a:tc>
                  <a:txBody>
                    <a:bodyPr/>
                    <a:lstStyle/>
                    <a:p>
                      <a:pPr algn="l" fontAlgn="b"/>
                      <a:r>
                        <a:rPr lang="fi-FI" sz="1000" b="1" u="none" strike="noStrike">
                          <a:solidFill>
                            <a:srgbClr val="000000"/>
                          </a:solidFill>
                          <a:effectLst/>
                        </a:rPr>
                        <a:t>2001</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258 664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3303760"/>
                  </a:ext>
                </a:extLst>
              </a:tr>
              <a:tr h="176949">
                <a:tc>
                  <a:txBody>
                    <a:bodyPr/>
                    <a:lstStyle/>
                    <a:p>
                      <a:pPr algn="l" fontAlgn="b"/>
                      <a:r>
                        <a:rPr lang="fi-FI" sz="1000" b="1" u="none" strike="noStrike">
                          <a:solidFill>
                            <a:srgbClr val="000000"/>
                          </a:solidFill>
                          <a:effectLst/>
                        </a:rPr>
                        <a:t>2002</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257 728</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563456"/>
                  </a:ext>
                </a:extLst>
              </a:tr>
              <a:tr h="176949">
                <a:tc>
                  <a:txBody>
                    <a:bodyPr/>
                    <a:lstStyle/>
                    <a:p>
                      <a:pPr algn="l" fontAlgn="b"/>
                      <a:r>
                        <a:rPr lang="fi-FI" sz="1000" b="1" u="none" strike="noStrike">
                          <a:solidFill>
                            <a:srgbClr val="000000"/>
                          </a:solidFill>
                          <a:effectLst/>
                        </a:rPr>
                        <a:t>2003</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257 079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3182474"/>
                  </a:ext>
                </a:extLst>
              </a:tr>
              <a:tr h="176949">
                <a:tc>
                  <a:txBody>
                    <a:bodyPr/>
                    <a:lstStyle/>
                    <a:p>
                      <a:pPr algn="l" fontAlgn="b"/>
                      <a:r>
                        <a:rPr lang="fi-FI" sz="1000" b="1" u="none" strike="noStrike">
                          <a:solidFill>
                            <a:srgbClr val="000000"/>
                          </a:solidFill>
                          <a:effectLst/>
                        </a:rPr>
                        <a:t>2004</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256 740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1302112"/>
                  </a:ext>
                </a:extLst>
              </a:tr>
              <a:tr h="176949">
                <a:tc>
                  <a:txBody>
                    <a:bodyPr/>
                    <a:lstStyle/>
                    <a:p>
                      <a:pPr algn="l" fontAlgn="b"/>
                      <a:r>
                        <a:rPr lang="fi-FI" sz="1000" b="1" u="none" strike="noStrike">
                          <a:solidFill>
                            <a:srgbClr val="000000"/>
                          </a:solidFill>
                          <a:effectLst/>
                        </a:rPr>
                        <a:t>2005</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255 683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2630821"/>
                  </a:ext>
                </a:extLst>
              </a:tr>
              <a:tr h="176949">
                <a:tc>
                  <a:txBody>
                    <a:bodyPr/>
                    <a:lstStyle/>
                    <a:p>
                      <a:pPr algn="l" fontAlgn="b"/>
                      <a:r>
                        <a:rPr lang="fi-FI" sz="1000" b="1" u="none" strike="noStrike">
                          <a:solidFill>
                            <a:srgbClr val="000000"/>
                          </a:solidFill>
                          <a:effectLst/>
                        </a:rPr>
                        <a:t>2006</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255 094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8698523"/>
                  </a:ext>
                </a:extLst>
              </a:tr>
              <a:tr h="176949">
                <a:tc>
                  <a:txBody>
                    <a:bodyPr/>
                    <a:lstStyle/>
                    <a:p>
                      <a:pPr algn="l" fontAlgn="b"/>
                      <a:r>
                        <a:rPr lang="fi-FI" sz="1000" b="1" u="none" strike="noStrike">
                          <a:solidFill>
                            <a:srgbClr val="000000"/>
                          </a:solidFill>
                          <a:effectLst/>
                        </a:rPr>
                        <a:t>2007</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254 367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5809075"/>
                  </a:ext>
                </a:extLst>
              </a:tr>
              <a:tr h="176949">
                <a:tc>
                  <a:txBody>
                    <a:bodyPr/>
                    <a:lstStyle/>
                    <a:p>
                      <a:pPr algn="l" fontAlgn="b"/>
                      <a:r>
                        <a:rPr lang="fi-FI" sz="1000" b="1" u="none" strike="noStrike">
                          <a:solidFill>
                            <a:srgbClr val="000000"/>
                          </a:solidFill>
                          <a:effectLst/>
                        </a:rPr>
                        <a:t>2008</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253 899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6282214"/>
                  </a:ext>
                </a:extLst>
              </a:tr>
              <a:tr h="176949">
                <a:tc>
                  <a:txBody>
                    <a:bodyPr/>
                    <a:lstStyle/>
                    <a:p>
                      <a:pPr algn="l" fontAlgn="b"/>
                      <a:r>
                        <a:rPr lang="fi-FI" sz="1000" b="1" u="none" strike="noStrike">
                          <a:solidFill>
                            <a:srgbClr val="000000"/>
                          </a:solidFill>
                          <a:effectLst/>
                        </a:rPr>
                        <a:t>2009</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253 605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7734769"/>
                  </a:ext>
                </a:extLst>
              </a:tr>
              <a:tr h="176949">
                <a:tc>
                  <a:txBody>
                    <a:bodyPr/>
                    <a:lstStyle/>
                    <a:p>
                      <a:pPr algn="l" fontAlgn="b"/>
                      <a:r>
                        <a:rPr lang="fi-FI" sz="1000" b="1" u="none" strike="noStrike">
                          <a:solidFill>
                            <a:srgbClr val="000000"/>
                          </a:solidFill>
                          <a:effectLst/>
                        </a:rPr>
                        <a:t>2010</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253 337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4265517"/>
                  </a:ext>
                </a:extLst>
              </a:tr>
              <a:tr h="176949">
                <a:tc>
                  <a:txBody>
                    <a:bodyPr/>
                    <a:lstStyle/>
                    <a:p>
                      <a:pPr algn="l" fontAlgn="b"/>
                      <a:r>
                        <a:rPr lang="fi-FI" sz="1000" b="1" u="none" strike="noStrike">
                          <a:solidFill>
                            <a:srgbClr val="000000"/>
                          </a:solidFill>
                          <a:effectLst/>
                        </a:rPr>
                        <a:t>2011</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253 472</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3104211"/>
                  </a:ext>
                </a:extLst>
              </a:tr>
              <a:tr h="176949">
                <a:tc>
                  <a:txBody>
                    <a:bodyPr/>
                    <a:lstStyle/>
                    <a:p>
                      <a:pPr algn="l" fontAlgn="b"/>
                      <a:r>
                        <a:rPr lang="fi-FI" sz="1000" b="1" u="none" strike="noStrike">
                          <a:solidFill>
                            <a:srgbClr val="000000"/>
                          </a:solidFill>
                          <a:effectLst/>
                        </a:rPr>
                        <a:t>2012</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253 524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3426380"/>
                  </a:ext>
                </a:extLst>
              </a:tr>
              <a:tr h="176949">
                <a:tc>
                  <a:txBody>
                    <a:bodyPr/>
                    <a:lstStyle/>
                    <a:p>
                      <a:pPr algn="l" fontAlgn="b"/>
                      <a:r>
                        <a:rPr lang="fi-FI" sz="1000" b="1" u="none" strike="noStrike">
                          <a:solidFill>
                            <a:srgbClr val="000000"/>
                          </a:solidFill>
                          <a:effectLst/>
                        </a:rPr>
                        <a:t>2013</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253 643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9961818"/>
                  </a:ext>
                </a:extLst>
              </a:tr>
              <a:tr h="176949">
                <a:tc>
                  <a:txBody>
                    <a:bodyPr/>
                    <a:lstStyle/>
                    <a:p>
                      <a:pPr algn="l" fontAlgn="b"/>
                      <a:r>
                        <a:rPr lang="fi-FI" sz="1000" b="1" u="none" strike="noStrike">
                          <a:solidFill>
                            <a:srgbClr val="000000"/>
                          </a:solidFill>
                          <a:effectLst/>
                        </a:rPr>
                        <a:t>2014</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253 585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3488344"/>
                  </a:ext>
                </a:extLst>
              </a:tr>
              <a:tr h="176949">
                <a:tc>
                  <a:txBody>
                    <a:bodyPr/>
                    <a:lstStyle/>
                    <a:p>
                      <a:pPr algn="l" fontAlgn="b"/>
                      <a:r>
                        <a:rPr lang="fi-FI" sz="1000" b="1" u="none" strike="noStrike">
                          <a:solidFill>
                            <a:srgbClr val="000000"/>
                          </a:solidFill>
                          <a:effectLst/>
                        </a:rPr>
                        <a:t>2015</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253 239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253 522</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3669357"/>
                  </a:ext>
                </a:extLst>
              </a:tr>
              <a:tr h="176949">
                <a:tc>
                  <a:txBody>
                    <a:bodyPr/>
                    <a:lstStyle/>
                    <a:p>
                      <a:pPr algn="l" fontAlgn="b"/>
                      <a:r>
                        <a:rPr lang="fi-FI" sz="1000" b="1" u="none" strike="noStrike">
                          <a:solidFill>
                            <a:srgbClr val="000000"/>
                          </a:solidFill>
                          <a:effectLst/>
                        </a:rPr>
                        <a:t>2016</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252 815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253 535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2666852"/>
                  </a:ext>
                </a:extLst>
              </a:tr>
              <a:tr h="176949">
                <a:tc>
                  <a:txBody>
                    <a:bodyPr/>
                    <a:lstStyle/>
                    <a:p>
                      <a:pPr algn="l" fontAlgn="b"/>
                      <a:r>
                        <a:rPr lang="fi-FI" sz="1000" b="1" u="none" strike="noStrike">
                          <a:solidFill>
                            <a:srgbClr val="000000"/>
                          </a:solidFill>
                          <a:effectLst/>
                        </a:rPr>
                        <a:t>2017</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251 570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253 547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8170792"/>
                  </a:ext>
                </a:extLst>
              </a:tr>
              <a:tr h="176949">
                <a:tc>
                  <a:txBody>
                    <a:bodyPr/>
                    <a:lstStyle/>
                    <a:p>
                      <a:pPr algn="l" fontAlgn="b"/>
                      <a:r>
                        <a:rPr lang="fi-FI" sz="1000" b="1" u="none" strike="noStrike">
                          <a:solidFill>
                            <a:srgbClr val="000000"/>
                          </a:solidFill>
                          <a:effectLst/>
                        </a:rPr>
                        <a:t>2018</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250 414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253 570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486098"/>
                  </a:ext>
                </a:extLst>
              </a:tr>
              <a:tr h="176949">
                <a:tc>
                  <a:txBody>
                    <a:bodyPr/>
                    <a:lstStyle/>
                    <a:p>
                      <a:pPr algn="l" fontAlgn="b"/>
                      <a:r>
                        <a:rPr lang="fi-FI" sz="1000" b="1" u="none" strike="noStrike">
                          <a:solidFill>
                            <a:srgbClr val="000000"/>
                          </a:solidFill>
                          <a:effectLst/>
                        </a:rPr>
                        <a:t>2019</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249 003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253 587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249 389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0761485"/>
                  </a:ext>
                </a:extLst>
              </a:tr>
              <a:tr h="176949">
                <a:tc>
                  <a:txBody>
                    <a:bodyPr/>
                    <a:lstStyle/>
                    <a:p>
                      <a:pPr algn="l" fontAlgn="b"/>
                      <a:r>
                        <a:rPr lang="fi-FI" sz="1000" b="1" u="none" strike="noStrike">
                          <a:solidFill>
                            <a:srgbClr val="000000"/>
                          </a:solidFill>
                          <a:effectLst/>
                        </a:rPr>
                        <a:t>2020</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248 265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253 621</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248 365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2149644"/>
                  </a:ext>
                </a:extLst>
              </a:tr>
              <a:tr h="176949">
                <a:tc>
                  <a:txBody>
                    <a:bodyPr/>
                    <a:lstStyle/>
                    <a:p>
                      <a:pPr algn="l" fontAlgn="b"/>
                      <a:r>
                        <a:rPr lang="fi-FI" sz="1000" b="1" u="none" strike="noStrike">
                          <a:solidFill>
                            <a:srgbClr val="000000"/>
                          </a:solidFill>
                          <a:effectLst/>
                        </a:rPr>
                        <a:t>2021</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248 363</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253 665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247 362</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247 445</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2229253"/>
                  </a:ext>
                </a:extLst>
              </a:tr>
              <a:tr h="176949">
                <a:tc>
                  <a:txBody>
                    <a:bodyPr/>
                    <a:lstStyle/>
                    <a:p>
                      <a:pPr algn="l" fontAlgn="b"/>
                      <a:r>
                        <a:rPr lang="fi-FI" sz="1000" b="1" u="none" strike="noStrike">
                          <a:solidFill>
                            <a:srgbClr val="000000"/>
                          </a:solidFill>
                          <a:effectLst/>
                        </a:rPr>
                        <a:t>2022</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247 689</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253 731</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246 374</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246 557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5701253"/>
                  </a:ext>
                </a:extLst>
              </a:tr>
              <a:tr h="176949">
                <a:tc>
                  <a:txBody>
                    <a:bodyPr/>
                    <a:lstStyle/>
                    <a:p>
                      <a:pPr algn="l" fontAlgn="b"/>
                      <a:r>
                        <a:rPr lang="fi-FI" sz="1000" b="1" u="none" strike="noStrike">
                          <a:solidFill>
                            <a:srgbClr val="000000"/>
                          </a:solidFill>
                          <a:effectLst/>
                        </a:rPr>
                        <a:t>2023</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tcPr>
                </a:tc>
                <a:tc>
                  <a:txBody>
                    <a:bodyPr/>
                    <a:lstStyle/>
                    <a:p>
                      <a:pPr algn="r" fontAlgn="b"/>
                      <a:r>
                        <a:rPr lang="fi-FI" sz="1000" b="0" u="none" strike="noStrike">
                          <a:solidFill>
                            <a:srgbClr val="000000"/>
                          </a:solidFill>
                          <a:effectLst/>
                        </a:rPr>
                        <a:t>248 190</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253 792</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245 397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r" fontAlgn="b"/>
                      <a:r>
                        <a:rPr lang="fi-FI" sz="1000" b="0" u="none" strike="noStrike">
                          <a:solidFill>
                            <a:srgbClr val="000000"/>
                          </a:solidFill>
                          <a:effectLst/>
                        </a:rPr>
                        <a:t>245 687</a:t>
                      </a:r>
                      <a:endParaRPr lang="fi-FI" sz="1000" b="0" i="0" u="none" strike="noStrike">
                        <a:solidFill>
                          <a:srgbClr val="000000"/>
                        </a:solidFill>
                        <a:effectLst/>
                        <a:latin typeface="Aptos Narrow" panose="020B0004020202020204" pitchFamily="34" charset="0"/>
                      </a:endParaRPr>
                    </a:p>
                  </a:txBody>
                  <a:tcPr marL="7375" marR="7375" marT="7375" marB="0" anchor="b"/>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5448083"/>
                  </a:ext>
                </a:extLst>
              </a:tr>
              <a:tr h="176949">
                <a:tc>
                  <a:txBody>
                    <a:bodyPr/>
                    <a:lstStyle/>
                    <a:p>
                      <a:pPr algn="l"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7375" marR="7375" marT="737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a:solidFill>
                            <a:srgbClr val="000000"/>
                          </a:solidFill>
                          <a:effectLst/>
                        </a:rPr>
                        <a:t>253 850</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a:solidFill>
                            <a:srgbClr val="000000"/>
                          </a:solidFill>
                          <a:effectLst/>
                        </a:rPr>
                        <a:t>244 433</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a:solidFill>
                            <a:srgbClr val="000000"/>
                          </a:solidFill>
                          <a:effectLst/>
                        </a:rPr>
                        <a:t>244 837</a:t>
                      </a:r>
                      <a:endParaRPr lang="fi-FI" sz="1000" b="0" i="0" u="none" strike="noStrike">
                        <a:solidFill>
                          <a:srgbClr val="000000"/>
                        </a:solidFill>
                        <a:effectLst/>
                        <a:latin typeface="Aptos Narrow" panose="020B0004020202020204" pitchFamily="34" charset="0"/>
                      </a:endParaRPr>
                    </a:p>
                  </a:txBody>
                  <a:tcPr marL="7375" marR="7375" marT="7375" marB="0" anchor="b">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dirty="0">
                          <a:solidFill>
                            <a:srgbClr val="000000"/>
                          </a:solidFill>
                          <a:effectLst/>
                        </a:rPr>
                        <a:t>248 412</a:t>
                      </a:r>
                      <a:endParaRPr lang="fi-FI" sz="1000" b="0" i="0" u="none" strike="noStrike" dirty="0">
                        <a:solidFill>
                          <a:srgbClr val="000000"/>
                        </a:solidFill>
                        <a:effectLst/>
                        <a:latin typeface="Aptos Narrow" panose="020B0004020202020204" pitchFamily="34" charset="0"/>
                      </a:endParaRPr>
                    </a:p>
                  </a:txBody>
                  <a:tcPr marL="7375" marR="7375" marT="737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149316"/>
                  </a:ext>
                </a:extLst>
              </a:tr>
            </a:tbl>
          </a:graphicData>
        </a:graphic>
      </p:graphicFrame>
      <p:graphicFrame>
        <p:nvGraphicFramePr>
          <p:cNvPr id="8" name="Taulukko 7">
            <a:extLst>
              <a:ext uri="{FF2B5EF4-FFF2-40B4-BE49-F238E27FC236}">
                <a16:creationId xmlns:a16="http://schemas.microsoft.com/office/drawing/2014/main" id="{9C6D62A5-D841-C7F4-3D3A-CADC3152A0C1}"/>
              </a:ext>
            </a:extLst>
          </p:cNvPr>
          <p:cNvGraphicFramePr>
            <a:graphicFrameLocks noGrp="1"/>
          </p:cNvGraphicFramePr>
          <p:nvPr>
            <p:extLst>
              <p:ext uri="{D42A27DB-BD31-4B8C-83A1-F6EECF244321}">
                <p14:modId xmlns:p14="http://schemas.microsoft.com/office/powerpoint/2010/main" val="2234488371"/>
              </p:ext>
            </p:extLst>
          </p:nvPr>
        </p:nvGraphicFramePr>
        <p:xfrm>
          <a:off x="8113800" y="1451248"/>
          <a:ext cx="3600000" cy="4514978"/>
        </p:xfrm>
        <a:graphic>
          <a:graphicData uri="http://schemas.openxmlformats.org/drawingml/2006/table">
            <a:tbl>
              <a:tblPr firstRow="1" bandRow="1">
                <a:tableStyleId>{D27102A9-8310-4765-A935-A1911B00CA55}</a:tableStyleId>
              </a:tblPr>
              <a:tblGrid>
                <a:gridCol w="600000">
                  <a:extLst>
                    <a:ext uri="{9D8B030D-6E8A-4147-A177-3AD203B41FA5}">
                      <a16:colId xmlns:a16="http://schemas.microsoft.com/office/drawing/2014/main" val="1399448525"/>
                    </a:ext>
                  </a:extLst>
                </a:gridCol>
                <a:gridCol w="600000">
                  <a:extLst>
                    <a:ext uri="{9D8B030D-6E8A-4147-A177-3AD203B41FA5}">
                      <a16:colId xmlns:a16="http://schemas.microsoft.com/office/drawing/2014/main" val="2810034492"/>
                    </a:ext>
                  </a:extLst>
                </a:gridCol>
                <a:gridCol w="600000">
                  <a:extLst>
                    <a:ext uri="{9D8B030D-6E8A-4147-A177-3AD203B41FA5}">
                      <a16:colId xmlns:a16="http://schemas.microsoft.com/office/drawing/2014/main" val="1611757265"/>
                    </a:ext>
                  </a:extLst>
                </a:gridCol>
                <a:gridCol w="600000">
                  <a:extLst>
                    <a:ext uri="{9D8B030D-6E8A-4147-A177-3AD203B41FA5}">
                      <a16:colId xmlns:a16="http://schemas.microsoft.com/office/drawing/2014/main" val="1171542931"/>
                    </a:ext>
                  </a:extLst>
                </a:gridCol>
                <a:gridCol w="600000">
                  <a:extLst>
                    <a:ext uri="{9D8B030D-6E8A-4147-A177-3AD203B41FA5}">
                      <a16:colId xmlns:a16="http://schemas.microsoft.com/office/drawing/2014/main" val="1546990500"/>
                    </a:ext>
                  </a:extLst>
                </a:gridCol>
                <a:gridCol w="600000">
                  <a:extLst>
                    <a:ext uri="{9D8B030D-6E8A-4147-A177-3AD203B41FA5}">
                      <a16:colId xmlns:a16="http://schemas.microsoft.com/office/drawing/2014/main" val="1957219194"/>
                    </a:ext>
                  </a:extLst>
                </a:gridCol>
              </a:tblGrid>
              <a:tr h="796760">
                <a:tc>
                  <a:txBody>
                    <a:bodyPr/>
                    <a:lstStyle/>
                    <a:p>
                      <a:pPr algn="l" fontAlgn="b"/>
                      <a:r>
                        <a:rPr lang="fi-FI" sz="1000" b="1" u="none" strike="noStrike" dirty="0">
                          <a:solidFill>
                            <a:srgbClr val="000000"/>
                          </a:solidFill>
                          <a:effectLst/>
                        </a:rPr>
                        <a:t>Vuosi</a:t>
                      </a:r>
                      <a:endParaRPr lang="fi-FI" sz="1000" b="1" i="0" u="none" strike="noStrike" dirty="0">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toteutunut</a:t>
                      </a:r>
                      <a:endParaRPr lang="fi-FI" sz="1000" b="1" i="0" u="none" strike="noStrike" dirty="0">
                        <a:solidFill>
                          <a:srgbClr val="000000"/>
                        </a:solidFill>
                        <a:effectLst/>
                        <a:latin typeface="Aptos Narrow" panose="020B0004020202020204" pitchFamily="34" charset="0"/>
                      </a:endParaRPr>
                    </a:p>
                  </a:txBody>
                  <a:tcPr marL="8532" marR="8532" marT="8532"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2015</a:t>
                      </a:r>
                      <a:endParaRPr lang="fi-FI" sz="1000" b="1" i="0" u="none" strike="noStrike" dirty="0">
                        <a:solidFill>
                          <a:srgbClr val="000000"/>
                        </a:solidFill>
                        <a:effectLst/>
                        <a:latin typeface="Aptos Narrow" panose="020B0004020202020204" pitchFamily="34" charset="0"/>
                      </a:endParaRPr>
                    </a:p>
                  </a:txBody>
                  <a:tcPr marL="8532" marR="8532" marT="8532"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2019</a:t>
                      </a:r>
                      <a:endParaRPr lang="fi-FI" sz="1000" b="1" i="0" u="none" strike="noStrike" dirty="0">
                        <a:solidFill>
                          <a:srgbClr val="000000"/>
                        </a:solidFill>
                        <a:effectLst/>
                        <a:latin typeface="Aptos Narrow" panose="020B0004020202020204" pitchFamily="34" charset="0"/>
                      </a:endParaRPr>
                    </a:p>
                  </a:txBody>
                  <a:tcPr marL="8532" marR="8532" marT="8532"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2021</a:t>
                      </a:r>
                      <a:endParaRPr lang="fi-FI" sz="1000" b="1" i="0" u="none" strike="noStrike" dirty="0">
                        <a:solidFill>
                          <a:srgbClr val="000000"/>
                        </a:solidFill>
                        <a:effectLst/>
                        <a:latin typeface="Aptos Narrow" panose="020B0004020202020204" pitchFamily="34" charset="0"/>
                      </a:endParaRPr>
                    </a:p>
                  </a:txBody>
                  <a:tcPr marL="8532" marR="8532" marT="8532" marB="0" vert="vert27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Pohjois-Savo</a:t>
                      </a:r>
                      <a:br>
                        <a:rPr lang="fi-FI" sz="1000" b="1" u="none" strike="noStrike" dirty="0">
                          <a:solidFill>
                            <a:srgbClr val="000000"/>
                          </a:solidFill>
                          <a:effectLst/>
                        </a:rPr>
                      </a:br>
                      <a:r>
                        <a:rPr lang="fi-FI" sz="1000" b="1" u="none" strike="noStrike" dirty="0">
                          <a:solidFill>
                            <a:srgbClr val="000000"/>
                          </a:solidFill>
                          <a:effectLst/>
                        </a:rPr>
                        <a:t>ennuste 2024</a:t>
                      </a:r>
                      <a:endParaRPr lang="fi-FI" sz="1000" b="1" i="0" u="none" strike="noStrike" dirty="0">
                        <a:solidFill>
                          <a:srgbClr val="000000"/>
                        </a:solidFill>
                        <a:effectLst/>
                        <a:latin typeface="Aptos Narrow" panose="020B0004020202020204" pitchFamily="34" charset="0"/>
                      </a:endParaRPr>
                    </a:p>
                  </a:txBody>
                  <a:tcPr marL="8532" marR="8532" marT="8532"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709979"/>
                  </a:ext>
                </a:extLst>
              </a:tr>
              <a:tr h="177058">
                <a:tc>
                  <a:txBody>
                    <a:bodyPr/>
                    <a:lstStyle/>
                    <a:p>
                      <a:pPr algn="l" fontAlgn="b"/>
                      <a:r>
                        <a:rPr lang="fi-FI" sz="1000" b="1" u="none" strike="noStrike">
                          <a:solidFill>
                            <a:srgbClr val="000000"/>
                          </a:solidFill>
                          <a:effectLst/>
                        </a:rPr>
                        <a:t>2025</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lnT w="12700" cap="flat" cmpd="sng" algn="ctr">
                      <a:solidFill>
                        <a:schemeClr val="tx1"/>
                      </a:solidFill>
                      <a:prstDash val="solid"/>
                      <a:round/>
                      <a:headEnd type="none" w="med" len="med"/>
                      <a:tailEnd type="none" w="med" len="med"/>
                    </a:lnT>
                  </a:tcPr>
                </a:tc>
                <a:tc>
                  <a:txBody>
                    <a:bodyPr/>
                    <a:lstStyle/>
                    <a:p>
                      <a:pPr algn="r" fontAlgn="b"/>
                      <a:r>
                        <a:rPr lang="fi-FI" sz="1000" b="0" u="none" strike="noStrike">
                          <a:solidFill>
                            <a:srgbClr val="000000"/>
                          </a:solidFill>
                          <a:effectLst/>
                        </a:rPr>
                        <a:t>253 896</a:t>
                      </a:r>
                      <a:endParaRPr lang="fi-FI" sz="1000" b="0" i="0" u="none" strike="noStrike">
                        <a:solidFill>
                          <a:srgbClr val="000000"/>
                        </a:solidFill>
                        <a:effectLst/>
                        <a:latin typeface="Aptos Narrow" panose="020B0004020202020204" pitchFamily="34" charset="0"/>
                      </a:endParaRPr>
                    </a:p>
                  </a:txBody>
                  <a:tcPr marL="8532" marR="8532" marT="8532" marB="0" anchor="b">
                    <a:lnT w="12700" cap="flat" cmpd="sng" algn="ctr">
                      <a:solidFill>
                        <a:schemeClr val="tx1"/>
                      </a:solidFill>
                      <a:prstDash val="solid"/>
                      <a:round/>
                      <a:headEnd type="none" w="med" len="med"/>
                      <a:tailEnd type="none" w="med" len="med"/>
                    </a:lnT>
                  </a:tcPr>
                </a:tc>
                <a:tc>
                  <a:txBody>
                    <a:bodyPr/>
                    <a:lstStyle/>
                    <a:p>
                      <a:pPr algn="r" fontAlgn="b"/>
                      <a:r>
                        <a:rPr lang="fi-FI" sz="1000" b="0" u="none" strike="noStrike">
                          <a:solidFill>
                            <a:srgbClr val="000000"/>
                          </a:solidFill>
                          <a:effectLst/>
                        </a:rPr>
                        <a:t>243 455</a:t>
                      </a:r>
                      <a:endParaRPr lang="fi-FI" sz="1000" b="0" i="0" u="none" strike="noStrike">
                        <a:solidFill>
                          <a:srgbClr val="000000"/>
                        </a:solidFill>
                        <a:effectLst/>
                        <a:latin typeface="Aptos Narrow" panose="020B0004020202020204" pitchFamily="34" charset="0"/>
                      </a:endParaRPr>
                    </a:p>
                  </a:txBody>
                  <a:tcPr marL="8532" marR="8532" marT="8532" marB="0" anchor="b">
                    <a:lnT w="12700" cap="flat" cmpd="sng" algn="ctr">
                      <a:solidFill>
                        <a:schemeClr val="tx1"/>
                      </a:solidFill>
                      <a:prstDash val="solid"/>
                      <a:round/>
                      <a:headEnd type="none" w="med" len="med"/>
                      <a:tailEnd type="none" w="med" len="med"/>
                    </a:lnT>
                  </a:tcPr>
                </a:tc>
                <a:tc>
                  <a:txBody>
                    <a:bodyPr/>
                    <a:lstStyle/>
                    <a:p>
                      <a:pPr algn="r" fontAlgn="b"/>
                      <a:r>
                        <a:rPr lang="fi-FI" sz="1000" b="0" u="none" strike="noStrike">
                          <a:solidFill>
                            <a:srgbClr val="000000"/>
                          </a:solidFill>
                          <a:effectLst/>
                        </a:rPr>
                        <a:t>243 993</a:t>
                      </a:r>
                      <a:endParaRPr lang="fi-FI" sz="1000" b="0" i="0" u="none" strike="noStrike">
                        <a:solidFill>
                          <a:srgbClr val="000000"/>
                        </a:solidFill>
                        <a:effectLst/>
                        <a:latin typeface="Aptos Narrow" panose="020B0004020202020204" pitchFamily="34" charset="0"/>
                      </a:endParaRPr>
                    </a:p>
                  </a:txBody>
                  <a:tcPr marL="8532" marR="8532" marT="8532" marB="0" anchor="b">
                    <a:lnT w="12700" cap="flat" cmpd="sng" algn="ctr">
                      <a:solidFill>
                        <a:schemeClr val="tx1"/>
                      </a:solidFill>
                      <a:prstDash val="solid"/>
                      <a:round/>
                      <a:headEnd type="none" w="med" len="med"/>
                      <a:tailEnd type="none" w="med" len="med"/>
                    </a:lnT>
                  </a:tcPr>
                </a:tc>
                <a:tc>
                  <a:txBody>
                    <a:bodyPr/>
                    <a:lstStyle/>
                    <a:p>
                      <a:pPr algn="r" fontAlgn="b"/>
                      <a:r>
                        <a:rPr lang="fi-FI" sz="1000" b="0" u="none" strike="noStrike">
                          <a:solidFill>
                            <a:srgbClr val="000000"/>
                          </a:solidFill>
                          <a:effectLst/>
                        </a:rPr>
                        <a:t>248 516</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74653602"/>
                  </a:ext>
                </a:extLst>
              </a:tr>
              <a:tr h="177058">
                <a:tc>
                  <a:txBody>
                    <a:bodyPr/>
                    <a:lstStyle/>
                    <a:p>
                      <a:pPr algn="l" fontAlgn="b"/>
                      <a:r>
                        <a:rPr lang="fi-FI" sz="1000" b="1" u="none" strike="noStrike">
                          <a:solidFill>
                            <a:srgbClr val="000000"/>
                          </a:solidFill>
                          <a:effectLst/>
                        </a:rPr>
                        <a:t>2026</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253 945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242 495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243 160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248 511</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447880"/>
                  </a:ext>
                </a:extLst>
              </a:tr>
              <a:tr h="177058">
                <a:tc>
                  <a:txBody>
                    <a:bodyPr/>
                    <a:lstStyle/>
                    <a:p>
                      <a:pPr algn="l" fontAlgn="b"/>
                      <a:r>
                        <a:rPr lang="fi-FI" sz="1000" b="1" u="none" strike="noStrike">
                          <a:solidFill>
                            <a:srgbClr val="000000"/>
                          </a:solidFill>
                          <a:effectLst/>
                        </a:rPr>
                        <a:t>2027</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253 984</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241 539</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242 345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248 535</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2423816"/>
                  </a:ext>
                </a:extLst>
              </a:tr>
              <a:tr h="177058">
                <a:tc>
                  <a:txBody>
                    <a:bodyPr/>
                    <a:lstStyle/>
                    <a:p>
                      <a:pPr algn="l" fontAlgn="b"/>
                      <a:r>
                        <a:rPr lang="fi-FI" sz="1000" b="1" u="none" strike="noStrike">
                          <a:solidFill>
                            <a:srgbClr val="000000"/>
                          </a:solidFill>
                          <a:effectLst/>
                        </a:rPr>
                        <a:t>2028</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254 006</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240 567</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241 518</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248 569</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6011490"/>
                  </a:ext>
                </a:extLst>
              </a:tr>
              <a:tr h="177058">
                <a:tc>
                  <a:txBody>
                    <a:bodyPr/>
                    <a:lstStyle/>
                    <a:p>
                      <a:pPr algn="l" fontAlgn="b"/>
                      <a:r>
                        <a:rPr lang="fi-FI" sz="1000" b="1" u="none" strike="noStrike">
                          <a:solidFill>
                            <a:srgbClr val="000000"/>
                          </a:solidFill>
                          <a:effectLst/>
                        </a:rPr>
                        <a:t>2029</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253 994</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239 591</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240 685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248 597</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4687198"/>
                  </a:ext>
                </a:extLst>
              </a:tr>
              <a:tr h="177058">
                <a:tc>
                  <a:txBody>
                    <a:bodyPr/>
                    <a:lstStyle/>
                    <a:p>
                      <a:pPr algn="l" fontAlgn="b"/>
                      <a:r>
                        <a:rPr lang="fi-FI" sz="1000" b="1" u="none" strike="noStrike">
                          <a:solidFill>
                            <a:srgbClr val="000000"/>
                          </a:solidFill>
                          <a:effectLst/>
                        </a:rPr>
                        <a:t>2030</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253 960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238 591</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239 850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248 637</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0640281"/>
                  </a:ext>
                </a:extLst>
              </a:tr>
              <a:tr h="177058">
                <a:tc>
                  <a:txBody>
                    <a:bodyPr/>
                    <a:lstStyle/>
                    <a:p>
                      <a:pPr algn="l" fontAlgn="b"/>
                      <a:r>
                        <a:rPr lang="fi-FI" sz="1000" b="1" u="none" strike="noStrike">
                          <a:solidFill>
                            <a:srgbClr val="000000"/>
                          </a:solidFill>
                          <a:effectLst/>
                        </a:rPr>
                        <a:t>2031</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253 912</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237 587</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238 985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248 682</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9745905"/>
                  </a:ext>
                </a:extLst>
              </a:tr>
              <a:tr h="177058">
                <a:tc>
                  <a:txBody>
                    <a:bodyPr/>
                    <a:lstStyle/>
                    <a:p>
                      <a:pPr algn="l" fontAlgn="b"/>
                      <a:r>
                        <a:rPr lang="fi-FI" sz="1000" b="1" u="none" strike="noStrike">
                          <a:solidFill>
                            <a:srgbClr val="000000"/>
                          </a:solidFill>
                          <a:effectLst/>
                        </a:rPr>
                        <a:t>2032</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253 827</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236 550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238 116</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248 718</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4078161"/>
                  </a:ext>
                </a:extLst>
              </a:tr>
              <a:tr h="177058">
                <a:tc>
                  <a:txBody>
                    <a:bodyPr/>
                    <a:lstStyle/>
                    <a:p>
                      <a:pPr algn="l" fontAlgn="b"/>
                      <a:r>
                        <a:rPr lang="fi-FI" sz="1000" b="1" u="none" strike="noStrike">
                          <a:solidFill>
                            <a:srgbClr val="000000"/>
                          </a:solidFill>
                          <a:effectLst/>
                        </a:rPr>
                        <a:t>2033</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253 711</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235 496</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237 221</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248 758</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4160289"/>
                  </a:ext>
                </a:extLst>
              </a:tr>
              <a:tr h="177058">
                <a:tc>
                  <a:txBody>
                    <a:bodyPr/>
                    <a:lstStyle/>
                    <a:p>
                      <a:pPr algn="l" fontAlgn="b"/>
                      <a:r>
                        <a:rPr lang="fi-FI" sz="1000" b="1" u="none" strike="noStrike">
                          <a:solidFill>
                            <a:srgbClr val="000000"/>
                          </a:solidFill>
                          <a:effectLst/>
                        </a:rPr>
                        <a:t>2034</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253 566</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234 402</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236 295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248 775</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3619107"/>
                  </a:ext>
                </a:extLst>
              </a:tr>
              <a:tr h="177058">
                <a:tc>
                  <a:txBody>
                    <a:bodyPr/>
                    <a:lstStyle/>
                    <a:p>
                      <a:pPr algn="l" fontAlgn="b"/>
                      <a:r>
                        <a:rPr lang="fi-FI" sz="1000" b="1" u="none" strike="noStrike">
                          <a:solidFill>
                            <a:srgbClr val="000000"/>
                          </a:solidFill>
                          <a:effectLst/>
                        </a:rPr>
                        <a:t>2035</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253 380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233 290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235 355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248 790</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1343727"/>
                  </a:ext>
                </a:extLst>
              </a:tr>
              <a:tr h="177058">
                <a:tc>
                  <a:txBody>
                    <a:bodyPr/>
                    <a:lstStyle/>
                    <a:p>
                      <a:pPr algn="l" fontAlgn="b"/>
                      <a:r>
                        <a:rPr lang="fi-FI" sz="1000" b="1" u="none" strike="noStrike">
                          <a:solidFill>
                            <a:srgbClr val="000000"/>
                          </a:solidFill>
                          <a:effectLst/>
                        </a:rPr>
                        <a:t>2036</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253 173</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232 152</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234 395</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248 801</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5758364"/>
                  </a:ext>
                </a:extLst>
              </a:tr>
              <a:tr h="177058">
                <a:tc>
                  <a:txBody>
                    <a:bodyPr/>
                    <a:lstStyle/>
                    <a:p>
                      <a:pPr algn="l" fontAlgn="b"/>
                      <a:r>
                        <a:rPr lang="fi-FI" sz="1000" b="1" u="none" strike="noStrike">
                          <a:solidFill>
                            <a:srgbClr val="000000"/>
                          </a:solidFill>
                          <a:effectLst/>
                        </a:rPr>
                        <a:t>2037</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252 934</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230 987</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233 422</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248 808</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0462748"/>
                  </a:ext>
                </a:extLst>
              </a:tr>
              <a:tr h="177058">
                <a:tc>
                  <a:txBody>
                    <a:bodyPr/>
                    <a:lstStyle/>
                    <a:p>
                      <a:pPr algn="l" fontAlgn="b"/>
                      <a:r>
                        <a:rPr lang="fi-FI" sz="1000" b="1" u="none" strike="noStrike">
                          <a:solidFill>
                            <a:srgbClr val="000000"/>
                          </a:solidFill>
                          <a:effectLst/>
                        </a:rPr>
                        <a:t>2038</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252 659</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229 799</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232 427</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248 793</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5506271"/>
                  </a:ext>
                </a:extLst>
              </a:tr>
              <a:tr h="177058">
                <a:tc>
                  <a:txBody>
                    <a:bodyPr/>
                    <a:lstStyle/>
                    <a:p>
                      <a:pPr algn="l" fontAlgn="b"/>
                      <a:r>
                        <a:rPr lang="fi-FI" sz="1000" b="1" u="none" strike="noStrike">
                          <a:solidFill>
                            <a:srgbClr val="000000"/>
                          </a:solidFill>
                          <a:effectLst/>
                        </a:rPr>
                        <a:t>2039</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252 363</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228 590</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231 427</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248 795</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6089710"/>
                  </a:ext>
                </a:extLst>
              </a:tr>
              <a:tr h="177058">
                <a:tc>
                  <a:txBody>
                    <a:bodyPr/>
                    <a:lstStyle/>
                    <a:p>
                      <a:pPr algn="l" fontAlgn="b"/>
                      <a:r>
                        <a:rPr lang="fi-FI" sz="1000" b="1" u="none" strike="noStrike">
                          <a:solidFill>
                            <a:srgbClr val="000000"/>
                          </a:solidFill>
                          <a:effectLst/>
                        </a:rPr>
                        <a:t>2040</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252 049</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227 362</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230 413</a:t>
                      </a:r>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248 802</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4448492"/>
                  </a:ext>
                </a:extLst>
              </a:tr>
              <a:tr h="177058">
                <a:tc>
                  <a:txBody>
                    <a:bodyPr/>
                    <a:lstStyle/>
                    <a:p>
                      <a:pPr algn="l" fontAlgn="b"/>
                      <a:r>
                        <a:rPr lang="fi-FI" sz="1000" b="1" u="none" strike="noStrike">
                          <a:solidFill>
                            <a:srgbClr val="000000"/>
                          </a:solidFill>
                          <a:effectLst/>
                        </a:rPr>
                        <a:t>2041</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248 794</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0440402"/>
                  </a:ext>
                </a:extLst>
              </a:tr>
              <a:tr h="177058">
                <a:tc>
                  <a:txBody>
                    <a:bodyPr/>
                    <a:lstStyle/>
                    <a:p>
                      <a:pPr algn="l" fontAlgn="b"/>
                      <a:r>
                        <a:rPr lang="fi-FI" sz="1000" b="1" u="none" strike="noStrike">
                          <a:solidFill>
                            <a:srgbClr val="000000"/>
                          </a:solidFill>
                          <a:effectLst/>
                        </a:rPr>
                        <a:t>2042</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248 809</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0655775"/>
                  </a:ext>
                </a:extLst>
              </a:tr>
              <a:tr h="177058">
                <a:tc>
                  <a:txBody>
                    <a:bodyPr/>
                    <a:lstStyle/>
                    <a:p>
                      <a:pPr algn="l" fontAlgn="b"/>
                      <a:r>
                        <a:rPr lang="fi-FI" sz="1000" b="1" u="none" strike="noStrike">
                          <a:solidFill>
                            <a:srgbClr val="000000"/>
                          </a:solidFill>
                          <a:effectLst/>
                        </a:rPr>
                        <a:t>2043</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248 829</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4688903"/>
                  </a:ext>
                </a:extLst>
              </a:tr>
              <a:tr h="177058">
                <a:tc>
                  <a:txBody>
                    <a:bodyPr/>
                    <a:lstStyle/>
                    <a:p>
                      <a:pPr algn="l" fontAlgn="b"/>
                      <a:r>
                        <a:rPr lang="fi-FI" sz="1000" b="1" u="none" strike="noStrike">
                          <a:solidFill>
                            <a:srgbClr val="000000"/>
                          </a:solidFill>
                          <a:effectLst/>
                        </a:rPr>
                        <a:t>2044</a:t>
                      </a:r>
                      <a:endParaRPr lang="fi-FI" sz="1000" b="1" i="0" u="none" strike="noStrike">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tcPr>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l" fontAlgn="b"/>
                      <a:endParaRPr lang="fi-FI" sz="1000" b="0" i="0" u="none" strike="noStrike">
                        <a:solidFill>
                          <a:srgbClr val="000000"/>
                        </a:solidFill>
                        <a:effectLst/>
                        <a:latin typeface="Aptos Narrow" panose="020B0004020202020204" pitchFamily="34" charset="0"/>
                      </a:endParaRPr>
                    </a:p>
                  </a:txBody>
                  <a:tcPr marL="8532" marR="8532" marT="8532" marB="0" anchor="b"/>
                </a:tc>
                <a:tc>
                  <a:txBody>
                    <a:bodyPr/>
                    <a:lstStyle/>
                    <a:p>
                      <a:pPr algn="r" fontAlgn="b"/>
                      <a:r>
                        <a:rPr lang="fi-FI" sz="1000" b="0" u="none" strike="noStrike">
                          <a:solidFill>
                            <a:srgbClr val="000000"/>
                          </a:solidFill>
                          <a:effectLst/>
                        </a:rPr>
                        <a:t>248 856</a:t>
                      </a:r>
                      <a:endParaRPr lang="fi-FI" sz="1000" b="0" i="0" u="none" strike="noStrike">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3865638"/>
                  </a:ext>
                </a:extLst>
              </a:tr>
              <a:tr h="177058">
                <a:tc>
                  <a:txBody>
                    <a:bodyPr/>
                    <a:lstStyle/>
                    <a:p>
                      <a:pPr algn="l" fontAlgn="b"/>
                      <a:r>
                        <a:rPr lang="fi-FI" sz="1000" b="1" u="none" strike="noStrike" dirty="0">
                          <a:solidFill>
                            <a:srgbClr val="000000"/>
                          </a:solidFill>
                          <a:effectLst/>
                        </a:rPr>
                        <a:t>2045</a:t>
                      </a:r>
                      <a:endParaRPr lang="fi-FI" sz="1000" b="1" i="0" u="none" strike="noStrike" dirty="0">
                        <a:solidFill>
                          <a:srgbClr val="000000"/>
                        </a:solidFill>
                        <a:effectLst/>
                        <a:latin typeface="Calibri" panose="020F0502020204030204" pitchFamily="34" charset="0"/>
                      </a:endParaRPr>
                    </a:p>
                  </a:txBody>
                  <a:tcPr marL="8532" marR="8532" marT="853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8532" marR="8532" marT="8532"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8532" marR="8532" marT="8532"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8532" marR="8532" marT="8532" marB="0" anchor="b">
                    <a:lnB w="12700" cap="flat" cmpd="sng" algn="ctr">
                      <a:solidFill>
                        <a:schemeClr val="tx1"/>
                      </a:solidFill>
                      <a:prstDash val="solid"/>
                      <a:round/>
                      <a:headEnd type="none" w="med" len="med"/>
                      <a:tailEnd type="none" w="med" len="med"/>
                    </a:lnB>
                  </a:tcPr>
                </a:tc>
                <a:tc>
                  <a:txBody>
                    <a:bodyPr/>
                    <a:lstStyle/>
                    <a:p>
                      <a:pPr algn="l" fontAlgn="b"/>
                      <a:r>
                        <a:rPr lang="fi-FI" sz="1000" b="0" u="none" strike="noStrike">
                          <a:solidFill>
                            <a:srgbClr val="000000"/>
                          </a:solidFill>
                          <a:effectLst/>
                        </a:rPr>
                        <a:t> </a:t>
                      </a:r>
                      <a:endParaRPr lang="fi-FI" sz="1000" b="0" i="0" u="none" strike="noStrike">
                        <a:solidFill>
                          <a:srgbClr val="000000"/>
                        </a:solidFill>
                        <a:effectLst/>
                        <a:latin typeface="Aptos Narrow" panose="020B0004020202020204" pitchFamily="34" charset="0"/>
                      </a:endParaRPr>
                    </a:p>
                  </a:txBody>
                  <a:tcPr marL="8532" marR="8532" marT="8532" marB="0" anchor="b">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dirty="0">
                          <a:solidFill>
                            <a:srgbClr val="000000"/>
                          </a:solidFill>
                          <a:effectLst/>
                        </a:rPr>
                        <a:t>248 896</a:t>
                      </a:r>
                      <a:endParaRPr lang="fi-FI" sz="1000" b="0" i="0" u="none" strike="noStrike" dirty="0">
                        <a:solidFill>
                          <a:srgbClr val="000000"/>
                        </a:solidFill>
                        <a:effectLst/>
                        <a:latin typeface="Aptos Narrow" panose="020B0004020202020204" pitchFamily="34" charset="0"/>
                      </a:endParaRPr>
                    </a:p>
                  </a:txBody>
                  <a:tcPr marL="8532" marR="8532" marT="853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673387"/>
                  </a:ext>
                </a:extLst>
              </a:tr>
            </a:tbl>
          </a:graphicData>
        </a:graphic>
      </p:graphicFrame>
      <p:sp>
        <p:nvSpPr>
          <p:cNvPr id="9" name="Tekstiruutu 8">
            <a:extLst>
              <a:ext uri="{FF2B5EF4-FFF2-40B4-BE49-F238E27FC236}">
                <a16:creationId xmlns:a16="http://schemas.microsoft.com/office/drawing/2014/main" id="{E2781864-A44F-D1EB-F957-BC101663BFBC}"/>
              </a:ext>
            </a:extLst>
          </p:cNvPr>
          <p:cNvSpPr txBox="1"/>
          <p:nvPr/>
        </p:nvSpPr>
        <p:spPr>
          <a:xfrm>
            <a:off x="0" y="0"/>
            <a:ext cx="12192000" cy="792000"/>
          </a:xfrm>
          <a:prstGeom prst="rect">
            <a:avLst/>
          </a:prstGeom>
          <a:noFill/>
        </p:spPr>
        <p:txBody>
          <a:bodyPr wrap="square" rtlCol="0">
            <a:spAutoFit/>
          </a:bodyPr>
          <a:lstStyle/>
          <a:p>
            <a:pPr algn="ctr"/>
            <a:r>
              <a:rPr lang="fi-FI" sz="2400" dirty="0">
                <a:solidFill>
                  <a:srgbClr val="0070C0"/>
                </a:solidFill>
                <a:latin typeface="Franklin Gothic Medium" panose="020B0603020102020204" pitchFamily="34" charset="0"/>
              </a:rPr>
              <a:t>Pohjois-Savon väestönkehitys 1975–2023 ja Tilastokeskuksen </a:t>
            </a:r>
          </a:p>
          <a:p>
            <a:pPr algn="ctr"/>
            <a:r>
              <a:rPr lang="fi-FI" sz="2400" dirty="0">
                <a:solidFill>
                  <a:srgbClr val="0070C0"/>
                </a:solidFill>
                <a:latin typeface="Franklin Gothic Medium" panose="020B0603020102020204" pitchFamily="34" charset="0"/>
              </a:rPr>
              <a:t>väestöennusteet 2015, 2019, 2021 ja 2024, taulukot</a:t>
            </a:r>
          </a:p>
        </p:txBody>
      </p:sp>
      <p:sp>
        <p:nvSpPr>
          <p:cNvPr id="2" name="Tekstiruutu 1">
            <a:extLst>
              <a:ext uri="{FF2B5EF4-FFF2-40B4-BE49-F238E27FC236}">
                <a16:creationId xmlns:a16="http://schemas.microsoft.com/office/drawing/2014/main" id="{A0E0B3F7-C465-0E92-9CF5-163133A5CD16}"/>
              </a:ext>
            </a:extLst>
          </p:cNvPr>
          <p:cNvSpPr txBox="1"/>
          <p:nvPr/>
        </p:nvSpPr>
        <p:spPr>
          <a:xfrm>
            <a:off x="8113800" y="5966226"/>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E8C76E88-FA78-8C58-3FFB-74DC25146F0E}"/>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635151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649197-BB6C-BF53-DAB2-798DDB62CE5E}"/>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Väestö ikäryhmittäin (5-vuotisjako) vuonna 2023</a:t>
            </a:r>
          </a:p>
        </p:txBody>
      </p:sp>
      <p:graphicFrame>
        <p:nvGraphicFramePr>
          <p:cNvPr id="4" name="Taulukko 3">
            <a:extLst>
              <a:ext uri="{FF2B5EF4-FFF2-40B4-BE49-F238E27FC236}">
                <a16:creationId xmlns:a16="http://schemas.microsoft.com/office/drawing/2014/main" id="{9A0314F4-76BF-FA41-42D5-CC29B51F2929}"/>
              </a:ext>
            </a:extLst>
          </p:cNvPr>
          <p:cNvGraphicFramePr>
            <a:graphicFrameLocks noGrp="1"/>
          </p:cNvGraphicFramePr>
          <p:nvPr>
            <p:extLst>
              <p:ext uri="{D42A27DB-BD31-4B8C-83A1-F6EECF244321}">
                <p14:modId xmlns:p14="http://schemas.microsoft.com/office/powerpoint/2010/main" val="2359135843"/>
              </p:ext>
            </p:extLst>
          </p:nvPr>
        </p:nvGraphicFramePr>
        <p:xfrm>
          <a:off x="648000" y="1259999"/>
          <a:ext cx="10901128" cy="4351347"/>
        </p:xfrm>
        <a:graphic>
          <a:graphicData uri="http://schemas.openxmlformats.org/drawingml/2006/table">
            <a:tbl>
              <a:tblPr firstRow="1" bandRow="1">
                <a:tableStyleId>{D27102A9-8310-4765-A935-A1911B00CA55}</a:tableStyleId>
              </a:tblPr>
              <a:tblGrid>
                <a:gridCol w="1638122">
                  <a:extLst>
                    <a:ext uri="{9D8B030D-6E8A-4147-A177-3AD203B41FA5}">
                      <a16:colId xmlns:a16="http://schemas.microsoft.com/office/drawing/2014/main" val="1195684632"/>
                    </a:ext>
                  </a:extLst>
                </a:gridCol>
                <a:gridCol w="908633">
                  <a:extLst>
                    <a:ext uri="{9D8B030D-6E8A-4147-A177-3AD203B41FA5}">
                      <a16:colId xmlns:a16="http://schemas.microsoft.com/office/drawing/2014/main" val="3790637377"/>
                    </a:ext>
                  </a:extLst>
                </a:gridCol>
                <a:gridCol w="542655">
                  <a:extLst>
                    <a:ext uri="{9D8B030D-6E8A-4147-A177-3AD203B41FA5}">
                      <a16:colId xmlns:a16="http://schemas.microsoft.com/office/drawing/2014/main" val="475838268"/>
                    </a:ext>
                  </a:extLst>
                </a:gridCol>
                <a:gridCol w="542655">
                  <a:extLst>
                    <a:ext uri="{9D8B030D-6E8A-4147-A177-3AD203B41FA5}">
                      <a16:colId xmlns:a16="http://schemas.microsoft.com/office/drawing/2014/main" val="706362422"/>
                    </a:ext>
                  </a:extLst>
                </a:gridCol>
                <a:gridCol w="517416">
                  <a:extLst>
                    <a:ext uri="{9D8B030D-6E8A-4147-A177-3AD203B41FA5}">
                      <a16:colId xmlns:a16="http://schemas.microsoft.com/office/drawing/2014/main" val="2680790263"/>
                    </a:ext>
                  </a:extLst>
                </a:gridCol>
                <a:gridCol w="517416">
                  <a:extLst>
                    <a:ext uri="{9D8B030D-6E8A-4147-A177-3AD203B41FA5}">
                      <a16:colId xmlns:a16="http://schemas.microsoft.com/office/drawing/2014/main" val="1562361786"/>
                    </a:ext>
                  </a:extLst>
                </a:gridCol>
                <a:gridCol w="517416">
                  <a:extLst>
                    <a:ext uri="{9D8B030D-6E8A-4147-A177-3AD203B41FA5}">
                      <a16:colId xmlns:a16="http://schemas.microsoft.com/office/drawing/2014/main" val="3057502334"/>
                    </a:ext>
                  </a:extLst>
                </a:gridCol>
                <a:gridCol w="517416">
                  <a:extLst>
                    <a:ext uri="{9D8B030D-6E8A-4147-A177-3AD203B41FA5}">
                      <a16:colId xmlns:a16="http://schemas.microsoft.com/office/drawing/2014/main" val="984409278"/>
                    </a:ext>
                  </a:extLst>
                </a:gridCol>
                <a:gridCol w="517416">
                  <a:extLst>
                    <a:ext uri="{9D8B030D-6E8A-4147-A177-3AD203B41FA5}">
                      <a16:colId xmlns:a16="http://schemas.microsoft.com/office/drawing/2014/main" val="1683386052"/>
                    </a:ext>
                  </a:extLst>
                </a:gridCol>
                <a:gridCol w="517416">
                  <a:extLst>
                    <a:ext uri="{9D8B030D-6E8A-4147-A177-3AD203B41FA5}">
                      <a16:colId xmlns:a16="http://schemas.microsoft.com/office/drawing/2014/main" val="1010838078"/>
                    </a:ext>
                  </a:extLst>
                </a:gridCol>
                <a:gridCol w="517416">
                  <a:extLst>
                    <a:ext uri="{9D8B030D-6E8A-4147-A177-3AD203B41FA5}">
                      <a16:colId xmlns:a16="http://schemas.microsoft.com/office/drawing/2014/main" val="3153876405"/>
                    </a:ext>
                  </a:extLst>
                </a:gridCol>
                <a:gridCol w="517416">
                  <a:extLst>
                    <a:ext uri="{9D8B030D-6E8A-4147-A177-3AD203B41FA5}">
                      <a16:colId xmlns:a16="http://schemas.microsoft.com/office/drawing/2014/main" val="706667167"/>
                    </a:ext>
                  </a:extLst>
                </a:gridCol>
                <a:gridCol w="517416">
                  <a:extLst>
                    <a:ext uri="{9D8B030D-6E8A-4147-A177-3AD203B41FA5}">
                      <a16:colId xmlns:a16="http://schemas.microsoft.com/office/drawing/2014/main" val="628872917"/>
                    </a:ext>
                  </a:extLst>
                </a:gridCol>
                <a:gridCol w="517416">
                  <a:extLst>
                    <a:ext uri="{9D8B030D-6E8A-4147-A177-3AD203B41FA5}">
                      <a16:colId xmlns:a16="http://schemas.microsoft.com/office/drawing/2014/main" val="304651168"/>
                    </a:ext>
                  </a:extLst>
                </a:gridCol>
                <a:gridCol w="517416">
                  <a:extLst>
                    <a:ext uri="{9D8B030D-6E8A-4147-A177-3AD203B41FA5}">
                      <a16:colId xmlns:a16="http://schemas.microsoft.com/office/drawing/2014/main" val="743335796"/>
                    </a:ext>
                  </a:extLst>
                </a:gridCol>
                <a:gridCol w="517416">
                  <a:extLst>
                    <a:ext uri="{9D8B030D-6E8A-4147-A177-3AD203B41FA5}">
                      <a16:colId xmlns:a16="http://schemas.microsoft.com/office/drawing/2014/main" val="991047539"/>
                    </a:ext>
                  </a:extLst>
                </a:gridCol>
                <a:gridCol w="517416">
                  <a:extLst>
                    <a:ext uri="{9D8B030D-6E8A-4147-A177-3AD203B41FA5}">
                      <a16:colId xmlns:a16="http://schemas.microsoft.com/office/drawing/2014/main" val="1344050986"/>
                    </a:ext>
                  </a:extLst>
                </a:gridCol>
                <a:gridCol w="542655">
                  <a:extLst>
                    <a:ext uri="{9D8B030D-6E8A-4147-A177-3AD203B41FA5}">
                      <a16:colId xmlns:a16="http://schemas.microsoft.com/office/drawing/2014/main" val="3472602353"/>
                    </a:ext>
                  </a:extLst>
                </a:gridCol>
              </a:tblGrid>
              <a:tr h="161161">
                <a:tc>
                  <a:txBody>
                    <a:bodyPr/>
                    <a:lstStyle/>
                    <a:p>
                      <a:pPr algn="l" fontAlgn="b"/>
                      <a:r>
                        <a:rPr lang="fi-FI" sz="1000" b="1" u="none" strike="noStrike" dirty="0">
                          <a:solidFill>
                            <a:srgbClr val="000000"/>
                          </a:solidFill>
                          <a:effectLst/>
                        </a:rPr>
                        <a:t>Alue</a:t>
                      </a:r>
                      <a:endParaRPr lang="fi-FI"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dirty="0">
                          <a:solidFill>
                            <a:srgbClr val="000000"/>
                          </a:solidFill>
                          <a:effectLst/>
                        </a:rPr>
                        <a:t>Yhteensä</a:t>
                      </a:r>
                      <a:endParaRPr lang="fi-FI" sz="100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0–4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10–14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15–19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25–29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30–34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35–39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40–44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45–49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50–54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55–59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60–64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65–69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70–74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75–</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9692530"/>
                  </a:ext>
                </a:extLst>
              </a:tr>
              <a:tr h="161161">
                <a:tc>
                  <a:txBody>
                    <a:bodyPr/>
                    <a:lstStyle/>
                    <a:p>
                      <a:pPr algn="l" fontAlgn="b"/>
                      <a:r>
                        <a:rPr lang="fi-FI" sz="1000" b="0" u="none" strike="noStrike">
                          <a:solidFill>
                            <a:srgbClr val="000000"/>
                          </a:solidFill>
                          <a:effectLst/>
                        </a:rPr>
                        <a:t>Kuopio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dirty="0">
                          <a:solidFill>
                            <a:srgbClr val="000000"/>
                          </a:solidFill>
                          <a:effectLst/>
                        </a:rPr>
                        <a:t>124 021</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5 155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5 806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6 396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6 762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9 488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9 308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9 022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8 399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7 533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6 812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6 261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7 524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7 830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7 668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7 279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12 778</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61786319"/>
                  </a:ext>
                </a:extLst>
              </a:tr>
              <a:tr h="161161">
                <a:tc>
                  <a:txBody>
                    <a:bodyPr/>
                    <a:lstStyle/>
                    <a:p>
                      <a:pPr algn="l" fontAlgn="b"/>
                      <a:r>
                        <a:rPr lang="fi-FI" sz="1000" b="0" u="none" strike="noStrike" dirty="0">
                          <a:solidFill>
                            <a:srgbClr val="000000"/>
                          </a:solidFill>
                          <a:effectLst/>
                        </a:rPr>
                        <a:t>Siilinjärvi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21 290</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985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1 402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1 567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1 332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642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819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1 282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1 424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1 547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1 303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1 289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1 422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1 429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1 328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1 278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2 241</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5770609"/>
                  </a:ext>
                </a:extLst>
              </a:tr>
              <a:tr h="161161">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145 311</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6 140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7 208</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7 963</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8 094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10 130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10 127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10 304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9 823</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9 080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8 115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7 550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8 946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9 259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8 996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8 557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15 019</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0362881"/>
                  </a:ext>
                </a:extLst>
              </a:tr>
              <a:tr h="161161">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20 618</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715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1 021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1 197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1 226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919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1 103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1 180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1 260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1 117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1 060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1 335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1 565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1 710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1 616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2 686</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8132950"/>
                  </a:ext>
                </a:extLst>
              </a:tr>
              <a:tr h="161161">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7 475</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220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291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343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377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384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392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534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639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693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1 182</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93317268"/>
                  </a:ext>
                </a:extLst>
              </a:tr>
              <a:tr h="161161">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2 035</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106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178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262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221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366</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6994821"/>
                  </a:ext>
                </a:extLst>
              </a:tr>
              <a:tr h="161161">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8 975</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313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396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538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507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315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422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510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572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487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530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655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744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764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1 169</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4961552"/>
                  </a:ext>
                </a:extLst>
              </a:tr>
              <a:tr h="161161">
                <a:tc>
                  <a:txBody>
                    <a:bodyPr/>
                    <a:lstStyle/>
                    <a:p>
                      <a:pPr algn="l" fontAlgn="b"/>
                      <a:r>
                        <a:rPr lang="fi-FI" sz="1000" b="0" u="none" strike="noStrike">
                          <a:solidFill>
                            <a:srgbClr val="000000"/>
                          </a:solidFill>
                          <a:effectLst/>
                        </a:rPr>
                        <a:t>Pielavesi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4 073</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107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162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209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221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135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161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209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292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421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438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774</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69758749"/>
                  </a:ext>
                </a:extLst>
              </a:tr>
              <a:tr h="161161">
                <a:tc>
                  <a:txBody>
                    <a:bodyPr/>
                    <a:lstStyle/>
                    <a:p>
                      <a:pPr algn="l" fontAlgn="b"/>
                      <a:r>
                        <a:rPr lang="fi-FI" sz="1000" b="0" u="none" strike="noStrike">
                          <a:solidFill>
                            <a:srgbClr val="000000"/>
                          </a:solidFill>
                          <a:effectLst/>
                        </a:rPr>
                        <a:t>Sonkajärvi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3 637</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130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343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624</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08317178"/>
                  </a:ext>
                </a:extLst>
              </a:tr>
              <a:tr h="161161">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3 387</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226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196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199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222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280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284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439</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92666510"/>
                  </a:ext>
                </a:extLst>
              </a:tr>
              <a:tr h="161161">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50 200</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1 692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2 297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2 845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2 721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1 708</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1 973</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2 372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2 664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2 885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2 621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2 704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3 541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4 121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4 537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4 279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7 240</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1372206"/>
                  </a:ext>
                </a:extLst>
              </a:tr>
              <a:tr h="161161">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6 708</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203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457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558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560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1 102</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9343943"/>
                  </a:ext>
                </a:extLst>
              </a:tr>
              <a:tr h="161161">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2 933</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141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173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168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171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534</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8168791"/>
                  </a:ext>
                </a:extLst>
              </a:tr>
              <a:tr h="161161">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1 412</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176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177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259</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6038268"/>
                  </a:ext>
                </a:extLst>
              </a:tr>
              <a:tr h="161161">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1 895</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121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169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195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213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417</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38199113"/>
                  </a:ext>
                </a:extLst>
              </a:tr>
              <a:tr h="161161">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12 948</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330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512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630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566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358</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422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517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606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705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692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741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960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1 119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1 172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1 306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2 312</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4632403"/>
                  </a:ext>
                </a:extLst>
              </a:tr>
              <a:tr h="161161">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2 628</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119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130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175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233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265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508</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98343598"/>
                  </a:ext>
                </a:extLst>
              </a:tr>
              <a:tr h="161161">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1 424</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136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152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147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182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278</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4737567"/>
                  </a:ext>
                </a:extLst>
              </a:tr>
              <a:tr h="161161">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2 313</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124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133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192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292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266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392</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84956"/>
                  </a:ext>
                </a:extLst>
              </a:tr>
              <a:tr h="161161">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6 365</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152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190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265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257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106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146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223</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285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300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272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380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561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647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704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699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1 178</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6868910"/>
                  </a:ext>
                </a:extLst>
              </a:tr>
              <a:tr h="161161">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19 727</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599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742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899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980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692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809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975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951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1 067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1 095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1 134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1 450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1 676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1 808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1 710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3 140</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92184375"/>
                  </a:ext>
                </a:extLst>
              </a:tr>
              <a:tr h="161161">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4 590</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145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206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245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212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102</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148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216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224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253</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425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404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690</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4823162"/>
                  </a:ext>
                </a:extLst>
              </a:tr>
              <a:tr h="161161">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9 049</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334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468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411</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206</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280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385</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439</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508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520</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538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827</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814</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758</a:t>
                      </a:r>
                      <a:endParaRPr lang="fi-FI"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1 465</a:t>
                      </a:r>
                      <a:endParaRPr lang="fi-FI"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16758333"/>
                  </a:ext>
                </a:extLst>
              </a:tr>
              <a:tr h="161161">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33 366</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1 078</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1 317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1 612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1 603</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1 000</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1 237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1 576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1 614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1 832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1 868</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1 979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2 527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2 909</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3 047</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2 872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5 295</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9824148"/>
                  </a:ext>
                </a:extLst>
              </a:tr>
              <a:tr h="161161">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248 190</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9 392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11 524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13 315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13 241</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13 302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13 905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14 992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14 992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14 802</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13 568</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13 354</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16 535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18 055</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18 456</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17 713</a:t>
                      </a:r>
                      <a:endParaRPr lang="fi-FI"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00" b="1" u="none" strike="noStrike">
                          <a:solidFill>
                            <a:srgbClr val="000000"/>
                          </a:solidFill>
                          <a:effectLst/>
                        </a:rPr>
                        <a:t>31 044</a:t>
                      </a:r>
                      <a:endParaRPr lang="fi-FI" sz="100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60181900"/>
                  </a:ext>
                </a:extLst>
              </a:tr>
              <a:tr h="161161">
                <a:tc>
                  <a:txBody>
                    <a:bodyPr/>
                    <a:lstStyle/>
                    <a:p>
                      <a:pPr algn="l" fontAlgn="b"/>
                      <a:r>
                        <a:rPr lang="fi-FI" sz="1000" b="0" u="none" strike="noStrike" dirty="0">
                          <a:solidFill>
                            <a:srgbClr val="000000"/>
                          </a:solidFill>
                          <a:effectLst/>
                        </a:rPr>
                        <a:t>KOKO MAA</a:t>
                      </a:r>
                      <a:endParaRPr lang="fi-FI" sz="100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5 603 851</a:t>
                      </a:r>
                      <a:endParaRPr lang="fi-FI" sz="1000" b="0" i="1"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235 606</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278 318</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318 308</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314 805</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308 222</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342 799</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378 723</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369 160</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366 662</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347 252</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315 799</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360 032</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358 789</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346 200</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a:solidFill>
                            <a:srgbClr val="000000"/>
                          </a:solidFill>
                          <a:effectLst/>
                        </a:rPr>
                        <a:t>336 533</a:t>
                      </a:r>
                      <a:endParaRPr lang="fi-FI" sz="1000" b="0" i="1"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00" b="0" u="none" strike="noStrike" dirty="0">
                          <a:solidFill>
                            <a:srgbClr val="000000"/>
                          </a:solidFill>
                          <a:effectLst/>
                        </a:rPr>
                        <a:t>626 643</a:t>
                      </a:r>
                      <a:endParaRPr lang="fi-FI" sz="1000" b="0" i="1"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342563"/>
                  </a:ext>
                </a:extLst>
              </a:tr>
            </a:tbl>
          </a:graphicData>
        </a:graphic>
      </p:graphicFrame>
      <p:sp>
        <p:nvSpPr>
          <p:cNvPr id="3" name="Tekstiruutu 2">
            <a:extLst>
              <a:ext uri="{FF2B5EF4-FFF2-40B4-BE49-F238E27FC236}">
                <a16:creationId xmlns:a16="http://schemas.microsoft.com/office/drawing/2014/main" id="{1F5CFA6E-0890-6A6F-E8F5-66D9244B0EC5}"/>
              </a:ext>
            </a:extLst>
          </p:cNvPr>
          <p:cNvSpPr txBox="1"/>
          <p:nvPr/>
        </p:nvSpPr>
        <p:spPr>
          <a:xfrm>
            <a:off x="642872" y="5611346"/>
            <a:ext cx="1440293" cy="215444"/>
          </a:xfrm>
          <a:prstGeom prst="rect">
            <a:avLst/>
          </a:prstGeom>
          <a:noFill/>
        </p:spPr>
        <p:txBody>
          <a:bodyPr wrap="square" rtlCol="0">
            <a:spAutoFit/>
          </a:bodyPr>
          <a:lstStyle/>
          <a:p>
            <a:r>
              <a:rPr lang="fi-FI" sz="800" dirty="0"/>
              <a:t>Lähde: Tilastokeskus</a:t>
            </a:r>
          </a:p>
        </p:txBody>
      </p:sp>
      <p:pic>
        <p:nvPicPr>
          <p:cNvPr id="5" name="Kuva 4" descr="Kuva, joka sisältää kohteen teksti&#10;&#10;Kuvaus luotu automaattisesti">
            <a:extLst>
              <a:ext uri="{FF2B5EF4-FFF2-40B4-BE49-F238E27FC236}">
                <a16:creationId xmlns:a16="http://schemas.microsoft.com/office/drawing/2014/main" id="{E390C35D-0794-46B0-65F6-E3B71C01A77E}"/>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957357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DBCE727-0CB3-8DE9-0F7E-7BA48E1B78B5}"/>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Väestö ikäryhmittäin (5-vuotisjako) vuonna 2025</a:t>
            </a:r>
          </a:p>
        </p:txBody>
      </p:sp>
      <p:graphicFrame>
        <p:nvGraphicFramePr>
          <p:cNvPr id="5" name="Taulukko 4">
            <a:extLst>
              <a:ext uri="{FF2B5EF4-FFF2-40B4-BE49-F238E27FC236}">
                <a16:creationId xmlns:a16="http://schemas.microsoft.com/office/drawing/2014/main" id="{B1A87F42-0A25-F500-7BD6-206E240E6739}"/>
              </a:ext>
            </a:extLst>
          </p:cNvPr>
          <p:cNvGraphicFramePr>
            <a:graphicFrameLocks noGrp="1"/>
          </p:cNvGraphicFramePr>
          <p:nvPr>
            <p:extLst>
              <p:ext uri="{D42A27DB-BD31-4B8C-83A1-F6EECF244321}">
                <p14:modId xmlns:p14="http://schemas.microsoft.com/office/powerpoint/2010/main" val="3646350210"/>
              </p:ext>
            </p:extLst>
          </p:nvPr>
        </p:nvGraphicFramePr>
        <p:xfrm>
          <a:off x="648000" y="1260000"/>
          <a:ext cx="10901702" cy="4351347"/>
        </p:xfrm>
        <a:graphic>
          <a:graphicData uri="http://schemas.openxmlformats.org/drawingml/2006/table">
            <a:tbl>
              <a:tblPr firstRow="1" bandRow="1">
                <a:tableStyleId>{D27102A9-8310-4765-A935-A1911B00CA55}</a:tableStyleId>
              </a:tblPr>
              <a:tblGrid>
                <a:gridCol w="1626044">
                  <a:extLst>
                    <a:ext uri="{9D8B030D-6E8A-4147-A177-3AD203B41FA5}">
                      <a16:colId xmlns:a16="http://schemas.microsoft.com/office/drawing/2014/main" val="3956893772"/>
                    </a:ext>
                  </a:extLst>
                </a:gridCol>
                <a:gridCol w="688106">
                  <a:extLst>
                    <a:ext uri="{9D8B030D-6E8A-4147-A177-3AD203B41FA5}">
                      <a16:colId xmlns:a16="http://schemas.microsoft.com/office/drawing/2014/main" val="719307343"/>
                    </a:ext>
                  </a:extLst>
                </a:gridCol>
                <a:gridCol w="536722">
                  <a:extLst>
                    <a:ext uri="{9D8B030D-6E8A-4147-A177-3AD203B41FA5}">
                      <a16:colId xmlns:a16="http://schemas.microsoft.com/office/drawing/2014/main" val="362144228"/>
                    </a:ext>
                  </a:extLst>
                </a:gridCol>
                <a:gridCol w="536722">
                  <a:extLst>
                    <a:ext uri="{9D8B030D-6E8A-4147-A177-3AD203B41FA5}">
                      <a16:colId xmlns:a16="http://schemas.microsoft.com/office/drawing/2014/main" val="1361707737"/>
                    </a:ext>
                  </a:extLst>
                </a:gridCol>
                <a:gridCol w="536722">
                  <a:extLst>
                    <a:ext uri="{9D8B030D-6E8A-4147-A177-3AD203B41FA5}">
                      <a16:colId xmlns:a16="http://schemas.microsoft.com/office/drawing/2014/main" val="3736027475"/>
                    </a:ext>
                  </a:extLst>
                </a:gridCol>
                <a:gridCol w="536722">
                  <a:extLst>
                    <a:ext uri="{9D8B030D-6E8A-4147-A177-3AD203B41FA5}">
                      <a16:colId xmlns:a16="http://schemas.microsoft.com/office/drawing/2014/main" val="3849538785"/>
                    </a:ext>
                  </a:extLst>
                </a:gridCol>
                <a:gridCol w="536722">
                  <a:extLst>
                    <a:ext uri="{9D8B030D-6E8A-4147-A177-3AD203B41FA5}">
                      <a16:colId xmlns:a16="http://schemas.microsoft.com/office/drawing/2014/main" val="1090621252"/>
                    </a:ext>
                  </a:extLst>
                </a:gridCol>
                <a:gridCol w="536722">
                  <a:extLst>
                    <a:ext uri="{9D8B030D-6E8A-4147-A177-3AD203B41FA5}">
                      <a16:colId xmlns:a16="http://schemas.microsoft.com/office/drawing/2014/main" val="1867160795"/>
                    </a:ext>
                  </a:extLst>
                </a:gridCol>
                <a:gridCol w="536722">
                  <a:extLst>
                    <a:ext uri="{9D8B030D-6E8A-4147-A177-3AD203B41FA5}">
                      <a16:colId xmlns:a16="http://schemas.microsoft.com/office/drawing/2014/main" val="962544726"/>
                    </a:ext>
                  </a:extLst>
                </a:gridCol>
                <a:gridCol w="536722">
                  <a:extLst>
                    <a:ext uri="{9D8B030D-6E8A-4147-A177-3AD203B41FA5}">
                      <a16:colId xmlns:a16="http://schemas.microsoft.com/office/drawing/2014/main" val="1986281456"/>
                    </a:ext>
                  </a:extLst>
                </a:gridCol>
                <a:gridCol w="536722">
                  <a:extLst>
                    <a:ext uri="{9D8B030D-6E8A-4147-A177-3AD203B41FA5}">
                      <a16:colId xmlns:a16="http://schemas.microsoft.com/office/drawing/2014/main" val="3368392951"/>
                    </a:ext>
                  </a:extLst>
                </a:gridCol>
                <a:gridCol w="536722">
                  <a:extLst>
                    <a:ext uri="{9D8B030D-6E8A-4147-A177-3AD203B41FA5}">
                      <a16:colId xmlns:a16="http://schemas.microsoft.com/office/drawing/2014/main" val="731311181"/>
                    </a:ext>
                  </a:extLst>
                </a:gridCol>
                <a:gridCol w="536722">
                  <a:extLst>
                    <a:ext uri="{9D8B030D-6E8A-4147-A177-3AD203B41FA5}">
                      <a16:colId xmlns:a16="http://schemas.microsoft.com/office/drawing/2014/main" val="3098031060"/>
                    </a:ext>
                  </a:extLst>
                </a:gridCol>
                <a:gridCol w="536722">
                  <a:extLst>
                    <a:ext uri="{9D8B030D-6E8A-4147-A177-3AD203B41FA5}">
                      <a16:colId xmlns:a16="http://schemas.microsoft.com/office/drawing/2014/main" val="3900165800"/>
                    </a:ext>
                  </a:extLst>
                </a:gridCol>
                <a:gridCol w="536722">
                  <a:extLst>
                    <a:ext uri="{9D8B030D-6E8A-4147-A177-3AD203B41FA5}">
                      <a16:colId xmlns:a16="http://schemas.microsoft.com/office/drawing/2014/main" val="63308976"/>
                    </a:ext>
                  </a:extLst>
                </a:gridCol>
                <a:gridCol w="536722">
                  <a:extLst>
                    <a:ext uri="{9D8B030D-6E8A-4147-A177-3AD203B41FA5}">
                      <a16:colId xmlns:a16="http://schemas.microsoft.com/office/drawing/2014/main" val="1914037375"/>
                    </a:ext>
                  </a:extLst>
                </a:gridCol>
                <a:gridCol w="536722">
                  <a:extLst>
                    <a:ext uri="{9D8B030D-6E8A-4147-A177-3AD203B41FA5}">
                      <a16:colId xmlns:a16="http://schemas.microsoft.com/office/drawing/2014/main" val="1738954627"/>
                    </a:ext>
                  </a:extLst>
                </a:gridCol>
                <a:gridCol w="536722">
                  <a:extLst>
                    <a:ext uri="{9D8B030D-6E8A-4147-A177-3AD203B41FA5}">
                      <a16:colId xmlns:a16="http://schemas.microsoft.com/office/drawing/2014/main" val="3097140984"/>
                    </a:ext>
                  </a:extLst>
                </a:gridCol>
              </a:tblGrid>
              <a:tr h="161161">
                <a:tc>
                  <a:txBody>
                    <a:bodyPr/>
                    <a:lstStyle/>
                    <a:p>
                      <a:pPr algn="l" fontAlgn="b"/>
                      <a:r>
                        <a:rPr lang="fi-FI" sz="1000" b="1" u="none" strike="noStrike" dirty="0">
                          <a:solidFill>
                            <a:srgbClr val="000000"/>
                          </a:solidFill>
                          <a:effectLst/>
                        </a:rPr>
                        <a:t>Alue</a:t>
                      </a:r>
                      <a:endParaRPr lang="fi-FI"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dirty="0">
                          <a:solidFill>
                            <a:srgbClr val="000000"/>
                          </a:solidFill>
                          <a:effectLst/>
                        </a:rPr>
                        <a:t>Yhteensä</a:t>
                      </a:r>
                      <a:endParaRPr lang="fi-FI" sz="10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0–4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10–14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15–19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25–29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30–34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35–39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40–44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45–49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50–54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55–59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60–64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65–69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70–74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07139168"/>
                  </a:ext>
                </a:extLst>
              </a:tr>
              <a:tr h="161161">
                <a:tc>
                  <a:txBody>
                    <a:bodyPr/>
                    <a:lstStyle/>
                    <a:p>
                      <a:pPr algn="l" fontAlgn="b"/>
                      <a:r>
                        <a:rPr lang="fi-FI" sz="1000" b="0" u="none" strike="noStrike">
                          <a:solidFill>
                            <a:srgbClr val="000000"/>
                          </a:solidFill>
                          <a:effectLst/>
                        </a:rPr>
                        <a:t>Kuopio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127 119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5 170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5 532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6 517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6 944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9 804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9 428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9 592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8 687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8 176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7 147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6 261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7 124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7 835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7 621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7 360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13 921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5997722"/>
                  </a:ext>
                </a:extLst>
              </a:tr>
              <a:tr h="161161">
                <a:tc>
                  <a:txBody>
                    <a:bodyPr/>
                    <a:lstStyle/>
                    <a:p>
                      <a:pPr algn="l" fontAlgn="b"/>
                      <a:r>
                        <a:rPr lang="fi-FI" sz="1000" b="0" u="none" strike="noStrike" dirty="0">
                          <a:solidFill>
                            <a:srgbClr val="000000"/>
                          </a:solidFill>
                          <a:effectLst/>
                        </a:rPr>
                        <a:t>Siilinjärvi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21 214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2 476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0106445"/>
                  </a:ext>
                </a:extLst>
              </a:tr>
              <a:tr h="161161">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148 333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6 120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6 776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8 054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8 301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10 471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10 223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10 812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10 101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9 744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8 493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7 495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8 519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9 243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8 967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8 617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16 397</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7370996"/>
                  </a:ext>
                </a:extLst>
              </a:tr>
              <a:tr h="161161">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20 286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1 654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1 636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2 890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597343"/>
                  </a:ext>
                </a:extLst>
              </a:tr>
              <a:tr h="161161">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7 210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1 212</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8133618"/>
                  </a:ext>
                </a:extLst>
              </a:tr>
              <a:tr h="161161">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1 963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2098699"/>
                  </a:ext>
                </a:extLst>
              </a:tr>
              <a:tr h="161161">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8 736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1 291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1703576"/>
                  </a:ext>
                </a:extLst>
              </a:tr>
              <a:tr h="161161">
                <a:tc>
                  <a:txBody>
                    <a:bodyPr/>
                    <a:lstStyle/>
                    <a:p>
                      <a:pPr algn="l" fontAlgn="b"/>
                      <a:r>
                        <a:rPr lang="fi-FI" sz="1000" b="0" u="none" strike="noStrike">
                          <a:solidFill>
                            <a:srgbClr val="000000"/>
                          </a:solidFill>
                          <a:effectLst/>
                        </a:rPr>
                        <a:t>Pielavesi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3 921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846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8113219"/>
                  </a:ext>
                </a:extLst>
              </a:tr>
              <a:tr h="161161">
                <a:tc>
                  <a:txBody>
                    <a:bodyPr/>
                    <a:lstStyle/>
                    <a:p>
                      <a:pPr algn="l" fontAlgn="b"/>
                      <a:r>
                        <a:rPr lang="fi-FI" sz="1000" b="0" u="none" strike="noStrike">
                          <a:solidFill>
                            <a:srgbClr val="000000"/>
                          </a:solidFill>
                          <a:effectLst/>
                        </a:rPr>
                        <a:t>Sonkajärvi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3 510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650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9535161"/>
                  </a:ext>
                </a:extLst>
              </a:tr>
              <a:tr h="161161">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3 280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3716484"/>
                  </a:ext>
                </a:extLst>
              </a:tr>
              <a:tr h="161161">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48 906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1 572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2 057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2 635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2 738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1 765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1 813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2 252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2 571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2 925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2 497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3 271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3 797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4 296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4 303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7 733</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4694582"/>
                  </a:ext>
                </a:extLst>
              </a:tr>
              <a:tr h="161161">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6 536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1 193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2188167"/>
                  </a:ext>
                </a:extLst>
              </a:tr>
              <a:tr h="161161">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2 832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305013"/>
                  </a:ext>
                </a:extLst>
              </a:tr>
              <a:tr h="161161">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1 357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4402382"/>
                  </a:ext>
                </a:extLst>
              </a:tr>
              <a:tr h="161161">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1 840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2778309"/>
                  </a:ext>
                </a:extLst>
              </a:tr>
              <a:tr h="161161">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12 565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317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426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377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583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667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1 060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1 154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2 471</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0569591"/>
                  </a:ext>
                </a:extLst>
              </a:tr>
              <a:tr h="161161">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2 505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69568"/>
                  </a:ext>
                </a:extLst>
              </a:tr>
              <a:tr h="161161">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1 348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668109"/>
                  </a:ext>
                </a:extLst>
              </a:tr>
              <a:tr h="161161">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2 239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9122882"/>
                  </a:ext>
                </a:extLst>
              </a:tr>
              <a:tr h="161161">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6 092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226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264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326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279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327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635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1 237</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656353"/>
                  </a:ext>
                </a:extLst>
              </a:tr>
              <a:tr h="161161">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19 272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1 659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1 700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1 733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3 348</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04192940"/>
                  </a:ext>
                </a:extLst>
              </a:tr>
              <a:tr h="161161">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4 513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741133"/>
                  </a:ext>
                </a:extLst>
              </a:tr>
              <a:tr h="161161">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8 835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1 529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7511947"/>
                  </a:ext>
                </a:extLst>
              </a:tr>
              <a:tr h="161161">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32 620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1 198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1 479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964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1 140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1 542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1 584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1 798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1 874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2 264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2 820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2 889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5 628</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1174755"/>
                  </a:ext>
                </a:extLst>
              </a:tr>
              <a:tr h="161161">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248 516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9 155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10 630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13 021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13 478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13 632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13 677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15 309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15 103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15 499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14 001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12 917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15 390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17 538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18 032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17 668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33 466</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18715923"/>
                  </a:ext>
                </a:extLst>
              </a:tr>
              <a:tr h="161161">
                <a:tc>
                  <a:txBody>
                    <a:bodyPr/>
                    <a:lstStyle/>
                    <a:p>
                      <a:pPr algn="l" fontAlgn="b"/>
                      <a:r>
                        <a:rPr lang="fi-FI" sz="1000" b="0" u="none" strike="noStrike" dirty="0">
                          <a:solidFill>
                            <a:srgbClr val="000000"/>
                          </a:solidFill>
                          <a:effectLst/>
                        </a:rPr>
                        <a:t>Koko maa</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5 670 224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233 924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261 020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313 203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325 057</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317 879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341 992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386 001</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382 032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380 216</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357 270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320 863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344 535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359 491</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342 028</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329 991</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674 722</a:t>
                      </a:r>
                      <a:endParaRPr lang="fi-FI"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461414"/>
                  </a:ext>
                </a:extLst>
              </a:tr>
            </a:tbl>
          </a:graphicData>
        </a:graphic>
      </p:graphicFrame>
      <p:sp>
        <p:nvSpPr>
          <p:cNvPr id="2" name="Tekstiruutu 1">
            <a:extLst>
              <a:ext uri="{FF2B5EF4-FFF2-40B4-BE49-F238E27FC236}">
                <a16:creationId xmlns:a16="http://schemas.microsoft.com/office/drawing/2014/main" id="{3B4744B5-D7EA-46B3-99FC-DABE1D8A7251}"/>
              </a:ext>
            </a:extLst>
          </p:cNvPr>
          <p:cNvSpPr txBox="1"/>
          <p:nvPr/>
        </p:nvSpPr>
        <p:spPr>
          <a:xfrm>
            <a:off x="642298" y="5611347"/>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23C3E267-FEE3-02D5-0AF3-80D612A21FF3}"/>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04540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1BF2C82-B318-44A0-4545-A7C0C7D3C6C3}"/>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Väestö ikäryhmittäin (5-vuotisjako) vuonna 2030</a:t>
            </a:r>
          </a:p>
        </p:txBody>
      </p:sp>
      <p:graphicFrame>
        <p:nvGraphicFramePr>
          <p:cNvPr id="5" name="Taulukko 4">
            <a:extLst>
              <a:ext uri="{FF2B5EF4-FFF2-40B4-BE49-F238E27FC236}">
                <a16:creationId xmlns:a16="http://schemas.microsoft.com/office/drawing/2014/main" id="{8738A9A0-2C7F-309D-F49B-D0054E9AA66D}"/>
              </a:ext>
            </a:extLst>
          </p:cNvPr>
          <p:cNvGraphicFramePr>
            <a:graphicFrameLocks noGrp="1"/>
          </p:cNvGraphicFramePr>
          <p:nvPr>
            <p:extLst>
              <p:ext uri="{D42A27DB-BD31-4B8C-83A1-F6EECF244321}">
                <p14:modId xmlns:p14="http://schemas.microsoft.com/office/powerpoint/2010/main" val="2844427809"/>
              </p:ext>
            </p:extLst>
          </p:nvPr>
        </p:nvGraphicFramePr>
        <p:xfrm>
          <a:off x="648000" y="1260000"/>
          <a:ext cx="10889671" cy="4351347"/>
        </p:xfrm>
        <a:graphic>
          <a:graphicData uri="http://schemas.openxmlformats.org/drawingml/2006/table">
            <a:tbl>
              <a:tblPr firstRow="1" bandRow="1">
                <a:tableStyleId>{D27102A9-8310-4765-A935-A1911B00CA55}</a:tableStyleId>
              </a:tblPr>
              <a:tblGrid>
                <a:gridCol w="1667641">
                  <a:extLst>
                    <a:ext uri="{9D8B030D-6E8A-4147-A177-3AD203B41FA5}">
                      <a16:colId xmlns:a16="http://schemas.microsoft.com/office/drawing/2014/main" val="730332280"/>
                    </a:ext>
                  </a:extLst>
                </a:gridCol>
                <a:gridCol w="684126">
                  <a:extLst>
                    <a:ext uri="{9D8B030D-6E8A-4147-A177-3AD203B41FA5}">
                      <a16:colId xmlns:a16="http://schemas.microsoft.com/office/drawing/2014/main" val="2924425849"/>
                    </a:ext>
                  </a:extLst>
                </a:gridCol>
                <a:gridCol w="533619">
                  <a:extLst>
                    <a:ext uri="{9D8B030D-6E8A-4147-A177-3AD203B41FA5}">
                      <a16:colId xmlns:a16="http://schemas.microsoft.com/office/drawing/2014/main" val="879253772"/>
                    </a:ext>
                  </a:extLst>
                </a:gridCol>
                <a:gridCol w="533619">
                  <a:extLst>
                    <a:ext uri="{9D8B030D-6E8A-4147-A177-3AD203B41FA5}">
                      <a16:colId xmlns:a16="http://schemas.microsoft.com/office/drawing/2014/main" val="3813721704"/>
                    </a:ext>
                  </a:extLst>
                </a:gridCol>
                <a:gridCol w="533619">
                  <a:extLst>
                    <a:ext uri="{9D8B030D-6E8A-4147-A177-3AD203B41FA5}">
                      <a16:colId xmlns:a16="http://schemas.microsoft.com/office/drawing/2014/main" val="1767960319"/>
                    </a:ext>
                  </a:extLst>
                </a:gridCol>
                <a:gridCol w="533619">
                  <a:extLst>
                    <a:ext uri="{9D8B030D-6E8A-4147-A177-3AD203B41FA5}">
                      <a16:colId xmlns:a16="http://schemas.microsoft.com/office/drawing/2014/main" val="2757412695"/>
                    </a:ext>
                  </a:extLst>
                </a:gridCol>
                <a:gridCol w="533619">
                  <a:extLst>
                    <a:ext uri="{9D8B030D-6E8A-4147-A177-3AD203B41FA5}">
                      <a16:colId xmlns:a16="http://schemas.microsoft.com/office/drawing/2014/main" val="3087652897"/>
                    </a:ext>
                  </a:extLst>
                </a:gridCol>
                <a:gridCol w="533619">
                  <a:extLst>
                    <a:ext uri="{9D8B030D-6E8A-4147-A177-3AD203B41FA5}">
                      <a16:colId xmlns:a16="http://schemas.microsoft.com/office/drawing/2014/main" val="987271876"/>
                    </a:ext>
                  </a:extLst>
                </a:gridCol>
                <a:gridCol w="533619">
                  <a:extLst>
                    <a:ext uri="{9D8B030D-6E8A-4147-A177-3AD203B41FA5}">
                      <a16:colId xmlns:a16="http://schemas.microsoft.com/office/drawing/2014/main" val="2191437461"/>
                    </a:ext>
                  </a:extLst>
                </a:gridCol>
                <a:gridCol w="533619">
                  <a:extLst>
                    <a:ext uri="{9D8B030D-6E8A-4147-A177-3AD203B41FA5}">
                      <a16:colId xmlns:a16="http://schemas.microsoft.com/office/drawing/2014/main" val="1168336371"/>
                    </a:ext>
                  </a:extLst>
                </a:gridCol>
                <a:gridCol w="533619">
                  <a:extLst>
                    <a:ext uri="{9D8B030D-6E8A-4147-A177-3AD203B41FA5}">
                      <a16:colId xmlns:a16="http://schemas.microsoft.com/office/drawing/2014/main" val="900287183"/>
                    </a:ext>
                  </a:extLst>
                </a:gridCol>
                <a:gridCol w="533619">
                  <a:extLst>
                    <a:ext uri="{9D8B030D-6E8A-4147-A177-3AD203B41FA5}">
                      <a16:colId xmlns:a16="http://schemas.microsoft.com/office/drawing/2014/main" val="615927964"/>
                    </a:ext>
                  </a:extLst>
                </a:gridCol>
                <a:gridCol w="533619">
                  <a:extLst>
                    <a:ext uri="{9D8B030D-6E8A-4147-A177-3AD203B41FA5}">
                      <a16:colId xmlns:a16="http://schemas.microsoft.com/office/drawing/2014/main" val="4127844510"/>
                    </a:ext>
                  </a:extLst>
                </a:gridCol>
                <a:gridCol w="533619">
                  <a:extLst>
                    <a:ext uri="{9D8B030D-6E8A-4147-A177-3AD203B41FA5}">
                      <a16:colId xmlns:a16="http://schemas.microsoft.com/office/drawing/2014/main" val="3961987417"/>
                    </a:ext>
                  </a:extLst>
                </a:gridCol>
                <a:gridCol w="533619">
                  <a:extLst>
                    <a:ext uri="{9D8B030D-6E8A-4147-A177-3AD203B41FA5}">
                      <a16:colId xmlns:a16="http://schemas.microsoft.com/office/drawing/2014/main" val="2260015350"/>
                    </a:ext>
                  </a:extLst>
                </a:gridCol>
                <a:gridCol w="533619">
                  <a:extLst>
                    <a:ext uri="{9D8B030D-6E8A-4147-A177-3AD203B41FA5}">
                      <a16:colId xmlns:a16="http://schemas.microsoft.com/office/drawing/2014/main" val="1864268087"/>
                    </a:ext>
                  </a:extLst>
                </a:gridCol>
                <a:gridCol w="533619">
                  <a:extLst>
                    <a:ext uri="{9D8B030D-6E8A-4147-A177-3AD203B41FA5}">
                      <a16:colId xmlns:a16="http://schemas.microsoft.com/office/drawing/2014/main" val="1689136951"/>
                    </a:ext>
                  </a:extLst>
                </a:gridCol>
                <a:gridCol w="533619">
                  <a:extLst>
                    <a:ext uri="{9D8B030D-6E8A-4147-A177-3AD203B41FA5}">
                      <a16:colId xmlns:a16="http://schemas.microsoft.com/office/drawing/2014/main" val="2232010938"/>
                    </a:ext>
                  </a:extLst>
                </a:gridCol>
              </a:tblGrid>
              <a:tr h="161161">
                <a:tc>
                  <a:txBody>
                    <a:bodyPr/>
                    <a:lstStyle/>
                    <a:p>
                      <a:pPr algn="l" fontAlgn="b"/>
                      <a:r>
                        <a:rPr lang="fi-FI" sz="1000" b="1" u="none" strike="noStrike" dirty="0">
                          <a:solidFill>
                            <a:srgbClr val="000000"/>
                          </a:solidFill>
                          <a:effectLst/>
                        </a:rPr>
                        <a:t>Alue</a:t>
                      </a:r>
                      <a:endParaRPr lang="fi-FI"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dirty="0">
                          <a:solidFill>
                            <a:srgbClr val="000000"/>
                          </a:solidFill>
                          <a:effectLst/>
                        </a:rPr>
                        <a:t>Yhteensä</a:t>
                      </a:r>
                      <a:endParaRPr lang="fi-FI" sz="10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0–4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10–14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15–19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25–29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30–34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35–39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40–44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45–49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50–54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55–59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60–64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65–69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70–74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79183708"/>
                  </a:ext>
                </a:extLst>
              </a:tr>
              <a:tr h="161161">
                <a:tc>
                  <a:txBody>
                    <a:bodyPr/>
                    <a:lstStyle/>
                    <a:p>
                      <a:pPr algn="l" fontAlgn="b"/>
                      <a:r>
                        <a:rPr lang="fi-FI" sz="1000" b="0" u="none" strike="noStrike">
                          <a:solidFill>
                            <a:srgbClr val="000000"/>
                          </a:solidFill>
                          <a:effectLst/>
                        </a:rPr>
                        <a:t>Kuopio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133 517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5 352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5 448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5 761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7 381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10 426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9 988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9 519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9 946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8 942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8 397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7 291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6 341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7 091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7 791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7 327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16 516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4085175"/>
                  </a:ext>
                </a:extLst>
              </a:tr>
              <a:tr h="161161">
                <a:tc>
                  <a:txBody>
                    <a:bodyPr/>
                    <a:lstStyle/>
                    <a:p>
                      <a:pPr algn="l" fontAlgn="b"/>
                      <a:r>
                        <a:rPr lang="fi-FI" sz="1000" b="0" u="none" strike="noStrike" dirty="0">
                          <a:solidFill>
                            <a:srgbClr val="000000"/>
                          </a:solidFill>
                          <a:effectLst/>
                        </a:rPr>
                        <a:t>Siilinjärvi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20 865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2 923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65568984"/>
                  </a:ext>
                </a:extLst>
              </a:tr>
              <a:tr h="161161">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154 382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6 212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6 526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7 010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8 698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11 118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10 807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10 629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11 346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10 422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9 903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8 587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7 530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8 422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9 127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8 606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19 439</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502698"/>
                  </a:ext>
                </a:extLst>
              </a:tr>
              <a:tr h="161161">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19 471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3 416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045684"/>
                  </a:ext>
                </a:extLst>
              </a:tr>
              <a:tr h="161161">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6 645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1 334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8818387"/>
                  </a:ext>
                </a:extLst>
              </a:tr>
              <a:tr h="161161">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1 807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8620278"/>
                  </a:ext>
                </a:extLst>
              </a:tr>
              <a:tr h="161161">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8 171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1 428</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1935236"/>
                  </a:ext>
                </a:extLst>
              </a:tr>
              <a:tr h="161161">
                <a:tc>
                  <a:txBody>
                    <a:bodyPr/>
                    <a:lstStyle/>
                    <a:p>
                      <a:pPr algn="l" fontAlgn="b"/>
                      <a:r>
                        <a:rPr lang="fi-FI" sz="1000" b="0" u="none" strike="noStrike">
                          <a:solidFill>
                            <a:srgbClr val="000000"/>
                          </a:solidFill>
                          <a:effectLst/>
                        </a:rPr>
                        <a:t>Pielavesi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3 602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1981240"/>
                  </a:ext>
                </a:extLst>
              </a:tr>
              <a:tr h="161161">
                <a:tc>
                  <a:txBody>
                    <a:bodyPr/>
                    <a:lstStyle/>
                    <a:p>
                      <a:pPr algn="l" fontAlgn="b"/>
                      <a:r>
                        <a:rPr lang="fi-FI" sz="1000" b="0" u="none" strike="noStrike">
                          <a:solidFill>
                            <a:srgbClr val="000000"/>
                          </a:solidFill>
                          <a:effectLst/>
                        </a:rPr>
                        <a:t>Sonkajärvi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3 239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1529580"/>
                  </a:ext>
                </a:extLst>
              </a:tr>
              <a:tr h="161161">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3 049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0500528"/>
                  </a:ext>
                </a:extLst>
              </a:tr>
              <a:tr h="161161">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45 984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1 392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1 670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2 108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2 521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1 769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1 941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2 399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2 902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2 676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2 509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3 217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3 632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3 951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8 861</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3000685"/>
                  </a:ext>
                </a:extLst>
              </a:tr>
              <a:tr h="161161">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6 164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dirty="0">
                          <a:solidFill>
                            <a:srgbClr val="000000"/>
                          </a:solidFill>
                          <a:effectLst/>
                        </a:rPr>
                        <a:t>1 346</a:t>
                      </a:r>
                      <a:endParaRPr lang="fi-FI"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6977911"/>
                  </a:ext>
                </a:extLst>
              </a:tr>
              <a:tr h="161161">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2 621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9124136"/>
                  </a:ext>
                </a:extLst>
              </a:tr>
              <a:tr h="161161">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1 246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312</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7994031"/>
                  </a:ext>
                </a:extLst>
              </a:tr>
              <a:tr h="161161">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1 721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6793324"/>
                  </a:ext>
                </a:extLst>
              </a:tr>
              <a:tr h="161161">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11 752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339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443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567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332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549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615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726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690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861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1 057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1 091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2 715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37166"/>
                  </a:ext>
                </a:extLst>
              </a:tr>
              <a:tr h="161161">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2 273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6409640"/>
                  </a:ext>
                </a:extLst>
              </a:tr>
              <a:tr h="161161">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1 196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5353731"/>
                  </a:ext>
                </a:extLst>
              </a:tr>
              <a:tr h="161161">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2 085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5451601"/>
                  </a:ext>
                </a:extLst>
              </a:tr>
              <a:tr h="161161">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5 554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244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286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334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311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494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596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619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1 281</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0350141"/>
                  </a:ext>
                </a:extLst>
              </a:tr>
              <a:tr h="161161">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18 316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1 619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3 827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23735934"/>
                  </a:ext>
                </a:extLst>
              </a:tr>
              <a:tr h="161161">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4 310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835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9353818"/>
                  </a:ext>
                </a:extLst>
              </a:tr>
              <a:tr h="161161">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8 339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1 689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2438958"/>
                  </a:ext>
                </a:extLst>
              </a:tr>
              <a:tr h="161161">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30 965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890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1 050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1 226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1 675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1 855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1 935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2 282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2 727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2 711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6 351</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2565519"/>
                  </a:ext>
                </a:extLst>
              </a:tr>
              <a:tr h="161161">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248 637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8 898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9 723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10 965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13 404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14 357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14 090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14 433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16 159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15 618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15 720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14 199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13 031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15 276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17 139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16 978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38 647</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0522984"/>
                  </a:ext>
                </a:extLst>
              </a:tr>
              <a:tr h="161161">
                <a:tc>
                  <a:txBody>
                    <a:bodyPr/>
                    <a:lstStyle/>
                    <a:p>
                      <a:pPr algn="l" fontAlgn="b"/>
                      <a:r>
                        <a:rPr lang="fi-FI" sz="1000" b="0" u="none" strike="noStrike">
                          <a:solidFill>
                            <a:srgbClr val="000000"/>
                          </a:solidFill>
                          <a:effectLst/>
                        </a:rPr>
                        <a:t>Koko maa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5 789 834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231 456</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248 305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272 514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323 750</a:t>
                      </a:r>
                      <a:endParaRPr lang="fi-FI" sz="10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343 032</a:t>
                      </a:r>
                      <a:endParaRPr lang="fi-FI" sz="10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352 120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375 841</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409 345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396 211</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387 307</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359 382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319 680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337 766</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345 435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321 045</a:t>
                      </a:r>
                      <a:endParaRPr lang="fi-FI" sz="10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766 645</a:t>
                      </a:r>
                      <a:endParaRPr lang="fi-FI"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77914"/>
                  </a:ext>
                </a:extLst>
              </a:tr>
            </a:tbl>
          </a:graphicData>
        </a:graphic>
      </p:graphicFrame>
      <p:sp>
        <p:nvSpPr>
          <p:cNvPr id="2" name="Tekstiruutu 1">
            <a:extLst>
              <a:ext uri="{FF2B5EF4-FFF2-40B4-BE49-F238E27FC236}">
                <a16:creationId xmlns:a16="http://schemas.microsoft.com/office/drawing/2014/main" id="{B8BD4309-C7C3-88E7-0658-03B2CBE94592}"/>
              </a:ext>
            </a:extLst>
          </p:cNvPr>
          <p:cNvSpPr txBox="1"/>
          <p:nvPr/>
        </p:nvSpPr>
        <p:spPr>
          <a:xfrm>
            <a:off x="648000" y="5611347"/>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CB5C64FA-964F-D9C2-D5C9-9ABCCB1C74EA}"/>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204519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0E90D1F1-F3B5-C655-7E59-8ABF653795AD}"/>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Väestö ikäryhmittäin (5-vuotisjako) vuonna 2035</a:t>
            </a:r>
          </a:p>
        </p:txBody>
      </p:sp>
      <p:graphicFrame>
        <p:nvGraphicFramePr>
          <p:cNvPr id="5" name="Taulukko 4">
            <a:extLst>
              <a:ext uri="{FF2B5EF4-FFF2-40B4-BE49-F238E27FC236}">
                <a16:creationId xmlns:a16="http://schemas.microsoft.com/office/drawing/2014/main" id="{951334A0-D7F0-98DC-8631-7B7C4BB781A8}"/>
              </a:ext>
            </a:extLst>
          </p:cNvPr>
          <p:cNvGraphicFramePr>
            <a:graphicFrameLocks noGrp="1"/>
          </p:cNvGraphicFramePr>
          <p:nvPr>
            <p:extLst>
              <p:ext uri="{D42A27DB-BD31-4B8C-83A1-F6EECF244321}">
                <p14:modId xmlns:p14="http://schemas.microsoft.com/office/powerpoint/2010/main" val="357857435"/>
              </p:ext>
            </p:extLst>
          </p:nvPr>
        </p:nvGraphicFramePr>
        <p:xfrm>
          <a:off x="648000" y="1260000"/>
          <a:ext cx="10908157" cy="4353156"/>
        </p:xfrm>
        <a:graphic>
          <a:graphicData uri="http://schemas.openxmlformats.org/drawingml/2006/table">
            <a:tbl>
              <a:tblPr firstRow="1" bandRow="1">
                <a:tableStyleId>{D27102A9-8310-4765-A935-A1911B00CA55}</a:tableStyleId>
              </a:tblPr>
              <a:tblGrid>
                <a:gridCol w="1709580">
                  <a:extLst>
                    <a:ext uri="{9D8B030D-6E8A-4147-A177-3AD203B41FA5}">
                      <a16:colId xmlns:a16="http://schemas.microsoft.com/office/drawing/2014/main" val="3339063569"/>
                    </a:ext>
                  </a:extLst>
                </a:gridCol>
                <a:gridCol w="682385">
                  <a:extLst>
                    <a:ext uri="{9D8B030D-6E8A-4147-A177-3AD203B41FA5}">
                      <a16:colId xmlns:a16="http://schemas.microsoft.com/office/drawing/2014/main" val="3110182327"/>
                    </a:ext>
                  </a:extLst>
                </a:gridCol>
                <a:gridCol w="532262">
                  <a:extLst>
                    <a:ext uri="{9D8B030D-6E8A-4147-A177-3AD203B41FA5}">
                      <a16:colId xmlns:a16="http://schemas.microsoft.com/office/drawing/2014/main" val="344926448"/>
                    </a:ext>
                  </a:extLst>
                </a:gridCol>
                <a:gridCol w="532262">
                  <a:extLst>
                    <a:ext uri="{9D8B030D-6E8A-4147-A177-3AD203B41FA5}">
                      <a16:colId xmlns:a16="http://schemas.microsoft.com/office/drawing/2014/main" val="2769572030"/>
                    </a:ext>
                  </a:extLst>
                </a:gridCol>
                <a:gridCol w="532262">
                  <a:extLst>
                    <a:ext uri="{9D8B030D-6E8A-4147-A177-3AD203B41FA5}">
                      <a16:colId xmlns:a16="http://schemas.microsoft.com/office/drawing/2014/main" val="4027065904"/>
                    </a:ext>
                  </a:extLst>
                </a:gridCol>
                <a:gridCol w="532262">
                  <a:extLst>
                    <a:ext uri="{9D8B030D-6E8A-4147-A177-3AD203B41FA5}">
                      <a16:colId xmlns:a16="http://schemas.microsoft.com/office/drawing/2014/main" val="569601506"/>
                    </a:ext>
                  </a:extLst>
                </a:gridCol>
                <a:gridCol w="532262">
                  <a:extLst>
                    <a:ext uri="{9D8B030D-6E8A-4147-A177-3AD203B41FA5}">
                      <a16:colId xmlns:a16="http://schemas.microsoft.com/office/drawing/2014/main" val="192269743"/>
                    </a:ext>
                  </a:extLst>
                </a:gridCol>
                <a:gridCol w="532262">
                  <a:extLst>
                    <a:ext uri="{9D8B030D-6E8A-4147-A177-3AD203B41FA5}">
                      <a16:colId xmlns:a16="http://schemas.microsoft.com/office/drawing/2014/main" val="2019257324"/>
                    </a:ext>
                  </a:extLst>
                </a:gridCol>
                <a:gridCol w="532262">
                  <a:extLst>
                    <a:ext uri="{9D8B030D-6E8A-4147-A177-3AD203B41FA5}">
                      <a16:colId xmlns:a16="http://schemas.microsoft.com/office/drawing/2014/main" val="721754919"/>
                    </a:ext>
                  </a:extLst>
                </a:gridCol>
                <a:gridCol w="532262">
                  <a:extLst>
                    <a:ext uri="{9D8B030D-6E8A-4147-A177-3AD203B41FA5}">
                      <a16:colId xmlns:a16="http://schemas.microsoft.com/office/drawing/2014/main" val="963605172"/>
                    </a:ext>
                  </a:extLst>
                </a:gridCol>
                <a:gridCol w="532262">
                  <a:extLst>
                    <a:ext uri="{9D8B030D-6E8A-4147-A177-3AD203B41FA5}">
                      <a16:colId xmlns:a16="http://schemas.microsoft.com/office/drawing/2014/main" val="413658840"/>
                    </a:ext>
                  </a:extLst>
                </a:gridCol>
                <a:gridCol w="532262">
                  <a:extLst>
                    <a:ext uri="{9D8B030D-6E8A-4147-A177-3AD203B41FA5}">
                      <a16:colId xmlns:a16="http://schemas.microsoft.com/office/drawing/2014/main" val="3621858283"/>
                    </a:ext>
                  </a:extLst>
                </a:gridCol>
                <a:gridCol w="532262">
                  <a:extLst>
                    <a:ext uri="{9D8B030D-6E8A-4147-A177-3AD203B41FA5}">
                      <a16:colId xmlns:a16="http://schemas.microsoft.com/office/drawing/2014/main" val="486633252"/>
                    </a:ext>
                  </a:extLst>
                </a:gridCol>
                <a:gridCol w="532262">
                  <a:extLst>
                    <a:ext uri="{9D8B030D-6E8A-4147-A177-3AD203B41FA5}">
                      <a16:colId xmlns:a16="http://schemas.microsoft.com/office/drawing/2014/main" val="4019827039"/>
                    </a:ext>
                  </a:extLst>
                </a:gridCol>
                <a:gridCol w="532262">
                  <a:extLst>
                    <a:ext uri="{9D8B030D-6E8A-4147-A177-3AD203B41FA5}">
                      <a16:colId xmlns:a16="http://schemas.microsoft.com/office/drawing/2014/main" val="2987341001"/>
                    </a:ext>
                  </a:extLst>
                </a:gridCol>
                <a:gridCol w="532262">
                  <a:extLst>
                    <a:ext uri="{9D8B030D-6E8A-4147-A177-3AD203B41FA5}">
                      <a16:colId xmlns:a16="http://schemas.microsoft.com/office/drawing/2014/main" val="4254498000"/>
                    </a:ext>
                  </a:extLst>
                </a:gridCol>
                <a:gridCol w="532262">
                  <a:extLst>
                    <a:ext uri="{9D8B030D-6E8A-4147-A177-3AD203B41FA5}">
                      <a16:colId xmlns:a16="http://schemas.microsoft.com/office/drawing/2014/main" val="2306280117"/>
                    </a:ext>
                  </a:extLst>
                </a:gridCol>
                <a:gridCol w="532262">
                  <a:extLst>
                    <a:ext uri="{9D8B030D-6E8A-4147-A177-3AD203B41FA5}">
                      <a16:colId xmlns:a16="http://schemas.microsoft.com/office/drawing/2014/main" val="2956249304"/>
                    </a:ext>
                  </a:extLst>
                </a:gridCol>
              </a:tblGrid>
              <a:tr h="161228">
                <a:tc>
                  <a:txBody>
                    <a:bodyPr/>
                    <a:lstStyle/>
                    <a:p>
                      <a:pPr algn="l" fontAlgn="b"/>
                      <a:r>
                        <a:rPr lang="fi-FI" sz="1000" b="1" u="none" strike="noStrike">
                          <a:solidFill>
                            <a:srgbClr val="000000"/>
                          </a:solidFill>
                          <a:effectLst/>
                        </a:rPr>
                        <a:t>Alue</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dirty="0">
                          <a:solidFill>
                            <a:srgbClr val="000000"/>
                          </a:solidFill>
                          <a:effectLst/>
                        </a:rPr>
                        <a:t>Yhteensä</a:t>
                      </a:r>
                      <a:endParaRPr lang="fi-FI" sz="10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0–4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10–14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15–19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25–29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30–34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35–39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40–44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45–49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50–54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55–59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60–64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65–69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70–74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3585762"/>
                  </a:ext>
                </a:extLst>
              </a:tr>
              <a:tr h="161228">
                <a:tc>
                  <a:txBody>
                    <a:bodyPr/>
                    <a:lstStyle/>
                    <a:p>
                      <a:pPr algn="l" fontAlgn="b"/>
                      <a:r>
                        <a:rPr lang="fi-FI" sz="1000" b="0" u="none" strike="noStrike" dirty="0">
                          <a:solidFill>
                            <a:srgbClr val="000000"/>
                          </a:solidFill>
                          <a:effectLst/>
                        </a:rPr>
                        <a:t>Kuopio</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138 570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5 583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5 577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5 639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6 475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10 554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10 593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9 946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9 804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10 072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9 084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8 489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7 338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6 326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7 072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7 504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18 514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6770327"/>
                  </a:ext>
                </a:extLst>
              </a:tr>
              <a:tr h="161228">
                <a:tc>
                  <a:txBody>
                    <a:bodyPr/>
                    <a:lstStyle/>
                    <a:p>
                      <a:pPr algn="l" fontAlgn="b"/>
                      <a:r>
                        <a:rPr lang="fi-FI" sz="1000" b="0" u="none" strike="noStrike" dirty="0">
                          <a:solidFill>
                            <a:srgbClr val="000000"/>
                          </a:solidFill>
                          <a:effectLst/>
                        </a:rPr>
                        <a:t>Siilinjärvi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20 545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3 269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8993680"/>
                  </a:ext>
                </a:extLst>
              </a:tr>
              <a:tr h="161228">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159 115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6 440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6 574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6 731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7 546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11 230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11 454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11 083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11 097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11 557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10 520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9 937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8 593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7 465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8 329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8 776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21 783</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1187984"/>
                  </a:ext>
                </a:extLst>
              </a:tr>
              <a:tr h="161228">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18 748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3 749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2267081"/>
                  </a:ext>
                </a:extLst>
              </a:tr>
              <a:tr h="161228">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6 192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1 424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0563470"/>
                  </a:ext>
                </a:extLst>
              </a:tr>
              <a:tr h="161228">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1 683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5089111"/>
                  </a:ext>
                </a:extLst>
              </a:tr>
              <a:tr h="161228">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7 740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1 484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0371838"/>
                  </a:ext>
                </a:extLst>
              </a:tr>
              <a:tr h="161228">
                <a:tc>
                  <a:txBody>
                    <a:bodyPr/>
                    <a:lstStyle/>
                    <a:p>
                      <a:pPr algn="l" fontAlgn="b"/>
                      <a:r>
                        <a:rPr lang="fi-FI" sz="1000" b="0" u="none" strike="noStrike">
                          <a:solidFill>
                            <a:srgbClr val="000000"/>
                          </a:solidFill>
                          <a:effectLst/>
                        </a:rPr>
                        <a:t>Pielavesi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3 375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669404"/>
                  </a:ext>
                </a:extLst>
              </a:tr>
              <a:tr h="161228">
                <a:tc>
                  <a:txBody>
                    <a:bodyPr/>
                    <a:lstStyle/>
                    <a:p>
                      <a:pPr algn="l" fontAlgn="b"/>
                      <a:r>
                        <a:rPr lang="fi-FI" sz="1000" b="0" u="none" strike="noStrike">
                          <a:solidFill>
                            <a:srgbClr val="000000"/>
                          </a:solidFill>
                          <a:effectLst/>
                        </a:rPr>
                        <a:t>Sonkajärvi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3 033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808</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8527367"/>
                  </a:ext>
                </a:extLst>
              </a:tr>
              <a:tr h="161228">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2 868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3983478"/>
                  </a:ext>
                </a:extLst>
              </a:tr>
              <a:tr h="161228">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43 639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1 523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1 750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2 042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1 737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1 853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1 933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2 145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2 518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2 661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2 523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3 101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3 397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9 496</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5557023"/>
                  </a:ext>
                </a:extLst>
              </a:tr>
              <a:tr h="161228">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5 862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1 410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8791488"/>
                  </a:ext>
                </a:extLst>
              </a:tr>
              <a:tr h="161228">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2 465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898914"/>
                  </a:ext>
                </a:extLst>
              </a:tr>
              <a:tr h="161228">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1 156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0155050"/>
                  </a:ext>
                </a:extLst>
              </a:tr>
              <a:tr h="161228">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1 635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6868906"/>
                  </a:ext>
                </a:extLst>
              </a:tr>
              <a:tr h="161228">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11 118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275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314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364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309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488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600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655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753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727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753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1 009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2 816</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7209012"/>
                  </a:ext>
                </a:extLst>
              </a:tr>
              <a:tr h="161228">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2 118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2983918"/>
                  </a:ext>
                </a:extLst>
              </a:tr>
              <a:tr h="161228">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1 092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3723157"/>
                  </a:ext>
                </a:extLst>
              </a:tr>
              <a:tr h="161228">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1 979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2421792"/>
                  </a:ext>
                </a:extLst>
              </a:tr>
              <a:tr h="161228">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5 189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362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348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374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490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1 320</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6997680"/>
                  </a:ext>
                </a:extLst>
              </a:tr>
              <a:tr h="161228">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17 593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1 523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4 088</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9838863"/>
                  </a:ext>
                </a:extLst>
              </a:tr>
              <a:tr h="161228">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4 155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896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6730709"/>
                  </a:ext>
                </a:extLst>
              </a:tr>
              <a:tr h="161228">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7 981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1 799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5276069"/>
                  </a:ext>
                </a:extLst>
              </a:tr>
              <a:tr h="161228">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29 729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868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945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1 186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1 105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1 249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1 766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1 945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1 943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2 248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2 561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6 783</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3696767"/>
                  </a:ext>
                </a:extLst>
              </a:tr>
              <a:tr h="161228">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248 790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9 052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9 489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10 076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11 356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14 302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14 892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14 833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15 364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16 677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15 908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15 904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14 352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13 058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15 046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16 283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42 198</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2430674"/>
                  </a:ext>
                </a:extLst>
              </a:tr>
              <a:tr h="161228">
                <a:tc>
                  <a:txBody>
                    <a:bodyPr/>
                    <a:lstStyle/>
                    <a:p>
                      <a:pPr algn="l" fontAlgn="b"/>
                      <a:r>
                        <a:rPr lang="fi-FI" sz="1000" b="0" u="none" strike="noStrike" dirty="0">
                          <a:solidFill>
                            <a:srgbClr val="000000"/>
                          </a:solidFill>
                          <a:effectLst/>
                        </a:rPr>
                        <a:t>Koko maa</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5 899 586</a:t>
                      </a:r>
                      <a:endParaRPr lang="fi-FI" sz="10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236 089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245 970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260 041</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283 522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341 923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376 722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385 986</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399 854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423 252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403 365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389 295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357 872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314 523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325 810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326 125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829 237</a:t>
                      </a:r>
                      <a:endParaRPr lang="fi-FI"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709212"/>
                  </a:ext>
                </a:extLst>
              </a:tr>
            </a:tbl>
          </a:graphicData>
        </a:graphic>
      </p:graphicFrame>
      <p:sp>
        <p:nvSpPr>
          <p:cNvPr id="2" name="Tekstiruutu 1">
            <a:extLst>
              <a:ext uri="{FF2B5EF4-FFF2-40B4-BE49-F238E27FC236}">
                <a16:creationId xmlns:a16="http://schemas.microsoft.com/office/drawing/2014/main" id="{AD619DE3-D779-53A0-FCE3-AE4B189DBC68}"/>
              </a:ext>
            </a:extLst>
          </p:cNvPr>
          <p:cNvSpPr txBox="1"/>
          <p:nvPr/>
        </p:nvSpPr>
        <p:spPr>
          <a:xfrm>
            <a:off x="648000" y="5613156"/>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70537A88-819B-708E-1313-A1C3D7B5C98C}"/>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480301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4324ECCB-2636-E6FB-DB94-BBAF135486D2}"/>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Väestö ikäryhmittäin (5-vuotisjako) vuonna 2040</a:t>
            </a:r>
          </a:p>
        </p:txBody>
      </p:sp>
      <p:graphicFrame>
        <p:nvGraphicFramePr>
          <p:cNvPr id="5" name="Taulukko 4">
            <a:extLst>
              <a:ext uri="{FF2B5EF4-FFF2-40B4-BE49-F238E27FC236}">
                <a16:creationId xmlns:a16="http://schemas.microsoft.com/office/drawing/2014/main" id="{263B3775-3F69-8DCC-63EB-2044103DB650}"/>
              </a:ext>
            </a:extLst>
          </p:cNvPr>
          <p:cNvGraphicFramePr>
            <a:graphicFrameLocks noGrp="1"/>
          </p:cNvGraphicFramePr>
          <p:nvPr>
            <p:extLst>
              <p:ext uri="{D42A27DB-BD31-4B8C-83A1-F6EECF244321}">
                <p14:modId xmlns:p14="http://schemas.microsoft.com/office/powerpoint/2010/main" val="3392872013"/>
              </p:ext>
            </p:extLst>
          </p:nvPr>
        </p:nvGraphicFramePr>
        <p:xfrm>
          <a:off x="648000" y="1260000"/>
          <a:ext cx="10898913" cy="4354330"/>
        </p:xfrm>
        <a:graphic>
          <a:graphicData uri="http://schemas.openxmlformats.org/drawingml/2006/table">
            <a:tbl>
              <a:tblPr firstRow="1" bandRow="1">
                <a:tableStyleId>{D27102A9-8310-4765-A935-A1911B00CA55}</a:tableStyleId>
              </a:tblPr>
              <a:tblGrid>
                <a:gridCol w="1652984">
                  <a:extLst>
                    <a:ext uri="{9D8B030D-6E8A-4147-A177-3AD203B41FA5}">
                      <a16:colId xmlns:a16="http://schemas.microsoft.com/office/drawing/2014/main" val="3494504789"/>
                    </a:ext>
                  </a:extLst>
                </a:gridCol>
                <a:gridCol w="685897">
                  <a:extLst>
                    <a:ext uri="{9D8B030D-6E8A-4147-A177-3AD203B41FA5}">
                      <a16:colId xmlns:a16="http://schemas.microsoft.com/office/drawing/2014/main" val="3399237552"/>
                    </a:ext>
                  </a:extLst>
                </a:gridCol>
                <a:gridCol w="535002">
                  <a:extLst>
                    <a:ext uri="{9D8B030D-6E8A-4147-A177-3AD203B41FA5}">
                      <a16:colId xmlns:a16="http://schemas.microsoft.com/office/drawing/2014/main" val="1927406023"/>
                    </a:ext>
                  </a:extLst>
                </a:gridCol>
                <a:gridCol w="535002">
                  <a:extLst>
                    <a:ext uri="{9D8B030D-6E8A-4147-A177-3AD203B41FA5}">
                      <a16:colId xmlns:a16="http://schemas.microsoft.com/office/drawing/2014/main" val="2426603947"/>
                    </a:ext>
                  </a:extLst>
                </a:gridCol>
                <a:gridCol w="535002">
                  <a:extLst>
                    <a:ext uri="{9D8B030D-6E8A-4147-A177-3AD203B41FA5}">
                      <a16:colId xmlns:a16="http://schemas.microsoft.com/office/drawing/2014/main" val="1659313277"/>
                    </a:ext>
                  </a:extLst>
                </a:gridCol>
                <a:gridCol w="535002">
                  <a:extLst>
                    <a:ext uri="{9D8B030D-6E8A-4147-A177-3AD203B41FA5}">
                      <a16:colId xmlns:a16="http://schemas.microsoft.com/office/drawing/2014/main" val="2992091359"/>
                    </a:ext>
                  </a:extLst>
                </a:gridCol>
                <a:gridCol w="535002">
                  <a:extLst>
                    <a:ext uri="{9D8B030D-6E8A-4147-A177-3AD203B41FA5}">
                      <a16:colId xmlns:a16="http://schemas.microsoft.com/office/drawing/2014/main" val="1982112399"/>
                    </a:ext>
                  </a:extLst>
                </a:gridCol>
                <a:gridCol w="535002">
                  <a:extLst>
                    <a:ext uri="{9D8B030D-6E8A-4147-A177-3AD203B41FA5}">
                      <a16:colId xmlns:a16="http://schemas.microsoft.com/office/drawing/2014/main" val="3876237115"/>
                    </a:ext>
                  </a:extLst>
                </a:gridCol>
                <a:gridCol w="535002">
                  <a:extLst>
                    <a:ext uri="{9D8B030D-6E8A-4147-A177-3AD203B41FA5}">
                      <a16:colId xmlns:a16="http://schemas.microsoft.com/office/drawing/2014/main" val="110088447"/>
                    </a:ext>
                  </a:extLst>
                </a:gridCol>
                <a:gridCol w="535002">
                  <a:extLst>
                    <a:ext uri="{9D8B030D-6E8A-4147-A177-3AD203B41FA5}">
                      <a16:colId xmlns:a16="http://schemas.microsoft.com/office/drawing/2014/main" val="1230391212"/>
                    </a:ext>
                  </a:extLst>
                </a:gridCol>
                <a:gridCol w="535002">
                  <a:extLst>
                    <a:ext uri="{9D8B030D-6E8A-4147-A177-3AD203B41FA5}">
                      <a16:colId xmlns:a16="http://schemas.microsoft.com/office/drawing/2014/main" val="2891163163"/>
                    </a:ext>
                  </a:extLst>
                </a:gridCol>
                <a:gridCol w="535002">
                  <a:extLst>
                    <a:ext uri="{9D8B030D-6E8A-4147-A177-3AD203B41FA5}">
                      <a16:colId xmlns:a16="http://schemas.microsoft.com/office/drawing/2014/main" val="2408317634"/>
                    </a:ext>
                  </a:extLst>
                </a:gridCol>
                <a:gridCol w="535002">
                  <a:extLst>
                    <a:ext uri="{9D8B030D-6E8A-4147-A177-3AD203B41FA5}">
                      <a16:colId xmlns:a16="http://schemas.microsoft.com/office/drawing/2014/main" val="534479322"/>
                    </a:ext>
                  </a:extLst>
                </a:gridCol>
                <a:gridCol w="535002">
                  <a:extLst>
                    <a:ext uri="{9D8B030D-6E8A-4147-A177-3AD203B41FA5}">
                      <a16:colId xmlns:a16="http://schemas.microsoft.com/office/drawing/2014/main" val="3316215534"/>
                    </a:ext>
                  </a:extLst>
                </a:gridCol>
                <a:gridCol w="535002">
                  <a:extLst>
                    <a:ext uri="{9D8B030D-6E8A-4147-A177-3AD203B41FA5}">
                      <a16:colId xmlns:a16="http://schemas.microsoft.com/office/drawing/2014/main" val="3364499766"/>
                    </a:ext>
                  </a:extLst>
                </a:gridCol>
                <a:gridCol w="535002">
                  <a:extLst>
                    <a:ext uri="{9D8B030D-6E8A-4147-A177-3AD203B41FA5}">
                      <a16:colId xmlns:a16="http://schemas.microsoft.com/office/drawing/2014/main" val="4291107471"/>
                    </a:ext>
                  </a:extLst>
                </a:gridCol>
                <a:gridCol w="535002">
                  <a:extLst>
                    <a:ext uri="{9D8B030D-6E8A-4147-A177-3AD203B41FA5}">
                      <a16:colId xmlns:a16="http://schemas.microsoft.com/office/drawing/2014/main" val="3311358284"/>
                    </a:ext>
                  </a:extLst>
                </a:gridCol>
                <a:gridCol w="535002">
                  <a:extLst>
                    <a:ext uri="{9D8B030D-6E8A-4147-A177-3AD203B41FA5}">
                      <a16:colId xmlns:a16="http://schemas.microsoft.com/office/drawing/2014/main" val="1526883327"/>
                    </a:ext>
                  </a:extLst>
                </a:gridCol>
              </a:tblGrid>
              <a:tr h="293049">
                <a:tc>
                  <a:txBody>
                    <a:bodyPr/>
                    <a:lstStyle/>
                    <a:p>
                      <a:pPr algn="l" fontAlgn="b"/>
                      <a:r>
                        <a:rPr lang="fi-FI" sz="1000" b="1" u="none" strike="noStrike">
                          <a:solidFill>
                            <a:srgbClr val="000000"/>
                          </a:solidFill>
                          <a:effectLst/>
                        </a:rPr>
                        <a:t>Alue</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dirty="0">
                          <a:solidFill>
                            <a:srgbClr val="000000"/>
                          </a:solidFill>
                          <a:effectLst/>
                        </a:rPr>
                        <a:t>Yhteensä</a:t>
                      </a:r>
                      <a:endParaRPr lang="fi-FI" sz="10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0–4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10–14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15–19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25–29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30–34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35–39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40–44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45–49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50–54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55–59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60–64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65–69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70–74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43524880"/>
                  </a:ext>
                </a:extLst>
              </a:tr>
              <a:tr h="154948">
                <a:tc>
                  <a:txBody>
                    <a:bodyPr/>
                    <a:lstStyle/>
                    <a:p>
                      <a:pPr algn="l" fontAlgn="b"/>
                      <a:r>
                        <a:rPr lang="fi-FI" sz="1000" b="0" u="none" strike="noStrike">
                          <a:solidFill>
                            <a:srgbClr val="000000"/>
                          </a:solidFill>
                          <a:effectLst/>
                        </a:rPr>
                        <a:t>Kuopio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142 108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5 738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5 784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5 740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6 241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9 130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10 588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10 519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9 901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10 131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9 123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8 495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7 300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6 339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6 843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20 051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1423319"/>
                  </a:ext>
                </a:extLst>
              </a:tr>
              <a:tr h="154948">
                <a:tc>
                  <a:txBody>
                    <a:bodyPr/>
                    <a:lstStyle/>
                    <a:p>
                      <a:pPr algn="l" fontAlgn="b"/>
                      <a:r>
                        <a:rPr lang="fi-FI" sz="1000" b="0" u="none" strike="noStrike" dirty="0">
                          <a:solidFill>
                            <a:srgbClr val="000000"/>
                          </a:solidFill>
                          <a:effectLst/>
                        </a:rPr>
                        <a:t>Siilinjärvi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20 385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3 495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4076345"/>
                  </a:ext>
                </a:extLst>
              </a:tr>
              <a:tr h="154948">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162 493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6 607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6 783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6 759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7 188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9 696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11 440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11 717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11 508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11 286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11 583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10 516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9 895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8 509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7 420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8 040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23 546</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6947039"/>
                  </a:ext>
                </a:extLst>
              </a:tr>
              <a:tr h="154948">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18 162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3 775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2519776"/>
                  </a:ext>
                </a:extLst>
              </a:tr>
              <a:tr h="154948">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5 831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1 432</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6095528"/>
                  </a:ext>
                </a:extLst>
              </a:tr>
              <a:tr h="154948">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1 585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028253"/>
                  </a:ext>
                </a:extLst>
              </a:tr>
              <a:tr h="154948">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7 441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1 474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7796274"/>
                  </a:ext>
                </a:extLst>
              </a:tr>
              <a:tr h="154948">
                <a:tc>
                  <a:txBody>
                    <a:bodyPr/>
                    <a:lstStyle/>
                    <a:p>
                      <a:pPr algn="l" fontAlgn="b"/>
                      <a:r>
                        <a:rPr lang="fi-FI" sz="1000" b="0" u="none" strike="noStrike" dirty="0">
                          <a:solidFill>
                            <a:srgbClr val="000000"/>
                          </a:solidFill>
                          <a:effectLst/>
                        </a:rPr>
                        <a:t>Pielavesi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3 207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4734621"/>
                  </a:ext>
                </a:extLst>
              </a:tr>
              <a:tr h="154948">
                <a:tc>
                  <a:txBody>
                    <a:bodyPr/>
                    <a:lstStyle/>
                    <a:p>
                      <a:pPr algn="l" fontAlgn="b"/>
                      <a:r>
                        <a:rPr lang="fi-FI" sz="1000" b="0" u="none" strike="noStrike">
                          <a:solidFill>
                            <a:srgbClr val="000000"/>
                          </a:solidFill>
                          <a:effectLst/>
                        </a:rPr>
                        <a:t>Sonkajärvi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2 878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806</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68360145"/>
                  </a:ext>
                </a:extLst>
              </a:tr>
              <a:tr h="154948">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2 752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82753517"/>
                  </a:ext>
                </a:extLst>
              </a:tr>
              <a:tr h="154948">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41 856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1 347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1 500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1 610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1 745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1 455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1 819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2 034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2 156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2 299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2 603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2 714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2 936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2 480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2 936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9 492</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4091761"/>
                  </a:ext>
                </a:extLst>
              </a:tr>
              <a:tr h="154948">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5 652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1 434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956010"/>
                  </a:ext>
                </a:extLst>
              </a:tr>
              <a:tr h="154948">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2 365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3810592"/>
                  </a:ext>
                </a:extLst>
              </a:tr>
              <a:tr h="154948">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1 093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17621660"/>
                  </a:ext>
                </a:extLst>
              </a:tr>
              <a:tr h="154948">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1 574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461</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6284022"/>
                  </a:ext>
                </a:extLst>
              </a:tr>
              <a:tr h="154948">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10 684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273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308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342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371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256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339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791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755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775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853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2 821</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091093"/>
                  </a:ext>
                </a:extLst>
              </a:tr>
              <a:tr h="154948">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2 023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502</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67668"/>
                  </a:ext>
                </a:extLst>
              </a:tr>
              <a:tr h="154948">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1 026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1504265"/>
                  </a:ext>
                </a:extLst>
              </a:tr>
              <a:tr h="154948">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1 909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3956274"/>
                  </a:ext>
                </a:extLst>
              </a:tr>
              <a:tr h="154948">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4 958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253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304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344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386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1 305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8968986"/>
                  </a:ext>
                </a:extLst>
              </a:tr>
              <a:tr h="154948">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17 044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4 213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3261109"/>
                  </a:ext>
                </a:extLst>
              </a:tr>
              <a:tr h="154948">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4 048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5183996"/>
                  </a:ext>
                </a:extLst>
              </a:tr>
              <a:tr h="154948">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7 719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1 848</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7793602"/>
                  </a:ext>
                </a:extLst>
              </a:tr>
              <a:tr h="154948">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28 811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865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931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1 057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782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1 081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1 314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2 029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2 050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2 138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6 965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139819"/>
                  </a:ext>
                </a:extLst>
              </a:tr>
              <a:tr h="154948">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248 802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9 207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9 652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9 846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10 489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12 280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14 810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15 662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15 770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15 943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16 968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16 152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16 050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14 425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13 001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14 418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44 129</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724075"/>
                  </a:ext>
                </a:extLst>
              </a:tr>
              <a:tr h="187581">
                <a:tc>
                  <a:txBody>
                    <a:bodyPr/>
                    <a:lstStyle/>
                    <a:p>
                      <a:pPr algn="l" fontAlgn="b"/>
                      <a:r>
                        <a:rPr lang="fi-FI" sz="1000" b="0" u="none" strike="noStrike">
                          <a:solidFill>
                            <a:srgbClr val="000000"/>
                          </a:solidFill>
                          <a:effectLst/>
                        </a:rPr>
                        <a:t>Koko maa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5 999 124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241 095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250 649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257 794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271 197</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302 743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375 842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409 987</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409 934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414 282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430 218</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405 466</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387 703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352 299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304 615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309 319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875 981</a:t>
                      </a:r>
                      <a:endParaRPr lang="fi-FI"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574977"/>
                  </a:ext>
                </a:extLst>
              </a:tr>
            </a:tbl>
          </a:graphicData>
        </a:graphic>
      </p:graphicFrame>
      <p:sp>
        <p:nvSpPr>
          <p:cNvPr id="2" name="Tekstiruutu 1">
            <a:extLst>
              <a:ext uri="{FF2B5EF4-FFF2-40B4-BE49-F238E27FC236}">
                <a16:creationId xmlns:a16="http://schemas.microsoft.com/office/drawing/2014/main" id="{086C3CBC-67FC-2DFE-2963-FF5448C45AA0}"/>
              </a:ext>
            </a:extLst>
          </p:cNvPr>
          <p:cNvSpPr txBox="1"/>
          <p:nvPr/>
        </p:nvSpPr>
        <p:spPr>
          <a:xfrm>
            <a:off x="645087" y="5598000"/>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445AB065-5371-AF1C-4387-2CDADC24B122}"/>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275202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823F1F64-DCFA-0E1A-265B-477B605531FB}"/>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latin typeface="Franklin Gothic Medium" panose="020B0603020102020204" pitchFamily="34" charset="0"/>
              </a:rPr>
              <a:t>Väestö ikäryhmittäin (5-vuotisjako) vuonna 2045</a:t>
            </a:r>
          </a:p>
        </p:txBody>
      </p:sp>
      <p:graphicFrame>
        <p:nvGraphicFramePr>
          <p:cNvPr id="5" name="Taulukko 4">
            <a:extLst>
              <a:ext uri="{FF2B5EF4-FFF2-40B4-BE49-F238E27FC236}">
                <a16:creationId xmlns:a16="http://schemas.microsoft.com/office/drawing/2014/main" id="{760851AC-5F39-8CA7-6423-E50DA8362653}"/>
              </a:ext>
            </a:extLst>
          </p:cNvPr>
          <p:cNvGraphicFramePr>
            <a:graphicFrameLocks noGrp="1"/>
          </p:cNvGraphicFramePr>
          <p:nvPr>
            <p:extLst>
              <p:ext uri="{D42A27DB-BD31-4B8C-83A1-F6EECF244321}">
                <p14:modId xmlns:p14="http://schemas.microsoft.com/office/powerpoint/2010/main" val="1823651008"/>
              </p:ext>
            </p:extLst>
          </p:nvPr>
        </p:nvGraphicFramePr>
        <p:xfrm>
          <a:off x="648000" y="1260000"/>
          <a:ext cx="10917380" cy="4351347"/>
        </p:xfrm>
        <a:graphic>
          <a:graphicData uri="http://schemas.openxmlformats.org/drawingml/2006/table">
            <a:tbl>
              <a:tblPr firstRow="1" bandRow="1">
                <a:tableStyleId>{D27102A9-8310-4765-A935-A1911B00CA55}</a:tableStyleId>
              </a:tblPr>
              <a:tblGrid>
                <a:gridCol w="1749925">
                  <a:extLst>
                    <a:ext uri="{9D8B030D-6E8A-4147-A177-3AD203B41FA5}">
                      <a16:colId xmlns:a16="http://schemas.microsoft.com/office/drawing/2014/main" val="3895347039"/>
                    </a:ext>
                  </a:extLst>
                </a:gridCol>
                <a:gridCol w="680079">
                  <a:extLst>
                    <a:ext uri="{9D8B030D-6E8A-4147-A177-3AD203B41FA5}">
                      <a16:colId xmlns:a16="http://schemas.microsoft.com/office/drawing/2014/main" val="423904142"/>
                    </a:ext>
                  </a:extLst>
                </a:gridCol>
                <a:gridCol w="530461">
                  <a:extLst>
                    <a:ext uri="{9D8B030D-6E8A-4147-A177-3AD203B41FA5}">
                      <a16:colId xmlns:a16="http://schemas.microsoft.com/office/drawing/2014/main" val="71883793"/>
                    </a:ext>
                  </a:extLst>
                </a:gridCol>
                <a:gridCol w="530461">
                  <a:extLst>
                    <a:ext uri="{9D8B030D-6E8A-4147-A177-3AD203B41FA5}">
                      <a16:colId xmlns:a16="http://schemas.microsoft.com/office/drawing/2014/main" val="3784069713"/>
                    </a:ext>
                  </a:extLst>
                </a:gridCol>
                <a:gridCol w="530461">
                  <a:extLst>
                    <a:ext uri="{9D8B030D-6E8A-4147-A177-3AD203B41FA5}">
                      <a16:colId xmlns:a16="http://schemas.microsoft.com/office/drawing/2014/main" val="986294844"/>
                    </a:ext>
                  </a:extLst>
                </a:gridCol>
                <a:gridCol w="530461">
                  <a:extLst>
                    <a:ext uri="{9D8B030D-6E8A-4147-A177-3AD203B41FA5}">
                      <a16:colId xmlns:a16="http://schemas.microsoft.com/office/drawing/2014/main" val="1154770251"/>
                    </a:ext>
                  </a:extLst>
                </a:gridCol>
                <a:gridCol w="530461">
                  <a:extLst>
                    <a:ext uri="{9D8B030D-6E8A-4147-A177-3AD203B41FA5}">
                      <a16:colId xmlns:a16="http://schemas.microsoft.com/office/drawing/2014/main" val="910019655"/>
                    </a:ext>
                  </a:extLst>
                </a:gridCol>
                <a:gridCol w="530461">
                  <a:extLst>
                    <a:ext uri="{9D8B030D-6E8A-4147-A177-3AD203B41FA5}">
                      <a16:colId xmlns:a16="http://schemas.microsoft.com/office/drawing/2014/main" val="3616253301"/>
                    </a:ext>
                  </a:extLst>
                </a:gridCol>
                <a:gridCol w="530461">
                  <a:extLst>
                    <a:ext uri="{9D8B030D-6E8A-4147-A177-3AD203B41FA5}">
                      <a16:colId xmlns:a16="http://schemas.microsoft.com/office/drawing/2014/main" val="1105982875"/>
                    </a:ext>
                  </a:extLst>
                </a:gridCol>
                <a:gridCol w="530461">
                  <a:extLst>
                    <a:ext uri="{9D8B030D-6E8A-4147-A177-3AD203B41FA5}">
                      <a16:colId xmlns:a16="http://schemas.microsoft.com/office/drawing/2014/main" val="2501700941"/>
                    </a:ext>
                  </a:extLst>
                </a:gridCol>
                <a:gridCol w="530461">
                  <a:extLst>
                    <a:ext uri="{9D8B030D-6E8A-4147-A177-3AD203B41FA5}">
                      <a16:colId xmlns:a16="http://schemas.microsoft.com/office/drawing/2014/main" val="3456353165"/>
                    </a:ext>
                  </a:extLst>
                </a:gridCol>
                <a:gridCol w="530461">
                  <a:extLst>
                    <a:ext uri="{9D8B030D-6E8A-4147-A177-3AD203B41FA5}">
                      <a16:colId xmlns:a16="http://schemas.microsoft.com/office/drawing/2014/main" val="2736823997"/>
                    </a:ext>
                  </a:extLst>
                </a:gridCol>
                <a:gridCol w="530461">
                  <a:extLst>
                    <a:ext uri="{9D8B030D-6E8A-4147-A177-3AD203B41FA5}">
                      <a16:colId xmlns:a16="http://schemas.microsoft.com/office/drawing/2014/main" val="3318645062"/>
                    </a:ext>
                  </a:extLst>
                </a:gridCol>
                <a:gridCol w="530461">
                  <a:extLst>
                    <a:ext uri="{9D8B030D-6E8A-4147-A177-3AD203B41FA5}">
                      <a16:colId xmlns:a16="http://schemas.microsoft.com/office/drawing/2014/main" val="3392987601"/>
                    </a:ext>
                  </a:extLst>
                </a:gridCol>
                <a:gridCol w="530461">
                  <a:extLst>
                    <a:ext uri="{9D8B030D-6E8A-4147-A177-3AD203B41FA5}">
                      <a16:colId xmlns:a16="http://schemas.microsoft.com/office/drawing/2014/main" val="1905751451"/>
                    </a:ext>
                  </a:extLst>
                </a:gridCol>
                <a:gridCol w="530461">
                  <a:extLst>
                    <a:ext uri="{9D8B030D-6E8A-4147-A177-3AD203B41FA5}">
                      <a16:colId xmlns:a16="http://schemas.microsoft.com/office/drawing/2014/main" val="4144856930"/>
                    </a:ext>
                  </a:extLst>
                </a:gridCol>
                <a:gridCol w="530461">
                  <a:extLst>
                    <a:ext uri="{9D8B030D-6E8A-4147-A177-3AD203B41FA5}">
                      <a16:colId xmlns:a16="http://schemas.microsoft.com/office/drawing/2014/main" val="2016998002"/>
                    </a:ext>
                  </a:extLst>
                </a:gridCol>
                <a:gridCol w="530461">
                  <a:extLst>
                    <a:ext uri="{9D8B030D-6E8A-4147-A177-3AD203B41FA5}">
                      <a16:colId xmlns:a16="http://schemas.microsoft.com/office/drawing/2014/main" val="3088023506"/>
                    </a:ext>
                  </a:extLst>
                </a:gridCol>
              </a:tblGrid>
              <a:tr h="161161">
                <a:tc>
                  <a:txBody>
                    <a:bodyPr/>
                    <a:lstStyle/>
                    <a:p>
                      <a:pPr algn="l" fontAlgn="b"/>
                      <a:r>
                        <a:rPr lang="fi-FI" sz="1000" b="1" u="none" strike="noStrike">
                          <a:solidFill>
                            <a:srgbClr val="000000"/>
                          </a:solidFill>
                          <a:effectLst/>
                        </a:rPr>
                        <a:t>Alue</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dirty="0">
                          <a:solidFill>
                            <a:srgbClr val="000000"/>
                          </a:solidFill>
                          <a:effectLst/>
                        </a:rPr>
                        <a:t>Yhteensä</a:t>
                      </a:r>
                      <a:endParaRPr lang="fi-FI" sz="10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0–4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10–14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15–19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20–24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25–29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30–34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35–39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40–44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45–49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50–54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55–59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60–64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65–69</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70–74</a:t>
                      </a:r>
                      <a:endParaRPr lang="fi-FI" sz="100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00" b="1" u="none" strike="noStrike">
                          <a:solidFill>
                            <a:srgbClr val="000000"/>
                          </a:solidFill>
                          <a:effectLst/>
                        </a:rPr>
                        <a:t>75–</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0046196"/>
                  </a:ext>
                </a:extLst>
              </a:tr>
              <a:tr h="161161">
                <a:tc>
                  <a:txBody>
                    <a:bodyPr/>
                    <a:lstStyle/>
                    <a:p>
                      <a:pPr algn="l" fontAlgn="b"/>
                      <a:r>
                        <a:rPr lang="fi-FI" sz="1000" b="0" u="none" strike="noStrike" dirty="0">
                          <a:solidFill>
                            <a:srgbClr val="000000"/>
                          </a:solidFill>
                          <a:effectLst/>
                        </a:rPr>
                        <a:t>Kuopio</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144 769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5 695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5 926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5 934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6 281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8 632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9 275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10 502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10 744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10 256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9 945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10 112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9 094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8 420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7 299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6 171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20 483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5299696"/>
                  </a:ext>
                </a:extLst>
              </a:tr>
              <a:tr h="161161">
                <a:tc>
                  <a:txBody>
                    <a:bodyPr/>
                    <a:lstStyle/>
                    <a:p>
                      <a:pPr algn="l" fontAlgn="b"/>
                      <a:r>
                        <a:rPr lang="fi-FI" sz="1000" b="0" u="none" strike="noStrike">
                          <a:solidFill>
                            <a:srgbClr val="000000"/>
                          </a:solidFill>
                          <a:effectLst/>
                        </a:rPr>
                        <a:t>Siilinjärvi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20 299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3 570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3508551"/>
                  </a:ext>
                </a:extLst>
              </a:tr>
              <a:tr h="161161">
                <a:tc>
                  <a:txBody>
                    <a:bodyPr/>
                    <a:lstStyle/>
                    <a:p>
                      <a:pPr algn="l" fontAlgn="b"/>
                      <a:r>
                        <a:rPr lang="fi-FI" sz="1000" b="1" u="none" strike="noStrike">
                          <a:solidFill>
                            <a:srgbClr val="000000"/>
                          </a:solidFill>
                          <a:effectLst/>
                        </a:rPr>
                        <a:t>Kuopion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165 068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6 554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6 940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6 956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7 178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9 151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10 016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11 693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12 137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11 673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11 306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11 531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10 452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9 768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8 454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7 206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24 053</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9696679"/>
                  </a:ext>
                </a:extLst>
              </a:tr>
              <a:tr h="161161">
                <a:tc>
                  <a:txBody>
                    <a:bodyPr/>
                    <a:lstStyle/>
                    <a:p>
                      <a:pPr algn="l" fontAlgn="b"/>
                      <a:r>
                        <a:rPr lang="fi-FI" sz="1000" b="0" u="none" strike="noStrike">
                          <a:solidFill>
                            <a:srgbClr val="000000"/>
                          </a:solidFill>
                          <a:effectLst/>
                        </a:rPr>
                        <a:t>Iisalmi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17 696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1 083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3 585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4675424"/>
                  </a:ext>
                </a:extLst>
              </a:tr>
              <a:tr h="161161">
                <a:tc>
                  <a:txBody>
                    <a:bodyPr/>
                    <a:lstStyle/>
                    <a:p>
                      <a:pPr algn="l" fontAlgn="b"/>
                      <a:r>
                        <a:rPr lang="fi-FI" sz="1000" b="0" u="none" strike="noStrike">
                          <a:solidFill>
                            <a:srgbClr val="000000"/>
                          </a:solidFill>
                          <a:effectLst/>
                        </a:rPr>
                        <a:t>Kiuruvesi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5 550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1 363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4459540"/>
                  </a:ext>
                </a:extLst>
              </a:tr>
              <a:tr h="161161">
                <a:tc>
                  <a:txBody>
                    <a:bodyPr/>
                    <a:lstStyle/>
                    <a:p>
                      <a:pPr algn="l" fontAlgn="b"/>
                      <a:r>
                        <a:rPr lang="fi-FI" sz="1000" b="0" u="none" strike="noStrike">
                          <a:solidFill>
                            <a:srgbClr val="000000"/>
                          </a:solidFill>
                          <a:effectLst/>
                        </a:rPr>
                        <a:t>Keitele</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1 512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6282411"/>
                  </a:ext>
                </a:extLst>
              </a:tr>
              <a:tr h="161161">
                <a:tc>
                  <a:txBody>
                    <a:bodyPr/>
                    <a:lstStyle/>
                    <a:p>
                      <a:pPr algn="l" fontAlgn="b"/>
                      <a:r>
                        <a:rPr lang="fi-FI" sz="1000" b="0" u="none" strike="noStrike">
                          <a:solidFill>
                            <a:srgbClr val="000000"/>
                          </a:solidFill>
                          <a:effectLst/>
                        </a:rPr>
                        <a:t>Lapinlahti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7 231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1 420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992054"/>
                  </a:ext>
                </a:extLst>
              </a:tr>
              <a:tr h="161161">
                <a:tc>
                  <a:txBody>
                    <a:bodyPr/>
                    <a:lstStyle/>
                    <a:p>
                      <a:pPr algn="l" fontAlgn="b"/>
                      <a:r>
                        <a:rPr lang="fi-FI" sz="1000" b="0" u="none" strike="noStrike">
                          <a:solidFill>
                            <a:srgbClr val="000000"/>
                          </a:solidFill>
                          <a:effectLst/>
                        </a:rPr>
                        <a:t>Pielavesi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3 087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7263622"/>
                  </a:ext>
                </a:extLst>
              </a:tr>
              <a:tr h="161161">
                <a:tc>
                  <a:txBody>
                    <a:bodyPr/>
                    <a:lstStyle/>
                    <a:p>
                      <a:pPr algn="l" fontAlgn="b"/>
                      <a:r>
                        <a:rPr lang="fi-FI" sz="1000" b="0" u="none" strike="noStrike" dirty="0">
                          <a:solidFill>
                            <a:srgbClr val="000000"/>
                          </a:solidFill>
                          <a:effectLst/>
                        </a:rPr>
                        <a:t>Sonkajärvi</a:t>
                      </a:r>
                      <a:endParaRPr lang="fi-FI"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2 757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749</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9879551"/>
                  </a:ext>
                </a:extLst>
              </a:tr>
              <a:tr h="161161">
                <a:tc>
                  <a:txBody>
                    <a:bodyPr/>
                    <a:lstStyle/>
                    <a:p>
                      <a:pPr algn="l" fontAlgn="b"/>
                      <a:r>
                        <a:rPr lang="fi-FI" sz="1000" b="0" u="none" strike="noStrike">
                          <a:solidFill>
                            <a:srgbClr val="000000"/>
                          </a:solidFill>
                          <a:effectLst/>
                        </a:rPr>
                        <a:t>Vieremä</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2 672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201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8017221"/>
                  </a:ext>
                </a:extLst>
              </a:tr>
              <a:tr h="161161">
                <a:tc>
                  <a:txBody>
                    <a:bodyPr/>
                    <a:lstStyle/>
                    <a:p>
                      <a:pPr algn="l" fontAlgn="b"/>
                      <a:r>
                        <a:rPr lang="fi-FI" sz="1000" b="1" u="none" strike="noStrike">
                          <a:solidFill>
                            <a:srgbClr val="000000"/>
                          </a:solidFill>
                          <a:effectLst/>
                        </a:rPr>
                        <a:t>Ylä-Savon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40 505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1 312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1 495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1 596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1 629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1 320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1 580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2 012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2 263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2 321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2 405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2 691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2 976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2 700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2 386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9 034</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6500211"/>
                  </a:ext>
                </a:extLst>
              </a:tr>
              <a:tr h="161161">
                <a:tc>
                  <a:txBody>
                    <a:bodyPr/>
                    <a:lstStyle/>
                    <a:p>
                      <a:pPr algn="l" fontAlgn="b"/>
                      <a:r>
                        <a:rPr lang="fi-FI" sz="1000" b="0" u="none" strike="noStrike">
                          <a:solidFill>
                            <a:srgbClr val="000000"/>
                          </a:solidFill>
                          <a:effectLst/>
                        </a:rPr>
                        <a:t>Suonenjoki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5 506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1 385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8916153"/>
                  </a:ext>
                </a:extLst>
              </a:tr>
              <a:tr h="161161">
                <a:tc>
                  <a:txBody>
                    <a:bodyPr/>
                    <a:lstStyle/>
                    <a:p>
                      <a:pPr algn="l" fontAlgn="b"/>
                      <a:r>
                        <a:rPr lang="fi-FI" sz="1000" b="0" u="none" strike="noStrike">
                          <a:solidFill>
                            <a:srgbClr val="000000"/>
                          </a:solidFill>
                          <a:effectLst/>
                        </a:rPr>
                        <a:t>Rautalampi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2 298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4543743"/>
                  </a:ext>
                </a:extLst>
              </a:tr>
              <a:tr h="161161">
                <a:tc>
                  <a:txBody>
                    <a:bodyPr/>
                    <a:lstStyle/>
                    <a:p>
                      <a:pPr algn="l" fontAlgn="b"/>
                      <a:r>
                        <a:rPr lang="fi-FI" sz="1000" b="0" u="none" strike="noStrike">
                          <a:solidFill>
                            <a:srgbClr val="000000"/>
                          </a:solidFill>
                          <a:effectLst/>
                        </a:rPr>
                        <a:t>Tervo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1 050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1908803"/>
                  </a:ext>
                </a:extLst>
              </a:tr>
              <a:tr h="161161">
                <a:tc>
                  <a:txBody>
                    <a:bodyPr/>
                    <a:lstStyle/>
                    <a:p>
                      <a:pPr algn="l" fontAlgn="b"/>
                      <a:r>
                        <a:rPr lang="fi-FI" sz="1000" b="0" u="none" strike="noStrike">
                          <a:solidFill>
                            <a:srgbClr val="000000"/>
                          </a:solidFill>
                          <a:effectLst/>
                        </a:rPr>
                        <a:t>Vesanto</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1 526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444</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6739807"/>
                  </a:ext>
                </a:extLst>
              </a:tr>
              <a:tr h="161161">
                <a:tc>
                  <a:txBody>
                    <a:bodyPr/>
                    <a:lstStyle/>
                    <a:p>
                      <a:pPr algn="l" fontAlgn="b"/>
                      <a:r>
                        <a:rPr lang="fi-FI" sz="1000" b="1" u="none" strike="noStrike">
                          <a:solidFill>
                            <a:srgbClr val="000000"/>
                          </a:solidFill>
                          <a:effectLst/>
                        </a:rPr>
                        <a:t>Sisä-Savon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10 380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267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339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230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297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415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504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546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607</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706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823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791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762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2 684</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5355918"/>
                  </a:ext>
                </a:extLst>
              </a:tr>
              <a:tr h="161161">
                <a:tc>
                  <a:txBody>
                    <a:bodyPr/>
                    <a:lstStyle/>
                    <a:p>
                      <a:pPr algn="l" fontAlgn="b"/>
                      <a:r>
                        <a:rPr lang="fi-FI" sz="1000" b="0" u="none" strike="noStrike">
                          <a:solidFill>
                            <a:srgbClr val="000000"/>
                          </a:solidFill>
                          <a:effectLst/>
                        </a:rPr>
                        <a:t>Kaavi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1 967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5110305"/>
                  </a:ext>
                </a:extLst>
              </a:tr>
              <a:tr h="161161">
                <a:tc>
                  <a:txBody>
                    <a:bodyPr/>
                    <a:lstStyle/>
                    <a:p>
                      <a:pPr algn="l" fontAlgn="b"/>
                      <a:r>
                        <a:rPr lang="fi-FI" sz="1000" b="0" u="none" strike="noStrike">
                          <a:solidFill>
                            <a:srgbClr val="000000"/>
                          </a:solidFill>
                          <a:effectLst/>
                        </a:rPr>
                        <a:t>Rautavaara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982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62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265</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9138956"/>
                  </a:ext>
                </a:extLst>
              </a:tr>
              <a:tr h="161161">
                <a:tc>
                  <a:txBody>
                    <a:bodyPr/>
                    <a:lstStyle/>
                    <a:p>
                      <a:pPr algn="l" fontAlgn="b"/>
                      <a:r>
                        <a:rPr lang="fi-FI" sz="1000" b="0" u="none" strike="noStrike">
                          <a:solidFill>
                            <a:srgbClr val="000000"/>
                          </a:solidFill>
                          <a:effectLst/>
                        </a:rPr>
                        <a:t>Tuusniemi</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1 869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104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173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135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480</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464732"/>
                  </a:ext>
                </a:extLst>
              </a:tr>
              <a:tr h="161161">
                <a:tc>
                  <a:txBody>
                    <a:bodyPr/>
                    <a:lstStyle/>
                    <a:p>
                      <a:pPr algn="l" fontAlgn="b"/>
                      <a:r>
                        <a:rPr lang="fi-FI" sz="1000" b="1" u="none" strike="noStrike">
                          <a:solidFill>
                            <a:srgbClr val="000000"/>
                          </a:solidFill>
                          <a:effectLst/>
                        </a:rPr>
                        <a:t>Koillis-Savon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4 818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131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233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258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348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388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432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400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361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1 230</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5459557"/>
                  </a:ext>
                </a:extLst>
              </a:tr>
              <a:tr h="161161">
                <a:tc>
                  <a:txBody>
                    <a:bodyPr/>
                    <a:lstStyle/>
                    <a:p>
                      <a:pPr algn="l" fontAlgn="b"/>
                      <a:r>
                        <a:rPr lang="fi-FI" sz="1000" b="0" u="none" strike="noStrike">
                          <a:solidFill>
                            <a:srgbClr val="000000"/>
                          </a:solidFill>
                          <a:effectLst/>
                        </a:rPr>
                        <a:t>Varkaus</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16 625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453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533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583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595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778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871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908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982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1 139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1 160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1 251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1 230</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1 118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4 053</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5828228"/>
                  </a:ext>
                </a:extLst>
              </a:tr>
              <a:tr h="161161">
                <a:tc>
                  <a:txBody>
                    <a:bodyPr/>
                    <a:lstStyle/>
                    <a:p>
                      <a:pPr algn="l" fontAlgn="b"/>
                      <a:r>
                        <a:rPr lang="fi-FI" sz="1000" b="0" u="none" strike="noStrike">
                          <a:solidFill>
                            <a:srgbClr val="000000"/>
                          </a:solidFill>
                          <a:effectLst/>
                        </a:rPr>
                        <a:t>Joroinen</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3 977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129</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146</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97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142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231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248</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305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272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257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872</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6252018"/>
                  </a:ext>
                </a:extLst>
              </a:tr>
              <a:tr h="161161">
                <a:tc>
                  <a:txBody>
                    <a:bodyPr/>
                    <a:lstStyle/>
                    <a:p>
                      <a:pPr algn="l" fontAlgn="b"/>
                      <a:r>
                        <a:rPr lang="fi-FI" sz="1000" b="0" u="none" strike="noStrike">
                          <a:solidFill>
                            <a:srgbClr val="000000"/>
                          </a:solidFill>
                          <a:effectLst/>
                        </a:rPr>
                        <a:t>Leppävirta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0" u="none" strike="noStrike">
                          <a:solidFill>
                            <a:srgbClr val="000000"/>
                          </a:solidFill>
                          <a:effectLst/>
                        </a:rPr>
                        <a:t>7 523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287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294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261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155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211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392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412</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445</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527</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541</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564</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493</a:t>
                      </a:r>
                      <a:endParaRPr lang="fi-FI"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0" u="none" strike="noStrike">
                          <a:solidFill>
                            <a:srgbClr val="000000"/>
                          </a:solidFill>
                          <a:effectLst/>
                        </a:rPr>
                        <a:t>1 787</a:t>
                      </a:r>
                      <a:endParaRPr lang="fi-FI" sz="100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4771299"/>
                  </a:ext>
                </a:extLst>
              </a:tr>
              <a:tr h="161161">
                <a:tc>
                  <a:txBody>
                    <a:bodyPr/>
                    <a:lstStyle/>
                    <a:p>
                      <a:pPr algn="l" fontAlgn="b"/>
                      <a:r>
                        <a:rPr lang="fi-FI" sz="1000" b="1" u="none" strike="noStrike">
                          <a:solidFill>
                            <a:srgbClr val="000000"/>
                          </a:solidFill>
                          <a:effectLst/>
                        </a:rPr>
                        <a:t>Varkauden seutukunta</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28 125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846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932</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981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988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724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948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1 299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1 478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1 551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1 675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1 953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1 985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2 119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2 066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1 868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6 712</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2835037"/>
                  </a:ext>
                </a:extLst>
              </a:tr>
              <a:tr h="161161">
                <a:tc>
                  <a:txBody>
                    <a:bodyPr/>
                    <a:lstStyle/>
                    <a:p>
                      <a:pPr algn="l" fontAlgn="b"/>
                      <a:r>
                        <a:rPr lang="fi-FI" sz="1000" b="1" u="none" strike="noStrike">
                          <a:solidFill>
                            <a:srgbClr val="000000"/>
                          </a:solidFill>
                          <a:effectLst/>
                        </a:rPr>
                        <a:t>Pohjois-Savo</a:t>
                      </a:r>
                      <a:endParaRPr lang="fi-FI"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00" b="1" u="none" strike="noStrike">
                          <a:solidFill>
                            <a:srgbClr val="000000"/>
                          </a:solidFill>
                          <a:effectLst/>
                        </a:rPr>
                        <a:t>248 896</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9 093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9 805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10 013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10 270</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11 509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12 955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15 594</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16 615</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16 349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16 278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17 229</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16 361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16 118</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14 411</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12 583</a:t>
                      </a:r>
                      <a:endParaRPr lang="fi-FI" sz="1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00" b="1" u="none" strike="noStrike">
                          <a:solidFill>
                            <a:srgbClr val="000000"/>
                          </a:solidFill>
                          <a:effectLst/>
                        </a:rPr>
                        <a:t>43 713</a:t>
                      </a:r>
                      <a:endParaRPr lang="fi-FI" sz="100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4278"/>
                  </a:ext>
                </a:extLst>
              </a:tr>
              <a:tr h="161161">
                <a:tc>
                  <a:txBody>
                    <a:bodyPr/>
                    <a:lstStyle/>
                    <a:p>
                      <a:pPr algn="l" fontAlgn="b"/>
                      <a:r>
                        <a:rPr lang="fi-FI" sz="1000" b="0" u="none" strike="noStrike">
                          <a:solidFill>
                            <a:srgbClr val="000000"/>
                          </a:solidFill>
                          <a:effectLst/>
                        </a:rPr>
                        <a:t>Koko maa</a:t>
                      </a:r>
                      <a:endParaRPr lang="fi-FI"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6 090 802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240 993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255 572</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262 393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269 029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290 740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338 103</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409 236</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433 348</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424 288</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421 648</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432 190</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404 094</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381 959</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341 715</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a:solidFill>
                            <a:srgbClr val="000000"/>
                          </a:solidFill>
                          <a:effectLst/>
                        </a:rPr>
                        <a:t>290 817</a:t>
                      </a:r>
                      <a:endParaRPr lang="fi-FI" sz="1000" b="0" i="0" u="none" strike="noStrike">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0" u="none" strike="noStrike" dirty="0">
                          <a:solidFill>
                            <a:srgbClr val="000000"/>
                          </a:solidFill>
                          <a:effectLst/>
                        </a:rPr>
                        <a:t>894 677</a:t>
                      </a:r>
                      <a:endParaRPr lang="fi-FI"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1129660"/>
                  </a:ext>
                </a:extLst>
              </a:tr>
            </a:tbl>
          </a:graphicData>
        </a:graphic>
      </p:graphicFrame>
      <p:sp>
        <p:nvSpPr>
          <p:cNvPr id="2" name="Tekstiruutu 1">
            <a:extLst>
              <a:ext uri="{FF2B5EF4-FFF2-40B4-BE49-F238E27FC236}">
                <a16:creationId xmlns:a16="http://schemas.microsoft.com/office/drawing/2014/main" id="{A944DB37-9A62-93BC-DA74-D9A9CBFD061C}"/>
              </a:ext>
            </a:extLst>
          </p:cNvPr>
          <p:cNvSpPr txBox="1"/>
          <p:nvPr/>
        </p:nvSpPr>
        <p:spPr>
          <a:xfrm>
            <a:off x="648000" y="5611347"/>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875DD91F-609D-F083-52D8-687D1345ECB2}"/>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36214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702EA3FC-49CD-E772-003A-ECC1AF7836FB}"/>
              </a:ext>
            </a:extLst>
          </p:cNvPr>
          <p:cNvGraphicFramePr>
            <a:graphicFrameLocks noGrp="1"/>
          </p:cNvGraphicFramePr>
          <p:nvPr>
            <p:extLst>
              <p:ext uri="{D42A27DB-BD31-4B8C-83A1-F6EECF244321}">
                <p14:modId xmlns:p14="http://schemas.microsoft.com/office/powerpoint/2010/main" val="3339744324"/>
              </p:ext>
            </p:extLst>
          </p:nvPr>
        </p:nvGraphicFramePr>
        <p:xfrm>
          <a:off x="431580" y="863998"/>
          <a:ext cx="6352500" cy="5389127"/>
        </p:xfrm>
        <a:graphic>
          <a:graphicData uri="http://schemas.openxmlformats.org/drawingml/2006/table">
            <a:tbl>
              <a:tblPr firstRow="1" bandRow="1">
                <a:tableStyleId>{D27102A9-8310-4765-A935-A1911B00CA55}</a:tableStyleId>
              </a:tblPr>
              <a:tblGrid>
                <a:gridCol w="1662806">
                  <a:extLst>
                    <a:ext uri="{9D8B030D-6E8A-4147-A177-3AD203B41FA5}">
                      <a16:colId xmlns:a16="http://schemas.microsoft.com/office/drawing/2014/main" val="3684629947"/>
                    </a:ext>
                  </a:extLst>
                </a:gridCol>
                <a:gridCol w="669957">
                  <a:extLst>
                    <a:ext uri="{9D8B030D-6E8A-4147-A177-3AD203B41FA5}">
                      <a16:colId xmlns:a16="http://schemas.microsoft.com/office/drawing/2014/main" val="16782973"/>
                    </a:ext>
                  </a:extLst>
                </a:gridCol>
                <a:gridCol w="624689">
                  <a:extLst>
                    <a:ext uri="{9D8B030D-6E8A-4147-A177-3AD203B41FA5}">
                      <a16:colId xmlns:a16="http://schemas.microsoft.com/office/drawing/2014/main" val="804767145"/>
                    </a:ext>
                  </a:extLst>
                </a:gridCol>
                <a:gridCol w="579422">
                  <a:extLst>
                    <a:ext uri="{9D8B030D-6E8A-4147-A177-3AD203B41FA5}">
                      <a16:colId xmlns:a16="http://schemas.microsoft.com/office/drawing/2014/main" val="1496445497"/>
                    </a:ext>
                  </a:extLst>
                </a:gridCol>
                <a:gridCol w="543208">
                  <a:extLst>
                    <a:ext uri="{9D8B030D-6E8A-4147-A177-3AD203B41FA5}">
                      <a16:colId xmlns:a16="http://schemas.microsoft.com/office/drawing/2014/main" val="2120822181"/>
                    </a:ext>
                  </a:extLst>
                </a:gridCol>
                <a:gridCol w="525101">
                  <a:extLst>
                    <a:ext uri="{9D8B030D-6E8A-4147-A177-3AD203B41FA5}">
                      <a16:colId xmlns:a16="http://schemas.microsoft.com/office/drawing/2014/main" val="2635435942"/>
                    </a:ext>
                  </a:extLst>
                </a:gridCol>
                <a:gridCol w="681163">
                  <a:extLst>
                    <a:ext uri="{9D8B030D-6E8A-4147-A177-3AD203B41FA5}">
                      <a16:colId xmlns:a16="http://schemas.microsoft.com/office/drawing/2014/main" val="989630177"/>
                    </a:ext>
                  </a:extLst>
                </a:gridCol>
                <a:gridCol w="533077">
                  <a:extLst>
                    <a:ext uri="{9D8B030D-6E8A-4147-A177-3AD203B41FA5}">
                      <a16:colId xmlns:a16="http://schemas.microsoft.com/office/drawing/2014/main" val="2394269820"/>
                    </a:ext>
                  </a:extLst>
                </a:gridCol>
                <a:gridCol w="533077">
                  <a:extLst>
                    <a:ext uri="{9D8B030D-6E8A-4147-A177-3AD203B41FA5}">
                      <a16:colId xmlns:a16="http://schemas.microsoft.com/office/drawing/2014/main" val="3861309334"/>
                    </a:ext>
                  </a:extLst>
                </a:gridCol>
              </a:tblGrid>
              <a:tr h="743327">
                <a:tc>
                  <a:txBody>
                    <a:bodyPr/>
                    <a:lstStyle/>
                    <a:p>
                      <a:pPr algn="l" fontAlgn="b"/>
                      <a:r>
                        <a:rPr lang="fi-FI" sz="1050" b="1" u="none" strike="noStrike" dirty="0">
                          <a:solidFill>
                            <a:srgbClr val="000000"/>
                          </a:solidFill>
                          <a:effectLst/>
                        </a:rPr>
                        <a:t>Alue</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2023</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2025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2030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2035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2040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050" b="1" u="none" strike="noStrike">
                          <a:solidFill>
                            <a:srgbClr val="000000"/>
                          </a:solidFill>
                          <a:effectLst/>
                        </a:rPr>
                        <a:t>Muutos </a:t>
                      </a:r>
                      <a:br>
                        <a:rPr lang="fi-FI" sz="1050" b="1" u="none" strike="noStrike">
                          <a:solidFill>
                            <a:srgbClr val="000000"/>
                          </a:solidFill>
                          <a:effectLst/>
                        </a:rPr>
                      </a:br>
                      <a:r>
                        <a:rPr lang="fi-FI" sz="1050" b="1" u="none" strike="noStrike">
                          <a:solidFill>
                            <a:srgbClr val="000000"/>
                          </a:solidFill>
                          <a:effectLst/>
                        </a:rPr>
                        <a:t>(henk.) </a:t>
                      </a:r>
                      <a:br>
                        <a:rPr lang="fi-FI" sz="1050" b="1" u="none" strike="noStrike">
                          <a:solidFill>
                            <a:srgbClr val="000000"/>
                          </a:solidFill>
                          <a:effectLst/>
                        </a:rPr>
                      </a:br>
                      <a:r>
                        <a:rPr lang="fi-FI" sz="1050" b="1" u="none" strike="noStrike">
                          <a:solidFill>
                            <a:srgbClr val="000000"/>
                          </a:solidFill>
                          <a:effectLst/>
                        </a:rPr>
                        <a:t>2023–</a:t>
                      </a:r>
                      <a:br>
                        <a:rPr lang="fi-FI" sz="1050" b="1" u="none" strike="noStrike">
                          <a:solidFill>
                            <a:srgbClr val="000000"/>
                          </a:solidFill>
                          <a:effectLst/>
                        </a:rPr>
                      </a:br>
                      <a:r>
                        <a:rPr lang="fi-FI" sz="1050" b="1" u="none" strike="noStrike">
                          <a:solidFill>
                            <a:srgbClr val="000000"/>
                          </a:solidFill>
                          <a:effectLst/>
                        </a:rPr>
                        <a:t>2045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i-FI" sz="1050" b="1" u="none" strike="noStrike" dirty="0">
                          <a:solidFill>
                            <a:srgbClr val="000000"/>
                          </a:solidFill>
                          <a:effectLst/>
                        </a:rPr>
                        <a:t>Muutos </a:t>
                      </a:r>
                      <a:br>
                        <a:rPr lang="fi-FI" sz="1050" b="1" u="none" strike="noStrike" dirty="0">
                          <a:solidFill>
                            <a:srgbClr val="000000"/>
                          </a:solidFill>
                          <a:effectLst/>
                        </a:rPr>
                      </a:br>
                      <a:r>
                        <a:rPr lang="fi-FI" sz="1050" b="1" u="none" strike="noStrike" dirty="0">
                          <a:solidFill>
                            <a:srgbClr val="000000"/>
                          </a:solidFill>
                          <a:effectLst/>
                        </a:rPr>
                        <a:t>(%) </a:t>
                      </a:r>
                      <a:br>
                        <a:rPr lang="fi-FI" sz="1050" b="1" u="none" strike="noStrike" dirty="0">
                          <a:solidFill>
                            <a:srgbClr val="000000"/>
                          </a:solidFill>
                          <a:effectLst/>
                        </a:rPr>
                      </a:br>
                      <a:r>
                        <a:rPr lang="fi-FI" sz="1050" b="1" u="none" strike="noStrike" dirty="0">
                          <a:solidFill>
                            <a:srgbClr val="000000"/>
                          </a:solidFill>
                          <a:effectLst/>
                        </a:rPr>
                        <a:t>2023–</a:t>
                      </a:r>
                      <a:br>
                        <a:rPr lang="fi-FI" sz="1050" b="1" u="none" strike="noStrike" dirty="0">
                          <a:solidFill>
                            <a:srgbClr val="000000"/>
                          </a:solidFill>
                          <a:effectLst/>
                        </a:rPr>
                      </a:br>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36466"/>
                  </a:ext>
                </a:extLst>
              </a:tr>
              <a:tr h="185832">
                <a:tc>
                  <a:txBody>
                    <a:bodyPr/>
                    <a:lstStyle/>
                    <a:p>
                      <a:pPr algn="l" fontAlgn="b"/>
                      <a:r>
                        <a:rPr lang="fi-FI" sz="1050" b="0" u="none" strike="noStrike" dirty="0">
                          <a:solidFill>
                            <a:srgbClr val="000000"/>
                          </a:solidFill>
                          <a:effectLst/>
                        </a:rPr>
                        <a:t>Kuopio</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124 021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127 119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133 517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138 570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142 108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144 769</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20 748</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16,7</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71800010"/>
                  </a:ext>
                </a:extLst>
              </a:tr>
              <a:tr h="185832">
                <a:tc>
                  <a:txBody>
                    <a:bodyPr/>
                    <a:lstStyle/>
                    <a:p>
                      <a:pPr algn="l" fontAlgn="b"/>
                      <a:r>
                        <a:rPr lang="fi-FI" sz="1050" b="0" u="none" strike="noStrike" dirty="0">
                          <a:solidFill>
                            <a:srgbClr val="000000"/>
                          </a:solidFill>
                          <a:effectLst/>
                        </a:rPr>
                        <a:t>Siilinjärvi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21 290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21 214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20 865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20 545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20 385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20 299</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-991</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76863968"/>
                  </a:ext>
                </a:extLst>
              </a:tr>
              <a:tr h="185832">
                <a:tc>
                  <a:txBody>
                    <a:bodyPr/>
                    <a:lstStyle/>
                    <a:p>
                      <a:pPr algn="l" fontAlgn="b"/>
                      <a:r>
                        <a:rPr lang="fi-FI" sz="1050" b="1" u="none" strike="noStrike" dirty="0">
                          <a:solidFill>
                            <a:srgbClr val="000000"/>
                          </a:solidFill>
                          <a:effectLst/>
                        </a:rPr>
                        <a:t>Kuopion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145 311</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148 333</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154 382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159 115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162 493</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165 068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19 757</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13,6</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8209518"/>
                  </a:ext>
                </a:extLst>
              </a:tr>
              <a:tr h="185832">
                <a:tc>
                  <a:txBody>
                    <a:bodyPr/>
                    <a:lstStyle/>
                    <a:p>
                      <a:pPr algn="l" fontAlgn="b"/>
                      <a:r>
                        <a:rPr lang="fi-FI" sz="1050" b="0" u="none" strike="noStrike">
                          <a:solidFill>
                            <a:srgbClr val="000000"/>
                          </a:solidFill>
                          <a:effectLst/>
                        </a:rPr>
                        <a:t>Iisalmi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20 618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20 286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19 471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18 748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18 162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17 696</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-2 922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-14,2</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2383004"/>
                  </a:ext>
                </a:extLst>
              </a:tr>
              <a:tr h="185832">
                <a:tc>
                  <a:txBody>
                    <a:bodyPr/>
                    <a:lstStyle/>
                    <a:p>
                      <a:pPr algn="l" fontAlgn="b"/>
                      <a:r>
                        <a:rPr lang="fi-FI" sz="1050" b="0" u="none" strike="noStrike">
                          <a:solidFill>
                            <a:srgbClr val="000000"/>
                          </a:solidFill>
                          <a:effectLst/>
                        </a:rPr>
                        <a:t>Kiuruvesi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7 475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7 210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6 645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6 192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5 831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5 550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-1 925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-25,8</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1045265"/>
                  </a:ext>
                </a:extLst>
              </a:tr>
              <a:tr h="185832">
                <a:tc>
                  <a:txBody>
                    <a:bodyPr/>
                    <a:lstStyle/>
                    <a:p>
                      <a:pPr algn="l" fontAlgn="b"/>
                      <a:r>
                        <a:rPr lang="fi-FI" sz="1050" b="0" u="none" strike="noStrike">
                          <a:solidFill>
                            <a:srgbClr val="000000"/>
                          </a:solidFill>
                          <a:effectLst/>
                        </a:rPr>
                        <a:t>Keitele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1 963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1 807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1 683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1 585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1 512</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-523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-25,7</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54206418"/>
                  </a:ext>
                </a:extLst>
              </a:tr>
              <a:tr h="185832">
                <a:tc>
                  <a:txBody>
                    <a:bodyPr/>
                    <a:lstStyle/>
                    <a:p>
                      <a:pPr algn="l" fontAlgn="b"/>
                      <a:r>
                        <a:rPr lang="fi-FI" sz="1050" b="0" u="none" strike="noStrike">
                          <a:solidFill>
                            <a:srgbClr val="000000"/>
                          </a:solidFill>
                          <a:effectLst/>
                        </a:rPr>
                        <a:t>Lapinlahti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8 975</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8 736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8 171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7 740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7 441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7 231</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-1 744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-19,4</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4434577"/>
                  </a:ext>
                </a:extLst>
              </a:tr>
              <a:tr h="185832">
                <a:tc>
                  <a:txBody>
                    <a:bodyPr/>
                    <a:lstStyle/>
                    <a:p>
                      <a:pPr algn="l" fontAlgn="b"/>
                      <a:r>
                        <a:rPr lang="fi-FI" sz="1050" b="0" u="none" strike="noStrike">
                          <a:solidFill>
                            <a:srgbClr val="000000"/>
                          </a:solidFill>
                          <a:effectLst/>
                        </a:rPr>
                        <a:t>Pielavesi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4 073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3 921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3 602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3 375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3 207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3 087</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-986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-24,2</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0995430"/>
                  </a:ext>
                </a:extLst>
              </a:tr>
              <a:tr h="185832">
                <a:tc>
                  <a:txBody>
                    <a:bodyPr/>
                    <a:lstStyle/>
                    <a:p>
                      <a:pPr algn="l" fontAlgn="b"/>
                      <a:r>
                        <a:rPr lang="fi-FI" sz="1050" b="0" u="none" strike="noStrike" dirty="0">
                          <a:solidFill>
                            <a:srgbClr val="000000"/>
                          </a:solidFill>
                          <a:effectLst/>
                        </a:rPr>
                        <a:t>Sonkajärvi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3 637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3 510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3 033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2 878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2 757</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-880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-24,2</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28199803"/>
                  </a:ext>
                </a:extLst>
              </a:tr>
              <a:tr h="185832">
                <a:tc>
                  <a:txBody>
                    <a:bodyPr/>
                    <a:lstStyle/>
                    <a:p>
                      <a:pPr algn="l" fontAlgn="b"/>
                      <a:r>
                        <a:rPr lang="fi-FI" sz="1050" b="0" u="none" strike="noStrike">
                          <a:solidFill>
                            <a:srgbClr val="000000"/>
                          </a:solidFill>
                          <a:effectLst/>
                        </a:rPr>
                        <a:t>Vieremä</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3 387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3 280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3 049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2 868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2 752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2 672</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-715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-21,1</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1759685"/>
                  </a:ext>
                </a:extLst>
              </a:tr>
              <a:tr h="185832">
                <a:tc>
                  <a:txBody>
                    <a:bodyPr/>
                    <a:lstStyle/>
                    <a:p>
                      <a:pPr algn="l" fontAlgn="b"/>
                      <a:r>
                        <a:rPr lang="fi-FI" sz="1050" b="1" u="none" strike="noStrike" dirty="0">
                          <a:solidFill>
                            <a:srgbClr val="000000"/>
                          </a:solidFill>
                          <a:effectLst/>
                        </a:rPr>
                        <a:t>Ylä-Savon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50 200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48 906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45 984</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43 639</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41 856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40 505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-9 695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-19,3</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17951662"/>
                  </a:ext>
                </a:extLst>
              </a:tr>
              <a:tr h="185832">
                <a:tc>
                  <a:txBody>
                    <a:bodyPr/>
                    <a:lstStyle/>
                    <a:p>
                      <a:pPr algn="l" fontAlgn="b"/>
                      <a:r>
                        <a:rPr lang="fi-FI" sz="1050" b="0" u="none" strike="noStrike">
                          <a:solidFill>
                            <a:srgbClr val="000000"/>
                          </a:solidFill>
                          <a:effectLst/>
                        </a:rPr>
                        <a:t>Suonenjoki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6 708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6 536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6 164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5 862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5 652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5 506</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-1 202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-17,9</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1694661"/>
                  </a:ext>
                </a:extLst>
              </a:tr>
              <a:tr h="185832">
                <a:tc>
                  <a:txBody>
                    <a:bodyPr/>
                    <a:lstStyle/>
                    <a:p>
                      <a:pPr algn="l" fontAlgn="b"/>
                      <a:r>
                        <a:rPr lang="fi-FI" sz="1050" b="0" u="none" strike="noStrike">
                          <a:solidFill>
                            <a:srgbClr val="000000"/>
                          </a:solidFill>
                          <a:effectLst/>
                        </a:rPr>
                        <a:t>Rautalampi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2 933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2 832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2 465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2 365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2 298</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-21,7</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04980655"/>
                  </a:ext>
                </a:extLst>
              </a:tr>
              <a:tr h="185832">
                <a:tc>
                  <a:txBody>
                    <a:bodyPr/>
                    <a:lstStyle/>
                    <a:p>
                      <a:pPr algn="l" fontAlgn="b"/>
                      <a:r>
                        <a:rPr lang="fi-FI" sz="1050" b="0" u="none" strike="noStrike">
                          <a:solidFill>
                            <a:srgbClr val="000000"/>
                          </a:solidFill>
                          <a:effectLst/>
                        </a:rPr>
                        <a:t>Tervo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1 412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1 357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1 246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1 156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1 093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1 050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-362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-25,6</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85988271"/>
                  </a:ext>
                </a:extLst>
              </a:tr>
              <a:tr h="185832">
                <a:tc>
                  <a:txBody>
                    <a:bodyPr/>
                    <a:lstStyle/>
                    <a:p>
                      <a:pPr algn="l" fontAlgn="b"/>
                      <a:r>
                        <a:rPr lang="fi-FI" sz="1050" b="0" u="none" strike="noStrike">
                          <a:solidFill>
                            <a:srgbClr val="000000"/>
                          </a:solidFill>
                          <a:effectLst/>
                        </a:rPr>
                        <a:t>Vesanto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1 895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1 840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1 721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1 635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1 574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1 526</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-369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-19,5</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12626408"/>
                  </a:ext>
                </a:extLst>
              </a:tr>
              <a:tr h="185832">
                <a:tc>
                  <a:txBody>
                    <a:bodyPr/>
                    <a:lstStyle/>
                    <a:p>
                      <a:pPr algn="l" fontAlgn="b"/>
                      <a:r>
                        <a:rPr lang="fi-FI" sz="1050" b="1" u="none" strike="noStrike" dirty="0">
                          <a:solidFill>
                            <a:srgbClr val="000000"/>
                          </a:solidFill>
                          <a:effectLst/>
                        </a:rPr>
                        <a:t>Sisä-Savon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12 948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12 565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11 752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11 118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10 684</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10 380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-2 568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-19,8</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46917171"/>
                  </a:ext>
                </a:extLst>
              </a:tr>
              <a:tr h="185832">
                <a:tc>
                  <a:txBody>
                    <a:bodyPr/>
                    <a:lstStyle/>
                    <a:p>
                      <a:pPr algn="l" fontAlgn="b"/>
                      <a:r>
                        <a:rPr lang="fi-FI" sz="1050" b="0" u="none" strike="noStrike">
                          <a:solidFill>
                            <a:srgbClr val="000000"/>
                          </a:solidFill>
                          <a:effectLst/>
                        </a:rPr>
                        <a:t>Kaavi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2 628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2 505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2 273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2 118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2 023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1 967</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-661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-25,2</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42861282"/>
                  </a:ext>
                </a:extLst>
              </a:tr>
              <a:tr h="185832">
                <a:tc>
                  <a:txBody>
                    <a:bodyPr/>
                    <a:lstStyle/>
                    <a:p>
                      <a:pPr algn="l" fontAlgn="b"/>
                      <a:r>
                        <a:rPr lang="fi-FI" sz="1050" b="0" u="none" strike="noStrike">
                          <a:solidFill>
                            <a:srgbClr val="000000"/>
                          </a:solidFill>
                          <a:effectLst/>
                        </a:rPr>
                        <a:t>Rautavaara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1 424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1 348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1 196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1 092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1 026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982</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-442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-31,0</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3788686"/>
                  </a:ext>
                </a:extLst>
              </a:tr>
              <a:tr h="185832">
                <a:tc>
                  <a:txBody>
                    <a:bodyPr/>
                    <a:lstStyle/>
                    <a:p>
                      <a:pPr algn="l" fontAlgn="b"/>
                      <a:r>
                        <a:rPr lang="fi-FI" sz="1050" b="0" u="none" strike="noStrike">
                          <a:solidFill>
                            <a:srgbClr val="000000"/>
                          </a:solidFill>
                          <a:effectLst/>
                        </a:rPr>
                        <a:t>Tuusniemi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2 313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2 239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2 085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1 979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1 909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1 869</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-444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-19,2</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3347369"/>
                  </a:ext>
                </a:extLst>
              </a:tr>
              <a:tr h="185832">
                <a:tc>
                  <a:txBody>
                    <a:bodyPr/>
                    <a:lstStyle/>
                    <a:p>
                      <a:pPr algn="l" fontAlgn="b"/>
                      <a:r>
                        <a:rPr lang="fi-FI" sz="1050" b="1" u="none" strike="noStrike" dirty="0">
                          <a:solidFill>
                            <a:srgbClr val="000000"/>
                          </a:solidFill>
                          <a:effectLst/>
                        </a:rPr>
                        <a:t>Koillis-Savon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6 365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6 092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5 554</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5 189</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4 958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4 818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-1 547</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-24,3</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93699681"/>
                  </a:ext>
                </a:extLst>
              </a:tr>
              <a:tr h="185832">
                <a:tc>
                  <a:txBody>
                    <a:bodyPr/>
                    <a:lstStyle/>
                    <a:p>
                      <a:pPr algn="l" fontAlgn="b"/>
                      <a:r>
                        <a:rPr lang="fi-FI" sz="1050" b="0" u="none" strike="noStrike">
                          <a:solidFill>
                            <a:srgbClr val="000000"/>
                          </a:solidFill>
                          <a:effectLst/>
                        </a:rPr>
                        <a:t>Varkaus</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19 727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19 272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18 316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17 593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17 044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16 625</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-3 102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-15,7</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6583356"/>
                  </a:ext>
                </a:extLst>
              </a:tr>
              <a:tr h="185832">
                <a:tc>
                  <a:txBody>
                    <a:bodyPr/>
                    <a:lstStyle/>
                    <a:p>
                      <a:pPr algn="l" fontAlgn="b"/>
                      <a:r>
                        <a:rPr lang="fi-FI" sz="1050" b="0" u="none" strike="noStrike">
                          <a:solidFill>
                            <a:srgbClr val="000000"/>
                          </a:solidFill>
                          <a:effectLst/>
                        </a:rPr>
                        <a:t>Joroinen</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4 590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4 513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4 310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4 155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4 048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3 977</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-613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-13,4</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154759"/>
                  </a:ext>
                </a:extLst>
              </a:tr>
              <a:tr h="185832">
                <a:tc>
                  <a:txBody>
                    <a:bodyPr/>
                    <a:lstStyle/>
                    <a:p>
                      <a:pPr algn="l" fontAlgn="b"/>
                      <a:r>
                        <a:rPr lang="fi-FI" sz="1050" b="0" u="none" strike="noStrike">
                          <a:solidFill>
                            <a:srgbClr val="000000"/>
                          </a:solidFill>
                          <a:effectLst/>
                        </a:rPr>
                        <a:t>Leppävirta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9 049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8 835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8 339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7 981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7 719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7 523</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-1 526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-16,9</a:t>
                      </a:r>
                      <a:endParaRPr lang="fi-FI" sz="105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7566920"/>
                  </a:ext>
                </a:extLst>
              </a:tr>
              <a:tr h="185832">
                <a:tc>
                  <a:txBody>
                    <a:bodyPr/>
                    <a:lstStyle/>
                    <a:p>
                      <a:pPr algn="l" fontAlgn="b"/>
                      <a:r>
                        <a:rPr lang="fi-FI" sz="1050" b="1" u="none" strike="noStrike" dirty="0">
                          <a:solidFill>
                            <a:srgbClr val="000000"/>
                          </a:solidFill>
                          <a:effectLst/>
                        </a:rPr>
                        <a:t>Varkauden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33 366</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32 620</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30 965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29 729</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28 811</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28 125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-5 241</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-15,7</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7050627"/>
                  </a:ext>
                </a:extLst>
              </a:tr>
              <a:tr h="185832">
                <a:tc>
                  <a:txBody>
                    <a:bodyPr/>
                    <a:lstStyle/>
                    <a:p>
                      <a:pPr algn="l" fontAlgn="b"/>
                      <a:r>
                        <a:rPr lang="fi-FI" sz="1050" b="1" u="none" strike="noStrike" dirty="0">
                          <a:solidFill>
                            <a:srgbClr val="000000"/>
                          </a:solidFill>
                          <a:effectLst/>
                        </a:rPr>
                        <a:t>Pohjois-Savo</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248 190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248 516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248 637</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248 790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248 802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248 896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706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0,3</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2653052"/>
                  </a:ext>
                </a:extLst>
              </a:tr>
            </a:tbl>
          </a:graphicData>
        </a:graphic>
      </p:graphicFrame>
      <p:graphicFrame>
        <p:nvGraphicFramePr>
          <p:cNvPr id="5" name="Kaavio 4" descr="Palkkikaavio esittää väkiluvun muutoksen Pohjois-Savossa henkilöittäin ja prosentteina vuosina 2020–2040. Kaavion tiedot on esitetty kaavion viereisessä taulukossa.">
            <a:extLst>
              <a:ext uri="{FF2B5EF4-FFF2-40B4-BE49-F238E27FC236}">
                <a16:creationId xmlns:a16="http://schemas.microsoft.com/office/drawing/2014/main" id="{71ACCD3D-730A-4E5A-9653-C5C57FF7A6E7}"/>
              </a:ext>
            </a:extLst>
          </p:cNvPr>
          <p:cNvGraphicFramePr>
            <a:graphicFrameLocks/>
          </p:cNvGraphicFramePr>
          <p:nvPr>
            <p:extLst>
              <p:ext uri="{D42A27DB-BD31-4B8C-83A1-F6EECF244321}">
                <p14:modId xmlns:p14="http://schemas.microsoft.com/office/powerpoint/2010/main" val="4214232256"/>
              </p:ext>
            </p:extLst>
          </p:nvPr>
        </p:nvGraphicFramePr>
        <p:xfrm>
          <a:off x="6974045" y="864002"/>
          <a:ext cx="4886325" cy="5389123"/>
        </p:xfrm>
        <a:graphic>
          <a:graphicData uri="http://schemas.openxmlformats.org/drawingml/2006/chart">
            <c:chart xmlns:c="http://schemas.openxmlformats.org/drawingml/2006/chart" xmlns:r="http://schemas.openxmlformats.org/officeDocument/2006/relationships" r:id="rId2"/>
          </a:graphicData>
        </a:graphic>
      </p:graphicFrame>
      <p:sp>
        <p:nvSpPr>
          <p:cNvPr id="6" name="Otsikko 2">
            <a:extLst>
              <a:ext uri="{FF2B5EF4-FFF2-40B4-BE49-F238E27FC236}">
                <a16:creationId xmlns:a16="http://schemas.microsoft.com/office/drawing/2014/main" id="{E04A0712-91AA-6379-4D71-58CC26DD8429}"/>
              </a:ext>
            </a:extLst>
          </p:cNvPr>
          <p:cNvSpPr>
            <a:spLocks noGrp="1"/>
          </p:cNvSpPr>
          <p:nvPr>
            <p:ph type="title"/>
          </p:nvPr>
        </p:nvSpPr>
        <p:spPr>
          <a:xfrm>
            <a:off x="0" y="1"/>
            <a:ext cx="12192000" cy="792000"/>
          </a:xfrm>
        </p:spPr>
        <p:txBody>
          <a:bodyPr>
            <a:normAutofit/>
          </a:bodyPr>
          <a:lstStyle/>
          <a:p>
            <a:pPr algn="ctr"/>
            <a:r>
              <a:rPr lang="fi-FI" sz="2400" dirty="0">
                <a:solidFill>
                  <a:srgbClr val="0070C0"/>
                </a:solidFill>
                <a:latin typeface="Franklin Gothic Medium" panose="020B0603020102020204" pitchFamily="34" charset="0"/>
              </a:rPr>
              <a:t>Väkiluvun muutos Pohjois-Savossa</a:t>
            </a:r>
          </a:p>
        </p:txBody>
      </p:sp>
      <p:sp>
        <p:nvSpPr>
          <p:cNvPr id="2" name="Tekstiruutu 1">
            <a:extLst>
              <a:ext uri="{FF2B5EF4-FFF2-40B4-BE49-F238E27FC236}">
                <a16:creationId xmlns:a16="http://schemas.microsoft.com/office/drawing/2014/main" id="{AE0CA129-9872-8EDA-443A-81BE92AA7932}"/>
              </a:ext>
            </a:extLst>
          </p:cNvPr>
          <p:cNvSpPr txBox="1"/>
          <p:nvPr/>
        </p:nvSpPr>
        <p:spPr>
          <a:xfrm>
            <a:off x="431580" y="6253125"/>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36ED956F-A78B-FC0C-25D7-2FFB91DD2FB4}"/>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8115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E98E3DF6-EAFD-D6CF-6EB9-BA889C0F1410}"/>
              </a:ext>
            </a:extLst>
          </p:cNvPr>
          <p:cNvSpPr>
            <a:spLocks noGrp="1"/>
          </p:cNvSpPr>
          <p:nvPr>
            <p:ph type="title"/>
          </p:nvPr>
        </p:nvSpPr>
        <p:spPr>
          <a:xfrm>
            <a:off x="0" y="1"/>
            <a:ext cx="12192000" cy="792000"/>
          </a:xfrm>
        </p:spPr>
        <p:txBody>
          <a:bodyPr>
            <a:normAutofit/>
          </a:bodyPr>
          <a:lstStyle/>
          <a:p>
            <a:pPr algn="ctr"/>
            <a:r>
              <a:rPr lang="fi-FI" sz="2400" dirty="0">
                <a:solidFill>
                  <a:srgbClr val="0070C0"/>
                </a:solidFill>
                <a:latin typeface="Franklin Gothic Medium" panose="020B0603020102020204" pitchFamily="34" charset="0"/>
              </a:rPr>
              <a:t>Väkiluvun muutos maakunnittain</a:t>
            </a:r>
          </a:p>
        </p:txBody>
      </p:sp>
      <p:graphicFrame>
        <p:nvGraphicFramePr>
          <p:cNvPr id="7" name="Taulukko 6">
            <a:extLst>
              <a:ext uri="{FF2B5EF4-FFF2-40B4-BE49-F238E27FC236}">
                <a16:creationId xmlns:a16="http://schemas.microsoft.com/office/drawing/2014/main" id="{6BB1B1F0-402E-1FF6-8742-33CB4723E48C}"/>
              </a:ext>
            </a:extLst>
          </p:cNvPr>
          <p:cNvGraphicFramePr>
            <a:graphicFrameLocks noGrp="1"/>
          </p:cNvGraphicFramePr>
          <p:nvPr>
            <p:extLst>
              <p:ext uri="{D42A27DB-BD31-4B8C-83A1-F6EECF244321}">
                <p14:modId xmlns:p14="http://schemas.microsoft.com/office/powerpoint/2010/main" val="789436397"/>
              </p:ext>
            </p:extLst>
          </p:nvPr>
        </p:nvGraphicFramePr>
        <p:xfrm>
          <a:off x="431998" y="864000"/>
          <a:ext cx="6349799" cy="5453063"/>
        </p:xfrm>
        <a:graphic>
          <a:graphicData uri="http://schemas.openxmlformats.org/drawingml/2006/table">
            <a:tbl>
              <a:tblPr firstRow="1" bandRow="1">
                <a:tableStyleId>{D27102A9-8310-4765-A935-A1911B00CA55}</a:tableStyleId>
              </a:tblPr>
              <a:tblGrid>
                <a:gridCol w="1323319">
                  <a:extLst>
                    <a:ext uri="{9D8B030D-6E8A-4147-A177-3AD203B41FA5}">
                      <a16:colId xmlns:a16="http://schemas.microsoft.com/office/drawing/2014/main" val="195549423"/>
                    </a:ext>
                  </a:extLst>
                </a:gridCol>
                <a:gridCol w="636017">
                  <a:extLst>
                    <a:ext uri="{9D8B030D-6E8A-4147-A177-3AD203B41FA5}">
                      <a16:colId xmlns:a16="http://schemas.microsoft.com/office/drawing/2014/main" val="3052589838"/>
                    </a:ext>
                  </a:extLst>
                </a:gridCol>
                <a:gridCol w="623037">
                  <a:extLst>
                    <a:ext uri="{9D8B030D-6E8A-4147-A177-3AD203B41FA5}">
                      <a16:colId xmlns:a16="http://schemas.microsoft.com/office/drawing/2014/main" val="2802960033"/>
                    </a:ext>
                  </a:extLst>
                </a:gridCol>
                <a:gridCol w="623037">
                  <a:extLst>
                    <a:ext uri="{9D8B030D-6E8A-4147-A177-3AD203B41FA5}">
                      <a16:colId xmlns:a16="http://schemas.microsoft.com/office/drawing/2014/main" val="3898097723"/>
                    </a:ext>
                  </a:extLst>
                </a:gridCol>
                <a:gridCol w="623037">
                  <a:extLst>
                    <a:ext uri="{9D8B030D-6E8A-4147-A177-3AD203B41FA5}">
                      <a16:colId xmlns:a16="http://schemas.microsoft.com/office/drawing/2014/main" val="1702476303"/>
                    </a:ext>
                  </a:extLst>
                </a:gridCol>
                <a:gridCol w="623037">
                  <a:extLst>
                    <a:ext uri="{9D8B030D-6E8A-4147-A177-3AD203B41FA5}">
                      <a16:colId xmlns:a16="http://schemas.microsoft.com/office/drawing/2014/main" val="1141121864"/>
                    </a:ext>
                  </a:extLst>
                </a:gridCol>
                <a:gridCol w="652241">
                  <a:extLst>
                    <a:ext uri="{9D8B030D-6E8A-4147-A177-3AD203B41FA5}">
                      <a16:colId xmlns:a16="http://schemas.microsoft.com/office/drawing/2014/main" val="261247972"/>
                    </a:ext>
                  </a:extLst>
                </a:gridCol>
                <a:gridCol w="623037">
                  <a:extLst>
                    <a:ext uri="{9D8B030D-6E8A-4147-A177-3AD203B41FA5}">
                      <a16:colId xmlns:a16="http://schemas.microsoft.com/office/drawing/2014/main" val="1954527977"/>
                    </a:ext>
                  </a:extLst>
                </a:gridCol>
                <a:gridCol w="623037">
                  <a:extLst>
                    <a:ext uri="{9D8B030D-6E8A-4147-A177-3AD203B41FA5}">
                      <a16:colId xmlns:a16="http://schemas.microsoft.com/office/drawing/2014/main" val="3958164411"/>
                    </a:ext>
                  </a:extLst>
                </a:gridCol>
              </a:tblGrid>
              <a:tr h="908843">
                <a:tc>
                  <a:txBody>
                    <a:bodyPr/>
                    <a:lstStyle/>
                    <a:p>
                      <a:pPr algn="l" fontAlgn="b"/>
                      <a:r>
                        <a:rPr lang="fi-FI" sz="1050" b="1" u="none" strike="noStrike" dirty="0">
                          <a:solidFill>
                            <a:srgbClr val="000000"/>
                          </a:solidFill>
                          <a:effectLst/>
                        </a:rPr>
                        <a:t>Maakunta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2023</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2025</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2030</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2035</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2040</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050" b="1" u="none" strike="noStrike" dirty="0">
                          <a:solidFill>
                            <a:srgbClr val="000000"/>
                          </a:solidFill>
                          <a:effectLst/>
                        </a:rPr>
                        <a:t>Muutos </a:t>
                      </a:r>
                      <a:br>
                        <a:rPr lang="fi-FI" sz="1050" b="1" u="none" strike="noStrike" dirty="0">
                          <a:solidFill>
                            <a:srgbClr val="000000"/>
                          </a:solidFill>
                          <a:effectLst/>
                        </a:rPr>
                      </a:br>
                      <a:r>
                        <a:rPr lang="fi-FI" sz="1050" b="1" u="none" strike="noStrike" dirty="0">
                          <a:solidFill>
                            <a:srgbClr val="000000"/>
                          </a:solidFill>
                          <a:effectLst/>
                        </a:rPr>
                        <a:t>(henk.) </a:t>
                      </a:r>
                      <a:br>
                        <a:rPr lang="fi-FI" sz="1050" b="1" u="none" strike="noStrike" dirty="0">
                          <a:solidFill>
                            <a:srgbClr val="000000"/>
                          </a:solidFill>
                          <a:effectLst/>
                        </a:rPr>
                      </a:br>
                      <a:r>
                        <a:rPr lang="fi-FI" sz="1050" b="1" u="none" strike="noStrike" dirty="0">
                          <a:solidFill>
                            <a:srgbClr val="000000"/>
                          </a:solidFill>
                          <a:effectLst/>
                        </a:rPr>
                        <a:t>2023–</a:t>
                      </a:r>
                      <a:br>
                        <a:rPr lang="fi-FI" sz="1050" b="1" u="none" strike="noStrike" dirty="0">
                          <a:solidFill>
                            <a:srgbClr val="000000"/>
                          </a:solidFill>
                          <a:effectLst/>
                        </a:rPr>
                      </a:br>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i-FI" sz="1050" b="1" u="none" strike="noStrike" dirty="0">
                          <a:solidFill>
                            <a:srgbClr val="000000"/>
                          </a:solidFill>
                          <a:effectLst/>
                        </a:rPr>
                        <a:t>Muutos </a:t>
                      </a:r>
                      <a:br>
                        <a:rPr lang="fi-FI" sz="1050" b="1" u="none" strike="noStrike" dirty="0">
                          <a:solidFill>
                            <a:srgbClr val="000000"/>
                          </a:solidFill>
                          <a:effectLst/>
                        </a:rPr>
                      </a:br>
                      <a:r>
                        <a:rPr lang="fi-FI" sz="1050" b="1" u="none" strike="noStrike" dirty="0">
                          <a:solidFill>
                            <a:srgbClr val="000000"/>
                          </a:solidFill>
                          <a:effectLst/>
                        </a:rPr>
                        <a:t>(%) </a:t>
                      </a:r>
                      <a:br>
                        <a:rPr lang="fi-FI" sz="1050" b="1" u="none" strike="noStrike" dirty="0">
                          <a:solidFill>
                            <a:srgbClr val="000000"/>
                          </a:solidFill>
                          <a:effectLst/>
                        </a:rPr>
                      </a:br>
                      <a:r>
                        <a:rPr lang="fi-FI" sz="1050" b="1" u="none" strike="noStrike" dirty="0">
                          <a:solidFill>
                            <a:srgbClr val="000000"/>
                          </a:solidFill>
                          <a:effectLst/>
                        </a:rPr>
                        <a:t>2023–</a:t>
                      </a:r>
                      <a:br>
                        <a:rPr lang="fi-FI" sz="1050" b="1" u="none" strike="noStrike" dirty="0">
                          <a:solidFill>
                            <a:srgbClr val="000000"/>
                          </a:solidFill>
                          <a:effectLst/>
                        </a:rPr>
                      </a:br>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80096"/>
                  </a:ext>
                </a:extLst>
              </a:tr>
              <a:tr h="227211">
                <a:tc>
                  <a:txBody>
                    <a:bodyPr/>
                    <a:lstStyle/>
                    <a:p>
                      <a:pPr algn="l" fontAlgn="b"/>
                      <a:r>
                        <a:rPr lang="fi-FI" sz="1050" b="0" u="none" strike="noStrike" dirty="0">
                          <a:solidFill>
                            <a:srgbClr val="000000"/>
                          </a:solidFill>
                          <a:effectLst/>
                        </a:rPr>
                        <a:t>Uusimaa</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1 759 537</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1 813 965</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1 921 647</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2 018 352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2 103 712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050" b="0" u="none" strike="noStrike">
                          <a:solidFill>
                            <a:srgbClr val="000000"/>
                          </a:solidFill>
                          <a:effectLst/>
                        </a:rPr>
                        <a:t>2 177 470</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dirty="0">
                          <a:solidFill>
                            <a:srgbClr val="000000"/>
                          </a:solidFill>
                          <a:effectLst/>
                        </a:rPr>
                        <a:t>417 933</a:t>
                      </a:r>
                      <a:endParaRPr lang="fi-FI" sz="105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23,8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38215190"/>
                  </a:ext>
                </a:extLst>
              </a:tr>
              <a:tr h="227211">
                <a:tc>
                  <a:txBody>
                    <a:bodyPr/>
                    <a:lstStyle/>
                    <a:p>
                      <a:pPr algn="l" fontAlgn="b"/>
                      <a:r>
                        <a:rPr lang="fi-FI" sz="1050" b="0" u="none" strike="noStrike">
                          <a:solidFill>
                            <a:srgbClr val="000000"/>
                          </a:solidFill>
                          <a:effectLst/>
                        </a:rPr>
                        <a:t>Varsinais-Suomi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490 786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497 911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512 124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525 174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536 478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546 937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56 151</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11,4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6462746"/>
                  </a:ext>
                </a:extLst>
              </a:tr>
              <a:tr h="227211">
                <a:tc>
                  <a:txBody>
                    <a:bodyPr/>
                    <a:lstStyle/>
                    <a:p>
                      <a:pPr algn="l" fontAlgn="b"/>
                      <a:r>
                        <a:rPr lang="fi-FI" sz="1050" b="0" u="none" strike="noStrike" dirty="0">
                          <a:solidFill>
                            <a:srgbClr val="000000"/>
                          </a:solidFill>
                          <a:effectLst/>
                        </a:rPr>
                        <a:t>Satakunta</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211 740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209 539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203 892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199 222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195 767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193 409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-18 331</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970367"/>
                  </a:ext>
                </a:extLst>
              </a:tr>
              <a:tr h="227211">
                <a:tc>
                  <a:txBody>
                    <a:bodyPr/>
                    <a:lstStyle/>
                    <a:p>
                      <a:pPr algn="l" fontAlgn="b"/>
                      <a:r>
                        <a:rPr lang="fi-FI" sz="1050" b="0" u="none" strike="noStrike">
                          <a:solidFill>
                            <a:srgbClr val="000000"/>
                          </a:solidFill>
                          <a:effectLst/>
                        </a:rPr>
                        <a:t>Kanta-Häme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169 547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169 035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167 806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167 488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167 896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168 870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-677</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-0,4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2805776"/>
                  </a:ext>
                </a:extLst>
              </a:tr>
              <a:tr h="227211">
                <a:tc>
                  <a:txBody>
                    <a:bodyPr/>
                    <a:lstStyle/>
                    <a:p>
                      <a:pPr algn="l" fontAlgn="b"/>
                      <a:r>
                        <a:rPr lang="fi-FI" sz="1050" b="0" u="none" strike="noStrike" dirty="0">
                          <a:solidFill>
                            <a:srgbClr val="000000"/>
                          </a:solidFill>
                          <a:effectLst/>
                        </a:rPr>
                        <a:t>Pirkanmaa</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539 309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549 930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572 293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592 449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610 024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625 591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86 282</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16,0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271913"/>
                  </a:ext>
                </a:extLst>
              </a:tr>
              <a:tr h="227211">
                <a:tc>
                  <a:txBody>
                    <a:bodyPr/>
                    <a:lstStyle/>
                    <a:p>
                      <a:pPr algn="l" fontAlgn="b"/>
                      <a:r>
                        <a:rPr lang="fi-FI" sz="1050" b="0" u="none" strike="noStrike">
                          <a:solidFill>
                            <a:srgbClr val="000000"/>
                          </a:solidFill>
                          <a:effectLst/>
                        </a:rPr>
                        <a:t>Päijät-Häme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204 479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204 183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202 586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201 225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200 386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200 166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-4 313</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0721580"/>
                  </a:ext>
                </a:extLst>
              </a:tr>
              <a:tr h="227211">
                <a:tc>
                  <a:txBody>
                    <a:bodyPr/>
                    <a:lstStyle/>
                    <a:p>
                      <a:pPr algn="l" fontAlgn="b"/>
                      <a:r>
                        <a:rPr lang="fi-FI" sz="1050" b="0" u="none" strike="noStrike">
                          <a:solidFill>
                            <a:srgbClr val="000000"/>
                          </a:solidFill>
                          <a:effectLst/>
                        </a:rPr>
                        <a:t>Kymenlaakso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158 658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155 615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148 526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142 771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138 309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134 936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-23 722</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-15,0</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9309071"/>
                  </a:ext>
                </a:extLst>
              </a:tr>
              <a:tr h="227211">
                <a:tc>
                  <a:txBody>
                    <a:bodyPr/>
                    <a:lstStyle/>
                    <a:p>
                      <a:pPr algn="l" fontAlgn="b"/>
                      <a:r>
                        <a:rPr lang="fi-FI" sz="1050" b="0" u="none" strike="noStrike">
                          <a:solidFill>
                            <a:srgbClr val="000000"/>
                          </a:solidFill>
                          <a:effectLst/>
                        </a:rPr>
                        <a:t>Etelä-Karjala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125 162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124 343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121 664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119 415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117 540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116 269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-8 893</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1436346"/>
                  </a:ext>
                </a:extLst>
              </a:tr>
              <a:tr h="227211">
                <a:tc>
                  <a:txBody>
                    <a:bodyPr/>
                    <a:lstStyle/>
                    <a:p>
                      <a:pPr algn="l" fontAlgn="b"/>
                      <a:r>
                        <a:rPr lang="fi-FI" sz="1050" b="0" u="none" strike="noStrike">
                          <a:solidFill>
                            <a:srgbClr val="000000"/>
                          </a:solidFill>
                          <a:effectLst/>
                        </a:rPr>
                        <a:t>Etelä-Savo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129 914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127 936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123 070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118 872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115 450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112 880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-17 034</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-13,1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2564257"/>
                  </a:ext>
                </a:extLst>
              </a:tr>
              <a:tr h="227211">
                <a:tc>
                  <a:txBody>
                    <a:bodyPr/>
                    <a:lstStyle/>
                    <a:p>
                      <a:pPr algn="l" fontAlgn="b"/>
                      <a:r>
                        <a:rPr lang="fi-FI" sz="1050" b="1" u="none" strike="noStrike" dirty="0">
                          <a:solidFill>
                            <a:srgbClr val="000000"/>
                          </a:solidFill>
                          <a:effectLst/>
                        </a:rPr>
                        <a:t>Pohjois-Savo</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dirty="0">
                          <a:solidFill>
                            <a:srgbClr val="000000"/>
                          </a:solidFill>
                          <a:effectLst/>
                        </a:rPr>
                        <a:t>248 190</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dirty="0">
                          <a:solidFill>
                            <a:srgbClr val="000000"/>
                          </a:solidFill>
                          <a:effectLst/>
                        </a:rPr>
                        <a:t>248 516</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dirty="0">
                          <a:solidFill>
                            <a:srgbClr val="000000"/>
                          </a:solidFill>
                          <a:effectLst/>
                        </a:rPr>
                        <a:t>248 637</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dirty="0">
                          <a:solidFill>
                            <a:srgbClr val="000000"/>
                          </a:solidFill>
                          <a:effectLst/>
                        </a:rPr>
                        <a:t>248 790</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dirty="0">
                          <a:solidFill>
                            <a:srgbClr val="000000"/>
                          </a:solidFill>
                          <a:effectLst/>
                        </a:rPr>
                        <a:t>248 802</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i-FI" sz="1050" b="1" u="none" strike="noStrike" dirty="0">
                          <a:solidFill>
                            <a:srgbClr val="000000"/>
                          </a:solidFill>
                          <a:effectLst/>
                        </a:rPr>
                        <a:t>248 896</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dirty="0">
                          <a:solidFill>
                            <a:srgbClr val="000000"/>
                          </a:solidFill>
                          <a:effectLst/>
                        </a:rPr>
                        <a:t>706</a:t>
                      </a:r>
                      <a:endParaRPr lang="fi-FI" sz="105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dirty="0">
                          <a:solidFill>
                            <a:srgbClr val="000000"/>
                          </a:solidFill>
                          <a:effectLst/>
                        </a:rPr>
                        <a:t>0,3</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1199661"/>
                  </a:ext>
                </a:extLst>
              </a:tr>
              <a:tr h="227211">
                <a:tc>
                  <a:txBody>
                    <a:bodyPr/>
                    <a:lstStyle/>
                    <a:p>
                      <a:pPr algn="l" fontAlgn="b"/>
                      <a:r>
                        <a:rPr lang="fi-FI" sz="1050" b="0" u="none" strike="noStrike">
                          <a:solidFill>
                            <a:srgbClr val="000000"/>
                          </a:solidFill>
                          <a:effectLst/>
                        </a:rPr>
                        <a:t>Pohjois-Karjala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162 321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161 591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159 241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157 023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154 867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153 149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-9 172</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8768869"/>
                  </a:ext>
                </a:extLst>
              </a:tr>
              <a:tr h="227211">
                <a:tc>
                  <a:txBody>
                    <a:bodyPr/>
                    <a:lstStyle/>
                    <a:p>
                      <a:pPr algn="l" fontAlgn="b"/>
                      <a:r>
                        <a:rPr lang="fi-FI" sz="1050" b="0" u="none" strike="noStrike">
                          <a:solidFill>
                            <a:srgbClr val="000000"/>
                          </a:solidFill>
                          <a:effectLst/>
                        </a:rPr>
                        <a:t>Keski-Suomi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273 271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274 002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274 570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274 757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274 724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274 981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1 710</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0,6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6163740"/>
                  </a:ext>
                </a:extLst>
              </a:tr>
              <a:tr h="227211">
                <a:tc>
                  <a:txBody>
                    <a:bodyPr/>
                    <a:lstStyle/>
                    <a:p>
                      <a:pPr algn="l" fontAlgn="b"/>
                      <a:r>
                        <a:rPr lang="fi-FI" sz="1050" b="0" u="none" strike="noStrike">
                          <a:solidFill>
                            <a:srgbClr val="000000"/>
                          </a:solidFill>
                          <a:effectLst/>
                        </a:rPr>
                        <a:t>Etelä-Pohjanmaa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190 539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189 225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185 703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182 637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180 244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178 473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-12 066</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9109385"/>
                  </a:ext>
                </a:extLst>
              </a:tr>
              <a:tr h="227211">
                <a:tc>
                  <a:txBody>
                    <a:bodyPr/>
                    <a:lstStyle/>
                    <a:p>
                      <a:pPr algn="l" fontAlgn="b"/>
                      <a:r>
                        <a:rPr lang="fi-FI" sz="1050" b="0" u="none" strike="noStrike">
                          <a:solidFill>
                            <a:srgbClr val="000000"/>
                          </a:solidFill>
                          <a:effectLst/>
                        </a:rPr>
                        <a:t>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177 602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179 396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181 715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183 739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185 296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186 862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9 260</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2905116"/>
                  </a:ext>
                </a:extLst>
              </a:tr>
              <a:tr h="227211">
                <a:tc>
                  <a:txBody>
                    <a:bodyPr/>
                    <a:lstStyle/>
                    <a:p>
                      <a:pPr algn="l" fontAlgn="b"/>
                      <a:r>
                        <a:rPr lang="fi-FI" sz="1050" b="0" u="none" strike="noStrike">
                          <a:solidFill>
                            <a:srgbClr val="000000"/>
                          </a:solidFill>
                          <a:effectLst/>
                        </a:rPr>
                        <a:t>Keski-Pohjanmaa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67 736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67 590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66 832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65 982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65 343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64 944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-2 792</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9543295"/>
                  </a:ext>
                </a:extLst>
              </a:tr>
              <a:tr h="227211">
                <a:tc>
                  <a:txBody>
                    <a:bodyPr/>
                    <a:lstStyle/>
                    <a:p>
                      <a:pPr algn="l" fontAlgn="b"/>
                      <a:r>
                        <a:rPr lang="fi-FI" sz="1050" b="0" u="none" strike="noStrike">
                          <a:solidFill>
                            <a:srgbClr val="000000"/>
                          </a:solidFill>
                          <a:effectLst/>
                        </a:rPr>
                        <a:t>Pohjois-Pohjanmaa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418 205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421 820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427 914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433 265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438 082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442 301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24 096</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3821795"/>
                  </a:ext>
                </a:extLst>
              </a:tr>
              <a:tr h="227211">
                <a:tc>
                  <a:txBody>
                    <a:bodyPr/>
                    <a:lstStyle/>
                    <a:p>
                      <a:pPr algn="l" fontAlgn="b"/>
                      <a:r>
                        <a:rPr lang="fi-FI" sz="1050" b="0" u="none" strike="noStrike">
                          <a:solidFill>
                            <a:srgbClr val="000000"/>
                          </a:solidFill>
                          <a:effectLst/>
                        </a:rPr>
                        <a:t>Kainuu</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70 164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69 197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66 558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64 306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62 552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61 219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-8 945</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-12,7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9354855"/>
                  </a:ext>
                </a:extLst>
              </a:tr>
              <a:tr h="227211">
                <a:tc>
                  <a:txBody>
                    <a:bodyPr/>
                    <a:lstStyle/>
                    <a:p>
                      <a:pPr algn="l" fontAlgn="b"/>
                      <a:r>
                        <a:rPr lang="fi-FI" sz="1050" b="0" u="none" strike="noStrike">
                          <a:solidFill>
                            <a:srgbClr val="000000"/>
                          </a:solidFill>
                          <a:effectLst/>
                        </a:rPr>
                        <a:t>Lappi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176 150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175 645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174 156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173 248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172 892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172 800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-3 350</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9958223"/>
                  </a:ext>
                </a:extLst>
              </a:tr>
              <a:tr h="227211">
                <a:tc>
                  <a:txBody>
                    <a:bodyPr/>
                    <a:lstStyle/>
                    <a:p>
                      <a:pPr algn="l" fontAlgn="b"/>
                      <a:r>
                        <a:rPr lang="fi-FI" sz="1050" b="0" u="none" strike="noStrike">
                          <a:solidFill>
                            <a:srgbClr val="000000"/>
                          </a:solidFill>
                          <a:effectLst/>
                        </a:rPr>
                        <a:t>Ahvenanmaa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rPr>
                        <a:t>30 541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30 785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30 900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30 871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30 760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050" b="0" u="none" strike="noStrike">
                          <a:solidFill>
                            <a:srgbClr val="000000"/>
                          </a:solidFill>
                          <a:effectLst/>
                        </a:rPr>
                        <a:t>30 649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dirty="0">
                          <a:solidFill>
                            <a:srgbClr val="000000"/>
                          </a:solidFill>
                          <a:effectLst/>
                        </a:rPr>
                        <a:t>108</a:t>
                      </a:r>
                      <a:endParaRPr lang="fi-FI"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0,4</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9363332"/>
                  </a:ext>
                </a:extLst>
              </a:tr>
              <a:tr h="227211">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5 603 851</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5 670 224</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5 789 834</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5 899 586</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5 999 124</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50" b="0" i="1" u="none" strike="noStrike" dirty="0">
                          <a:solidFill>
                            <a:srgbClr val="000000"/>
                          </a:solidFill>
                          <a:effectLst/>
                        </a:rPr>
                        <a:t>6 090 802</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486 951</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8,7</a:t>
                      </a:r>
                      <a:endParaRPr lang="fi-FI" sz="105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636508"/>
                  </a:ext>
                </a:extLst>
              </a:tr>
            </a:tbl>
          </a:graphicData>
        </a:graphic>
      </p:graphicFrame>
      <p:graphicFrame>
        <p:nvGraphicFramePr>
          <p:cNvPr id="8" name="Kaavio 7" descr="Palkkikaavio esittää maakuntien väkiluvun muutoksen henkilöittäin ja prosentteina vuosina 2020–2040. Kaavion tiedot on esitetty kaavion viereisessä taulukossa.">
            <a:extLst>
              <a:ext uri="{FF2B5EF4-FFF2-40B4-BE49-F238E27FC236}">
                <a16:creationId xmlns:a16="http://schemas.microsoft.com/office/drawing/2014/main" id="{7E4D0203-7709-43B4-834E-36CC41545B4F}"/>
              </a:ext>
            </a:extLst>
          </p:cNvPr>
          <p:cNvGraphicFramePr>
            <a:graphicFrameLocks/>
          </p:cNvGraphicFramePr>
          <p:nvPr>
            <p:extLst>
              <p:ext uri="{D42A27DB-BD31-4B8C-83A1-F6EECF244321}">
                <p14:modId xmlns:p14="http://schemas.microsoft.com/office/powerpoint/2010/main" val="3469185926"/>
              </p:ext>
            </p:extLst>
          </p:nvPr>
        </p:nvGraphicFramePr>
        <p:xfrm>
          <a:off x="7012781" y="864000"/>
          <a:ext cx="4814888" cy="5453064"/>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C089A001-DDD0-9DE0-4E20-34399DAB8994}"/>
              </a:ext>
            </a:extLst>
          </p:cNvPr>
          <p:cNvSpPr txBox="1"/>
          <p:nvPr/>
        </p:nvSpPr>
        <p:spPr>
          <a:xfrm>
            <a:off x="431998" y="6317063"/>
            <a:ext cx="1440293" cy="215444"/>
          </a:xfrm>
          <a:prstGeom prst="rect">
            <a:avLst/>
          </a:prstGeom>
          <a:noFill/>
        </p:spPr>
        <p:txBody>
          <a:bodyPr wrap="square" rtlCol="0">
            <a:spAutoFit/>
          </a:bodyPr>
          <a:lstStyle/>
          <a:p>
            <a:r>
              <a:rPr lang="fi-FI" sz="800" dirty="0"/>
              <a:t>Lähde: Tilastokeskus</a:t>
            </a:r>
          </a:p>
        </p:txBody>
      </p:sp>
      <p:pic>
        <p:nvPicPr>
          <p:cNvPr id="3" name="Kuva 2" descr="Kuva, joka sisältää kohteen teksti&#10;&#10;Kuvaus luotu automaattisesti">
            <a:extLst>
              <a:ext uri="{FF2B5EF4-FFF2-40B4-BE49-F238E27FC236}">
                <a16:creationId xmlns:a16="http://schemas.microsoft.com/office/drawing/2014/main" id="{A73AC22E-90F2-F7EF-7AC1-5B9A3D225359}"/>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34966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a:extLst>
              <a:ext uri="{FF2B5EF4-FFF2-40B4-BE49-F238E27FC236}">
                <a16:creationId xmlns:a16="http://schemas.microsoft.com/office/drawing/2014/main" id="{5F158424-1E42-0ABA-44FB-24541A781531}"/>
              </a:ext>
            </a:extLst>
          </p:cNvPr>
          <p:cNvGraphicFramePr>
            <a:graphicFrameLocks noGrp="1"/>
          </p:cNvGraphicFramePr>
          <p:nvPr>
            <p:extLst>
              <p:ext uri="{D42A27DB-BD31-4B8C-83A1-F6EECF244321}">
                <p14:modId xmlns:p14="http://schemas.microsoft.com/office/powerpoint/2010/main" val="2374528829"/>
              </p:ext>
            </p:extLst>
          </p:nvPr>
        </p:nvGraphicFramePr>
        <p:xfrm>
          <a:off x="1647826" y="838735"/>
          <a:ext cx="8896348" cy="5180530"/>
        </p:xfrm>
        <a:graphic>
          <a:graphicData uri="http://schemas.openxmlformats.org/drawingml/2006/table">
            <a:tbl>
              <a:tblPr firstRow="1" bandRow="1">
                <a:tableStyleId>{D27102A9-8310-4765-A935-A1911B00CA55}</a:tableStyleId>
              </a:tblPr>
              <a:tblGrid>
                <a:gridCol w="1781217">
                  <a:extLst>
                    <a:ext uri="{9D8B030D-6E8A-4147-A177-3AD203B41FA5}">
                      <a16:colId xmlns:a16="http://schemas.microsoft.com/office/drawing/2014/main" val="3752864794"/>
                    </a:ext>
                  </a:extLst>
                </a:gridCol>
                <a:gridCol w="885741">
                  <a:extLst>
                    <a:ext uri="{9D8B030D-6E8A-4147-A177-3AD203B41FA5}">
                      <a16:colId xmlns:a16="http://schemas.microsoft.com/office/drawing/2014/main" val="1769455875"/>
                    </a:ext>
                  </a:extLst>
                </a:gridCol>
                <a:gridCol w="622939">
                  <a:extLst>
                    <a:ext uri="{9D8B030D-6E8A-4147-A177-3AD203B41FA5}">
                      <a16:colId xmlns:a16="http://schemas.microsoft.com/office/drawing/2014/main" val="433961642"/>
                    </a:ext>
                  </a:extLst>
                </a:gridCol>
                <a:gridCol w="622939">
                  <a:extLst>
                    <a:ext uri="{9D8B030D-6E8A-4147-A177-3AD203B41FA5}">
                      <a16:colId xmlns:a16="http://schemas.microsoft.com/office/drawing/2014/main" val="4224947489"/>
                    </a:ext>
                  </a:extLst>
                </a:gridCol>
                <a:gridCol w="622939">
                  <a:extLst>
                    <a:ext uri="{9D8B030D-6E8A-4147-A177-3AD203B41FA5}">
                      <a16:colId xmlns:a16="http://schemas.microsoft.com/office/drawing/2014/main" val="2998414614"/>
                    </a:ext>
                  </a:extLst>
                </a:gridCol>
                <a:gridCol w="622939">
                  <a:extLst>
                    <a:ext uri="{9D8B030D-6E8A-4147-A177-3AD203B41FA5}">
                      <a16:colId xmlns:a16="http://schemas.microsoft.com/office/drawing/2014/main" val="211499799"/>
                    </a:ext>
                  </a:extLst>
                </a:gridCol>
                <a:gridCol w="622939">
                  <a:extLst>
                    <a:ext uri="{9D8B030D-6E8A-4147-A177-3AD203B41FA5}">
                      <a16:colId xmlns:a16="http://schemas.microsoft.com/office/drawing/2014/main" val="3019802547"/>
                    </a:ext>
                  </a:extLst>
                </a:gridCol>
                <a:gridCol w="622939">
                  <a:extLst>
                    <a:ext uri="{9D8B030D-6E8A-4147-A177-3AD203B41FA5}">
                      <a16:colId xmlns:a16="http://schemas.microsoft.com/office/drawing/2014/main" val="1500375876"/>
                    </a:ext>
                  </a:extLst>
                </a:gridCol>
                <a:gridCol w="622939">
                  <a:extLst>
                    <a:ext uri="{9D8B030D-6E8A-4147-A177-3AD203B41FA5}">
                      <a16:colId xmlns:a16="http://schemas.microsoft.com/office/drawing/2014/main" val="1802379569"/>
                    </a:ext>
                  </a:extLst>
                </a:gridCol>
                <a:gridCol w="622939">
                  <a:extLst>
                    <a:ext uri="{9D8B030D-6E8A-4147-A177-3AD203B41FA5}">
                      <a16:colId xmlns:a16="http://schemas.microsoft.com/office/drawing/2014/main" val="1072103939"/>
                    </a:ext>
                  </a:extLst>
                </a:gridCol>
                <a:gridCol w="622939">
                  <a:extLst>
                    <a:ext uri="{9D8B030D-6E8A-4147-A177-3AD203B41FA5}">
                      <a16:colId xmlns:a16="http://schemas.microsoft.com/office/drawing/2014/main" val="4069904815"/>
                    </a:ext>
                  </a:extLst>
                </a:gridCol>
                <a:gridCol w="622939">
                  <a:extLst>
                    <a:ext uri="{9D8B030D-6E8A-4147-A177-3AD203B41FA5}">
                      <a16:colId xmlns:a16="http://schemas.microsoft.com/office/drawing/2014/main" val="3335931429"/>
                    </a:ext>
                  </a:extLst>
                </a:gridCol>
              </a:tblGrid>
              <a:tr h="398935">
                <a:tc>
                  <a:txBody>
                    <a:bodyPr/>
                    <a:lstStyle/>
                    <a:p>
                      <a:pPr algn="l" fontAlgn="b"/>
                      <a:r>
                        <a:rPr lang="fi-FI" sz="1050" b="1" u="none" strike="noStrike" dirty="0">
                          <a:solidFill>
                            <a:srgbClr val="000000"/>
                          </a:solidFill>
                          <a:effectLst/>
                        </a:rPr>
                        <a:t>Alue</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Toteutunut </a:t>
                      </a:r>
                      <a:br>
                        <a:rPr lang="fi-FI" sz="1050" b="1" u="none" strike="noStrike" dirty="0">
                          <a:solidFill>
                            <a:srgbClr val="000000"/>
                          </a:solidFill>
                          <a:effectLst/>
                        </a:rPr>
                      </a:br>
                      <a:r>
                        <a:rPr lang="fi-FI" sz="1050" b="1" u="none" strike="noStrike" dirty="0">
                          <a:solidFill>
                            <a:srgbClr val="000000"/>
                          </a:solidFill>
                          <a:effectLst/>
                        </a:rPr>
                        <a:t>2023</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Trendi </a:t>
                      </a:r>
                      <a:br>
                        <a:rPr lang="fi-FI" sz="1050" b="1" u="none" strike="noStrike" dirty="0">
                          <a:solidFill>
                            <a:srgbClr val="000000"/>
                          </a:solidFill>
                          <a:effectLst/>
                        </a:rPr>
                      </a:br>
                      <a:r>
                        <a:rPr lang="fi-FI" sz="1050" b="1" u="none" strike="noStrike" dirty="0">
                          <a:solidFill>
                            <a:srgbClr val="000000"/>
                          </a:solidFill>
                          <a:effectLst/>
                        </a:rPr>
                        <a:t>2025</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Trendi </a:t>
                      </a:r>
                      <a:br>
                        <a:rPr lang="fi-FI" sz="1050" b="1" u="none" strike="noStrike" dirty="0">
                          <a:solidFill>
                            <a:srgbClr val="000000"/>
                          </a:solidFill>
                          <a:effectLst/>
                        </a:rPr>
                      </a:br>
                      <a:r>
                        <a:rPr lang="fi-FI" sz="1050" b="1" u="none" strike="noStrike" dirty="0">
                          <a:solidFill>
                            <a:srgbClr val="000000"/>
                          </a:solidFill>
                          <a:effectLst/>
                        </a:rPr>
                        <a:t>2030</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Trendi </a:t>
                      </a:r>
                      <a:br>
                        <a:rPr lang="fi-FI" sz="1050" b="1" u="none" strike="noStrike" dirty="0">
                          <a:solidFill>
                            <a:srgbClr val="000000"/>
                          </a:solidFill>
                          <a:effectLst/>
                        </a:rPr>
                      </a:br>
                      <a:r>
                        <a:rPr lang="fi-FI" sz="1050" b="1" u="none" strike="noStrike" dirty="0">
                          <a:solidFill>
                            <a:srgbClr val="000000"/>
                          </a:solidFill>
                          <a:effectLst/>
                        </a:rPr>
                        <a:t>2035</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Trendi </a:t>
                      </a:r>
                      <a:br>
                        <a:rPr lang="fi-FI" sz="1050" b="1" u="none" strike="noStrike" dirty="0">
                          <a:solidFill>
                            <a:srgbClr val="000000"/>
                          </a:solidFill>
                          <a:effectLst/>
                        </a:rPr>
                      </a:br>
                      <a:r>
                        <a:rPr lang="fi-FI" sz="1050" b="1" u="none" strike="noStrike" dirty="0">
                          <a:solidFill>
                            <a:srgbClr val="000000"/>
                          </a:solidFill>
                          <a:effectLst/>
                        </a:rPr>
                        <a:t>2040</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Trendi </a:t>
                      </a:r>
                      <a:br>
                        <a:rPr lang="fi-FI" sz="1050" b="1" u="none" strike="noStrike" dirty="0">
                          <a:solidFill>
                            <a:srgbClr val="000000"/>
                          </a:solidFill>
                          <a:effectLst/>
                        </a:rPr>
                      </a:br>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err="1">
                          <a:solidFill>
                            <a:srgbClr val="000000"/>
                          </a:solidFill>
                          <a:effectLst/>
                        </a:rPr>
                        <a:t>Omavar</a:t>
                      </a:r>
                      <a:r>
                        <a:rPr lang="fi-FI" sz="1050" b="1" u="none" strike="noStrike" dirty="0">
                          <a:solidFill>
                            <a:srgbClr val="000000"/>
                          </a:solidFill>
                          <a:effectLst/>
                        </a:rPr>
                        <a:t>.</a:t>
                      </a:r>
                      <a:br>
                        <a:rPr lang="fi-FI" sz="1050" b="1" u="none" strike="noStrike" dirty="0">
                          <a:solidFill>
                            <a:srgbClr val="000000"/>
                          </a:solidFill>
                          <a:effectLst/>
                        </a:rPr>
                      </a:br>
                      <a:r>
                        <a:rPr lang="fi-FI" sz="1050" b="1" u="none" strike="noStrike" dirty="0">
                          <a:solidFill>
                            <a:srgbClr val="000000"/>
                          </a:solidFill>
                          <a:effectLst/>
                        </a:rPr>
                        <a:t>2025</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err="1">
                          <a:solidFill>
                            <a:srgbClr val="000000"/>
                          </a:solidFill>
                          <a:effectLst/>
                        </a:rPr>
                        <a:t>Omavar</a:t>
                      </a:r>
                      <a:r>
                        <a:rPr lang="fi-FI" sz="1050" b="1" u="none" strike="noStrike" dirty="0">
                          <a:solidFill>
                            <a:srgbClr val="000000"/>
                          </a:solidFill>
                          <a:effectLst/>
                        </a:rPr>
                        <a:t>. </a:t>
                      </a:r>
                      <a:br>
                        <a:rPr lang="fi-FI" sz="1050" b="1" u="none" strike="noStrike" dirty="0">
                          <a:solidFill>
                            <a:srgbClr val="000000"/>
                          </a:solidFill>
                          <a:effectLst/>
                        </a:rPr>
                      </a:br>
                      <a:r>
                        <a:rPr lang="fi-FI" sz="1050" b="1" u="none" strike="noStrike" dirty="0">
                          <a:solidFill>
                            <a:srgbClr val="000000"/>
                          </a:solidFill>
                          <a:effectLst/>
                        </a:rPr>
                        <a:t>2030</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err="1">
                          <a:solidFill>
                            <a:srgbClr val="000000"/>
                          </a:solidFill>
                          <a:effectLst/>
                        </a:rPr>
                        <a:t>Omavar</a:t>
                      </a:r>
                      <a:r>
                        <a:rPr lang="fi-FI" sz="1050" b="1" u="none" strike="noStrike" dirty="0">
                          <a:solidFill>
                            <a:srgbClr val="000000"/>
                          </a:solidFill>
                          <a:effectLst/>
                        </a:rPr>
                        <a:t>. </a:t>
                      </a:r>
                      <a:br>
                        <a:rPr lang="fi-FI" sz="1050" b="1" u="none" strike="noStrike" dirty="0">
                          <a:solidFill>
                            <a:srgbClr val="000000"/>
                          </a:solidFill>
                          <a:effectLst/>
                        </a:rPr>
                      </a:br>
                      <a:r>
                        <a:rPr lang="fi-FI" sz="1050" b="1" u="none" strike="noStrike" dirty="0">
                          <a:solidFill>
                            <a:srgbClr val="000000"/>
                          </a:solidFill>
                          <a:effectLst/>
                        </a:rPr>
                        <a:t>2035</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err="1">
                          <a:solidFill>
                            <a:srgbClr val="000000"/>
                          </a:solidFill>
                          <a:effectLst/>
                        </a:rPr>
                        <a:t>Omavar</a:t>
                      </a:r>
                      <a:r>
                        <a:rPr lang="fi-FI" sz="1050" b="1" u="none" strike="noStrike" dirty="0">
                          <a:solidFill>
                            <a:srgbClr val="000000"/>
                          </a:solidFill>
                          <a:effectLst/>
                        </a:rPr>
                        <a:t>. </a:t>
                      </a:r>
                      <a:br>
                        <a:rPr lang="fi-FI" sz="1050" b="1" u="none" strike="noStrike" dirty="0">
                          <a:solidFill>
                            <a:srgbClr val="000000"/>
                          </a:solidFill>
                          <a:effectLst/>
                        </a:rPr>
                      </a:br>
                      <a:r>
                        <a:rPr lang="fi-FI" sz="1050" b="1" u="none" strike="noStrike" dirty="0">
                          <a:solidFill>
                            <a:srgbClr val="000000"/>
                          </a:solidFill>
                          <a:effectLst/>
                        </a:rPr>
                        <a:t>2040</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err="1">
                          <a:solidFill>
                            <a:srgbClr val="000000"/>
                          </a:solidFill>
                          <a:effectLst/>
                        </a:rPr>
                        <a:t>Omavar</a:t>
                      </a:r>
                      <a:r>
                        <a:rPr lang="fi-FI" sz="1050" b="1" u="none" strike="noStrike" dirty="0">
                          <a:solidFill>
                            <a:srgbClr val="000000"/>
                          </a:solidFill>
                          <a:effectLst/>
                        </a:rPr>
                        <a:t>. </a:t>
                      </a:r>
                      <a:br>
                        <a:rPr lang="fi-FI" sz="1050" b="1" u="none" strike="noStrike" dirty="0">
                          <a:solidFill>
                            <a:srgbClr val="000000"/>
                          </a:solidFill>
                          <a:effectLst/>
                        </a:rPr>
                      </a:br>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250797"/>
                  </a:ext>
                </a:extLst>
              </a:tr>
              <a:tr h="190522">
                <a:tc>
                  <a:txBody>
                    <a:bodyPr/>
                    <a:lstStyle/>
                    <a:p>
                      <a:pPr algn="l" fontAlgn="b"/>
                      <a:r>
                        <a:rPr lang="fi-FI" sz="1050" b="0" u="none" strike="noStrike" dirty="0">
                          <a:solidFill>
                            <a:srgbClr val="000000"/>
                          </a:solidFill>
                          <a:effectLst/>
                        </a:rPr>
                        <a:t>Kuopio</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124 021</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127 119</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133 517</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138 570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142 108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144 769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123 606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122 435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120 679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117 896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114 277</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23464609"/>
                  </a:ext>
                </a:extLst>
              </a:tr>
              <a:tr h="190522">
                <a:tc>
                  <a:txBody>
                    <a:bodyPr/>
                    <a:lstStyle/>
                    <a:p>
                      <a:pPr algn="l" fontAlgn="b"/>
                      <a:r>
                        <a:rPr lang="fi-FI" sz="1050" b="0" u="none" strike="noStrike" dirty="0">
                          <a:solidFill>
                            <a:srgbClr val="000000"/>
                          </a:solidFill>
                          <a:effectLst/>
                        </a:rPr>
                        <a:t>Siilinjärvi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21 290</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21 214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20 865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20 545</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20 385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20 299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21 215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20 879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20 506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20 229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19 967</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08558501"/>
                  </a:ext>
                </a:extLst>
              </a:tr>
              <a:tr h="190522">
                <a:tc>
                  <a:txBody>
                    <a:bodyPr/>
                    <a:lstStyle/>
                    <a:p>
                      <a:pPr algn="l" fontAlgn="b"/>
                      <a:r>
                        <a:rPr lang="fi-FI" sz="1050" b="1" u="none" strike="noStrike" dirty="0">
                          <a:solidFill>
                            <a:srgbClr val="000000"/>
                          </a:solidFill>
                          <a:effectLst/>
                        </a:rPr>
                        <a:t>Kuopion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145 311</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148 333</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154 382</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159 115</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162 493</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165 068</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144 821</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143 314</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141 185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138 125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134 244</a:t>
                      </a:r>
                      <a:endParaRPr lang="fi-FI" sz="105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8209465"/>
                  </a:ext>
                </a:extLst>
              </a:tr>
              <a:tr h="190522">
                <a:tc>
                  <a:txBody>
                    <a:bodyPr/>
                    <a:lstStyle/>
                    <a:p>
                      <a:pPr algn="l" fontAlgn="b"/>
                      <a:r>
                        <a:rPr lang="fi-FI" sz="1050" b="0" u="none" strike="noStrike" dirty="0">
                          <a:solidFill>
                            <a:srgbClr val="000000"/>
                          </a:solidFill>
                          <a:effectLst/>
                        </a:rPr>
                        <a:t>Iisalmi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20 618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20 286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19 471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18 748</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18 162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17 696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20 287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19 460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18 642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17 824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16 983</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335674"/>
                  </a:ext>
                </a:extLst>
              </a:tr>
              <a:tr h="190522">
                <a:tc>
                  <a:txBody>
                    <a:bodyPr/>
                    <a:lstStyle/>
                    <a:p>
                      <a:pPr algn="l" fontAlgn="b"/>
                      <a:r>
                        <a:rPr lang="fi-FI" sz="1050" b="0" u="none" strike="noStrike" dirty="0">
                          <a:solidFill>
                            <a:srgbClr val="000000"/>
                          </a:solidFill>
                          <a:effectLst/>
                        </a:rPr>
                        <a:t>Kiuruvesi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7 475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7 210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6 645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6 192</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5 831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5 550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7 303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6 898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6 547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6 252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5 984</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28967356"/>
                  </a:ext>
                </a:extLst>
              </a:tr>
              <a:tr h="190522">
                <a:tc>
                  <a:txBody>
                    <a:bodyPr/>
                    <a:lstStyle/>
                    <a:p>
                      <a:pPr algn="l" fontAlgn="b"/>
                      <a:r>
                        <a:rPr lang="fi-FI" sz="1050" b="0" u="none" strike="noStrike" dirty="0">
                          <a:solidFill>
                            <a:srgbClr val="000000"/>
                          </a:solidFill>
                          <a:effectLst/>
                        </a:rPr>
                        <a:t>Keitele</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2 035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1 963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1 807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1 683</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1 585</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1 512</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1 980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1 838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1 699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1 568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1 441</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039322"/>
                  </a:ext>
                </a:extLst>
              </a:tr>
              <a:tr h="190522">
                <a:tc>
                  <a:txBody>
                    <a:bodyPr/>
                    <a:lstStyle/>
                    <a:p>
                      <a:pPr algn="l" fontAlgn="b"/>
                      <a:r>
                        <a:rPr lang="fi-FI" sz="1050" b="0" u="none" strike="noStrike" dirty="0">
                          <a:solidFill>
                            <a:srgbClr val="000000"/>
                          </a:solidFill>
                          <a:effectLst/>
                        </a:rPr>
                        <a:t>Lapinlahti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8 975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8 736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8 171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7 740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7 441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7 231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8 776</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8 288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7 846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7 461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7 090</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30163997"/>
                  </a:ext>
                </a:extLst>
              </a:tr>
              <a:tr h="190522">
                <a:tc>
                  <a:txBody>
                    <a:bodyPr/>
                    <a:lstStyle/>
                    <a:p>
                      <a:pPr algn="l" fontAlgn="b"/>
                      <a:r>
                        <a:rPr lang="fi-FI" sz="1050" b="0" u="none" strike="noStrike" dirty="0">
                          <a:solidFill>
                            <a:srgbClr val="000000"/>
                          </a:solidFill>
                          <a:effectLst/>
                        </a:rPr>
                        <a:t>Pielavesi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4 073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3 921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3 602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3 375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3 207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3 087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3 953</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3 657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3 387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3 154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2 943</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5666388"/>
                  </a:ext>
                </a:extLst>
              </a:tr>
              <a:tr h="190522">
                <a:tc>
                  <a:txBody>
                    <a:bodyPr/>
                    <a:lstStyle/>
                    <a:p>
                      <a:pPr algn="l" fontAlgn="b"/>
                      <a:r>
                        <a:rPr lang="fi-FI" sz="1050" b="0" u="none" strike="noStrike" dirty="0">
                          <a:solidFill>
                            <a:srgbClr val="000000"/>
                          </a:solidFill>
                          <a:effectLst/>
                        </a:rPr>
                        <a:t>Sonkajärvi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3 637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3 510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3 033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2 878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2 757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3 532</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3 268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3 020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2 794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2 581</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1288325"/>
                  </a:ext>
                </a:extLst>
              </a:tr>
              <a:tr h="190522">
                <a:tc>
                  <a:txBody>
                    <a:bodyPr/>
                    <a:lstStyle/>
                    <a:p>
                      <a:pPr algn="l" fontAlgn="b"/>
                      <a:r>
                        <a:rPr lang="fi-FI" sz="1050" b="0" u="none" strike="noStrike" dirty="0">
                          <a:solidFill>
                            <a:srgbClr val="000000"/>
                          </a:solidFill>
                          <a:effectLst/>
                        </a:rPr>
                        <a:t>Vieremä</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3 387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3 280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3 049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2 868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2 752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2 672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3 313</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3 129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2 964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2 823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2 689</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61472840"/>
                  </a:ext>
                </a:extLst>
              </a:tr>
              <a:tr h="190522">
                <a:tc>
                  <a:txBody>
                    <a:bodyPr/>
                    <a:lstStyle/>
                    <a:p>
                      <a:pPr algn="l" fontAlgn="b"/>
                      <a:r>
                        <a:rPr lang="fi-FI" sz="1050" b="1" u="none" strike="noStrike" dirty="0">
                          <a:solidFill>
                            <a:srgbClr val="000000"/>
                          </a:solidFill>
                          <a:effectLst/>
                        </a:rPr>
                        <a:t>Ylä-Savon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50 200</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48 906</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45 984</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43 639</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41 856</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40 505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49 144</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46 538</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44 105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41 876</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39 711</a:t>
                      </a:r>
                      <a:endParaRPr lang="fi-FI" sz="105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2378733"/>
                  </a:ext>
                </a:extLst>
              </a:tr>
              <a:tr h="190522">
                <a:tc>
                  <a:txBody>
                    <a:bodyPr/>
                    <a:lstStyle/>
                    <a:p>
                      <a:pPr algn="l" fontAlgn="b"/>
                      <a:r>
                        <a:rPr lang="fi-FI" sz="1050" b="0" u="none" strike="noStrike" dirty="0">
                          <a:solidFill>
                            <a:srgbClr val="000000"/>
                          </a:solidFill>
                          <a:effectLst/>
                        </a:rPr>
                        <a:t>Suonenjoki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6 708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6 536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6 164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5 862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5 652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5 506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6 551</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6 152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5 770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5 413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5 079</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874112"/>
                  </a:ext>
                </a:extLst>
              </a:tr>
              <a:tr h="190522">
                <a:tc>
                  <a:txBody>
                    <a:bodyPr/>
                    <a:lstStyle/>
                    <a:p>
                      <a:pPr algn="l" fontAlgn="b"/>
                      <a:r>
                        <a:rPr lang="fi-FI" sz="1050" b="0" u="none" strike="noStrike" dirty="0">
                          <a:solidFill>
                            <a:srgbClr val="000000"/>
                          </a:solidFill>
                          <a:effectLst/>
                        </a:rPr>
                        <a:t>Rautalampi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2 933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2 832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2 465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2 365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2 298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2 850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2 655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2 486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2 333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2 182</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5838551"/>
                  </a:ext>
                </a:extLst>
              </a:tr>
              <a:tr h="190522">
                <a:tc>
                  <a:txBody>
                    <a:bodyPr/>
                    <a:lstStyle/>
                    <a:p>
                      <a:pPr algn="l" fontAlgn="b"/>
                      <a:r>
                        <a:rPr lang="fi-FI" sz="1050" b="0" u="none" strike="noStrike" dirty="0">
                          <a:solidFill>
                            <a:srgbClr val="000000"/>
                          </a:solidFill>
                          <a:effectLst/>
                        </a:rPr>
                        <a:t>Tervo</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1 412</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1 357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1 246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1 156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1 093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1 050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1 360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1 237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1 117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1 000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890</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01314633"/>
                  </a:ext>
                </a:extLst>
              </a:tr>
              <a:tr h="190522">
                <a:tc>
                  <a:txBody>
                    <a:bodyPr/>
                    <a:lstStyle/>
                    <a:p>
                      <a:pPr algn="l" fontAlgn="b"/>
                      <a:r>
                        <a:rPr lang="fi-FI" sz="1050" b="0" u="none" strike="noStrike" dirty="0">
                          <a:solidFill>
                            <a:srgbClr val="000000"/>
                          </a:solidFill>
                          <a:effectLst/>
                        </a:rPr>
                        <a:t>Vesanto</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1 895</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1 840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1 721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1 635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1 574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1 526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1 821</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1 648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1 495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1 354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1 223</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25774644"/>
                  </a:ext>
                </a:extLst>
              </a:tr>
              <a:tr h="190522">
                <a:tc>
                  <a:txBody>
                    <a:bodyPr/>
                    <a:lstStyle/>
                    <a:p>
                      <a:pPr algn="l" fontAlgn="b"/>
                      <a:r>
                        <a:rPr lang="fi-FI" sz="1050" b="1" u="none" strike="noStrike" dirty="0">
                          <a:solidFill>
                            <a:srgbClr val="000000"/>
                          </a:solidFill>
                          <a:effectLst/>
                        </a:rPr>
                        <a:t>Sisä-Savon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12 948</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12 565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11 752</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11 118</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10 684</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10 380</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12 582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11 692</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10 868</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10 100</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9 374</a:t>
                      </a:r>
                      <a:endParaRPr lang="fi-FI" sz="105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28563168"/>
                  </a:ext>
                </a:extLst>
              </a:tr>
              <a:tr h="190522">
                <a:tc>
                  <a:txBody>
                    <a:bodyPr/>
                    <a:lstStyle/>
                    <a:p>
                      <a:pPr algn="l" fontAlgn="b"/>
                      <a:r>
                        <a:rPr lang="fi-FI" sz="1050" b="0" u="none" strike="noStrike" dirty="0">
                          <a:solidFill>
                            <a:srgbClr val="000000"/>
                          </a:solidFill>
                          <a:effectLst/>
                        </a:rPr>
                        <a:t>Kaavi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2 628</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2 505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2 273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2 118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2 023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1 967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2 535</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2 302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2 093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1 916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1 761</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6404741"/>
                  </a:ext>
                </a:extLst>
              </a:tr>
              <a:tr h="190522">
                <a:tc>
                  <a:txBody>
                    <a:bodyPr/>
                    <a:lstStyle/>
                    <a:p>
                      <a:pPr algn="l" fontAlgn="b"/>
                      <a:r>
                        <a:rPr lang="fi-FI" sz="1050" b="0" u="none" strike="noStrike" dirty="0">
                          <a:solidFill>
                            <a:srgbClr val="000000"/>
                          </a:solidFill>
                          <a:effectLst/>
                        </a:rPr>
                        <a:t>Rautavaara</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1 424</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1 348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1 196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1 092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1 026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982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1 365</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1 224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1 095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980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877</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54095751"/>
                  </a:ext>
                </a:extLst>
              </a:tr>
              <a:tr h="190522">
                <a:tc>
                  <a:txBody>
                    <a:bodyPr/>
                    <a:lstStyle/>
                    <a:p>
                      <a:pPr algn="l" fontAlgn="b"/>
                      <a:r>
                        <a:rPr lang="fi-FI" sz="1050" b="0" u="none" strike="noStrike" dirty="0">
                          <a:solidFill>
                            <a:srgbClr val="000000"/>
                          </a:solidFill>
                          <a:effectLst/>
                        </a:rPr>
                        <a:t>Tuusniemi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2 313</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2 239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2 085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1 979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1 909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1 869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2 229</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2 024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1 834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1 660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1 498</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22002626"/>
                  </a:ext>
                </a:extLst>
              </a:tr>
              <a:tr h="209067">
                <a:tc>
                  <a:txBody>
                    <a:bodyPr/>
                    <a:lstStyle/>
                    <a:p>
                      <a:pPr algn="l" fontAlgn="b"/>
                      <a:r>
                        <a:rPr lang="fi-FI" sz="1050" b="1" u="none" strike="noStrike" dirty="0">
                          <a:solidFill>
                            <a:srgbClr val="000000"/>
                          </a:solidFill>
                          <a:effectLst/>
                        </a:rPr>
                        <a:t>Koillis-Savon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6 365</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6 092</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5 554</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5 189</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4 958</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4 818</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6 129</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5 550</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5 022</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4 556</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4 136</a:t>
                      </a:r>
                      <a:endParaRPr lang="fi-FI" sz="105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32228931"/>
                  </a:ext>
                </a:extLst>
              </a:tr>
              <a:tr h="190522">
                <a:tc>
                  <a:txBody>
                    <a:bodyPr/>
                    <a:lstStyle/>
                    <a:p>
                      <a:pPr algn="l" fontAlgn="b"/>
                      <a:r>
                        <a:rPr lang="fi-FI" sz="1050" b="0" u="none" strike="noStrike" dirty="0">
                          <a:solidFill>
                            <a:srgbClr val="000000"/>
                          </a:solidFill>
                          <a:effectLst/>
                        </a:rPr>
                        <a:t>Varkaus</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19 727</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19 272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18 316</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17 593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17 044</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16 625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19 300</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18 232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17 170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16 119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15 066</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3763931"/>
                  </a:ext>
                </a:extLst>
              </a:tr>
              <a:tr h="190522">
                <a:tc>
                  <a:txBody>
                    <a:bodyPr/>
                    <a:lstStyle/>
                    <a:p>
                      <a:pPr algn="l" fontAlgn="b"/>
                      <a:r>
                        <a:rPr lang="fi-FI" sz="1050" b="0" u="none" strike="noStrike" dirty="0">
                          <a:solidFill>
                            <a:srgbClr val="000000"/>
                          </a:solidFill>
                          <a:effectLst/>
                        </a:rPr>
                        <a:t>Joroinen</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4 590</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4 513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4 310</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4 155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4 048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3 977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4 493</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4 237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3 987</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3 748</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3 523</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30772134"/>
                  </a:ext>
                </a:extLst>
              </a:tr>
              <a:tr h="190522">
                <a:tc>
                  <a:txBody>
                    <a:bodyPr/>
                    <a:lstStyle/>
                    <a:p>
                      <a:pPr algn="l" fontAlgn="b"/>
                      <a:r>
                        <a:rPr lang="fi-FI" sz="1050" b="0" u="none" strike="noStrike" dirty="0">
                          <a:solidFill>
                            <a:srgbClr val="000000"/>
                          </a:solidFill>
                          <a:effectLst/>
                        </a:rPr>
                        <a:t>Leppävirta</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9 049</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8 835</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8 339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7 981</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7 719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7 523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dirty="0">
                          <a:solidFill>
                            <a:srgbClr val="000000"/>
                          </a:solidFill>
                          <a:effectLst/>
                        </a:rPr>
                        <a:t>8 869</a:t>
                      </a:r>
                      <a:endParaRPr lang="fi-FI" sz="10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8 383</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7 932</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7 539</a:t>
                      </a:r>
                      <a:endParaRPr lang="fi-FI"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0" u="none" strike="noStrike">
                          <a:solidFill>
                            <a:srgbClr val="000000"/>
                          </a:solidFill>
                          <a:effectLst/>
                        </a:rPr>
                        <a:t>7 170</a:t>
                      </a:r>
                      <a:endParaRPr lang="fi-FI" sz="105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35301986"/>
                  </a:ext>
                </a:extLst>
              </a:tr>
              <a:tr h="190522">
                <a:tc>
                  <a:txBody>
                    <a:bodyPr/>
                    <a:lstStyle/>
                    <a:p>
                      <a:pPr algn="l" fontAlgn="b"/>
                      <a:r>
                        <a:rPr lang="fi-FI" sz="1050" b="1" u="none" strike="noStrike" dirty="0">
                          <a:solidFill>
                            <a:srgbClr val="000000"/>
                          </a:solidFill>
                          <a:effectLst/>
                        </a:rPr>
                        <a:t>Varkauden seutukunta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33 366</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32 620</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30 965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29 729</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28 811</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28 125</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32 662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30 852</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29 089</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27 406</a:t>
                      </a:r>
                      <a:endParaRPr lang="fi-FI" sz="10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solidFill>
                            <a:srgbClr val="000000"/>
                          </a:solidFill>
                          <a:effectLst/>
                        </a:rPr>
                        <a:t>25 759</a:t>
                      </a:r>
                      <a:endParaRPr lang="fi-FI" sz="1050" b="1" i="0" u="none" strike="noStrike">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94256018"/>
                  </a:ext>
                </a:extLst>
              </a:tr>
              <a:tr h="190522">
                <a:tc>
                  <a:txBody>
                    <a:bodyPr/>
                    <a:lstStyle/>
                    <a:p>
                      <a:pPr algn="l" fontAlgn="b"/>
                      <a:r>
                        <a:rPr lang="fi-FI" sz="1050" b="1" u="none" strike="noStrike" dirty="0">
                          <a:solidFill>
                            <a:srgbClr val="000000"/>
                          </a:solidFill>
                          <a:effectLst/>
                        </a:rPr>
                        <a:t>Pohjois-Savo</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248 190</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248 516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248 637</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248 790</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248 802</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248 896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245 338</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237 946</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230 269</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222 063</a:t>
                      </a:r>
                      <a:endParaRPr lang="fi-FI" sz="10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b="1" u="none" strike="noStrike" dirty="0">
                          <a:solidFill>
                            <a:srgbClr val="000000"/>
                          </a:solidFill>
                          <a:effectLst/>
                        </a:rPr>
                        <a:t>213 224</a:t>
                      </a:r>
                      <a:endParaRPr lang="fi-FI" sz="1050" b="1"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9913561"/>
                  </a:ext>
                </a:extLst>
              </a:tr>
            </a:tbl>
          </a:graphicData>
        </a:graphic>
      </p:graphicFrame>
      <p:sp>
        <p:nvSpPr>
          <p:cNvPr id="5" name="Otsikko 2">
            <a:extLst>
              <a:ext uri="{FF2B5EF4-FFF2-40B4-BE49-F238E27FC236}">
                <a16:creationId xmlns:a16="http://schemas.microsoft.com/office/drawing/2014/main" id="{BB917D1A-602F-ED2B-DD52-F17B49E11FBA}"/>
              </a:ext>
            </a:extLst>
          </p:cNvPr>
          <p:cNvSpPr txBox="1">
            <a:spLocks/>
          </p:cNvSpPr>
          <p:nvPr/>
        </p:nvSpPr>
        <p:spPr>
          <a:xfrm>
            <a:off x="0" y="2"/>
            <a:ext cx="12192000" cy="733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70C0"/>
                </a:solidFill>
                <a:effectLst/>
                <a:uLnTx/>
                <a:uFillTx/>
                <a:latin typeface="Franklin Gothic Medium" panose="020B0603020102020204" pitchFamily="34" charset="0"/>
              </a:rPr>
              <a:t>Pohjois-Savon väestö v. 2023 sekä trendiennuste </a:t>
            </a:r>
            <a:br>
              <a:rPr kumimoji="0" lang="fi-FI" sz="2400" b="0" i="0" u="none" strike="noStrike" kern="1200" cap="none" spc="0" normalizeH="0" baseline="0" noProof="0" dirty="0">
                <a:ln>
                  <a:noFill/>
                </a:ln>
                <a:solidFill>
                  <a:srgbClr val="0070C0"/>
                </a:solidFill>
                <a:effectLst/>
                <a:uLnTx/>
                <a:uFillTx/>
                <a:latin typeface="Franklin Gothic Medium" panose="020B0603020102020204" pitchFamily="34" charset="0"/>
              </a:rPr>
            </a:br>
            <a:r>
              <a:rPr kumimoji="0" lang="fi-FI" sz="2400" b="0" i="0" u="none" strike="noStrike" kern="1200" cap="none" spc="0" normalizeH="0" baseline="0" noProof="0" dirty="0">
                <a:ln>
                  <a:noFill/>
                </a:ln>
                <a:solidFill>
                  <a:srgbClr val="0070C0"/>
                </a:solidFill>
                <a:effectLst/>
                <a:uLnTx/>
                <a:uFillTx/>
                <a:latin typeface="Franklin Gothic Medium" panose="020B0603020102020204" pitchFamily="34" charset="0"/>
              </a:rPr>
              <a:t>ja omavaraislaskelma*) v. 2025–2045</a:t>
            </a:r>
          </a:p>
        </p:txBody>
      </p:sp>
      <p:sp>
        <p:nvSpPr>
          <p:cNvPr id="6" name="Tekstiruutu 5">
            <a:extLst>
              <a:ext uri="{FF2B5EF4-FFF2-40B4-BE49-F238E27FC236}">
                <a16:creationId xmlns:a16="http://schemas.microsoft.com/office/drawing/2014/main" id="{A5C88605-650A-6342-B7FD-C640690277B5}"/>
              </a:ext>
            </a:extLst>
          </p:cNvPr>
          <p:cNvSpPr txBox="1"/>
          <p:nvPr/>
        </p:nvSpPr>
        <p:spPr>
          <a:xfrm>
            <a:off x="1628777" y="6149225"/>
            <a:ext cx="7153273" cy="461665"/>
          </a:xfrm>
          <a:prstGeom prst="rect">
            <a:avLst/>
          </a:prstGeom>
          <a:noFill/>
        </p:spPr>
        <p:txBody>
          <a:bodyPr wrap="square" rtlCol="0">
            <a:spAutoFit/>
          </a:bodyPr>
          <a:lstStyle/>
          <a:p>
            <a:r>
              <a:rPr lang="fi-FI" sz="800" dirty="0">
                <a:solidFill>
                  <a:prstClr val="black"/>
                </a:solidFill>
                <a:latin typeface="Calibri"/>
              </a:rPr>
              <a:t>Lähde: Tilastokeskus</a:t>
            </a:r>
          </a:p>
          <a:p>
            <a:r>
              <a:rPr lang="fi-FI" sz="800" dirty="0">
                <a:solidFill>
                  <a:prstClr val="black"/>
                </a:solidFill>
                <a:latin typeface="Calibri"/>
              </a:rPr>
              <a:t>*) Trendiennuste huomioi syntyvyyden, kuolleisuuden, kuntien välisen muuttoliikkeen ja siirtolaisuuden vaikutuksen väestönkehitykseen. Omavaraislaskelma ilmaisee, millainen tuleva väestönkehitys olisi ilman muuttoliikettä. Omavaraislaskelmassa on huomioitu vain syntyvyyden ja kuolleisuuden vaikutus väestönkehitykseen.</a:t>
            </a:r>
          </a:p>
        </p:txBody>
      </p:sp>
      <p:pic>
        <p:nvPicPr>
          <p:cNvPr id="2" name="Kuva 1" descr="Kuva, joka sisältää kohteen teksti&#10;&#10;Kuvaus luotu automaattisesti">
            <a:extLst>
              <a:ext uri="{FF2B5EF4-FFF2-40B4-BE49-F238E27FC236}">
                <a16:creationId xmlns:a16="http://schemas.microsoft.com/office/drawing/2014/main" id="{10410D96-BB90-C5E9-C11A-A0C21038FFF6}"/>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80937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C1427469-C295-3DA1-4306-467A1F803BA1}"/>
              </a:ext>
            </a:extLst>
          </p:cNvPr>
          <p:cNvSpPr txBox="1">
            <a:spLocks/>
          </p:cNvSpPr>
          <p:nvPr/>
        </p:nvSpPr>
        <p:spPr>
          <a:xfrm>
            <a:off x="0" y="1"/>
            <a:ext cx="12192000" cy="79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Elävänä syntyneet Pohjois-Savossa v. 1990–2023 </a:t>
            </a:r>
            <a:b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br>
            <a:r>
              <a:rPr kumimoji="0" lang="fi-FI" sz="2400" b="1" i="0" u="none" strike="noStrike" kern="1200" cap="none" spc="0" normalizeH="0" baseline="0" noProof="0" dirty="0">
                <a:ln>
                  <a:noFill/>
                </a:ln>
                <a:solidFill>
                  <a:srgbClr val="0070C0"/>
                </a:solidFill>
                <a:effectLst/>
                <a:uLnTx/>
                <a:uFillTx/>
                <a:latin typeface="Franklin Gothic Medium" panose="020B0603020102020204" pitchFamily="34" charset="0"/>
              </a:rPr>
              <a:t>ja ennuste v. 2025–2045</a:t>
            </a:r>
          </a:p>
        </p:txBody>
      </p:sp>
      <p:graphicFrame>
        <p:nvGraphicFramePr>
          <p:cNvPr id="5" name="Taulukko 4">
            <a:extLst>
              <a:ext uri="{FF2B5EF4-FFF2-40B4-BE49-F238E27FC236}">
                <a16:creationId xmlns:a16="http://schemas.microsoft.com/office/drawing/2014/main" id="{7B784E2E-41C6-C4B3-ED19-BDE3010DF90F}"/>
              </a:ext>
            </a:extLst>
          </p:cNvPr>
          <p:cNvGraphicFramePr>
            <a:graphicFrameLocks noGrp="1"/>
          </p:cNvGraphicFramePr>
          <p:nvPr>
            <p:extLst>
              <p:ext uri="{D42A27DB-BD31-4B8C-83A1-F6EECF244321}">
                <p14:modId xmlns:p14="http://schemas.microsoft.com/office/powerpoint/2010/main" val="2428535539"/>
              </p:ext>
            </p:extLst>
          </p:nvPr>
        </p:nvGraphicFramePr>
        <p:xfrm>
          <a:off x="1741615" y="1047750"/>
          <a:ext cx="8708769" cy="5142231"/>
        </p:xfrm>
        <a:graphic>
          <a:graphicData uri="http://schemas.openxmlformats.org/drawingml/2006/table">
            <a:tbl>
              <a:tblPr firstRow="1" bandRow="1">
                <a:tableStyleId>{D27102A9-8310-4765-A935-A1911B00CA55}</a:tableStyleId>
              </a:tblPr>
              <a:tblGrid>
                <a:gridCol w="2632309">
                  <a:extLst>
                    <a:ext uri="{9D8B030D-6E8A-4147-A177-3AD203B41FA5}">
                      <a16:colId xmlns:a16="http://schemas.microsoft.com/office/drawing/2014/main" val="461622076"/>
                    </a:ext>
                  </a:extLst>
                </a:gridCol>
                <a:gridCol w="467420">
                  <a:extLst>
                    <a:ext uri="{9D8B030D-6E8A-4147-A177-3AD203B41FA5}">
                      <a16:colId xmlns:a16="http://schemas.microsoft.com/office/drawing/2014/main" val="1714619032"/>
                    </a:ext>
                  </a:extLst>
                </a:gridCol>
                <a:gridCol w="467420">
                  <a:extLst>
                    <a:ext uri="{9D8B030D-6E8A-4147-A177-3AD203B41FA5}">
                      <a16:colId xmlns:a16="http://schemas.microsoft.com/office/drawing/2014/main" val="2790050170"/>
                    </a:ext>
                  </a:extLst>
                </a:gridCol>
                <a:gridCol w="467420">
                  <a:extLst>
                    <a:ext uri="{9D8B030D-6E8A-4147-A177-3AD203B41FA5}">
                      <a16:colId xmlns:a16="http://schemas.microsoft.com/office/drawing/2014/main" val="1676387159"/>
                    </a:ext>
                  </a:extLst>
                </a:gridCol>
                <a:gridCol w="467420">
                  <a:extLst>
                    <a:ext uri="{9D8B030D-6E8A-4147-A177-3AD203B41FA5}">
                      <a16:colId xmlns:a16="http://schemas.microsoft.com/office/drawing/2014/main" val="2485393482"/>
                    </a:ext>
                  </a:extLst>
                </a:gridCol>
                <a:gridCol w="467420">
                  <a:extLst>
                    <a:ext uri="{9D8B030D-6E8A-4147-A177-3AD203B41FA5}">
                      <a16:colId xmlns:a16="http://schemas.microsoft.com/office/drawing/2014/main" val="3444514198"/>
                    </a:ext>
                  </a:extLst>
                </a:gridCol>
                <a:gridCol w="467420">
                  <a:extLst>
                    <a:ext uri="{9D8B030D-6E8A-4147-A177-3AD203B41FA5}">
                      <a16:colId xmlns:a16="http://schemas.microsoft.com/office/drawing/2014/main" val="2738116546"/>
                    </a:ext>
                  </a:extLst>
                </a:gridCol>
                <a:gridCol w="467420">
                  <a:extLst>
                    <a:ext uri="{9D8B030D-6E8A-4147-A177-3AD203B41FA5}">
                      <a16:colId xmlns:a16="http://schemas.microsoft.com/office/drawing/2014/main" val="1183392156"/>
                    </a:ext>
                  </a:extLst>
                </a:gridCol>
                <a:gridCol w="467420">
                  <a:extLst>
                    <a:ext uri="{9D8B030D-6E8A-4147-A177-3AD203B41FA5}">
                      <a16:colId xmlns:a16="http://schemas.microsoft.com/office/drawing/2014/main" val="2589316146"/>
                    </a:ext>
                  </a:extLst>
                </a:gridCol>
                <a:gridCol w="467420">
                  <a:extLst>
                    <a:ext uri="{9D8B030D-6E8A-4147-A177-3AD203B41FA5}">
                      <a16:colId xmlns:a16="http://schemas.microsoft.com/office/drawing/2014/main" val="2076717730"/>
                    </a:ext>
                  </a:extLst>
                </a:gridCol>
                <a:gridCol w="467420">
                  <a:extLst>
                    <a:ext uri="{9D8B030D-6E8A-4147-A177-3AD203B41FA5}">
                      <a16:colId xmlns:a16="http://schemas.microsoft.com/office/drawing/2014/main" val="2668464253"/>
                    </a:ext>
                  </a:extLst>
                </a:gridCol>
                <a:gridCol w="467420">
                  <a:extLst>
                    <a:ext uri="{9D8B030D-6E8A-4147-A177-3AD203B41FA5}">
                      <a16:colId xmlns:a16="http://schemas.microsoft.com/office/drawing/2014/main" val="835851610"/>
                    </a:ext>
                  </a:extLst>
                </a:gridCol>
                <a:gridCol w="467420">
                  <a:extLst>
                    <a:ext uri="{9D8B030D-6E8A-4147-A177-3AD203B41FA5}">
                      <a16:colId xmlns:a16="http://schemas.microsoft.com/office/drawing/2014/main" val="2266513443"/>
                    </a:ext>
                  </a:extLst>
                </a:gridCol>
                <a:gridCol w="467420">
                  <a:extLst>
                    <a:ext uri="{9D8B030D-6E8A-4147-A177-3AD203B41FA5}">
                      <a16:colId xmlns:a16="http://schemas.microsoft.com/office/drawing/2014/main" val="1839359292"/>
                    </a:ext>
                  </a:extLst>
                </a:gridCol>
              </a:tblGrid>
              <a:tr h="190453">
                <a:tc>
                  <a:txBody>
                    <a:bodyPr/>
                    <a:lstStyle/>
                    <a:p>
                      <a:pPr algn="l" fontAlgn="b"/>
                      <a:r>
                        <a:rPr lang="fi-FI" sz="1050" b="1" u="none" strike="noStrike" dirty="0">
                          <a:solidFill>
                            <a:srgbClr val="000000"/>
                          </a:solidFill>
                          <a:effectLst/>
                        </a:rPr>
                        <a:t>Alue</a:t>
                      </a:r>
                      <a:endParaRPr lang="fi-FI" sz="1050" b="1"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1990</a:t>
                      </a:r>
                      <a:endParaRPr lang="fi-FI" sz="1050" b="1" i="0" u="none" strike="noStrike" dirty="0">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1995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2023</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2035</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2040</a:t>
                      </a:r>
                      <a:endParaRPr lang="fi-FI" sz="1050" b="1"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2045</a:t>
                      </a:r>
                      <a:endParaRPr lang="fi-FI" sz="1050" b="1" i="0" u="none" strike="noStrike" dirty="0">
                        <a:solidFill>
                          <a:srgbClr val="000000"/>
                        </a:solidFill>
                        <a:effectLst/>
                        <a:latin typeface="+mn-lt"/>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672402"/>
                  </a:ext>
                </a:extLst>
              </a:tr>
              <a:tr h="190453">
                <a:tc>
                  <a:txBody>
                    <a:bodyPr/>
                    <a:lstStyle/>
                    <a:p>
                      <a:pPr algn="l" fontAlgn="b"/>
                      <a:r>
                        <a:rPr lang="fi-FI" sz="1050" b="0" u="none" strike="noStrike" dirty="0">
                          <a:solidFill>
                            <a:srgbClr val="000000"/>
                          </a:solidFill>
                          <a:effectLst/>
                        </a:rPr>
                        <a:t>Kuopio</a:t>
                      </a:r>
                      <a:endParaRPr lang="fi-FI" sz="1050" b="0" i="0" u="none" strike="noStrike" dirty="0">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1 406</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1 351</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1 173</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1 198</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1 213</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1 161</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1 032</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954</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1 008</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1 072</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1 118</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1 139</a:t>
                      </a:r>
                      <a:endParaRPr lang="fi-FI" sz="1050" b="0" i="0" u="none" strike="noStrike">
                        <a:solidFill>
                          <a:srgbClr val="000000"/>
                        </a:solidFill>
                        <a:effectLst/>
                        <a:latin typeface="+mn-lt"/>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1 109</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2097547"/>
                  </a:ext>
                </a:extLst>
              </a:tr>
              <a:tr h="190453">
                <a:tc>
                  <a:txBody>
                    <a:bodyPr/>
                    <a:lstStyle/>
                    <a:p>
                      <a:pPr algn="l" fontAlgn="b"/>
                      <a:r>
                        <a:rPr lang="fi-FI" sz="1050" b="0" u="none" strike="noStrike">
                          <a:solidFill>
                            <a:srgbClr val="000000"/>
                          </a:solidFill>
                          <a:effectLst/>
                        </a:rPr>
                        <a:t>Siilinjärvi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280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249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238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242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227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9621216"/>
                  </a:ext>
                </a:extLst>
              </a:tr>
              <a:tr h="190453">
                <a:tc>
                  <a:txBody>
                    <a:bodyPr/>
                    <a:lstStyle/>
                    <a:p>
                      <a:pPr algn="l" fontAlgn="b"/>
                      <a:r>
                        <a:rPr lang="fi-FI" sz="1050" b="1" u="none" strike="noStrike">
                          <a:solidFill>
                            <a:srgbClr val="000000"/>
                          </a:solidFill>
                          <a:effectLst/>
                        </a:rPr>
                        <a:t>Kuopion seutukunta</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1 686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1 600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1 411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1 440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1 440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1 416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1 196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1 115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1 161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1 218</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1 265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1 288</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1 253</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0560745"/>
                  </a:ext>
                </a:extLst>
              </a:tr>
              <a:tr h="190453">
                <a:tc>
                  <a:txBody>
                    <a:bodyPr/>
                    <a:lstStyle/>
                    <a:p>
                      <a:pPr algn="l" fontAlgn="b"/>
                      <a:r>
                        <a:rPr lang="fi-FI" sz="1050" b="0" u="none" strike="noStrike">
                          <a:solidFill>
                            <a:srgbClr val="000000"/>
                          </a:solidFill>
                          <a:effectLst/>
                        </a:rPr>
                        <a:t>Iisalmi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284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283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226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232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222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121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121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1300494"/>
                  </a:ext>
                </a:extLst>
              </a:tr>
              <a:tr h="190453">
                <a:tc>
                  <a:txBody>
                    <a:bodyPr/>
                    <a:lstStyle/>
                    <a:p>
                      <a:pPr algn="l" fontAlgn="b"/>
                      <a:r>
                        <a:rPr lang="fi-FI" sz="1050" b="0" u="none" strike="noStrike">
                          <a:solidFill>
                            <a:srgbClr val="000000"/>
                          </a:solidFill>
                          <a:effectLst/>
                        </a:rPr>
                        <a:t>Kiuruvesi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37</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9894458"/>
                  </a:ext>
                </a:extLst>
              </a:tr>
              <a:tr h="190453">
                <a:tc>
                  <a:txBody>
                    <a:bodyPr/>
                    <a:lstStyle/>
                    <a:p>
                      <a:pPr algn="l" fontAlgn="b"/>
                      <a:r>
                        <a:rPr lang="fi-FI" sz="1050" b="0" u="none" strike="noStrike">
                          <a:solidFill>
                            <a:srgbClr val="000000"/>
                          </a:solidFill>
                          <a:effectLst/>
                        </a:rPr>
                        <a:t>Keitele</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0170393"/>
                  </a:ext>
                </a:extLst>
              </a:tr>
              <a:tr h="190453">
                <a:tc>
                  <a:txBody>
                    <a:bodyPr/>
                    <a:lstStyle/>
                    <a:p>
                      <a:pPr algn="l" fontAlgn="b"/>
                      <a:r>
                        <a:rPr lang="fi-FI" sz="1050" b="0" u="none" strike="noStrike">
                          <a:solidFill>
                            <a:srgbClr val="000000"/>
                          </a:solidFill>
                          <a:effectLst/>
                        </a:rPr>
                        <a:t>Lapinlahti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132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122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45</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4026917"/>
                  </a:ext>
                </a:extLst>
              </a:tr>
              <a:tr h="190453">
                <a:tc>
                  <a:txBody>
                    <a:bodyPr/>
                    <a:lstStyle/>
                    <a:p>
                      <a:pPr algn="l" fontAlgn="b"/>
                      <a:r>
                        <a:rPr lang="fi-FI" sz="1050" b="0" u="none" strike="noStrike">
                          <a:solidFill>
                            <a:srgbClr val="000000"/>
                          </a:solidFill>
                          <a:effectLst/>
                        </a:rPr>
                        <a:t>Pielavesi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8512980"/>
                  </a:ext>
                </a:extLst>
              </a:tr>
              <a:tr h="190453">
                <a:tc>
                  <a:txBody>
                    <a:bodyPr/>
                    <a:lstStyle/>
                    <a:p>
                      <a:pPr algn="l" fontAlgn="b"/>
                      <a:r>
                        <a:rPr lang="fi-FI" sz="1050" b="0" u="none" strike="noStrike">
                          <a:solidFill>
                            <a:srgbClr val="000000"/>
                          </a:solidFill>
                          <a:effectLst/>
                        </a:rPr>
                        <a:t>Sonkajärvi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5971619"/>
                  </a:ext>
                </a:extLst>
              </a:tr>
              <a:tr h="190453">
                <a:tc>
                  <a:txBody>
                    <a:bodyPr/>
                    <a:lstStyle/>
                    <a:p>
                      <a:pPr algn="l" fontAlgn="b"/>
                      <a:r>
                        <a:rPr lang="fi-FI" sz="1050" b="0" u="none" strike="noStrike">
                          <a:solidFill>
                            <a:srgbClr val="000000"/>
                          </a:solidFill>
                          <a:effectLst/>
                        </a:rPr>
                        <a:t>Vieremä</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7464255"/>
                  </a:ext>
                </a:extLst>
              </a:tr>
              <a:tr h="190453">
                <a:tc>
                  <a:txBody>
                    <a:bodyPr/>
                    <a:lstStyle/>
                    <a:p>
                      <a:pPr algn="l" fontAlgn="b"/>
                      <a:r>
                        <a:rPr lang="fi-FI" sz="1050" b="1" u="none" strike="noStrike">
                          <a:solidFill>
                            <a:srgbClr val="000000"/>
                          </a:solidFill>
                          <a:effectLst/>
                        </a:rPr>
                        <a:t>Ylä-Savon seutukunta</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775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714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597</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556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582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492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363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295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278</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260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255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251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239</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2218420"/>
                  </a:ext>
                </a:extLst>
              </a:tr>
              <a:tr h="190453">
                <a:tc>
                  <a:txBody>
                    <a:bodyPr/>
                    <a:lstStyle/>
                    <a:p>
                      <a:pPr algn="l" fontAlgn="b"/>
                      <a:r>
                        <a:rPr lang="fi-FI" sz="1050" b="0" u="none" strike="noStrike">
                          <a:solidFill>
                            <a:srgbClr val="000000"/>
                          </a:solidFill>
                          <a:effectLst/>
                        </a:rPr>
                        <a:t>Suonenjoki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100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1649092"/>
                  </a:ext>
                </a:extLst>
              </a:tr>
              <a:tr h="190453">
                <a:tc>
                  <a:txBody>
                    <a:bodyPr/>
                    <a:lstStyle/>
                    <a:p>
                      <a:pPr algn="l" fontAlgn="b"/>
                      <a:r>
                        <a:rPr lang="fi-FI" sz="1050" b="0" u="none" strike="noStrike">
                          <a:solidFill>
                            <a:srgbClr val="000000"/>
                          </a:solidFill>
                          <a:effectLst/>
                        </a:rPr>
                        <a:t>Rautalampi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6841713"/>
                  </a:ext>
                </a:extLst>
              </a:tr>
              <a:tr h="190453">
                <a:tc>
                  <a:txBody>
                    <a:bodyPr/>
                    <a:lstStyle/>
                    <a:p>
                      <a:pPr algn="l" fontAlgn="b"/>
                      <a:r>
                        <a:rPr lang="fi-FI" sz="1050" b="0" u="none" strike="noStrike">
                          <a:solidFill>
                            <a:srgbClr val="000000"/>
                          </a:solidFill>
                          <a:effectLst/>
                        </a:rPr>
                        <a:t>Tervo</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4256304"/>
                  </a:ext>
                </a:extLst>
              </a:tr>
              <a:tr h="190453">
                <a:tc>
                  <a:txBody>
                    <a:bodyPr/>
                    <a:lstStyle/>
                    <a:p>
                      <a:pPr algn="l" fontAlgn="b"/>
                      <a:r>
                        <a:rPr lang="fi-FI" sz="1050" b="0" u="none" strike="noStrike">
                          <a:solidFill>
                            <a:srgbClr val="000000"/>
                          </a:solidFill>
                          <a:effectLst/>
                        </a:rPr>
                        <a:t>Vesanto</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5464508"/>
                  </a:ext>
                </a:extLst>
              </a:tr>
              <a:tr h="190453">
                <a:tc>
                  <a:txBody>
                    <a:bodyPr/>
                    <a:lstStyle/>
                    <a:p>
                      <a:pPr algn="l" fontAlgn="b"/>
                      <a:r>
                        <a:rPr lang="fi-FI" sz="1050" b="1" u="none" strike="noStrike">
                          <a:solidFill>
                            <a:srgbClr val="000000"/>
                          </a:solidFill>
                          <a:effectLst/>
                        </a:rPr>
                        <a:t>Sisä-Savon seutukunta</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210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163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146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115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113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114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66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60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47</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8409837"/>
                  </a:ext>
                </a:extLst>
              </a:tr>
              <a:tr h="190453">
                <a:tc>
                  <a:txBody>
                    <a:bodyPr/>
                    <a:lstStyle/>
                    <a:p>
                      <a:pPr algn="l" fontAlgn="b"/>
                      <a:r>
                        <a:rPr lang="fi-FI" sz="1050" b="0" u="none" strike="noStrike">
                          <a:solidFill>
                            <a:srgbClr val="000000"/>
                          </a:solidFill>
                          <a:effectLst/>
                        </a:rPr>
                        <a:t>Kaavi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0505295"/>
                  </a:ext>
                </a:extLst>
              </a:tr>
              <a:tr h="190453">
                <a:tc>
                  <a:txBody>
                    <a:bodyPr/>
                    <a:lstStyle/>
                    <a:p>
                      <a:pPr algn="l" fontAlgn="b"/>
                      <a:r>
                        <a:rPr lang="fi-FI" sz="1050" b="0" u="none" strike="noStrike">
                          <a:solidFill>
                            <a:srgbClr val="000000"/>
                          </a:solidFill>
                          <a:effectLst/>
                        </a:rPr>
                        <a:t>Rautavaara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8992617"/>
                  </a:ext>
                </a:extLst>
              </a:tr>
              <a:tr h="190453">
                <a:tc>
                  <a:txBody>
                    <a:bodyPr/>
                    <a:lstStyle/>
                    <a:p>
                      <a:pPr algn="l" fontAlgn="b"/>
                      <a:r>
                        <a:rPr lang="fi-FI" sz="1050" b="0" u="none" strike="noStrike">
                          <a:solidFill>
                            <a:srgbClr val="000000"/>
                          </a:solidFill>
                          <a:effectLst/>
                        </a:rPr>
                        <a:t>Tuusniemi</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3587362"/>
                  </a:ext>
                </a:extLst>
              </a:tr>
              <a:tr h="190453">
                <a:tc>
                  <a:txBody>
                    <a:bodyPr/>
                    <a:lstStyle/>
                    <a:p>
                      <a:pPr algn="l" fontAlgn="b"/>
                      <a:r>
                        <a:rPr lang="fi-FI" sz="1050" b="1" u="none" strike="noStrike">
                          <a:solidFill>
                            <a:srgbClr val="000000"/>
                          </a:solidFill>
                          <a:effectLst/>
                        </a:rPr>
                        <a:t>Koillis-Savon seutukunta</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113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97</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69</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65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50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44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40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19</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20</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1944753"/>
                  </a:ext>
                </a:extLst>
              </a:tr>
              <a:tr h="190453">
                <a:tc>
                  <a:txBody>
                    <a:bodyPr/>
                    <a:lstStyle/>
                    <a:p>
                      <a:pPr algn="l" fontAlgn="b"/>
                      <a:r>
                        <a:rPr lang="fi-FI" sz="1050" b="0" u="none" strike="noStrike">
                          <a:solidFill>
                            <a:srgbClr val="000000"/>
                          </a:solidFill>
                          <a:effectLst/>
                        </a:rPr>
                        <a:t>Varkaus</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276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229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210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157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83</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9834264"/>
                  </a:ext>
                </a:extLst>
              </a:tr>
              <a:tr h="190453">
                <a:tc>
                  <a:txBody>
                    <a:bodyPr/>
                    <a:lstStyle/>
                    <a:p>
                      <a:pPr algn="l" fontAlgn="b"/>
                      <a:r>
                        <a:rPr lang="fi-FI" sz="1050" b="0" u="none" strike="noStrike">
                          <a:solidFill>
                            <a:srgbClr val="000000"/>
                          </a:solidFill>
                          <a:effectLst/>
                        </a:rPr>
                        <a:t>Joroinen</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72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31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28</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26</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25</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24</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2995521"/>
                  </a:ext>
                </a:extLst>
              </a:tr>
              <a:tr h="190453">
                <a:tc>
                  <a:txBody>
                    <a:bodyPr/>
                    <a:lstStyle/>
                    <a:p>
                      <a:pPr algn="l" fontAlgn="b"/>
                      <a:r>
                        <a:rPr lang="fi-FI" sz="1050" b="0" u="none" strike="noStrike">
                          <a:solidFill>
                            <a:srgbClr val="000000"/>
                          </a:solidFill>
                          <a:effectLst/>
                        </a:rPr>
                        <a:t>Leppävirta</a:t>
                      </a:r>
                      <a:endParaRPr lang="fi-FI" sz="1050" b="0"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140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113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97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83</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102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77</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62</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61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54</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50</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51</a:t>
                      </a:r>
                      <a:endParaRPr lang="fi-FI" sz="1050" b="0" i="0" u="none" strike="noStrike">
                        <a:solidFill>
                          <a:srgbClr val="000000"/>
                        </a:solidFill>
                        <a:effectLst/>
                        <a:latin typeface="+mn-lt"/>
                      </a:endParaRPr>
                    </a:p>
                  </a:txBody>
                  <a:tcPr marL="0" marR="0" marT="0" marB="0" anchor="b"/>
                </a:tc>
                <a:tc>
                  <a:txBody>
                    <a:bodyPr/>
                    <a:lstStyle/>
                    <a:p>
                      <a:pPr algn="ctr" fontAlgn="b"/>
                      <a:r>
                        <a:rPr lang="fi-FI" sz="1050" b="0" u="none" strike="noStrike">
                          <a:solidFill>
                            <a:srgbClr val="000000"/>
                          </a:solidFill>
                          <a:effectLst/>
                        </a:rPr>
                        <a:t>49</a:t>
                      </a:r>
                      <a:endParaRPr lang="fi-FI" sz="1050" b="0"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25291936"/>
                  </a:ext>
                </a:extLst>
              </a:tr>
              <a:tr h="190453">
                <a:tc>
                  <a:txBody>
                    <a:bodyPr/>
                    <a:lstStyle/>
                    <a:p>
                      <a:pPr algn="l" fontAlgn="b"/>
                      <a:r>
                        <a:rPr lang="fi-FI" sz="1050" b="1" u="none" strike="noStrike">
                          <a:solidFill>
                            <a:srgbClr val="000000"/>
                          </a:solidFill>
                          <a:effectLst/>
                        </a:rPr>
                        <a:t>Varkauden seutukunta</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525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452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388</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345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364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265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185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194</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178</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166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163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162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156</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7948389"/>
                  </a:ext>
                </a:extLst>
              </a:tr>
              <a:tr h="190453">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3 309</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3 026</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2 611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2 521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2 549</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2 331</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1 850</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1 683</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1 695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1 718</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1 755</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1 772</a:t>
                      </a:r>
                      <a:endParaRPr lang="fi-FI" sz="1050" b="1" i="0" u="none" strike="noStrike">
                        <a:solidFill>
                          <a:srgbClr val="000000"/>
                        </a:solidFill>
                        <a:effectLst/>
                        <a:latin typeface="+mn-lt"/>
                      </a:endParaRPr>
                    </a:p>
                  </a:txBody>
                  <a:tcPr marL="0" marR="0" marT="0" marB="0" anchor="b"/>
                </a:tc>
                <a:tc>
                  <a:txBody>
                    <a:bodyPr/>
                    <a:lstStyle/>
                    <a:p>
                      <a:pPr algn="ctr" fontAlgn="b"/>
                      <a:r>
                        <a:rPr lang="fi-FI" sz="1050" b="1" u="none" strike="noStrike">
                          <a:solidFill>
                            <a:srgbClr val="000000"/>
                          </a:solidFill>
                          <a:effectLst/>
                        </a:rPr>
                        <a:t>1 715</a:t>
                      </a:r>
                      <a:endParaRPr lang="fi-FI" sz="1050" b="1" i="0" u="none" strike="noStrike">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1062043"/>
                  </a:ext>
                </a:extLst>
              </a:tr>
              <a:tr h="190453">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mn-lt"/>
                      </a:endParaRPr>
                    </a:p>
                  </a:txBody>
                  <a:tcPr marL="0" marR="0" marT="0" marB="0" anchor="b">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65 549</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63 067</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56 742</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57 745</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60 980</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55 472</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46 463</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43 383</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44 128</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44 943</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45 990</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46 792</a:t>
                      </a:r>
                      <a:endParaRPr lang="fi-FI" sz="1050" b="0" i="1" u="none" strike="noStrike" dirty="0">
                        <a:solidFill>
                          <a:srgbClr val="000000"/>
                        </a:solidFill>
                        <a:effectLst/>
                        <a:latin typeface="+mn-lt"/>
                      </a:endParaRPr>
                    </a:p>
                  </a:txBody>
                  <a:tcPr marL="0" marR="0" marT="0" marB="0" anchor="b">
                    <a:lnB w="9525"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46 070</a:t>
                      </a:r>
                      <a:endParaRPr lang="fi-FI" sz="1050" b="0" i="1" u="none" strike="noStrike" dirty="0">
                        <a:solidFill>
                          <a:srgbClr val="000000"/>
                        </a:solidFill>
                        <a:effectLst/>
                        <a:latin typeface="+mn-lt"/>
                      </a:endParaRPr>
                    </a:p>
                  </a:txBody>
                  <a:tcPr marL="0" marR="0" marT="0" marB="0" anchor="b">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244396"/>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17BC1AE9-E7DD-31AC-3A1E-5B90748D160C}"/>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06306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A84F2-43C4-DCAE-F7CB-B36CAC5C8F9D}"/>
              </a:ext>
            </a:extLst>
          </p:cNvPr>
          <p:cNvSpPr>
            <a:spLocks noGrp="1"/>
          </p:cNvSpPr>
          <p:nvPr>
            <p:ph type="title"/>
          </p:nvPr>
        </p:nvSpPr>
        <p:spPr>
          <a:xfrm>
            <a:off x="0" y="0"/>
            <a:ext cx="12192000" cy="792000"/>
          </a:xfrm>
        </p:spPr>
        <p:txBody>
          <a:bodyPr>
            <a:normAutofit/>
          </a:bodyPr>
          <a:lstStyle/>
          <a:p>
            <a:pPr algn="ctr"/>
            <a:r>
              <a:rPr lang="fi-FI" sz="2400" b="1" dirty="0">
                <a:solidFill>
                  <a:srgbClr val="0070C0"/>
                </a:solidFill>
                <a:latin typeface="Franklin Gothic Medium" panose="020B0603020102020204" pitchFamily="34" charset="0"/>
              </a:rPr>
              <a:t>Elävänä syntyneet maakunnittain v. 1990–2023 </a:t>
            </a:r>
            <a:br>
              <a:rPr lang="fi-FI" sz="2400" b="1" dirty="0">
                <a:solidFill>
                  <a:srgbClr val="0070C0"/>
                </a:solidFill>
                <a:latin typeface="Franklin Gothic Medium" panose="020B0603020102020204" pitchFamily="34" charset="0"/>
              </a:rPr>
            </a:br>
            <a:r>
              <a:rPr lang="fi-FI" sz="2400" b="1" dirty="0">
                <a:solidFill>
                  <a:srgbClr val="0070C0"/>
                </a:solidFill>
                <a:latin typeface="Franklin Gothic Medium" panose="020B0603020102020204" pitchFamily="34" charset="0"/>
              </a:rPr>
              <a:t>ja ennuste vuosille 2025–2045</a:t>
            </a:r>
          </a:p>
        </p:txBody>
      </p:sp>
      <p:graphicFrame>
        <p:nvGraphicFramePr>
          <p:cNvPr id="4" name="Taulukko 3">
            <a:extLst>
              <a:ext uri="{FF2B5EF4-FFF2-40B4-BE49-F238E27FC236}">
                <a16:creationId xmlns:a16="http://schemas.microsoft.com/office/drawing/2014/main" id="{7272AD0A-84B8-248D-EFC3-E6C2101F3F40}"/>
              </a:ext>
            </a:extLst>
          </p:cNvPr>
          <p:cNvGraphicFramePr>
            <a:graphicFrameLocks noGrp="1"/>
          </p:cNvGraphicFramePr>
          <p:nvPr>
            <p:extLst>
              <p:ext uri="{D42A27DB-BD31-4B8C-83A1-F6EECF244321}">
                <p14:modId xmlns:p14="http://schemas.microsoft.com/office/powerpoint/2010/main" val="459483088"/>
              </p:ext>
            </p:extLst>
          </p:nvPr>
        </p:nvGraphicFramePr>
        <p:xfrm>
          <a:off x="1798641" y="1090219"/>
          <a:ext cx="8594718" cy="4677561"/>
        </p:xfrm>
        <a:graphic>
          <a:graphicData uri="http://schemas.openxmlformats.org/drawingml/2006/table">
            <a:tbl>
              <a:tblPr firstRow="1" bandRow="1">
                <a:tableStyleId>{D27102A9-8310-4765-A935-A1911B00CA55}</a:tableStyleId>
              </a:tblPr>
              <a:tblGrid>
                <a:gridCol w="1727105">
                  <a:extLst>
                    <a:ext uri="{9D8B030D-6E8A-4147-A177-3AD203B41FA5}">
                      <a16:colId xmlns:a16="http://schemas.microsoft.com/office/drawing/2014/main" val="4107760052"/>
                    </a:ext>
                  </a:extLst>
                </a:gridCol>
                <a:gridCol w="584767">
                  <a:extLst>
                    <a:ext uri="{9D8B030D-6E8A-4147-A177-3AD203B41FA5}">
                      <a16:colId xmlns:a16="http://schemas.microsoft.com/office/drawing/2014/main" val="37678828"/>
                    </a:ext>
                  </a:extLst>
                </a:gridCol>
                <a:gridCol w="584767">
                  <a:extLst>
                    <a:ext uri="{9D8B030D-6E8A-4147-A177-3AD203B41FA5}">
                      <a16:colId xmlns:a16="http://schemas.microsoft.com/office/drawing/2014/main" val="1240300275"/>
                    </a:ext>
                  </a:extLst>
                </a:gridCol>
                <a:gridCol w="584767">
                  <a:extLst>
                    <a:ext uri="{9D8B030D-6E8A-4147-A177-3AD203B41FA5}">
                      <a16:colId xmlns:a16="http://schemas.microsoft.com/office/drawing/2014/main" val="3651599532"/>
                    </a:ext>
                  </a:extLst>
                </a:gridCol>
                <a:gridCol w="584767">
                  <a:extLst>
                    <a:ext uri="{9D8B030D-6E8A-4147-A177-3AD203B41FA5}">
                      <a16:colId xmlns:a16="http://schemas.microsoft.com/office/drawing/2014/main" val="3236049531"/>
                    </a:ext>
                  </a:extLst>
                </a:gridCol>
                <a:gridCol w="584767">
                  <a:extLst>
                    <a:ext uri="{9D8B030D-6E8A-4147-A177-3AD203B41FA5}">
                      <a16:colId xmlns:a16="http://schemas.microsoft.com/office/drawing/2014/main" val="3077980377"/>
                    </a:ext>
                  </a:extLst>
                </a:gridCol>
                <a:gridCol w="584767">
                  <a:extLst>
                    <a:ext uri="{9D8B030D-6E8A-4147-A177-3AD203B41FA5}">
                      <a16:colId xmlns:a16="http://schemas.microsoft.com/office/drawing/2014/main" val="3223925091"/>
                    </a:ext>
                  </a:extLst>
                </a:gridCol>
                <a:gridCol w="584767">
                  <a:extLst>
                    <a:ext uri="{9D8B030D-6E8A-4147-A177-3AD203B41FA5}">
                      <a16:colId xmlns:a16="http://schemas.microsoft.com/office/drawing/2014/main" val="1939918398"/>
                    </a:ext>
                  </a:extLst>
                </a:gridCol>
                <a:gridCol w="462374">
                  <a:extLst>
                    <a:ext uri="{9D8B030D-6E8A-4147-A177-3AD203B41FA5}">
                      <a16:colId xmlns:a16="http://schemas.microsoft.com/office/drawing/2014/main" val="556113945"/>
                    </a:ext>
                  </a:extLst>
                </a:gridCol>
                <a:gridCol w="462374">
                  <a:extLst>
                    <a:ext uri="{9D8B030D-6E8A-4147-A177-3AD203B41FA5}">
                      <a16:colId xmlns:a16="http://schemas.microsoft.com/office/drawing/2014/main" val="1508359029"/>
                    </a:ext>
                  </a:extLst>
                </a:gridCol>
                <a:gridCol w="462374">
                  <a:extLst>
                    <a:ext uri="{9D8B030D-6E8A-4147-A177-3AD203B41FA5}">
                      <a16:colId xmlns:a16="http://schemas.microsoft.com/office/drawing/2014/main" val="516978763"/>
                    </a:ext>
                  </a:extLst>
                </a:gridCol>
                <a:gridCol w="462374">
                  <a:extLst>
                    <a:ext uri="{9D8B030D-6E8A-4147-A177-3AD203B41FA5}">
                      <a16:colId xmlns:a16="http://schemas.microsoft.com/office/drawing/2014/main" val="1163593384"/>
                    </a:ext>
                  </a:extLst>
                </a:gridCol>
                <a:gridCol w="462374">
                  <a:extLst>
                    <a:ext uri="{9D8B030D-6E8A-4147-A177-3AD203B41FA5}">
                      <a16:colId xmlns:a16="http://schemas.microsoft.com/office/drawing/2014/main" val="3356275791"/>
                    </a:ext>
                  </a:extLst>
                </a:gridCol>
                <a:gridCol w="462374">
                  <a:extLst>
                    <a:ext uri="{9D8B030D-6E8A-4147-A177-3AD203B41FA5}">
                      <a16:colId xmlns:a16="http://schemas.microsoft.com/office/drawing/2014/main" val="642598550"/>
                    </a:ext>
                  </a:extLst>
                </a:gridCol>
              </a:tblGrid>
              <a:tr h="222741">
                <a:tc>
                  <a:txBody>
                    <a:bodyPr/>
                    <a:lstStyle/>
                    <a:p>
                      <a:pPr algn="l" fontAlgn="b"/>
                      <a:r>
                        <a:rPr lang="fi-FI" sz="1050" b="1" u="none" strike="noStrike" dirty="0">
                          <a:solidFill>
                            <a:srgbClr val="000000"/>
                          </a:solidFill>
                          <a:effectLst/>
                        </a:rPr>
                        <a:t>Maakunta</a:t>
                      </a:r>
                      <a:endParaRPr lang="fi-FI"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1990</a:t>
                      </a:r>
                      <a:endParaRPr lang="fi-FI" sz="105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1995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2005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2015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2023</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2025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2035</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a:solidFill>
                            <a:srgbClr val="000000"/>
                          </a:solidFill>
                          <a:effectLst/>
                        </a:rPr>
                        <a:t>2040</a:t>
                      </a:r>
                      <a:endParaRPr lang="fi-FI" sz="1050" b="1"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rPr>
                        <a:t>2045</a:t>
                      </a:r>
                      <a:endParaRPr lang="fi-FI" sz="1050" b="1"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005076"/>
                  </a:ext>
                </a:extLst>
              </a:tr>
              <a:tr h="222741">
                <a:tc>
                  <a:txBody>
                    <a:bodyPr/>
                    <a:lstStyle/>
                    <a:p>
                      <a:pPr algn="l" fontAlgn="b"/>
                      <a:r>
                        <a:rPr lang="fi-FI" sz="1050" b="0" u="none" strike="noStrike">
                          <a:solidFill>
                            <a:srgbClr val="000000"/>
                          </a:solidFill>
                          <a:effectLst/>
                        </a:rPr>
                        <a:t>Uusimaa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17 514</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17 838</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17 044</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17 528</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18 792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17 722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16 259</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15 752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16 168</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16 835</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17 346</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17 872</a:t>
                      </a:r>
                      <a:endParaRPr lang="fi-FI" sz="1050" b="0" i="0" u="none" strike="noStrike">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rPr>
                        <a:t>17 926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21462018"/>
                  </a:ext>
                </a:extLst>
              </a:tr>
              <a:tr h="222741">
                <a:tc>
                  <a:txBody>
                    <a:bodyPr/>
                    <a:lstStyle/>
                    <a:p>
                      <a:pPr algn="l" fontAlgn="b"/>
                      <a:r>
                        <a:rPr lang="fi-FI" sz="1050" b="0" u="none" strike="noStrike" dirty="0">
                          <a:solidFill>
                            <a:srgbClr val="000000"/>
                          </a:solidFill>
                          <a:effectLst/>
                        </a:rPr>
                        <a:t>Varsinais-Suomi</a:t>
                      </a:r>
                      <a:endParaRPr lang="fi-FI" sz="105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5 232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5 199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4 814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4 649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5 092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3 851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3 584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3 745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3 842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3 956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4 038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3 978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5020478"/>
                  </a:ext>
                </a:extLst>
              </a:tr>
              <a:tr h="222741">
                <a:tc>
                  <a:txBody>
                    <a:bodyPr/>
                    <a:lstStyle/>
                    <a:p>
                      <a:pPr algn="l" fontAlgn="b"/>
                      <a:r>
                        <a:rPr lang="fi-FI" sz="1050" b="0" u="none" strike="noStrike">
                          <a:solidFill>
                            <a:srgbClr val="000000"/>
                          </a:solidFill>
                          <a:effectLst/>
                        </a:rPr>
                        <a:t>Satakunta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2 898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2 013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1 287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1 231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5090898"/>
                  </a:ext>
                </a:extLst>
              </a:tr>
              <a:tr h="222741">
                <a:tc>
                  <a:txBody>
                    <a:bodyPr/>
                    <a:lstStyle/>
                    <a:p>
                      <a:pPr algn="l" fontAlgn="b"/>
                      <a:r>
                        <a:rPr lang="fi-FI" sz="1050" b="0" u="none" strike="noStrike">
                          <a:solidFill>
                            <a:srgbClr val="000000"/>
                          </a:solidFill>
                          <a:effectLst/>
                        </a:rPr>
                        <a:t>Kanta-Häme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1 973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1 718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1 191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1 055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1 035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2519683"/>
                  </a:ext>
                </a:extLst>
              </a:tr>
              <a:tr h="222741">
                <a:tc>
                  <a:txBody>
                    <a:bodyPr/>
                    <a:lstStyle/>
                    <a:p>
                      <a:pPr algn="l" fontAlgn="b"/>
                      <a:r>
                        <a:rPr lang="fi-FI" sz="1050" b="0" u="none" strike="noStrike">
                          <a:solidFill>
                            <a:srgbClr val="000000"/>
                          </a:solidFill>
                          <a:effectLst/>
                        </a:rPr>
                        <a:t>Pirkanmaa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5 430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5 201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4 826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5 305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5 688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5 304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4 339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4 196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4 356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4 588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4 780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4 899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4 813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4198183"/>
                  </a:ext>
                </a:extLst>
              </a:tr>
              <a:tr h="222741">
                <a:tc>
                  <a:txBody>
                    <a:bodyPr/>
                    <a:lstStyle/>
                    <a:p>
                      <a:pPr algn="l" fontAlgn="b"/>
                      <a:r>
                        <a:rPr lang="fi-FI" sz="1050" b="0" u="none" strike="noStrike">
                          <a:solidFill>
                            <a:srgbClr val="000000"/>
                          </a:solidFill>
                          <a:effectLst/>
                        </a:rPr>
                        <a:t>Päijät-Häme</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2 514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1 497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1 309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1 289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1 285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1 284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1 252</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8540990"/>
                  </a:ext>
                </a:extLst>
              </a:tr>
              <a:tr h="222741">
                <a:tc>
                  <a:txBody>
                    <a:bodyPr/>
                    <a:lstStyle/>
                    <a:p>
                      <a:pPr algn="l" fontAlgn="b"/>
                      <a:r>
                        <a:rPr lang="fi-FI" sz="1050" b="0" u="none" strike="noStrike">
                          <a:solidFill>
                            <a:srgbClr val="000000"/>
                          </a:solidFill>
                          <a:effectLst/>
                        </a:rPr>
                        <a:t>Kymenlaakso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2 084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2 027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1 604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1 423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810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756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716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9828604"/>
                  </a:ext>
                </a:extLst>
              </a:tr>
              <a:tr h="222741">
                <a:tc>
                  <a:txBody>
                    <a:bodyPr/>
                    <a:lstStyle/>
                    <a:p>
                      <a:pPr algn="l" fontAlgn="b"/>
                      <a:r>
                        <a:rPr lang="fi-FI" sz="1050" b="0" u="none" strike="noStrike">
                          <a:solidFill>
                            <a:srgbClr val="000000"/>
                          </a:solidFill>
                          <a:effectLst/>
                        </a:rPr>
                        <a:t>Etelä-Karjala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1 568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1 434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1 209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1 218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1 098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693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658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707769"/>
                  </a:ext>
                </a:extLst>
              </a:tr>
              <a:tr h="222741">
                <a:tc>
                  <a:txBody>
                    <a:bodyPr/>
                    <a:lstStyle/>
                    <a:p>
                      <a:pPr algn="l" fontAlgn="b"/>
                      <a:r>
                        <a:rPr lang="fi-FI" sz="1050" b="0" u="none" strike="noStrike">
                          <a:solidFill>
                            <a:srgbClr val="000000"/>
                          </a:solidFill>
                          <a:effectLst/>
                        </a:rPr>
                        <a:t>Etelä-Savo</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1 862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1 634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1 148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720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633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625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599</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8827962"/>
                  </a:ext>
                </a:extLst>
              </a:tr>
              <a:tr h="222741">
                <a:tc>
                  <a:txBody>
                    <a:bodyPr/>
                    <a:lstStyle/>
                    <a:p>
                      <a:pPr algn="l" fontAlgn="b"/>
                      <a:r>
                        <a:rPr lang="fi-FI" sz="1050" b="1" u="none" strike="noStrike">
                          <a:solidFill>
                            <a:srgbClr val="000000"/>
                          </a:solidFill>
                          <a:effectLst/>
                        </a:rPr>
                        <a:t>Pohjois-Savo</a:t>
                      </a:r>
                      <a:endParaRPr lang="fi-FI" sz="105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rPr>
                        <a:t>3 309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3 026</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2 611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2 521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2 549</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2 331</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1 850</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1 683</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1 695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1 718</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1 755</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1 772</a:t>
                      </a:r>
                      <a:endParaRPr lang="fi-FI" sz="105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1" u="none" strike="noStrike">
                          <a:solidFill>
                            <a:srgbClr val="000000"/>
                          </a:solidFill>
                          <a:effectLst/>
                        </a:rPr>
                        <a:t>1 715</a:t>
                      </a:r>
                      <a:endParaRPr lang="fi-FI" sz="1050" b="1"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1477729"/>
                  </a:ext>
                </a:extLst>
              </a:tr>
              <a:tr h="222741">
                <a:tc>
                  <a:txBody>
                    <a:bodyPr/>
                    <a:lstStyle/>
                    <a:p>
                      <a:pPr algn="l" fontAlgn="b"/>
                      <a:r>
                        <a:rPr lang="fi-FI" sz="1050" b="0" u="none" strike="noStrike">
                          <a:solidFill>
                            <a:srgbClr val="000000"/>
                          </a:solidFill>
                          <a:effectLst/>
                        </a:rPr>
                        <a:t>Pohjois-Karjala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2 321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1 593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1 146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1 010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1 006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1 014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973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341937"/>
                  </a:ext>
                </a:extLst>
              </a:tr>
              <a:tr h="222741">
                <a:tc>
                  <a:txBody>
                    <a:bodyPr/>
                    <a:lstStyle/>
                    <a:p>
                      <a:pPr algn="l" fontAlgn="b"/>
                      <a:r>
                        <a:rPr lang="fi-FI" sz="1050" b="0" u="none" strike="noStrike">
                          <a:solidFill>
                            <a:srgbClr val="000000"/>
                          </a:solidFill>
                          <a:effectLst/>
                        </a:rPr>
                        <a:t>Keski-Suomi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3 301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3 057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2 763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2 915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3 141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2 757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1 995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2 032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2 043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1 981</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7976576"/>
                  </a:ext>
                </a:extLst>
              </a:tr>
              <a:tr h="222741">
                <a:tc>
                  <a:txBody>
                    <a:bodyPr/>
                    <a:lstStyle/>
                    <a:p>
                      <a:pPr algn="l" fontAlgn="b"/>
                      <a:r>
                        <a:rPr lang="fi-FI" sz="1050" b="0" u="none" strike="noStrike">
                          <a:solidFill>
                            <a:srgbClr val="000000"/>
                          </a:solidFill>
                          <a:effectLst/>
                        </a:rPr>
                        <a:t>Etelä-Pohjanmaa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2 665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2 330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2 124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2 097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2 216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2 051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1 501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1 409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1 384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1 354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1 367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1 376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1 323</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7695319"/>
                  </a:ext>
                </a:extLst>
              </a:tr>
              <a:tr h="222741">
                <a:tc>
                  <a:txBody>
                    <a:bodyPr/>
                    <a:lstStyle/>
                    <a:p>
                      <a:pPr algn="l" fontAlgn="b"/>
                      <a:r>
                        <a:rPr lang="fi-FI" sz="1050" b="0" u="none" strike="noStrike">
                          <a:solidFill>
                            <a:srgbClr val="000000"/>
                          </a:solidFill>
                          <a:effectLst/>
                        </a:rPr>
                        <a:t>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2 272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2 099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1 881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2 140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1 941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1 682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1 574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1 648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1 618</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1566601"/>
                  </a:ext>
                </a:extLst>
              </a:tr>
              <a:tr h="222741">
                <a:tc>
                  <a:txBody>
                    <a:bodyPr/>
                    <a:lstStyle/>
                    <a:p>
                      <a:pPr algn="l" fontAlgn="b"/>
                      <a:r>
                        <a:rPr lang="fi-FI" sz="1050" b="0" u="none" strike="noStrike">
                          <a:solidFill>
                            <a:srgbClr val="000000"/>
                          </a:solidFill>
                          <a:effectLst/>
                        </a:rPr>
                        <a:t>Keski-Pohjanmaa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977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996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829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902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771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673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595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587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567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7592001"/>
                  </a:ext>
                </a:extLst>
              </a:tr>
              <a:tr h="222741">
                <a:tc>
                  <a:txBody>
                    <a:bodyPr/>
                    <a:lstStyle/>
                    <a:p>
                      <a:pPr algn="l" fontAlgn="b"/>
                      <a:r>
                        <a:rPr lang="fi-FI" sz="1050" b="0" u="none" strike="noStrike">
                          <a:solidFill>
                            <a:srgbClr val="000000"/>
                          </a:solidFill>
                          <a:effectLst/>
                        </a:rPr>
                        <a:t>Pohjois-Pohjanmaa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5 387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5 450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5 035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5 623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5 850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5 062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4 164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3 673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3 766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3 879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4 003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4 021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3 877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02594039"/>
                  </a:ext>
                </a:extLst>
              </a:tr>
              <a:tr h="222741">
                <a:tc>
                  <a:txBody>
                    <a:bodyPr/>
                    <a:lstStyle/>
                    <a:p>
                      <a:pPr algn="l" fontAlgn="b"/>
                      <a:r>
                        <a:rPr lang="fi-FI" sz="1050" b="0" u="none" strike="noStrike">
                          <a:solidFill>
                            <a:srgbClr val="000000"/>
                          </a:solidFill>
                          <a:effectLst/>
                        </a:rPr>
                        <a:t>Kainuu</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1 149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1 074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792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778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745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591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460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408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407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389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390</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389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375</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798366"/>
                  </a:ext>
                </a:extLst>
              </a:tr>
              <a:tr h="222741">
                <a:tc>
                  <a:txBody>
                    <a:bodyPr/>
                    <a:lstStyle/>
                    <a:p>
                      <a:pPr algn="l" fontAlgn="b"/>
                      <a:r>
                        <a:rPr lang="fi-FI" sz="1050" b="0" u="none" strike="noStrike">
                          <a:solidFill>
                            <a:srgbClr val="000000"/>
                          </a:solidFill>
                          <a:effectLst/>
                        </a:rPr>
                        <a:t>Lappi</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2 731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2 317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1 999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1 791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1 905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1 621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1 369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1 281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1 245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1 229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1 244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1 253</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1 217</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9683952"/>
                  </a:ext>
                </a:extLst>
              </a:tr>
              <a:tr h="222741">
                <a:tc>
                  <a:txBody>
                    <a:bodyPr/>
                    <a:lstStyle/>
                    <a:p>
                      <a:pPr algn="l" fontAlgn="b"/>
                      <a:r>
                        <a:rPr lang="fi-FI" sz="1050" b="0" u="none" strike="noStrike">
                          <a:solidFill>
                            <a:srgbClr val="000000"/>
                          </a:solidFill>
                          <a:effectLst/>
                        </a:rPr>
                        <a:t>Ahvenanmaa</a:t>
                      </a:r>
                      <a:endParaRPr lang="fi-FI"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rPr>
                        <a:t>362</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338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258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268</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286</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275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261</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259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239</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224</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215</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217</a:t>
                      </a:r>
                      <a:endParaRPr lang="fi-FI"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fi-FI" sz="1050" b="0" u="none" strike="noStrike">
                          <a:solidFill>
                            <a:srgbClr val="000000"/>
                          </a:solidFill>
                          <a:effectLst/>
                        </a:rPr>
                        <a:t>216</a:t>
                      </a:r>
                      <a:endParaRPr lang="fi-FI" sz="1050" b="0" i="0" u="none" strike="noStrike">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7490058"/>
                  </a:ext>
                </a:extLst>
              </a:tr>
              <a:tr h="222741">
                <a:tc>
                  <a:txBody>
                    <a:bodyPr/>
                    <a:lstStyle/>
                    <a:p>
                      <a:pPr algn="l" fontAlgn="b"/>
                      <a:r>
                        <a:rPr lang="fi-FI" sz="1050" b="0" i="1" u="none" strike="noStrike" dirty="0">
                          <a:solidFill>
                            <a:srgbClr val="000000"/>
                          </a:solidFill>
                          <a:effectLst/>
                        </a:rPr>
                        <a:t>KOKO MAA</a:t>
                      </a:r>
                      <a:endParaRPr lang="fi-FI" sz="1050" b="0" i="1"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65 549</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63 067</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56 742</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57 745</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60 980</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55 472</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46 463</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43 383</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44 128</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44 943</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45 990</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46 792</a:t>
                      </a:r>
                      <a:endParaRPr lang="fi-FI" sz="1050" b="0" i="1"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50" b="0" i="1" u="none" strike="noStrike" dirty="0">
                          <a:solidFill>
                            <a:srgbClr val="000000"/>
                          </a:solidFill>
                          <a:effectLst/>
                        </a:rPr>
                        <a:t>46 070</a:t>
                      </a:r>
                      <a:endParaRPr lang="fi-FI" sz="1050" b="0" i="1"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421190"/>
                  </a:ext>
                </a:extLst>
              </a:tr>
            </a:tbl>
          </a:graphicData>
        </a:graphic>
      </p:graphicFrame>
      <p:pic>
        <p:nvPicPr>
          <p:cNvPr id="3" name="Kuva 2" descr="Kuva, joka sisältää kohteen teksti&#10;&#10;Kuvaus luotu automaattisesti">
            <a:extLst>
              <a:ext uri="{FF2B5EF4-FFF2-40B4-BE49-F238E27FC236}">
                <a16:creationId xmlns:a16="http://schemas.microsoft.com/office/drawing/2014/main" id="{7060ADBE-E662-46DD-FDE2-E2BCFE894890}"/>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3915387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8" ma:contentTypeDescription="Create a new document." ma:contentTypeScope="" ma:versionID="ab14091e0824df1c0ea45c5b23f14818">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a9ef018753874e357385c209003b3c09"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687e04-2b66-4153-a4a5-df37f3cb410c">
      <Terms xmlns="http://schemas.microsoft.com/office/infopath/2007/PartnerControls"/>
    </lcf76f155ced4ddcb4097134ff3c332f>
    <TaxCatchAll xmlns="27da45db-5c56-40f0-812e-9e795a9ded2e" xsi:nil="true"/>
  </documentManagement>
</p:properties>
</file>

<file path=customXml/itemProps1.xml><?xml version="1.0" encoding="utf-8"?>
<ds:datastoreItem xmlns:ds="http://schemas.openxmlformats.org/officeDocument/2006/customXml" ds:itemID="{0B1E626A-D9D9-4B9A-9735-BB9D478EBE76}"/>
</file>

<file path=customXml/itemProps2.xml><?xml version="1.0" encoding="utf-8"?>
<ds:datastoreItem xmlns:ds="http://schemas.openxmlformats.org/officeDocument/2006/customXml" ds:itemID="{48FDFF89-A4B6-400F-8322-42555D009C1D}"/>
</file>

<file path=customXml/itemProps3.xml><?xml version="1.0" encoding="utf-8"?>
<ds:datastoreItem xmlns:ds="http://schemas.openxmlformats.org/officeDocument/2006/customXml" ds:itemID="{72988C5E-86F6-4AF2-A580-372D7273EEA6}"/>
</file>

<file path=docProps/app.xml><?xml version="1.0" encoding="utf-8"?>
<Properties xmlns="http://schemas.openxmlformats.org/officeDocument/2006/extended-properties" xmlns:vt="http://schemas.openxmlformats.org/officeDocument/2006/docPropsVTypes">
  <TotalTime>0</TotalTime>
  <Words>15635</Words>
  <Application>Microsoft Office PowerPoint</Application>
  <PresentationFormat>Laajakuva</PresentationFormat>
  <Paragraphs>9173</Paragraphs>
  <Slides>45</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45</vt:i4>
      </vt:variant>
    </vt:vector>
  </HeadingPairs>
  <TitlesOfParts>
    <vt:vector size="53" baseType="lpstr">
      <vt:lpstr>Aptos</vt:lpstr>
      <vt:lpstr>Aptos Display</vt:lpstr>
      <vt:lpstr>Aptos Narrow</vt:lpstr>
      <vt:lpstr>Arial</vt:lpstr>
      <vt:lpstr>Calibri</vt:lpstr>
      <vt:lpstr>Franklin Gothic Book</vt:lpstr>
      <vt:lpstr>Franklin Gothic Medium</vt:lpstr>
      <vt:lpstr>Office-teema</vt:lpstr>
      <vt:lpstr>Tilastokeskuksen väestöennuste 2024  Väestöennuste maakunnittain ja Pohjois-Savossa kunnittain v. 2024-2045</vt:lpstr>
      <vt:lpstr>Vuoden 2024 väestöennusteen oletukset</vt:lpstr>
      <vt:lpstr>PowerPoint-esitys</vt:lpstr>
      <vt:lpstr>PowerPoint-esitys</vt:lpstr>
      <vt:lpstr>Väkiluvun muutos Pohjois-Savossa</vt:lpstr>
      <vt:lpstr>Väkiluvun muutos maakunnittain</vt:lpstr>
      <vt:lpstr>PowerPoint-esitys</vt:lpstr>
      <vt:lpstr>PowerPoint-esitys</vt:lpstr>
      <vt:lpstr>Elävänä syntyneet maakunnittain v. 1990–2023  ja ennuste vuosille 2025–2045</vt:lpstr>
      <vt:lpstr>Elävänä syntyneet Pohjois-Savossa ja koko maassa  1990–2023 ja ennuste 2024–2045 </vt:lpstr>
      <vt:lpstr>Kuolleet Pohjois-Savossa v. 1990–2023 ja ennuste v. 2025–2045</vt:lpstr>
      <vt:lpstr>Kuolleet Pohjois-Savossa ja maakunnittain  v. 1990–2023 ja ennuste v. 2025–2045</vt:lpstr>
      <vt:lpstr>Luonnollinen väestönlisäys Pohjois-Savossa v. 1990-2023 sekä ennuste 2025-2045</vt:lpstr>
      <vt:lpstr>Luonnollinen väestönlisäys maakunnittain v. 1990-2023 sekä ennuste 2025-2045</vt:lpstr>
      <vt:lpstr>Luonnollinen väestönlisäys Pohjois-Savossa v. 1990-2023 sekä ennuste 2025-2045</vt:lpstr>
      <vt:lpstr>Luonnollinen väestönlisäys kunnittain v. 1990–2023  ja ennuste v. 2024–2045 1/5</vt:lpstr>
      <vt:lpstr>Luonnollinen väestönlisäys kunnittain v. 1990–2023  ja ennuste v. 2024–2045 2/5</vt:lpstr>
      <vt:lpstr>Luonnollinen väestönlisäys kunnittain v. 1990–2023  ja ennuste v. 2024–2045 3/5</vt:lpstr>
      <vt:lpstr>Luonnollinen väestönlisäys kunnittain v. 1990–2023  ja ennuste v. 2024–2045 4/5</vt:lpstr>
      <vt:lpstr>Luonnollinen väestönlisäys kunnittain v. 1990–2023  ja ennuste v. 2024–2045 5/5</vt:lpstr>
      <vt:lpstr>Kokonaisnettomuutto Pohjois-Savossa v. 1990–2023  ja ennuste vuosille 2024–2045</vt:lpstr>
      <vt:lpstr>Kokonaisnettomuutto maakunnittain v. 1990–2023  ja ennuste vuosille 2024–2045</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Vanhushuoltosuhde ja lapsihuoltosuhde v. 2023 sekä ennuste v. 2045</vt:lpstr>
      <vt:lpstr>Väestö maakunnittain iän mukaan kolmijaolla ja lapsi-  ja vanhushuoltosuhteet v. 1990–2020 sekä ennuste v. 2030–2040</vt:lpstr>
      <vt:lpstr>Lapsi- ja vanhushuoltosuhteet maakunnittain v. 2023 ja ennuste v. 2045</vt:lpstr>
      <vt:lpstr>75 vuotta täyttäneet Pohjois-Savossa v. 2020 ja ennuste v. 2040</vt:lpstr>
      <vt:lpstr>75 vuotta täyttäneet maakunnittain v. 2023 ja ennuste v. 2045</vt:lpstr>
      <vt:lpstr>75 vuotta täyttäneiden määrän kasvu v. 2023–2045 (henk. ja %)</vt:lpstr>
      <vt:lpstr>Väestön ikä- ja sukupuolirakenne Pohjois-Savossa v. 2023 sekä ennuste v. 2045</vt:lpstr>
      <vt:lpstr>Väestö ikäryhmittäin (5-vuotisjako) vuonna 2023</vt:lpstr>
      <vt:lpstr>Väestö ikäryhmittäin (5-vuotisjako) vuonna 2025</vt:lpstr>
      <vt:lpstr>Väestö ikäryhmittäin (5-vuotisjako) vuonna 2030</vt:lpstr>
      <vt:lpstr>Väestö ikäryhmittäin (5-vuotisjako) vuonna 2035</vt:lpstr>
      <vt:lpstr>Väestö ikäryhmittäin (5-vuotisjako) vuonna 2040</vt:lpstr>
      <vt:lpstr>Väestö ikäryhmittäin (5-vuotisjako) vuonna 2045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2024-11-28T07:33:34Z</dcterms:created>
  <dcterms:modified xsi:type="dcterms:W3CDTF">2024-11-28T07:33:44Z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0x01010042BA730BBA5CA44FABC43D3B76C31DDA</vt:lpwstr>
  </property>
</Properties>
</file>