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drawings/drawing3.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drawings/drawing4.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drawings/drawing5.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drawings/drawing6.xml" ContentType="application/vnd.openxmlformats-officedocument.drawingml.chartshape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drawings/drawing7.xml" ContentType="application/vnd.openxmlformats-officedocument.drawingml.chartshape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drawings/drawing8.xml" ContentType="application/vnd.openxmlformats-officedocument.drawingml.chartshapes+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drawings/drawing9.xml" ContentType="application/vnd.openxmlformats-officedocument.drawingml.chartshapes+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ppt/drawings/drawing10.xml" ContentType="application/vnd.openxmlformats-officedocument.drawingml.chartshapes+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1.xml" ContentType="application/vnd.openxmlformats-officedocument.themeOverride+xml"/>
  <Override PartName="/ppt/drawings/drawing11.xml" ContentType="application/vnd.openxmlformats-officedocument.drawingml.chartshapes+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2.xml" ContentType="application/vnd.openxmlformats-officedocument.themeOverride+xml"/>
  <Override PartName="/ppt/drawings/drawing12.xml" ContentType="application/vnd.openxmlformats-officedocument.drawingml.chartshapes+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3.xml" ContentType="application/vnd.openxmlformats-officedocument.themeOverride+xml"/>
  <Override PartName="/ppt/drawings/drawing13.xml" ContentType="application/vnd.openxmlformats-officedocument.drawingml.chartshapes+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4.xml" ContentType="application/vnd.openxmlformats-officedocument.themeOverride+xml"/>
  <Override PartName="/ppt/drawings/drawing14.xml" ContentType="application/vnd.openxmlformats-officedocument.drawingml.chartshapes+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5.xml" ContentType="application/vnd.openxmlformats-officedocument.themeOverride+xml"/>
  <Override PartName="/ppt/drawings/drawing15.xml" ContentType="application/vnd.openxmlformats-officedocument.drawingml.chartshapes+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6.xml" ContentType="application/vnd.openxmlformats-officedocument.themeOverride+xml"/>
  <Override PartName="/ppt/drawings/drawing16.xml" ContentType="application/vnd.openxmlformats-officedocument.drawingml.chartshapes+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7.xml" ContentType="application/vnd.openxmlformats-officedocument.themeOverride+xml"/>
  <Override PartName="/ppt/drawings/drawing17.xml" ContentType="application/vnd.openxmlformats-officedocument.drawingml.chartshapes+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18.xml" ContentType="application/vnd.openxmlformats-officedocument.themeOverride+xml"/>
  <Override PartName="/ppt/drawings/drawing18.xml" ContentType="application/vnd.openxmlformats-officedocument.drawingml.chartshapes+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19.xml" ContentType="application/vnd.openxmlformats-officedocument.themeOverride+xml"/>
  <Override PartName="/ppt/drawings/drawing19.xml" ContentType="application/vnd.openxmlformats-officedocument.drawingml.chartshapes+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20.xml" ContentType="application/vnd.openxmlformats-officedocument.themeOverride+xml"/>
  <Override PartName="/ppt/drawings/drawing20.xml" ContentType="application/vnd.openxmlformats-officedocument.drawingml.chartshap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60" r:id="rId1"/>
    <p:sldMasterId id="2147483714" r:id="rId2"/>
  </p:sldMasterIdLst>
  <p:notesMasterIdLst>
    <p:notesMasterId r:id="rId37"/>
  </p:notesMasterIdLst>
  <p:sldIdLst>
    <p:sldId id="256" r:id="rId3"/>
    <p:sldId id="257" r:id="rId4"/>
    <p:sldId id="258" r:id="rId5"/>
    <p:sldId id="279" r:id="rId6"/>
    <p:sldId id="280"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5" r:id="rId23"/>
    <p:sldId id="276" r:id="rId24"/>
    <p:sldId id="274" r:id="rId25"/>
    <p:sldId id="278" r:id="rId26"/>
    <p:sldId id="277" r:id="rId27"/>
    <p:sldId id="281" r:id="rId28"/>
    <p:sldId id="282" r:id="rId29"/>
    <p:sldId id="283" r:id="rId30"/>
    <p:sldId id="284" r:id="rId31"/>
    <p:sldId id="285" r:id="rId32"/>
    <p:sldId id="286" r:id="rId33"/>
    <p:sldId id="287" r:id="rId34"/>
    <p:sldId id="288" r:id="rId35"/>
    <p:sldId id="289" r:id="rId36"/>
  </p:sldIdLst>
  <p:sldSz cx="9144000" cy="6858000" type="screen4x3"/>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DC06"/>
    <a:srgbClr val="DCD6D4"/>
    <a:srgbClr val="538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B51B23-2FA8-42E4-941F-024A24961D39}" v="402" dt="2021-10-05T06:27:29.349"/>
  </p1510:revLst>
</p1510:revInfo>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712" autoAdjust="0"/>
  </p:normalViewPr>
  <p:slideViewPr>
    <p:cSldViewPr snapToGrid="0">
      <p:cViewPr varScale="1">
        <p:scale>
          <a:sx n="96" d="100"/>
          <a:sy n="96" d="100"/>
        </p:scale>
        <p:origin x="84" y="3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42" Type="http://schemas.microsoft.com/office/2015/10/relationships/revisionInfo" Target="revisionInfo.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45" Type="http://schemas.openxmlformats.org/officeDocument/2006/relationships/customXml" Target="../customXml/item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customXml" Target="../customXml/item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customXml" Target="../customXml/item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0.xml"/><Relationship Id="rId1" Type="http://schemas.microsoft.com/office/2011/relationships/chartStyle" Target="style10.xml"/><Relationship Id="rId5" Type="http://schemas.openxmlformats.org/officeDocument/2006/relationships/chartUserShapes" Target="../drawings/drawing10.xml"/><Relationship Id="rId4"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1.xml"/><Relationship Id="rId1" Type="http://schemas.microsoft.com/office/2011/relationships/chartStyle" Target="style11.xml"/><Relationship Id="rId5" Type="http://schemas.openxmlformats.org/officeDocument/2006/relationships/chartUserShapes" Target="../drawings/drawing11.xml"/><Relationship Id="rId4"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2.xml"/><Relationship Id="rId1" Type="http://schemas.microsoft.com/office/2011/relationships/chartStyle" Target="style12.xml"/><Relationship Id="rId5" Type="http://schemas.openxmlformats.org/officeDocument/2006/relationships/chartUserShapes" Target="../drawings/drawing12.xml"/><Relationship Id="rId4"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3.xml"/><Relationship Id="rId1" Type="http://schemas.microsoft.com/office/2011/relationships/chartStyle" Target="style13.xml"/><Relationship Id="rId5" Type="http://schemas.openxmlformats.org/officeDocument/2006/relationships/chartUserShapes" Target="../drawings/drawing13.xml"/><Relationship Id="rId4"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4.xml"/><Relationship Id="rId1" Type="http://schemas.microsoft.com/office/2011/relationships/chartStyle" Target="style14.xml"/><Relationship Id="rId5" Type="http://schemas.openxmlformats.org/officeDocument/2006/relationships/chartUserShapes" Target="../drawings/drawing14.xml"/><Relationship Id="rId4"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5.xml"/><Relationship Id="rId1" Type="http://schemas.microsoft.com/office/2011/relationships/chartStyle" Target="style15.xml"/><Relationship Id="rId5" Type="http://schemas.openxmlformats.org/officeDocument/2006/relationships/chartUserShapes" Target="../drawings/drawing15.xml"/><Relationship Id="rId4"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6.xml"/><Relationship Id="rId1" Type="http://schemas.microsoft.com/office/2011/relationships/chartStyle" Target="style16.xml"/><Relationship Id="rId5" Type="http://schemas.openxmlformats.org/officeDocument/2006/relationships/chartUserShapes" Target="../drawings/drawing16.xml"/><Relationship Id="rId4"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17.xml"/><Relationship Id="rId1" Type="http://schemas.microsoft.com/office/2011/relationships/chartStyle" Target="style17.xml"/><Relationship Id="rId5" Type="http://schemas.openxmlformats.org/officeDocument/2006/relationships/chartUserShapes" Target="../drawings/drawing17.xml"/><Relationship Id="rId4"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18.xml"/><Relationship Id="rId1" Type="http://schemas.microsoft.com/office/2011/relationships/chartStyle" Target="style18.xml"/><Relationship Id="rId5" Type="http://schemas.openxmlformats.org/officeDocument/2006/relationships/chartUserShapes" Target="../drawings/drawing18.xml"/><Relationship Id="rId4"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19.xml"/><Relationship Id="rId1" Type="http://schemas.microsoft.com/office/2011/relationships/chartStyle" Target="style19.xml"/><Relationship Id="rId5" Type="http://schemas.openxmlformats.org/officeDocument/2006/relationships/chartUserShapes" Target="../drawings/drawing19.xml"/><Relationship Id="rId4"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2.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20.xml"/><Relationship Id="rId1" Type="http://schemas.microsoft.com/office/2011/relationships/chartStyle" Target="style20.xml"/><Relationship Id="rId5" Type="http://schemas.openxmlformats.org/officeDocument/2006/relationships/chartUserShapes" Target="../drawings/drawing20.xml"/><Relationship Id="rId4" Type="http://schemas.openxmlformats.org/officeDocument/2006/relationships/package" Target="../embeddings/Microsoft_Excel_Worksheet19.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5" Type="http://schemas.openxmlformats.org/officeDocument/2006/relationships/chartUserShapes" Target="../drawings/drawing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5" Type="http://schemas.openxmlformats.org/officeDocument/2006/relationships/chartUserShapes" Target="../drawings/drawing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5" Type="http://schemas.openxmlformats.org/officeDocument/2006/relationships/chartUserShapes" Target="../drawings/drawing6.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5" Type="http://schemas.openxmlformats.org/officeDocument/2006/relationships/chartUserShapes" Target="../drawings/drawing7.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5" Type="http://schemas.openxmlformats.org/officeDocument/2006/relationships/chartUserShapes" Target="../drawings/drawing8.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5" Type="http://schemas.openxmlformats.org/officeDocument/2006/relationships/chartUserShapes" Target="../drawings/drawing9.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r>
              <a:rPr lang="fi-FI" sz="1400"/>
              <a:t>Koko</a:t>
            </a:r>
            <a:r>
              <a:rPr lang="fi-FI" sz="1400" baseline="0"/>
              <a:t> maa</a:t>
            </a:r>
            <a:r>
              <a:rPr lang="fi-FI" sz="1400"/>
              <a:t>n väestönkehitys 1975–2020 ja Tilastokeskuksen väestöennusteet</a:t>
            </a:r>
          </a:p>
        </c:rich>
      </c:tx>
      <c:layout>
        <c:manualLayout>
          <c:xMode val="edge"/>
          <c:yMode val="edge"/>
          <c:x val="0.18754533091568451"/>
          <c:y val="2.0391779062299293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fi-FI"/>
        </a:p>
      </c:txPr>
    </c:title>
    <c:autoTitleDeleted val="0"/>
    <c:plotArea>
      <c:layout>
        <c:manualLayout>
          <c:layoutTarget val="inner"/>
          <c:xMode val="edge"/>
          <c:yMode val="edge"/>
          <c:x val="7.9077893623451204E-2"/>
          <c:y val="8.4036787268964533E-2"/>
          <c:w val="0.89620126926563914"/>
          <c:h val="0.82743256262042386"/>
        </c:manualLayout>
      </c:layout>
      <c:lineChart>
        <c:grouping val="standard"/>
        <c:varyColors val="0"/>
        <c:ser>
          <c:idx val="0"/>
          <c:order val="0"/>
          <c:tx>
            <c:strRef>
              <c:f>'Diat 6–34 tiedot'!$A$4</c:f>
              <c:strCache>
                <c:ptCount val="1"/>
                <c:pt idx="0">
                  <c:v>KOKO MAA toteutunut</c:v>
                </c:pt>
              </c:strCache>
            </c:strRef>
          </c:tx>
          <c:spPr>
            <a:ln w="38100" cap="rnd">
              <a:solidFill>
                <a:schemeClr val="tx2"/>
              </a:solidFill>
              <a:round/>
            </a:ln>
            <a:effectLst>
              <a:outerShdw blurRad="40000" dist="23000" dir="5400000" rotWithShape="0">
                <a:srgbClr val="000000">
                  <a:alpha val="35000"/>
                </a:srgbClr>
              </a:outerShdw>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CA24-437D-897D-1886FA7EB80A}"/>
                </c:ext>
              </c:extLst>
            </c:dLbl>
            <c:dLbl>
              <c:idx val="1"/>
              <c:delete val="1"/>
              <c:extLst>
                <c:ext xmlns:c15="http://schemas.microsoft.com/office/drawing/2012/chart" uri="{CE6537A1-D6FC-4f65-9D91-7224C49458BB}"/>
                <c:ext xmlns:c16="http://schemas.microsoft.com/office/drawing/2014/chart" uri="{C3380CC4-5D6E-409C-BE32-E72D297353CC}">
                  <c16:uniqueId val="{00000001-CA24-437D-897D-1886FA7EB80A}"/>
                </c:ext>
              </c:extLst>
            </c:dLbl>
            <c:dLbl>
              <c:idx val="2"/>
              <c:delete val="1"/>
              <c:extLst>
                <c:ext xmlns:c15="http://schemas.microsoft.com/office/drawing/2012/chart" uri="{CE6537A1-D6FC-4f65-9D91-7224C49458BB}"/>
                <c:ext xmlns:c16="http://schemas.microsoft.com/office/drawing/2014/chart" uri="{C3380CC4-5D6E-409C-BE32-E72D297353CC}">
                  <c16:uniqueId val="{00000002-CA24-437D-897D-1886FA7EB80A}"/>
                </c:ext>
              </c:extLst>
            </c:dLbl>
            <c:dLbl>
              <c:idx val="3"/>
              <c:delete val="1"/>
              <c:extLst>
                <c:ext xmlns:c15="http://schemas.microsoft.com/office/drawing/2012/chart" uri="{CE6537A1-D6FC-4f65-9D91-7224C49458BB}"/>
                <c:ext xmlns:c16="http://schemas.microsoft.com/office/drawing/2014/chart" uri="{C3380CC4-5D6E-409C-BE32-E72D297353CC}">
                  <c16:uniqueId val="{00000003-CA24-437D-897D-1886FA7EB80A}"/>
                </c:ext>
              </c:extLst>
            </c:dLbl>
            <c:dLbl>
              <c:idx val="4"/>
              <c:delete val="1"/>
              <c:extLst>
                <c:ext xmlns:c15="http://schemas.microsoft.com/office/drawing/2012/chart" uri="{CE6537A1-D6FC-4f65-9D91-7224C49458BB}"/>
                <c:ext xmlns:c16="http://schemas.microsoft.com/office/drawing/2014/chart" uri="{C3380CC4-5D6E-409C-BE32-E72D297353CC}">
                  <c16:uniqueId val="{00000004-CA24-437D-897D-1886FA7EB80A}"/>
                </c:ext>
              </c:extLst>
            </c:dLbl>
            <c:dLbl>
              <c:idx val="5"/>
              <c:delete val="1"/>
              <c:extLst>
                <c:ext xmlns:c15="http://schemas.microsoft.com/office/drawing/2012/chart" uri="{CE6537A1-D6FC-4f65-9D91-7224C49458BB}"/>
                <c:ext xmlns:c16="http://schemas.microsoft.com/office/drawing/2014/chart" uri="{C3380CC4-5D6E-409C-BE32-E72D297353CC}">
                  <c16:uniqueId val="{00000005-CA24-437D-897D-1886FA7EB80A}"/>
                </c:ext>
              </c:extLst>
            </c:dLbl>
            <c:dLbl>
              <c:idx val="6"/>
              <c:delete val="1"/>
              <c:extLst>
                <c:ext xmlns:c15="http://schemas.microsoft.com/office/drawing/2012/chart" uri="{CE6537A1-D6FC-4f65-9D91-7224C49458BB}"/>
                <c:ext xmlns:c16="http://schemas.microsoft.com/office/drawing/2014/chart" uri="{C3380CC4-5D6E-409C-BE32-E72D297353CC}">
                  <c16:uniqueId val="{00000006-CA24-437D-897D-1886FA7EB80A}"/>
                </c:ext>
              </c:extLst>
            </c:dLbl>
            <c:dLbl>
              <c:idx val="7"/>
              <c:delete val="1"/>
              <c:extLst>
                <c:ext xmlns:c15="http://schemas.microsoft.com/office/drawing/2012/chart" uri="{CE6537A1-D6FC-4f65-9D91-7224C49458BB}"/>
                <c:ext xmlns:c16="http://schemas.microsoft.com/office/drawing/2014/chart" uri="{C3380CC4-5D6E-409C-BE32-E72D297353CC}">
                  <c16:uniqueId val="{00000007-CA24-437D-897D-1886FA7EB80A}"/>
                </c:ext>
              </c:extLst>
            </c:dLbl>
            <c:dLbl>
              <c:idx val="8"/>
              <c:delete val="1"/>
              <c:extLst>
                <c:ext xmlns:c15="http://schemas.microsoft.com/office/drawing/2012/chart" uri="{CE6537A1-D6FC-4f65-9D91-7224C49458BB}"/>
                <c:ext xmlns:c16="http://schemas.microsoft.com/office/drawing/2014/chart" uri="{C3380CC4-5D6E-409C-BE32-E72D297353CC}">
                  <c16:uniqueId val="{00000008-CA24-437D-897D-1886FA7EB80A}"/>
                </c:ext>
              </c:extLst>
            </c:dLbl>
            <c:dLbl>
              <c:idx val="9"/>
              <c:delete val="1"/>
              <c:extLst>
                <c:ext xmlns:c15="http://schemas.microsoft.com/office/drawing/2012/chart" uri="{CE6537A1-D6FC-4f65-9D91-7224C49458BB}"/>
                <c:ext xmlns:c16="http://schemas.microsoft.com/office/drawing/2014/chart" uri="{C3380CC4-5D6E-409C-BE32-E72D297353CC}">
                  <c16:uniqueId val="{00000009-CA24-437D-897D-1886FA7EB80A}"/>
                </c:ext>
              </c:extLst>
            </c:dLbl>
            <c:dLbl>
              <c:idx val="10"/>
              <c:delete val="1"/>
              <c:extLst>
                <c:ext xmlns:c15="http://schemas.microsoft.com/office/drawing/2012/chart" uri="{CE6537A1-D6FC-4f65-9D91-7224C49458BB}"/>
                <c:ext xmlns:c16="http://schemas.microsoft.com/office/drawing/2014/chart" uri="{C3380CC4-5D6E-409C-BE32-E72D297353CC}">
                  <c16:uniqueId val="{0000000A-CA24-437D-897D-1886FA7EB80A}"/>
                </c:ext>
              </c:extLst>
            </c:dLbl>
            <c:dLbl>
              <c:idx val="11"/>
              <c:delete val="1"/>
              <c:extLst>
                <c:ext xmlns:c15="http://schemas.microsoft.com/office/drawing/2012/chart" uri="{CE6537A1-D6FC-4f65-9D91-7224C49458BB}"/>
                <c:ext xmlns:c16="http://schemas.microsoft.com/office/drawing/2014/chart" uri="{C3380CC4-5D6E-409C-BE32-E72D297353CC}">
                  <c16:uniqueId val="{0000000B-CA24-437D-897D-1886FA7EB80A}"/>
                </c:ext>
              </c:extLst>
            </c:dLbl>
            <c:dLbl>
              <c:idx val="12"/>
              <c:delete val="1"/>
              <c:extLst>
                <c:ext xmlns:c15="http://schemas.microsoft.com/office/drawing/2012/chart" uri="{CE6537A1-D6FC-4f65-9D91-7224C49458BB}"/>
                <c:ext xmlns:c16="http://schemas.microsoft.com/office/drawing/2014/chart" uri="{C3380CC4-5D6E-409C-BE32-E72D297353CC}">
                  <c16:uniqueId val="{0000000C-CA24-437D-897D-1886FA7EB80A}"/>
                </c:ext>
              </c:extLst>
            </c:dLbl>
            <c:dLbl>
              <c:idx val="13"/>
              <c:delete val="1"/>
              <c:extLst>
                <c:ext xmlns:c15="http://schemas.microsoft.com/office/drawing/2012/chart" uri="{CE6537A1-D6FC-4f65-9D91-7224C49458BB}"/>
                <c:ext xmlns:c16="http://schemas.microsoft.com/office/drawing/2014/chart" uri="{C3380CC4-5D6E-409C-BE32-E72D297353CC}">
                  <c16:uniqueId val="{0000000D-CA24-437D-897D-1886FA7EB80A}"/>
                </c:ext>
              </c:extLst>
            </c:dLbl>
            <c:dLbl>
              <c:idx val="14"/>
              <c:delete val="1"/>
              <c:extLst>
                <c:ext xmlns:c15="http://schemas.microsoft.com/office/drawing/2012/chart" uri="{CE6537A1-D6FC-4f65-9D91-7224C49458BB}"/>
                <c:ext xmlns:c16="http://schemas.microsoft.com/office/drawing/2014/chart" uri="{C3380CC4-5D6E-409C-BE32-E72D297353CC}">
                  <c16:uniqueId val="{0000000E-CA24-437D-897D-1886FA7EB80A}"/>
                </c:ext>
              </c:extLst>
            </c:dLbl>
            <c:dLbl>
              <c:idx val="15"/>
              <c:delete val="1"/>
              <c:extLst>
                <c:ext xmlns:c15="http://schemas.microsoft.com/office/drawing/2012/chart" uri="{CE6537A1-D6FC-4f65-9D91-7224C49458BB}"/>
                <c:ext xmlns:c16="http://schemas.microsoft.com/office/drawing/2014/chart" uri="{C3380CC4-5D6E-409C-BE32-E72D297353CC}">
                  <c16:uniqueId val="{0000000F-CA24-437D-897D-1886FA7EB80A}"/>
                </c:ext>
              </c:extLst>
            </c:dLbl>
            <c:dLbl>
              <c:idx val="16"/>
              <c:delete val="1"/>
              <c:extLst>
                <c:ext xmlns:c15="http://schemas.microsoft.com/office/drawing/2012/chart" uri="{CE6537A1-D6FC-4f65-9D91-7224C49458BB}"/>
                <c:ext xmlns:c16="http://schemas.microsoft.com/office/drawing/2014/chart" uri="{C3380CC4-5D6E-409C-BE32-E72D297353CC}">
                  <c16:uniqueId val="{00000010-CA24-437D-897D-1886FA7EB80A}"/>
                </c:ext>
              </c:extLst>
            </c:dLbl>
            <c:dLbl>
              <c:idx val="17"/>
              <c:delete val="1"/>
              <c:extLst>
                <c:ext xmlns:c15="http://schemas.microsoft.com/office/drawing/2012/chart" uri="{CE6537A1-D6FC-4f65-9D91-7224C49458BB}"/>
                <c:ext xmlns:c16="http://schemas.microsoft.com/office/drawing/2014/chart" uri="{C3380CC4-5D6E-409C-BE32-E72D297353CC}">
                  <c16:uniqueId val="{00000011-CA24-437D-897D-1886FA7EB80A}"/>
                </c:ext>
              </c:extLst>
            </c:dLbl>
            <c:dLbl>
              <c:idx val="18"/>
              <c:delete val="1"/>
              <c:extLst>
                <c:ext xmlns:c15="http://schemas.microsoft.com/office/drawing/2012/chart" uri="{CE6537A1-D6FC-4f65-9D91-7224C49458BB}"/>
                <c:ext xmlns:c16="http://schemas.microsoft.com/office/drawing/2014/chart" uri="{C3380CC4-5D6E-409C-BE32-E72D297353CC}">
                  <c16:uniqueId val="{00000012-CA24-437D-897D-1886FA7EB80A}"/>
                </c:ext>
              </c:extLst>
            </c:dLbl>
            <c:dLbl>
              <c:idx val="19"/>
              <c:delete val="1"/>
              <c:extLst>
                <c:ext xmlns:c15="http://schemas.microsoft.com/office/drawing/2012/chart" uri="{CE6537A1-D6FC-4f65-9D91-7224C49458BB}"/>
                <c:ext xmlns:c16="http://schemas.microsoft.com/office/drawing/2014/chart" uri="{C3380CC4-5D6E-409C-BE32-E72D297353CC}">
                  <c16:uniqueId val="{00000013-CA24-437D-897D-1886FA7EB80A}"/>
                </c:ext>
              </c:extLst>
            </c:dLbl>
            <c:dLbl>
              <c:idx val="20"/>
              <c:delete val="1"/>
              <c:extLst>
                <c:ext xmlns:c15="http://schemas.microsoft.com/office/drawing/2012/chart" uri="{CE6537A1-D6FC-4f65-9D91-7224C49458BB}"/>
                <c:ext xmlns:c16="http://schemas.microsoft.com/office/drawing/2014/chart" uri="{C3380CC4-5D6E-409C-BE32-E72D297353CC}">
                  <c16:uniqueId val="{00000014-CA24-437D-897D-1886FA7EB80A}"/>
                </c:ext>
              </c:extLst>
            </c:dLbl>
            <c:dLbl>
              <c:idx val="21"/>
              <c:delete val="1"/>
              <c:extLst>
                <c:ext xmlns:c15="http://schemas.microsoft.com/office/drawing/2012/chart" uri="{CE6537A1-D6FC-4f65-9D91-7224C49458BB}"/>
                <c:ext xmlns:c16="http://schemas.microsoft.com/office/drawing/2014/chart" uri="{C3380CC4-5D6E-409C-BE32-E72D297353CC}">
                  <c16:uniqueId val="{00000015-CA24-437D-897D-1886FA7EB80A}"/>
                </c:ext>
              </c:extLst>
            </c:dLbl>
            <c:dLbl>
              <c:idx val="22"/>
              <c:delete val="1"/>
              <c:extLst>
                <c:ext xmlns:c15="http://schemas.microsoft.com/office/drawing/2012/chart" uri="{CE6537A1-D6FC-4f65-9D91-7224C49458BB}"/>
                <c:ext xmlns:c16="http://schemas.microsoft.com/office/drawing/2014/chart" uri="{C3380CC4-5D6E-409C-BE32-E72D297353CC}">
                  <c16:uniqueId val="{00000016-CA24-437D-897D-1886FA7EB80A}"/>
                </c:ext>
              </c:extLst>
            </c:dLbl>
            <c:dLbl>
              <c:idx val="23"/>
              <c:delete val="1"/>
              <c:extLst>
                <c:ext xmlns:c15="http://schemas.microsoft.com/office/drawing/2012/chart" uri="{CE6537A1-D6FC-4f65-9D91-7224C49458BB}"/>
                <c:ext xmlns:c16="http://schemas.microsoft.com/office/drawing/2014/chart" uri="{C3380CC4-5D6E-409C-BE32-E72D297353CC}">
                  <c16:uniqueId val="{00000017-CA24-437D-897D-1886FA7EB80A}"/>
                </c:ext>
              </c:extLst>
            </c:dLbl>
            <c:dLbl>
              <c:idx val="24"/>
              <c:delete val="1"/>
              <c:extLst>
                <c:ext xmlns:c15="http://schemas.microsoft.com/office/drawing/2012/chart" uri="{CE6537A1-D6FC-4f65-9D91-7224C49458BB}"/>
                <c:ext xmlns:c16="http://schemas.microsoft.com/office/drawing/2014/chart" uri="{C3380CC4-5D6E-409C-BE32-E72D297353CC}">
                  <c16:uniqueId val="{00000018-CA24-437D-897D-1886FA7EB80A}"/>
                </c:ext>
              </c:extLst>
            </c:dLbl>
            <c:dLbl>
              <c:idx val="25"/>
              <c:delete val="1"/>
              <c:extLst>
                <c:ext xmlns:c15="http://schemas.microsoft.com/office/drawing/2012/chart" uri="{CE6537A1-D6FC-4f65-9D91-7224C49458BB}"/>
                <c:ext xmlns:c16="http://schemas.microsoft.com/office/drawing/2014/chart" uri="{C3380CC4-5D6E-409C-BE32-E72D297353CC}">
                  <c16:uniqueId val="{00000019-CA24-437D-897D-1886FA7EB80A}"/>
                </c:ext>
              </c:extLst>
            </c:dLbl>
            <c:dLbl>
              <c:idx val="26"/>
              <c:delete val="1"/>
              <c:extLst>
                <c:ext xmlns:c15="http://schemas.microsoft.com/office/drawing/2012/chart" uri="{CE6537A1-D6FC-4f65-9D91-7224C49458BB}"/>
                <c:ext xmlns:c16="http://schemas.microsoft.com/office/drawing/2014/chart" uri="{C3380CC4-5D6E-409C-BE32-E72D297353CC}">
                  <c16:uniqueId val="{0000001A-CA24-437D-897D-1886FA7EB80A}"/>
                </c:ext>
              </c:extLst>
            </c:dLbl>
            <c:dLbl>
              <c:idx val="27"/>
              <c:delete val="1"/>
              <c:extLst>
                <c:ext xmlns:c15="http://schemas.microsoft.com/office/drawing/2012/chart" uri="{CE6537A1-D6FC-4f65-9D91-7224C49458BB}"/>
                <c:ext xmlns:c16="http://schemas.microsoft.com/office/drawing/2014/chart" uri="{C3380CC4-5D6E-409C-BE32-E72D297353CC}">
                  <c16:uniqueId val="{0000001B-CA24-437D-897D-1886FA7EB80A}"/>
                </c:ext>
              </c:extLst>
            </c:dLbl>
            <c:dLbl>
              <c:idx val="28"/>
              <c:delete val="1"/>
              <c:extLst>
                <c:ext xmlns:c15="http://schemas.microsoft.com/office/drawing/2012/chart" uri="{CE6537A1-D6FC-4f65-9D91-7224C49458BB}"/>
                <c:ext xmlns:c16="http://schemas.microsoft.com/office/drawing/2014/chart" uri="{C3380CC4-5D6E-409C-BE32-E72D297353CC}">
                  <c16:uniqueId val="{0000001C-CA24-437D-897D-1886FA7EB80A}"/>
                </c:ext>
              </c:extLst>
            </c:dLbl>
            <c:dLbl>
              <c:idx val="29"/>
              <c:delete val="1"/>
              <c:extLst>
                <c:ext xmlns:c15="http://schemas.microsoft.com/office/drawing/2012/chart" uri="{CE6537A1-D6FC-4f65-9D91-7224C49458BB}"/>
                <c:ext xmlns:c16="http://schemas.microsoft.com/office/drawing/2014/chart" uri="{C3380CC4-5D6E-409C-BE32-E72D297353CC}">
                  <c16:uniqueId val="{0000001D-CA24-437D-897D-1886FA7EB80A}"/>
                </c:ext>
              </c:extLst>
            </c:dLbl>
            <c:dLbl>
              <c:idx val="30"/>
              <c:delete val="1"/>
              <c:extLst>
                <c:ext xmlns:c15="http://schemas.microsoft.com/office/drawing/2012/chart" uri="{CE6537A1-D6FC-4f65-9D91-7224C49458BB}"/>
                <c:ext xmlns:c16="http://schemas.microsoft.com/office/drawing/2014/chart" uri="{C3380CC4-5D6E-409C-BE32-E72D297353CC}">
                  <c16:uniqueId val="{0000001E-CA24-437D-897D-1886FA7EB80A}"/>
                </c:ext>
              </c:extLst>
            </c:dLbl>
            <c:dLbl>
              <c:idx val="31"/>
              <c:delete val="1"/>
              <c:extLst>
                <c:ext xmlns:c15="http://schemas.microsoft.com/office/drawing/2012/chart" uri="{CE6537A1-D6FC-4f65-9D91-7224C49458BB}"/>
                <c:ext xmlns:c16="http://schemas.microsoft.com/office/drawing/2014/chart" uri="{C3380CC4-5D6E-409C-BE32-E72D297353CC}">
                  <c16:uniqueId val="{0000001F-CA24-437D-897D-1886FA7EB80A}"/>
                </c:ext>
              </c:extLst>
            </c:dLbl>
            <c:dLbl>
              <c:idx val="32"/>
              <c:delete val="1"/>
              <c:extLst>
                <c:ext xmlns:c15="http://schemas.microsoft.com/office/drawing/2012/chart" uri="{CE6537A1-D6FC-4f65-9D91-7224C49458BB}"/>
                <c:ext xmlns:c16="http://schemas.microsoft.com/office/drawing/2014/chart" uri="{C3380CC4-5D6E-409C-BE32-E72D297353CC}">
                  <c16:uniqueId val="{00000020-CA24-437D-897D-1886FA7EB80A}"/>
                </c:ext>
              </c:extLst>
            </c:dLbl>
            <c:dLbl>
              <c:idx val="33"/>
              <c:delete val="1"/>
              <c:extLst>
                <c:ext xmlns:c15="http://schemas.microsoft.com/office/drawing/2012/chart" uri="{CE6537A1-D6FC-4f65-9D91-7224C49458BB}"/>
                <c:ext xmlns:c16="http://schemas.microsoft.com/office/drawing/2014/chart" uri="{C3380CC4-5D6E-409C-BE32-E72D297353CC}">
                  <c16:uniqueId val="{00000021-CA24-437D-897D-1886FA7EB80A}"/>
                </c:ext>
              </c:extLst>
            </c:dLbl>
            <c:dLbl>
              <c:idx val="34"/>
              <c:delete val="1"/>
              <c:extLst>
                <c:ext xmlns:c15="http://schemas.microsoft.com/office/drawing/2012/chart" uri="{CE6537A1-D6FC-4f65-9D91-7224C49458BB}"/>
                <c:ext xmlns:c16="http://schemas.microsoft.com/office/drawing/2014/chart" uri="{C3380CC4-5D6E-409C-BE32-E72D297353CC}">
                  <c16:uniqueId val="{00000022-CA24-437D-897D-1886FA7EB80A}"/>
                </c:ext>
              </c:extLst>
            </c:dLbl>
            <c:dLbl>
              <c:idx val="35"/>
              <c:delete val="1"/>
              <c:extLst>
                <c:ext xmlns:c15="http://schemas.microsoft.com/office/drawing/2012/chart" uri="{CE6537A1-D6FC-4f65-9D91-7224C49458BB}"/>
                <c:ext xmlns:c16="http://schemas.microsoft.com/office/drawing/2014/chart" uri="{C3380CC4-5D6E-409C-BE32-E72D297353CC}">
                  <c16:uniqueId val="{00000023-CA24-437D-897D-1886FA7EB80A}"/>
                </c:ext>
              </c:extLst>
            </c:dLbl>
            <c:dLbl>
              <c:idx val="36"/>
              <c:delete val="1"/>
              <c:extLst>
                <c:ext xmlns:c15="http://schemas.microsoft.com/office/drawing/2012/chart" uri="{CE6537A1-D6FC-4f65-9D91-7224C49458BB}"/>
                <c:ext xmlns:c16="http://schemas.microsoft.com/office/drawing/2014/chart" uri="{C3380CC4-5D6E-409C-BE32-E72D297353CC}">
                  <c16:uniqueId val="{00000024-CA24-437D-897D-1886FA7EB80A}"/>
                </c:ext>
              </c:extLst>
            </c:dLbl>
            <c:dLbl>
              <c:idx val="37"/>
              <c:delete val="1"/>
              <c:extLst>
                <c:ext xmlns:c15="http://schemas.microsoft.com/office/drawing/2012/chart" uri="{CE6537A1-D6FC-4f65-9D91-7224C49458BB}"/>
                <c:ext xmlns:c16="http://schemas.microsoft.com/office/drawing/2014/chart" uri="{C3380CC4-5D6E-409C-BE32-E72D297353CC}">
                  <c16:uniqueId val="{00000025-CA24-437D-897D-1886FA7EB80A}"/>
                </c:ext>
              </c:extLst>
            </c:dLbl>
            <c:dLbl>
              <c:idx val="38"/>
              <c:delete val="1"/>
              <c:extLst>
                <c:ext xmlns:c15="http://schemas.microsoft.com/office/drawing/2012/chart" uri="{CE6537A1-D6FC-4f65-9D91-7224C49458BB}"/>
                <c:ext xmlns:c16="http://schemas.microsoft.com/office/drawing/2014/chart" uri="{C3380CC4-5D6E-409C-BE32-E72D297353CC}">
                  <c16:uniqueId val="{00000026-CA24-437D-897D-1886FA7EB80A}"/>
                </c:ext>
              </c:extLst>
            </c:dLbl>
            <c:dLbl>
              <c:idx val="39"/>
              <c:delete val="1"/>
              <c:extLst>
                <c:ext xmlns:c15="http://schemas.microsoft.com/office/drawing/2012/chart" uri="{CE6537A1-D6FC-4f65-9D91-7224C49458BB}"/>
                <c:ext xmlns:c16="http://schemas.microsoft.com/office/drawing/2014/chart" uri="{C3380CC4-5D6E-409C-BE32-E72D297353CC}">
                  <c16:uniqueId val="{00000027-CA24-437D-897D-1886FA7EB80A}"/>
                </c:ext>
              </c:extLst>
            </c:dLbl>
            <c:dLbl>
              <c:idx val="40"/>
              <c:delete val="1"/>
              <c:extLst>
                <c:ext xmlns:c15="http://schemas.microsoft.com/office/drawing/2012/chart" uri="{CE6537A1-D6FC-4f65-9D91-7224C49458BB}"/>
                <c:ext xmlns:c16="http://schemas.microsoft.com/office/drawing/2014/chart" uri="{C3380CC4-5D6E-409C-BE32-E72D297353CC}">
                  <c16:uniqueId val="{00000028-CA24-437D-897D-1886FA7EB80A}"/>
                </c:ext>
              </c:extLst>
            </c:dLbl>
            <c:dLbl>
              <c:idx val="41"/>
              <c:delete val="1"/>
              <c:extLst>
                <c:ext xmlns:c15="http://schemas.microsoft.com/office/drawing/2012/chart" uri="{CE6537A1-D6FC-4f65-9D91-7224C49458BB}"/>
                <c:ext xmlns:c16="http://schemas.microsoft.com/office/drawing/2014/chart" uri="{C3380CC4-5D6E-409C-BE32-E72D297353CC}">
                  <c16:uniqueId val="{00000029-CA24-437D-897D-1886FA7EB80A}"/>
                </c:ext>
              </c:extLst>
            </c:dLbl>
            <c:dLbl>
              <c:idx val="42"/>
              <c:delete val="1"/>
              <c:extLst>
                <c:ext xmlns:c15="http://schemas.microsoft.com/office/drawing/2012/chart" uri="{CE6537A1-D6FC-4f65-9D91-7224C49458BB}"/>
                <c:ext xmlns:c16="http://schemas.microsoft.com/office/drawing/2014/chart" uri="{C3380CC4-5D6E-409C-BE32-E72D297353CC}">
                  <c16:uniqueId val="{0000002A-CA24-437D-897D-1886FA7EB80A}"/>
                </c:ext>
              </c:extLst>
            </c:dLbl>
            <c:dLbl>
              <c:idx val="43"/>
              <c:delete val="1"/>
              <c:extLst>
                <c:ext xmlns:c15="http://schemas.microsoft.com/office/drawing/2012/chart" uri="{CE6537A1-D6FC-4f65-9D91-7224C49458BB}"/>
                <c:ext xmlns:c16="http://schemas.microsoft.com/office/drawing/2014/chart" uri="{C3380CC4-5D6E-409C-BE32-E72D297353CC}">
                  <c16:uniqueId val="{0000002B-CA24-437D-897D-1886FA7EB80A}"/>
                </c:ext>
              </c:extLst>
            </c:dLbl>
            <c:dLbl>
              <c:idx val="44"/>
              <c:delete val="1"/>
              <c:extLst>
                <c:ext xmlns:c15="http://schemas.microsoft.com/office/drawing/2012/chart" uri="{CE6537A1-D6FC-4f65-9D91-7224C49458BB}"/>
                <c:ext xmlns:c16="http://schemas.microsoft.com/office/drawing/2014/chart" uri="{C3380CC4-5D6E-409C-BE32-E72D297353CC}">
                  <c16:uniqueId val="{0000002C-CA24-437D-897D-1886FA7EB80A}"/>
                </c:ext>
              </c:extLst>
            </c:dLbl>
            <c:dLbl>
              <c:idx val="45"/>
              <c:layout>
                <c:manualLayout>
                  <c:x val="-6.236778482925355E-2"/>
                  <c:y val="-4.9846571041176069E-2"/>
                </c:manualLayout>
              </c:layout>
              <c:spPr>
                <a:solidFill>
                  <a:srgbClr val="FFFFFF"/>
                </a:solidFill>
                <a:ln>
                  <a:solidFill>
                    <a:srgbClr val="1F497D"/>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2D-CA24-437D-897D-1886FA7EB80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'Diat 6–34 tiedot'!$B$3:$BO$3</c:f>
              <c:numCache>
                <c:formatCode>General</c:formatCode>
                <c:ptCount val="66"/>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numCache>
            </c:numRef>
          </c:cat>
          <c:val>
            <c:numRef>
              <c:f>'Diat 6–34 tiedot'!$B$4:$BO$4</c:f>
              <c:numCache>
                <c:formatCode>#,##0</c:formatCode>
                <c:ptCount val="66"/>
                <c:pt idx="0">
                  <c:v>4720492</c:v>
                </c:pt>
                <c:pt idx="1">
                  <c:v>4730836</c:v>
                </c:pt>
                <c:pt idx="2">
                  <c:v>4746967</c:v>
                </c:pt>
                <c:pt idx="3">
                  <c:v>4758088</c:v>
                </c:pt>
                <c:pt idx="4">
                  <c:v>4771292</c:v>
                </c:pt>
                <c:pt idx="5">
                  <c:v>4787778</c:v>
                </c:pt>
                <c:pt idx="6">
                  <c:v>4812150</c:v>
                </c:pt>
                <c:pt idx="7">
                  <c:v>4841715</c:v>
                </c:pt>
                <c:pt idx="8">
                  <c:v>4869858</c:v>
                </c:pt>
                <c:pt idx="9">
                  <c:v>4893748</c:v>
                </c:pt>
                <c:pt idx="10">
                  <c:v>4910664</c:v>
                </c:pt>
                <c:pt idx="11">
                  <c:v>4925644</c:v>
                </c:pt>
                <c:pt idx="12">
                  <c:v>4938602</c:v>
                </c:pt>
                <c:pt idx="13">
                  <c:v>4954359</c:v>
                </c:pt>
                <c:pt idx="14">
                  <c:v>4974383</c:v>
                </c:pt>
                <c:pt idx="15">
                  <c:v>4998478</c:v>
                </c:pt>
                <c:pt idx="16">
                  <c:v>5029002</c:v>
                </c:pt>
                <c:pt idx="17">
                  <c:v>5054982</c:v>
                </c:pt>
                <c:pt idx="18">
                  <c:v>5077912</c:v>
                </c:pt>
                <c:pt idx="19">
                  <c:v>5098754</c:v>
                </c:pt>
                <c:pt idx="20">
                  <c:v>5116826</c:v>
                </c:pt>
                <c:pt idx="21">
                  <c:v>5132320</c:v>
                </c:pt>
                <c:pt idx="22">
                  <c:v>5147349</c:v>
                </c:pt>
                <c:pt idx="23">
                  <c:v>5159646</c:v>
                </c:pt>
                <c:pt idx="24">
                  <c:v>5171302</c:v>
                </c:pt>
                <c:pt idx="25">
                  <c:v>5181115</c:v>
                </c:pt>
                <c:pt idx="26">
                  <c:v>5194901</c:v>
                </c:pt>
                <c:pt idx="27">
                  <c:v>5206295</c:v>
                </c:pt>
                <c:pt idx="28">
                  <c:v>5219732</c:v>
                </c:pt>
                <c:pt idx="29">
                  <c:v>5236611</c:v>
                </c:pt>
                <c:pt idx="30">
                  <c:v>5255580</c:v>
                </c:pt>
                <c:pt idx="31">
                  <c:v>5276955</c:v>
                </c:pt>
                <c:pt idx="32">
                  <c:v>5300484</c:v>
                </c:pt>
                <c:pt idx="33">
                  <c:v>5326314</c:v>
                </c:pt>
                <c:pt idx="34">
                  <c:v>5351427</c:v>
                </c:pt>
                <c:pt idx="35">
                  <c:v>5375276</c:v>
                </c:pt>
                <c:pt idx="36">
                  <c:v>5401267</c:v>
                </c:pt>
                <c:pt idx="37">
                  <c:v>5426674</c:v>
                </c:pt>
                <c:pt idx="38">
                  <c:v>5451270</c:v>
                </c:pt>
                <c:pt idx="39">
                  <c:v>5471753</c:v>
                </c:pt>
                <c:pt idx="40">
                  <c:v>5487308</c:v>
                </c:pt>
                <c:pt idx="41">
                  <c:v>5503297</c:v>
                </c:pt>
                <c:pt idx="42">
                  <c:v>5513130</c:v>
                </c:pt>
                <c:pt idx="43">
                  <c:v>5517919</c:v>
                </c:pt>
                <c:pt idx="44">
                  <c:v>5525292</c:v>
                </c:pt>
                <c:pt idx="45">
                  <c:v>5533793</c:v>
                </c:pt>
              </c:numCache>
            </c:numRef>
          </c:val>
          <c:smooth val="0"/>
          <c:extLst>
            <c:ext xmlns:c16="http://schemas.microsoft.com/office/drawing/2014/chart" uri="{C3380CC4-5D6E-409C-BE32-E72D297353CC}">
              <c16:uniqueId val="{0000002E-CA24-437D-897D-1886FA7EB80A}"/>
            </c:ext>
          </c:extLst>
        </c:ser>
        <c:ser>
          <c:idx val="2"/>
          <c:order val="1"/>
          <c:tx>
            <c:strRef>
              <c:f>'Diat 6–34 tiedot'!$A$5</c:f>
              <c:strCache>
                <c:ptCount val="1"/>
                <c:pt idx="0">
                  <c:v>Koko maa ennuste 2019</c:v>
                </c:pt>
              </c:strCache>
            </c:strRef>
          </c:tx>
          <c:spPr>
            <a:ln w="38100" cap="rnd">
              <a:solidFill>
                <a:srgbClr val="FFC000"/>
              </a:solidFill>
              <a:prstDash val="sysDash"/>
              <a:round/>
            </a:ln>
            <a:effectLst>
              <a:outerShdw blurRad="40000" dist="23000" dir="5400000" rotWithShape="0">
                <a:srgbClr val="000000">
                  <a:alpha val="35000"/>
                </a:srgbClr>
              </a:outerShdw>
            </a:effectLst>
          </c:spPr>
          <c:marker>
            <c:symbol val="none"/>
          </c:marker>
          <c:dLbls>
            <c:dLbl>
              <c:idx val="65"/>
              <c:layout>
                <c:manualLayout>
                  <c:x val="-2.8785131459655604E-2"/>
                  <c:y val="4.53150645828873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F-CA24-437D-897D-1886FA7EB80A}"/>
                </c:ext>
              </c:extLst>
            </c:dLbl>
            <c:spPr>
              <a:solidFill>
                <a:srgbClr val="FFFFFF"/>
              </a:solidFill>
              <a:ln>
                <a:solidFill>
                  <a:srgbClr val="FFCC00"/>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6–34 tiedot'!$B$3:$BO$3</c:f>
              <c:numCache>
                <c:formatCode>General</c:formatCode>
                <c:ptCount val="66"/>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numCache>
            </c:numRef>
          </c:cat>
          <c:val>
            <c:numRef>
              <c:f>'Diat 6–34 tiedot'!$B$5:$BO$5</c:f>
              <c:numCache>
                <c:formatCode>General</c:formatCode>
                <c:ptCount val="66"/>
                <c:pt idx="44" formatCode="#,##0">
                  <c:v>5524566</c:v>
                </c:pt>
                <c:pt idx="45" formatCode="#,##0">
                  <c:v>5530922</c:v>
                </c:pt>
                <c:pt idx="46" formatCode="#,##0">
                  <c:v>5536943</c:v>
                </c:pt>
                <c:pt idx="47" formatCode="#,##0">
                  <c:v>5542572</c:v>
                </c:pt>
                <c:pt idx="48" formatCode="#,##0">
                  <c:v>5547759</c:v>
                </c:pt>
                <c:pt idx="49" formatCode="#,##0">
                  <c:v>5552441</c:v>
                </c:pt>
                <c:pt idx="50" formatCode="#,##0">
                  <c:v>5556546</c:v>
                </c:pt>
                <c:pt idx="51" formatCode="#,##0">
                  <c:v>5560015</c:v>
                </c:pt>
                <c:pt idx="52" formatCode="#,##0">
                  <c:v>5562826</c:v>
                </c:pt>
                <c:pt idx="53" formatCode="#,##0">
                  <c:v>5564865</c:v>
                </c:pt>
                <c:pt idx="54" formatCode="#,##0">
                  <c:v>5566184</c:v>
                </c:pt>
                <c:pt idx="55" formatCode="#,##0">
                  <c:v>5566685</c:v>
                </c:pt>
                <c:pt idx="56" formatCode="#,##0">
                  <c:v>5566369</c:v>
                </c:pt>
                <c:pt idx="57" formatCode="#,##0">
                  <c:v>5565202</c:v>
                </c:pt>
                <c:pt idx="58" formatCode="#,##0">
                  <c:v>5563141</c:v>
                </c:pt>
                <c:pt idx="59" formatCode="#,##0">
                  <c:v>5560243</c:v>
                </c:pt>
                <c:pt idx="60" formatCode="#,##0">
                  <c:v>5556472</c:v>
                </c:pt>
                <c:pt idx="61" formatCode="#,##0">
                  <c:v>5551856</c:v>
                </c:pt>
                <c:pt idx="62" formatCode="#,##0">
                  <c:v>5546460</c:v>
                </c:pt>
                <c:pt idx="63" formatCode="#,##0">
                  <c:v>5540199</c:v>
                </c:pt>
                <c:pt idx="64" formatCode="#,##0">
                  <c:v>5533247</c:v>
                </c:pt>
                <c:pt idx="65" formatCode="#,##0">
                  <c:v>5525528</c:v>
                </c:pt>
              </c:numCache>
            </c:numRef>
          </c:val>
          <c:smooth val="0"/>
          <c:extLst>
            <c:ext xmlns:c16="http://schemas.microsoft.com/office/drawing/2014/chart" uri="{C3380CC4-5D6E-409C-BE32-E72D297353CC}">
              <c16:uniqueId val="{00000030-CA24-437D-897D-1886FA7EB80A}"/>
            </c:ext>
          </c:extLst>
        </c:ser>
        <c:ser>
          <c:idx val="3"/>
          <c:order val="2"/>
          <c:tx>
            <c:strRef>
              <c:f>'Diat 6–34 tiedot'!$A$6</c:f>
              <c:strCache>
                <c:ptCount val="1"/>
                <c:pt idx="0">
                  <c:v>Koko maa ennuste 2021</c:v>
                </c:pt>
              </c:strCache>
            </c:strRef>
          </c:tx>
          <c:spPr>
            <a:ln w="38100" cap="rnd">
              <a:solidFill>
                <a:srgbClr val="FF0000"/>
              </a:solidFill>
              <a:prstDash val="sysDash"/>
              <a:round/>
            </a:ln>
            <a:effectLst>
              <a:outerShdw blurRad="40000" dist="23000" dir="5400000" rotWithShape="0">
                <a:srgbClr val="000000">
                  <a:alpha val="35000"/>
                </a:srgbClr>
              </a:outerShdw>
            </a:effectLst>
          </c:spPr>
          <c:marker>
            <c:symbol val="none"/>
          </c:marker>
          <c:dLbls>
            <c:dLbl>
              <c:idx val="65"/>
              <c:layout>
                <c:manualLayout>
                  <c:x val="-2.7185957489674742E-2"/>
                  <c:y val="-3.8517804895454234E-2"/>
                </c:manualLayout>
              </c:layout>
              <c:spPr>
                <a:solidFill>
                  <a:srgbClr val="FFFFFF"/>
                </a:solidFill>
                <a:ln>
                  <a:solidFill>
                    <a:srgbClr val="FF0000"/>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31-CA24-437D-897D-1886FA7EB80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'Diat 6–34 tiedot'!$B$3:$BO$3</c:f>
              <c:numCache>
                <c:formatCode>General</c:formatCode>
                <c:ptCount val="66"/>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numCache>
            </c:numRef>
          </c:cat>
          <c:val>
            <c:numRef>
              <c:f>'Diat 6–34 tiedot'!$B$6:$BO$6</c:f>
              <c:numCache>
                <c:formatCode>General</c:formatCode>
                <c:ptCount val="66"/>
                <c:pt idx="46" formatCode="#,##0">
                  <c:v>5547045</c:v>
                </c:pt>
                <c:pt idx="47" formatCode="#,##0">
                  <c:v>5555002</c:v>
                </c:pt>
                <c:pt idx="48" formatCode="#,##0">
                  <c:v>5562569</c:v>
                </c:pt>
                <c:pt idx="49" formatCode="#,##0">
                  <c:v>5569645</c:v>
                </c:pt>
                <c:pt idx="50" formatCode="#,##0">
                  <c:v>5576186</c:v>
                </c:pt>
                <c:pt idx="51" formatCode="#,##0">
                  <c:v>5582076</c:v>
                </c:pt>
                <c:pt idx="52" formatCode="#,##0">
                  <c:v>5587372</c:v>
                </c:pt>
                <c:pt idx="53" formatCode="#,##0">
                  <c:v>5591887</c:v>
                </c:pt>
                <c:pt idx="54" formatCode="#,##0">
                  <c:v>5595724</c:v>
                </c:pt>
                <c:pt idx="55" formatCode="#,##0">
                  <c:v>5598821</c:v>
                </c:pt>
                <c:pt idx="56" formatCode="#,##0">
                  <c:v>5601111</c:v>
                </c:pt>
                <c:pt idx="57" formatCode="#,##0">
                  <c:v>5602654</c:v>
                </c:pt>
                <c:pt idx="58" formatCode="#,##0">
                  <c:v>5603390</c:v>
                </c:pt>
                <c:pt idx="59" formatCode="#,##0">
                  <c:v>5603378</c:v>
                </c:pt>
                <c:pt idx="60" formatCode="#,##0">
                  <c:v>5602579</c:v>
                </c:pt>
                <c:pt idx="61" formatCode="#,##0">
                  <c:v>5601023</c:v>
                </c:pt>
                <c:pt idx="62" formatCode="#,##0">
                  <c:v>5598774</c:v>
                </c:pt>
                <c:pt idx="63" formatCode="#,##0">
                  <c:v>5595831</c:v>
                </c:pt>
                <c:pt idx="64" formatCode="#,##0">
                  <c:v>5592248</c:v>
                </c:pt>
                <c:pt idx="65" formatCode="#,##0">
                  <c:v>5588011</c:v>
                </c:pt>
              </c:numCache>
            </c:numRef>
          </c:val>
          <c:smooth val="0"/>
          <c:extLst>
            <c:ext xmlns:c16="http://schemas.microsoft.com/office/drawing/2014/chart" uri="{C3380CC4-5D6E-409C-BE32-E72D297353CC}">
              <c16:uniqueId val="{00000032-CA24-437D-897D-1886FA7EB80A}"/>
            </c:ext>
          </c:extLst>
        </c:ser>
        <c:dLbls>
          <c:showLegendKey val="0"/>
          <c:showVal val="0"/>
          <c:showCatName val="0"/>
          <c:showSerName val="0"/>
          <c:showPercent val="0"/>
          <c:showBubbleSize val="0"/>
        </c:dLbls>
        <c:smooth val="0"/>
        <c:axId val="595450824"/>
        <c:axId val="595450168"/>
      </c:lineChart>
      <c:catAx>
        <c:axId val="595450824"/>
        <c:scaling>
          <c:orientation val="minMax"/>
        </c:scaling>
        <c:delete val="0"/>
        <c:axPos val="b"/>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fi-FI"/>
          </a:p>
        </c:txPr>
        <c:crossAx val="595450168"/>
        <c:crosses val="autoZero"/>
        <c:auto val="1"/>
        <c:lblAlgn val="ctr"/>
        <c:lblOffset val="100"/>
        <c:tickLblSkip val="5"/>
        <c:noMultiLvlLbl val="0"/>
      </c:catAx>
      <c:valAx>
        <c:axId val="595450168"/>
        <c:scaling>
          <c:orientation val="minMax"/>
          <c:min val="0"/>
        </c:scaling>
        <c:delete val="0"/>
        <c:axPos val="l"/>
        <c:majorGridlines>
          <c:spPr>
            <a:ln w="9525" cap="flat" cmpd="sng" algn="ctr">
              <a:solidFill>
                <a:schemeClr val="tx2">
                  <a:lumMod val="15000"/>
                  <a:lumOff val="85000"/>
                </a:schemeClr>
              </a:solidFill>
              <a:round/>
            </a:ln>
            <a:effectLst/>
          </c:spPr>
        </c:majorGridlines>
        <c:title>
          <c:tx>
            <c:rich>
              <a:bodyPr rot="0" spcFirstLastPara="1" vertOverflow="ellipsis" wrap="square" anchor="ctr" anchorCtr="1"/>
              <a:lstStyle/>
              <a:p>
                <a:pPr>
                  <a:defRPr sz="1000" b="1" i="0" u="none" strike="noStrike" kern="1200" baseline="0">
                    <a:solidFill>
                      <a:schemeClr val="tx2"/>
                    </a:solidFill>
                    <a:latin typeface="+mn-lt"/>
                    <a:ea typeface="+mn-ea"/>
                    <a:cs typeface="+mn-cs"/>
                  </a:defRPr>
                </a:pPr>
                <a:r>
                  <a:rPr lang="en-US" sz="1000"/>
                  <a:t>Väkiluku</a:t>
                </a:r>
              </a:p>
            </c:rich>
          </c:tx>
          <c:layout>
            <c:manualLayout>
              <c:xMode val="edge"/>
              <c:yMode val="edge"/>
              <c:x val="4.7975219099425813E-3"/>
              <c:y val="2.7025797473774354E-2"/>
            </c:manualLayout>
          </c:layout>
          <c:overlay val="0"/>
          <c:spPr>
            <a:noFill/>
            <a:ln>
              <a:noFill/>
            </a:ln>
            <a:effectLst/>
          </c:spPr>
          <c:txPr>
            <a:bodyPr rot="0" spcFirstLastPara="1" vertOverflow="ellipsis" wrap="square" anchor="ctr" anchorCtr="1"/>
            <a:lstStyle/>
            <a:p>
              <a:pPr>
                <a:defRPr sz="1000" b="1" i="0" u="none" strike="noStrike" kern="1200" baseline="0">
                  <a:solidFill>
                    <a:schemeClr val="tx2"/>
                  </a:solidFill>
                  <a:latin typeface="+mn-lt"/>
                  <a:ea typeface="+mn-ea"/>
                  <a:cs typeface="+mn-cs"/>
                </a:defRPr>
              </a:pPr>
              <a:endParaRPr lang="fi-FI"/>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fi-FI"/>
          </a:p>
        </c:txPr>
        <c:crossAx val="595450824"/>
        <c:crosses val="autoZero"/>
        <c:crossBetween val="between"/>
      </c:valAx>
      <c:spPr>
        <a:noFill/>
        <a:ln>
          <a:solidFill>
            <a:schemeClr val="tx2"/>
          </a:solidFill>
        </a:ln>
        <a:effectLst/>
      </c:spPr>
    </c:plotArea>
    <c:legend>
      <c:legendPos val="b"/>
      <c:layout>
        <c:manualLayout>
          <c:xMode val="edge"/>
          <c:yMode val="edge"/>
          <c:x val="9.6701546287901646E-2"/>
          <c:y val="0.61737065581959605"/>
          <c:w val="0.2795204996474262"/>
          <c:h val="0.26576304146150004"/>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rgbClr val="1F497D"/>
      </a:solidFill>
      <a:round/>
    </a:ln>
    <a:effectLst/>
  </c:spPr>
  <c:txPr>
    <a:bodyPr/>
    <a:lstStyle/>
    <a:p>
      <a:pPr>
        <a:defRPr/>
      </a:pPr>
      <a:endParaRPr lang="fi-FI"/>
    </a:p>
  </c:txPr>
  <c:externalData r:id="rId4">
    <c:autoUpdate val="0"/>
  </c:externalData>
  <c:userShapes r:id="rId5"/>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r>
              <a:rPr lang="fi-FI" sz="1400"/>
              <a:t>Etelä-Savon väestönkehitys 1975–2020 ja Tilastokeskuksen väestöennusteet</a:t>
            </a:r>
          </a:p>
        </c:rich>
      </c:tx>
      <c:layout>
        <c:manualLayout>
          <c:xMode val="edge"/>
          <c:yMode val="edge"/>
          <c:x val="0.1555618515160673"/>
          <c:y val="2.0391779062299293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fi-FI"/>
        </a:p>
      </c:txPr>
    </c:title>
    <c:autoTitleDeleted val="0"/>
    <c:plotArea>
      <c:layout>
        <c:manualLayout>
          <c:layoutTarget val="inner"/>
          <c:xMode val="edge"/>
          <c:yMode val="edge"/>
          <c:x val="7.9077893623451204E-2"/>
          <c:y val="8.4036787268964533E-2"/>
          <c:w val="0.89620126926563914"/>
          <c:h val="0.82743256262042386"/>
        </c:manualLayout>
      </c:layout>
      <c:lineChart>
        <c:grouping val="standard"/>
        <c:varyColors val="0"/>
        <c:ser>
          <c:idx val="0"/>
          <c:order val="0"/>
          <c:tx>
            <c:strRef>
              <c:f>'Diat 6–34 tiedot'!$A$31</c:f>
              <c:strCache>
                <c:ptCount val="1"/>
                <c:pt idx="0">
                  <c:v>Etelä-Savo toteutunut</c:v>
                </c:pt>
              </c:strCache>
            </c:strRef>
          </c:tx>
          <c:spPr>
            <a:ln w="38100" cap="rnd">
              <a:solidFill>
                <a:schemeClr val="tx2"/>
              </a:solidFill>
              <a:round/>
            </a:ln>
            <a:effectLst>
              <a:outerShdw blurRad="40000" dist="23000" dir="5400000" rotWithShape="0">
                <a:srgbClr val="000000">
                  <a:alpha val="35000"/>
                </a:srgbClr>
              </a:outerShdw>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90B7-4DF9-A5AD-25FF549EC7E3}"/>
                </c:ext>
              </c:extLst>
            </c:dLbl>
            <c:dLbl>
              <c:idx val="1"/>
              <c:delete val="1"/>
              <c:extLst>
                <c:ext xmlns:c15="http://schemas.microsoft.com/office/drawing/2012/chart" uri="{CE6537A1-D6FC-4f65-9D91-7224C49458BB}"/>
                <c:ext xmlns:c16="http://schemas.microsoft.com/office/drawing/2014/chart" uri="{C3380CC4-5D6E-409C-BE32-E72D297353CC}">
                  <c16:uniqueId val="{00000001-90B7-4DF9-A5AD-25FF549EC7E3}"/>
                </c:ext>
              </c:extLst>
            </c:dLbl>
            <c:dLbl>
              <c:idx val="2"/>
              <c:delete val="1"/>
              <c:extLst>
                <c:ext xmlns:c15="http://schemas.microsoft.com/office/drawing/2012/chart" uri="{CE6537A1-D6FC-4f65-9D91-7224C49458BB}"/>
                <c:ext xmlns:c16="http://schemas.microsoft.com/office/drawing/2014/chart" uri="{C3380CC4-5D6E-409C-BE32-E72D297353CC}">
                  <c16:uniqueId val="{00000002-90B7-4DF9-A5AD-25FF549EC7E3}"/>
                </c:ext>
              </c:extLst>
            </c:dLbl>
            <c:dLbl>
              <c:idx val="3"/>
              <c:delete val="1"/>
              <c:extLst>
                <c:ext xmlns:c15="http://schemas.microsoft.com/office/drawing/2012/chart" uri="{CE6537A1-D6FC-4f65-9D91-7224C49458BB}"/>
                <c:ext xmlns:c16="http://schemas.microsoft.com/office/drawing/2014/chart" uri="{C3380CC4-5D6E-409C-BE32-E72D297353CC}">
                  <c16:uniqueId val="{00000003-90B7-4DF9-A5AD-25FF549EC7E3}"/>
                </c:ext>
              </c:extLst>
            </c:dLbl>
            <c:dLbl>
              <c:idx val="4"/>
              <c:delete val="1"/>
              <c:extLst>
                <c:ext xmlns:c15="http://schemas.microsoft.com/office/drawing/2012/chart" uri="{CE6537A1-D6FC-4f65-9D91-7224C49458BB}"/>
                <c:ext xmlns:c16="http://schemas.microsoft.com/office/drawing/2014/chart" uri="{C3380CC4-5D6E-409C-BE32-E72D297353CC}">
                  <c16:uniqueId val="{00000004-90B7-4DF9-A5AD-25FF549EC7E3}"/>
                </c:ext>
              </c:extLst>
            </c:dLbl>
            <c:dLbl>
              <c:idx val="5"/>
              <c:delete val="1"/>
              <c:extLst>
                <c:ext xmlns:c15="http://schemas.microsoft.com/office/drawing/2012/chart" uri="{CE6537A1-D6FC-4f65-9D91-7224C49458BB}"/>
                <c:ext xmlns:c16="http://schemas.microsoft.com/office/drawing/2014/chart" uri="{C3380CC4-5D6E-409C-BE32-E72D297353CC}">
                  <c16:uniqueId val="{00000005-90B7-4DF9-A5AD-25FF549EC7E3}"/>
                </c:ext>
              </c:extLst>
            </c:dLbl>
            <c:dLbl>
              <c:idx val="6"/>
              <c:delete val="1"/>
              <c:extLst>
                <c:ext xmlns:c15="http://schemas.microsoft.com/office/drawing/2012/chart" uri="{CE6537A1-D6FC-4f65-9D91-7224C49458BB}"/>
                <c:ext xmlns:c16="http://schemas.microsoft.com/office/drawing/2014/chart" uri="{C3380CC4-5D6E-409C-BE32-E72D297353CC}">
                  <c16:uniqueId val="{00000006-90B7-4DF9-A5AD-25FF549EC7E3}"/>
                </c:ext>
              </c:extLst>
            </c:dLbl>
            <c:dLbl>
              <c:idx val="7"/>
              <c:delete val="1"/>
              <c:extLst>
                <c:ext xmlns:c15="http://schemas.microsoft.com/office/drawing/2012/chart" uri="{CE6537A1-D6FC-4f65-9D91-7224C49458BB}"/>
                <c:ext xmlns:c16="http://schemas.microsoft.com/office/drawing/2014/chart" uri="{C3380CC4-5D6E-409C-BE32-E72D297353CC}">
                  <c16:uniqueId val="{00000007-90B7-4DF9-A5AD-25FF549EC7E3}"/>
                </c:ext>
              </c:extLst>
            </c:dLbl>
            <c:dLbl>
              <c:idx val="8"/>
              <c:delete val="1"/>
              <c:extLst>
                <c:ext xmlns:c15="http://schemas.microsoft.com/office/drawing/2012/chart" uri="{CE6537A1-D6FC-4f65-9D91-7224C49458BB}"/>
                <c:ext xmlns:c16="http://schemas.microsoft.com/office/drawing/2014/chart" uri="{C3380CC4-5D6E-409C-BE32-E72D297353CC}">
                  <c16:uniqueId val="{00000008-90B7-4DF9-A5AD-25FF549EC7E3}"/>
                </c:ext>
              </c:extLst>
            </c:dLbl>
            <c:dLbl>
              <c:idx val="9"/>
              <c:delete val="1"/>
              <c:extLst>
                <c:ext xmlns:c15="http://schemas.microsoft.com/office/drawing/2012/chart" uri="{CE6537A1-D6FC-4f65-9D91-7224C49458BB}"/>
                <c:ext xmlns:c16="http://schemas.microsoft.com/office/drawing/2014/chart" uri="{C3380CC4-5D6E-409C-BE32-E72D297353CC}">
                  <c16:uniqueId val="{00000009-90B7-4DF9-A5AD-25FF549EC7E3}"/>
                </c:ext>
              </c:extLst>
            </c:dLbl>
            <c:dLbl>
              <c:idx val="10"/>
              <c:delete val="1"/>
              <c:extLst>
                <c:ext xmlns:c15="http://schemas.microsoft.com/office/drawing/2012/chart" uri="{CE6537A1-D6FC-4f65-9D91-7224C49458BB}"/>
                <c:ext xmlns:c16="http://schemas.microsoft.com/office/drawing/2014/chart" uri="{C3380CC4-5D6E-409C-BE32-E72D297353CC}">
                  <c16:uniqueId val="{0000000A-90B7-4DF9-A5AD-25FF549EC7E3}"/>
                </c:ext>
              </c:extLst>
            </c:dLbl>
            <c:dLbl>
              <c:idx val="11"/>
              <c:delete val="1"/>
              <c:extLst>
                <c:ext xmlns:c15="http://schemas.microsoft.com/office/drawing/2012/chart" uri="{CE6537A1-D6FC-4f65-9D91-7224C49458BB}"/>
                <c:ext xmlns:c16="http://schemas.microsoft.com/office/drawing/2014/chart" uri="{C3380CC4-5D6E-409C-BE32-E72D297353CC}">
                  <c16:uniqueId val="{0000000B-90B7-4DF9-A5AD-25FF549EC7E3}"/>
                </c:ext>
              </c:extLst>
            </c:dLbl>
            <c:dLbl>
              <c:idx val="12"/>
              <c:delete val="1"/>
              <c:extLst>
                <c:ext xmlns:c15="http://schemas.microsoft.com/office/drawing/2012/chart" uri="{CE6537A1-D6FC-4f65-9D91-7224C49458BB}"/>
                <c:ext xmlns:c16="http://schemas.microsoft.com/office/drawing/2014/chart" uri="{C3380CC4-5D6E-409C-BE32-E72D297353CC}">
                  <c16:uniqueId val="{0000000C-90B7-4DF9-A5AD-25FF549EC7E3}"/>
                </c:ext>
              </c:extLst>
            </c:dLbl>
            <c:dLbl>
              <c:idx val="13"/>
              <c:delete val="1"/>
              <c:extLst>
                <c:ext xmlns:c15="http://schemas.microsoft.com/office/drawing/2012/chart" uri="{CE6537A1-D6FC-4f65-9D91-7224C49458BB}"/>
                <c:ext xmlns:c16="http://schemas.microsoft.com/office/drawing/2014/chart" uri="{C3380CC4-5D6E-409C-BE32-E72D297353CC}">
                  <c16:uniqueId val="{0000000D-90B7-4DF9-A5AD-25FF549EC7E3}"/>
                </c:ext>
              </c:extLst>
            </c:dLbl>
            <c:dLbl>
              <c:idx val="14"/>
              <c:delete val="1"/>
              <c:extLst>
                <c:ext xmlns:c15="http://schemas.microsoft.com/office/drawing/2012/chart" uri="{CE6537A1-D6FC-4f65-9D91-7224C49458BB}"/>
                <c:ext xmlns:c16="http://schemas.microsoft.com/office/drawing/2014/chart" uri="{C3380CC4-5D6E-409C-BE32-E72D297353CC}">
                  <c16:uniqueId val="{0000000E-90B7-4DF9-A5AD-25FF549EC7E3}"/>
                </c:ext>
              </c:extLst>
            </c:dLbl>
            <c:dLbl>
              <c:idx val="15"/>
              <c:delete val="1"/>
              <c:extLst>
                <c:ext xmlns:c15="http://schemas.microsoft.com/office/drawing/2012/chart" uri="{CE6537A1-D6FC-4f65-9D91-7224C49458BB}"/>
                <c:ext xmlns:c16="http://schemas.microsoft.com/office/drawing/2014/chart" uri="{C3380CC4-5D6E-409C-BE32-E72D297353CC}">
                  <c16:uniqueId val="{0000000F-90B7-4DF9-A5AD-25FF549EC7E3}"/>
                </c:ext>
              </c:extLst>
            </c:dLbl>
            <c:dLbl>
              <c:idx val="16"/>
              <c:delete val="1"/>
              <c:extLst>
                <c:ext xmlns:c15="http://schemas.microsoft.com/office/drawing/2012/chart" uri="{CE6537A1-D6FC-4f65-9D91-7224C49458BB}"/>
                <c:ext xmlns:c16="http://schemas.microsoft.com/office/drawing/2014/chart" uri="{C3380CC4-5D6E-409C-BE32-E72D297353CC}">
                  <c16:uniqueId val="{00000010-90B7-4DF9-A5AD-25FF549EC7E3}"/>
                </c:ext>
              </c:extLst>
            </c:dLbl>
            <c:dLbl>
              <c:idx val="17"/>
              <c:delete val="1"/>
              <c:extLst>
                <c:ext xmlns:c15="http://schemas.microsoft.com/office/drawing/2012/chart" uri="{CE6537A1-D6FC-4f65-9D91-7224C49458BB}"/>
                <c:ext xmlns:c16="http://schemas.microsoft.com/office/drawing/2014/chart" uri="{C3380CC4-5D6E-409C-BE32-E72D297353CC}">
                  <c16:uniqueId val="{00000011-90B7-4DF9-A5AD-25FF549EC7E3}"/>
                </c:ext>
              </c:extLst>
            </c:dLbl>
            <c:dLbl>
              <c:idx val="18"/>
              <c:delete val="1"/>
              <c:extLst>
                <c:ext xmlns:c15="http://schemas.microsoft.com/office/drawing/2012/chart" uri="{CE6537A1-D6FC-4f65-9D91-7224C49458BB}"/>
                <c:ext xmlns:c16="http://schemas.microsoft.com/office/drawing/2014/chart" uri="{C3380CC4-5D6E-409C-BE32-E72D297353CC}">
                  <c16:uniqueId val="{00000012-90B7-4DF9-A5AD-25FF549EC7E3}"/>
                </c:ext>
              </c:extLst>
            </c:dLbl>
            <c:dLbl>
              <c:idx val="19"/>
              <c:delete val="1"/>
              <c:extLst>
                <c:ext xmlns:c15="http://schemas.microsoft.com/office/drawing/2012/chart" uri="{CE6537A1-D6FC-4f65-9D91-7224C49458BB}"/>
                <c:ext xmlns:c16="http://schemas.microsoft.com/office/drawing/2014/chart" uri="{C3380CC4-5D6E-409C-BE32-E72D297353CC}">
                  <c16:uniqueId val="{00000013-90B7-4DF9-A5AD-25FF549EC7E3}"/>
                </c:ext>
              </c:extLst>
            </c:dLbl>
            <c:dLbl>
              <c:idx val="20"/>
              <c:delete val="1"/>
              <c:extLst>
                <c:ext xmlns:c15="http://schemas.microsoft.com/office/drawing/2012/chart" uri="{CE6537A1-D6FC-4f65-9D91-7224C49458BB}"/>
                <c:ext xmlns:c16="http://schemas.microsoft.com/office/drawing/2014/chart" uri="{C3380CC4-5D6E-409C-BE32-E72D297353CC}">
                  <c16:uniqueId val="{00000014-90B7-4DF9-A5AD-25FF549EC7E3}"/>
                </c:ext>
              </c:extLst>
            </c:dLbl>
            <c:dLbl>
              <c:idx val="21"/>
              <c:delete val="1"/>
              <c:extLst>
                <c:ext xmlns:c15="http://schemas.microsoft.com/office/drawing/2012/chart" uri="{CE6537A1-D6FC-4f65-9D91-7224C49458BB}"/>
                <c:ext xmlns:c16="http://schemas.microsoft.com/office/drawing/2014/chart" uri="{C3380CC4-5D6E-409C-BE32-E72D297353CC}">
                  <c16:uniqueId val="{00000015-90B7-4DF9-A5AD-25FF549EC7E3}"/>
                </c:ext>
              </c:extLst>
            </c:dLbl>
            <c:dLbl>
              <c:idx val="22"/>
              <c:delete val="1"/>
              <c:extLst>
                <c:ext xmlns:c15="http://schemas.microsoft.com/office/drawing/2012/chart" uri="{CE6537A1-D6FC-4f65-9D91-7224C49458BB}"/>
                <c:ext xmlns:c16="http://schemas.microsoft.com/office/drawing/2014/chart" uri="{C3380CC4-5D6E-409C-BE32-E72D297353CC}">
                  <c16:uniqueId val="{00000016-90B7-4DF9-A5AD-25FF549EC7E3}"/>
                </c:ext>
              </c:extLst>
            </c:dLbl>
            <c:dLbl>
              <c:idx val="23"/>
              <c:delete val="1"/>
              <c:extLst>
                <c:ext xmlns:c15="http://schemas.microsoft.com/office/drawing/2012/chart" uri="{CE6537A1-D6FC-4f65-9D91-7224C49458BB}"/>
                <c:ext xmlns:c16="http://schemas.microsoft.com/office/drawing/2014/chart" uri="{C3380CC4-5D6E-409C-BE32-E72D297353CC}">
                  <c16:uniqueId val="{00000017-90B7-4DF9-A5AD-25FF549EC7E3}"/>
                </c:ext>
              </c:extLst>
            </c:dLbl>
            <c:dLbl>
              <c:idx val="24"/>
              <c:delete val="1"/>
              <c:extLst>
                <c:ext xmlns:c15="http://schemas.microsoft.com/office/drawing/2012/chart" uri="{CE6537A1-D6FC-4f65-9D91-7224C49458BB}"/>
                <c:ext xmlns:c16="http://schemas.microsoft.com/office/drawing/2014/chart" uri="{C3380CC4-5D6E-409C-BE32-E72D297353CC}">
                  <c16:uniqueId val="{00000018-90B7-4DF9-A5AD-25FF549EC7E3}"/>
                </c:ext>
              </c:extLst>
            </c:dLbl>
            <c:dLbl>
              <c:idx val="25"/>
              <c:delete val="1"/>
              <c:extLst>
                <c:ext xmlns:c15="http://schemas.microsoft.com/office/drawing/2012/chart" uri="{CE6537A1-D6FC-4f65-9D91-7224C49458BB}"/>
                <c:ext xmlns:c16="http://schemas.microsoft.com/office/drawing/2014/chart" uri="{C3380CC4-5D6E-409C-BE32-E72D297353CC}">
                  <c16:uniqueId val="{00000019-90B7-4DF9-A5AD-25FF549EC7E3}"/>
                </c:ext>
              </c:extLst>
            </c:dLbl>
            <c:dLbl>
              <c:idx val="26"/>
              <c:delete val="1"/>
              <c:extLst>
                <c:ext xmlns:c15="http://schemas.microsoft.com/office/drawing/2012/chart" uri="{CE6537A1-D6FC-4f65-9D91-7224C49458BB}"/>
                <c:ext xmlns:c16="http://schemas.microsoft.com/office/drawing/2014/chart" uri="{C3380CC4-5D6E-409C-BE32-E72D297353CC}">
                  <c16:uniqueId val="{0000001A-90B7-4DF9-A5AD-25FF549EC7E3}"/>
                </c:ext>
              </c:extLst>
            </c:dLbl>
            <c:dLbl>
              <c:idx val="27"/>
              <c:delete val="1"/>
              <c:extLst>
                <c:ext xmlns:c15="http://schemas.microsoft.com/office/drawing/2012/chart" uri="{CE6537A1-D6FC-4f65-9D91-7224C49458BB}"/>
                <c:ext xmlns:c16="http://schemas.microsoft.com/office/drawing/2014/chart" uri="{C3380CC4-5D6E-409C-BE32-E72D297353CC}">
                  <c16:uniqueId val="{0000001B-90B7-4DF9-A5AD-25FF549EC7E3}"/>
                </c:ext>
              </c:extLst>
            </c:dLbl>
            <c:dLbl>
              <c:idx val="28"/>
              <c:delete val="1"/>
              <c:extLst>
                <c:ext xmlns:c15="http://schemas.microsoft.com/office/drawing/2012/chart" uri="{CE6537A1-D6FC-4f65-9D91-7224C49458BB}"/>
                <c:ext xmlns:c16="http://schemas.microsoft.com/office/drawing/2014/chart" uri="{C3380CC4-5D6E-409C-BE32-E72D297353CC}">
                  <c16:uniqueId val="{0000001C-90B7-4DF9-A5AD-25FF549EC7E3}"/>
                </c:ext>
              </c:extLst>
            </c:dLbl>
            <c:dLbl>
              <c:idx val="29"/>
              <c:delete val="1"/>
              <c:extLst>
                <c:ext xmlns:c15="http://schemas.microsoft.com/office/drawing/2012/chart" uri="{CE6537A1-D6FC-4f65-9D91-7224C49458BB}"/>
                <c:ext xmlns:c16="http://schemas.microsoft.com/office/drawing/2014/chart" uri="{C3380CC4-5D6E-409C-BE32-E72D297353CC}">
                  <c16:uniqueId val="{0000001D-90B7-4DF9-A5AD-25FF549EC7E3}"/>
                </c:ext>
              </c:extLst>
            </c:dLbl>
            <c:dLbl>
              <c:idx val="30"/>
              <c:delete val="1"/>
              <c:extLst>
                <c:ext xmlns:c15="http://schemas.microsoft.com/office/drawing/2012/chart" uri="{CE6537A1-D6FC-4f65-9D91-7224C49458BB}"/>
                <c:ext xmlns:c16="http://schemas.microsoft.com/office/drawing/2014/chart" uri="{C3380CC4-5D6E-409C-BE32-E72D297353CC}">
                  <c16:uniqueId val="{0000001E-90B7-4DF9-A5AD-25FF549EC7E3}"/>
                </c:ext>
              </c:extLst>
            </c:dLbl>
            <c:dLbl>
              <c:idx val="31"/>
              <c:delete val="1"/>
              <c:extLst>
                <c:ext xmlns:c15="http://schemas.microsoft.com/office/drawing/2012/chart" uri="{CE6537A1-D6FC-4f65-9D91-7224C49458BB}"/>
                <c:ext xmlns:c16="http://schemas.microsoft.com/office/drawing/2014/chart" uri="{C3380CC4-5D6E-409C-BE32-E72D297353CC}">
                  <c16:uniqueId val="{0000001F-90B7-4DF9-A5AD-25FF549EC7E3}"/>
                </c:ext>
              </c:extLst>
            </c:dLbl>
            <c:dLbl>
              <c:idx val="32"/>
              <c:delete val="1"/>
              <c:extLst>
                <c:ext xmlns:c15="http://schemas.microsoft.com/office/drawing/2012/chart" uri="{CE6537A1-D6FC-4f65-9D91-7224C49458BB}"/>
                <c:ext xmlns:c16="http://schemas.microsoft.com/office/drawing/2014/chart" uri="{C3380CC4-5D6E-409C-BE32-E72D297353CC}">
                  <c16:uniqueId val="{00000020-90B7-4DF9-A5AD-25FF549EC7E3}"/>
                </c:ext>
              </c:extLst>
            </c:dLbl>
            <c:dLbl>
              <c:idx val="33"/>
              <c:delete val="1"/>
              <c:extLst>
                <c:ext xmlns:c15="http://schemas.microsoft.com/office/drawing/2012/chart" uri="{CE6537A1-D6FC-4f65-9D91-7224C49458BB}"/>
                <c:ext xmlns:c16="http://schemas.microsoft.com/office/drawing/2014/chart" uri="{C3380CC4-5D6E-409C-BE32-E72D297353CC}">
                  <c16:uniqueId val="{00000021-90B7-4DF9-A5AD-25FF549EC7E3}"/>
                </c:ext>
              </c:extLst>
            </c:dLbl>
            <c:dLbl>
              <c:idx val="34"/>
              <c:delete val="1"/>
              <c:extLst>
                <c:ext xmlns:c15="http://schemas.microsoft.com/office/drawing/2012/chart" uri="{CE6537A1-D6FC-4f65-9D91-7224C49458BB}"/>
                <c:ext xmlns:c16="http://schemas.microsoft.com/office/drawing/2014/chart" uri="{C3380CC4-5D6E-409C-BE32-E72D297353CC}">
                  <c16:uniqueId val="{00000022-90B7-4DF9-A5AD-25FF549EC7E3}"/>
                </c:ext>
              </c:extLst>
            </c:dLbl>
            <c:dLbl>
              <c:idx val="35"/>
              <c:delete val="1"/>
              <c:extLst>
                <c:ext xmlns:c15="http://schemas.microsoft.com/office/drawing/2012/chart" uri="{CE6537A1-D6FC-4f65-9D91-7224C49458BB}"/>
                <c:ext xmlns:c16="http://schemas.microsoft.com/office/drawing/2014/chart" uri="{C3380CC4-5D6E-409C-BE32-E72D297353CC}">
                  <c16:uniqueId val="{00000023-90B7-4DF9-A5AD-25FF549EC7E3}"/>
                </c:ext>
              </c:extLst>
            </c:dLbl>
            <c:dLbl>
              <c:idx val="36"/>
              <c:delete val="1"/>
              <c:extLst>
                <c:ext xmlns:c15="http://schemas.microsoft.com/office/drawing/2012/chart" uri="{CE6537A1-D6FC-4f65-9D91-7224C49458BB}"/>
                <c:ext xmlns:c16="http://schemas.microsoft.com/office/drawing/2014/chart" uri="{C3380CC4-5D6E-409C-BE32-E72D297353CC}">
                  <c16:uniqueId val="{00000024-90B7-4DF9-A5AD-25FF549EC7E3}"/>
                </c:ext>
              </c:extLst>
            </c:dLbl>
            <c:dLbl>
              <c:idx val="37"/>
              <c:delete val="1"/>
              <c:extLst>
                <c:ext xmlns:c15="http://schemas.microsoft.com/office/drawing/2012/chart" uri="{CE6537A1-D6FC-4f65-9D91-7224C49458BB}"/>
                <c:ext xmlns:c16="http://schemas.microsoft.com/office/drawing/2014/chart" uri="{C3380CC4-5D6E-409C-BE32-E72D297353CC}">
                  <c16:uniqueId val="{00000025-90B7-4DF9-A5AD-25FF549EC7E3}"/>
                </c:ext>
              </c:extLst>
            </c:dLbl>
            <c:dLbl>
              <c:idx val="38"/>
              <c:delete val="1"/>
              <c:extLst>
                <c:ext xmlns:c15="http://schemas.microsoft.com/office/drawing/2012/chart" uri="{CE6537A1-D6FC-4f65-9D91-7224C49458BB}"/>
                <c:ext xmlns:c16="http://schemas.microsoft.com/office/drawing/2014/chart" uri="{C3380CC4-5D6E-409C-BE32-E72D297353CC}">
                  <c16:uniqueId val="{00000026-90B7-4DF9-A5AD-25FF549EC7E3}"/>
                </c:ext>
              </c:extLst>
            </c:dLbl>
            <c:dLbl>
              <c:idx val="39"/>
              <c:delete val="1"/>
              <c:extLst>
                <c:ext xmlns:c15="http://schemas.microsoft.com/office/drawing/2012/chart" uri="{CE6537A1-D6FC-4f65-9D91-7224C49458BB}"/>
                <c:ext xmlns:c16="http://schemas.microsoft.com/office/drawing/2014/chart" uri="{C3380CC4-5D6E-409C-BE32-E72D297353CC}">
                  <c16:uniqueId val="{00000027-90B7-4DF9-A5AD-25FF549EC7E3}"/>
                </c:ext>
              </c:extLst>
            </c:dLbl>
            <c:dLbl>
              <c:idx val="40"/>
              <c:delete val="1"/>
              <c:extLst>
                <c:ext xmlns:c15="http://schemas.microsoft.com/office/drawing/2012/chart" uri="{CE6537A1-D6FC-4f65-9D91-7224C49458BB}"/>
                <c:ext xmlns:c16="http://schemas.microsoft.com/office/drawing/2014/chart" uri="{C3380CC4-5D6E-409C-BE32-E72D297353CC}">
                  <c16:uniqueId val="{00000028-90B7-4DF9-A5AD-25FF549EC7E3}"/>
                </c:ext>
              </c:extLst>
            </c:dLbl>
            <c:dLbl>
              <c:idx val="41"/>
              <c:delete val="1"/>
              <c:extLst>
                <c:ext xmlns:c15="http://schemas.microsoft.com/office/drawing/2012/chart" uri="{CE6537A1-D6FC-4f65-9D91-7224C49458BB}"/>
                <c:ext xmlns:c16="http://schemas.microsoft.com/office/drawing/2014/chart" uri="{C3380CC4-5D6E-409C-BE32-E72D297353CC}">
                  <c16:uniqueId val="{00000029-90B7-4DF9-A5AD-25FF549EC7E3}"/>
                </c:ext>
              </c:extLst>
            </c:dLbl>
            <c:dLbl>
              <c:idx val="42"/>
              <c:delete val="1"/>
              <c:extLst>
                <c:ext xmlns:c15="http://schemas.microsoft.com/office/drawing/2012/chart" uri="{CE6537A1-D6FC-4f65-9D91-7224C49458BB}"/>
                <c:ext xmlns:c16="http://schemas.microsoft.com/office/drawing/2014/chart" uri="{C3380CC4-5D6E-409C-BE32-E72D297353CC}">
                  <c16:uniqueId val="{0000002A-90B7-4DF9-A5AD-25FF549EC7E3}"/>
                </c:ext>
              </c:extLst>
            </c:dLbl>
            <c:dLbl>
              <c:idx val="43"/>
              <c:delete val="1"/>
              <c:extLst>
                <c:ext xmlns:c15="http://schemas.microsoft.com/office/drawing/2012/chart" uri="{CE6537A1-D6FC-4f65-9D91-7224C49458BB}"/>
                <c:ext xmlns:c16="http://schemas.microsoft.com/office/drawing/2014/chart" uri="{C3380CC4-5D6E-409C-BE32-E72D297353CC}">
                  <c16:uniqueId val="{0000002B-90B7-4DF9-A5AD-25FF549EC7E3}"/>
                </c:ext>
              </c:extLst>
            </c:dLbl>
            <c:dLbl>
              <c:idx val="44"/>
              <c:delete val="1"/>
              <c:extLst>
                <c:ext xmlns:c15="http://schemas.microsoft.com/office/drawing/2012/chart" uri="{CE6537A1-D6FC-4f65-9D91-7224C49458BB}"/>
                <c:ext xmlns:c16="http://schemas.microsoft.com/office/drawing/2014/chart" uri="{C3380CC4-5D6E-409C-BE32-E72D297353CC}">
                  <c16:uniqueId val="{0000002C-90B7-4DF9-A5AD-25FF549EC7E3}"/>
                </c:ext>
              </c:extLst>
            </c:dLbl>
            <c:dLbl>
              <c:idx val="45"/>
              <c:layout>
                <c:manualLayout>
                  <c:x val="-6.236778482925355E-2"/>
                  <c:y val="-4.9846571041176069E-2"/>
                </c:manualLayout>
              </c:layout>
              <c:spPr>
                <a:solidFill>
                  <a:srgbClr val="FFFFFF"/>
                </a:solidFill>
                <a:ln>
                  <a:solidFill>
                    <a:srgbClr val="1F497D"/>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2D-90B7-4DF9-A5AD-25FF549EC7E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'Diat 6–34 tiedot'!$B$3:$BO$3</c:f>
              <c:numCache>
                <c:formatCode>General</c:formatCode>
                <c:ptCount val="66"/>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numCache>
            </c:numRef>
          </c:cat>
          <c:val>
            <c:numRef>
              <c:f>'Diat 6–34 tiedot'!$B$31:$BO$31</c:f>
              <c:numCache>
                <c:formatCode>#,##0</c:formatCode>
                <c:ptCount val="66"/>
                <c:pt idx="0">
                  <c:v>164981</c:v>
                </c:pt>
                <c:pt idx="1">
                  <c:v>164377</c:v>
                </c:pt>
                <c:pt idx="2">
                  <c:v>164317</c:v>
                </c:pt>
                <c:pt idx="3">
                  <c:v>164236</c:v>
                </c:pt>
                <c:pt idx="4">
                  <c:v>164199</c:v>
                </c:pt>
                <c:pt idx="5">
                  <c:v>163671</c:v>
                </c:pt>
                <c:pt idx="6">
                  <c:v>163710</c:v>
                </c:pt>
                <c:pt idx="7">
                  <c:v>163879</c:v>
                </c:pt>
                <c:pt idx="8">
                  <c:v>164361</c:v>
                </c:pt>
                <c:pt idx="9">
                  <c:v>164478</c:v>
                </c:pt>
                <c:pt idx="10">
                  <c:v>164384</c:v>
                </c:pt>
                <c:pt idx="11">
                  <c:v>164241</c:v>
                </c:pt>
                <c:pt idx="12">
                  <c:v>163535</c:v>
                </c:pt>
                <c:pt idx="13">
                  <c:v>163173</c:v>
                </c:pt>
                <c:pt idx="14">
                  <c:v>163522</c:v>
                </c:pt>
                <c:pt idx="15">
                  <c:v>163462</c:v>
                </c:pt>
                <c:pt idx="16">
                  <c:v>163426</c:v>
                </c:pt>
                <c:pt idx="17">
                  <c:v>163503</c:v>
                </c:pt>
                <c:pt idx="18">
                  <c:v>163130</c:v>
                </c:pt>
                <c:pt idx="19">
                  <c:v>162691</c:v>
                </c:pt>
                <c:pt idx="20">
                  <c:v>162033</c:v>
                </c:pt>
                <c:pt idx="21">
                  <c:v>161128</c:v>
                </c:pt>
                <c:pt idx="22">
                  <c:v>160077</c:v>
                </c:pt>
                <c:pt idx="23">
                  <c:v>158725</c:v>
                </c:pt>
                <c:pt idx="24">
                  <c:v>157334</c:v>
                </c:pt>
                <c:pt idx="25">
                  <c:v>156117</c:v>
                </c:pt>
                <c:pt idx="26">
                  <c:v>154978</c:v>
                </c:pt>
                <c:pt idx="27">
                  <c:v>153864</c:v>
                </c:pt>
                <c:pt idx="28">
                  <c:v>152965</c:v>
                </c:pt>
                <c:pt idx="29">
                  <c:v>152171</c:v>
                </c:pt>
                <c:pt idx="30">
                  <c:v>151395</c:v>
                </c:pt>
                <c:pt idx="31">
                  <c:v>150471</c:v>
                </c:pt>
                <c:pt idx="32">
                  <c:v>149032</c:v>
                </c:pt>
                <c:pt idx="33">
                  <c:v>147892</c:v>
                </c:pt>
                <c:pt idx="34">
                  <c:v>146979</c:v>
                </c:pt>
                <c:pt idx="35">
                  <c:v>146166</c:v>
                </c:pt>
                <c:pt idx="36">
                  <c:v>145353</c:v>
                </c:pt>
                <c:pt idx="37">
                  <c:v>144393</c:v>
                </c:pt>
                <c:pt idx="38">
                  <c:v>143638</c:v>
                </c:pt>
                <c:pt idx="39">
                  <c:v>142746</c:v>
                </c:pt>
                <c:pt idx="40">
                  <c:v>141621</c:v>
                </c:pt>
                <c:pt idx="41">
                  <c:v>140422</c:v>
                </c:pt>
                <c:pt idx="42">
                  <c:v>138822</c:v>
                </c:pt>
                <c:pt idx="43">
                  <c:v>136474</c:v>
                </c:pt>
                <c:pt idx="44">
                  <c:v>134314</c:v>
                </c:pt>
                <c:pt idx="45">
                  <c:v>132702</c:v>
                </c:pt>
              </c:numCache>
            </c:numRef>
          </c:val>
          <c:smooth val="0"/>
          <c:extLst>
            <c:ext xmlns:c16="http://schemas.microsoft.com/office/drawing/2014/chart" uri="{C3380CC4-5D6E-409C-BE32-E72D297353CC}">
              <c16:uniqueId val="{0000002E-90B7-4DF9-A5AD-25FF549EC7E3}"/>
            </c:ext>
          </c:extLst>
        </c:ser>
        <c:ser>
          <c:idx val="2"/>
          <c:order val="1"/>
          <c:tx>
            <c:strRef>
              <c:f>'Diat 6–34 tiedot'!$A$32</c:f>
              <c:strCache>
                <c:ptCount val="1"/>
                <c:pt idx="0">
                  <c:v>Etelä-Savo ennuste 2019</c:v>
                </c:pt>
              </c:strCache>
            </c:strRef>
          </c:tx>
          <c:spPr>
            <a:ln w="38100" cap="rnd">
              <a:solidFill>
                <a:srgbClr val="FFC000"/>
              </a:solidFill>
              <a:prstDash val="sysDash"/>
              <a:round/>
            </a:ln>
            <a:effectLst>
              <a:outerShdw blurRad="40000" dist="23000" dir="5400000" rotWithShape="0">
                <a:srgbClr val="000000">
                  <a:alpha val="35000"/>
                </a:srgbClr>
              </a:outerShdw>
            </a:effectLst>
          </c:spPr>
          <c:marker>
            <c:symbol val="none"/>
          </c:marker>
          <c:dLbls>
            <c:dLbl>
              <c:idx val="65"/>
              <c:layout>
                <c:manualLayout>
                  <c:x val="-3.1983479399617203E-2"/>
                  <c:y val="-4.9846571041176048E-2"/>
                </c:manualLayout>
              </c:layout>
              <c:spPr>
                <a:solidFill>
                  <a:srgbClr val="FFFFFF"/>
                </a:solidFill>
                <a:ln>
                  <a:solidFill>
                    <a:srgbClr val="FFC000"/>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2F-90B7-4DF9-A5AD-25FF549EC7E3}"/>
                </c:ext>
              </c:extLst>
            </c:dLbl>
            <c:spPr>
              <a:solidFill>
                <a:srgbClr val="FFFFFF"/>
              </a:solidFill>
              <a:ln>
                <a:solidFill>
                  <a:srgbClr val="1F497D"/>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6–34 tiedot'!$B$3:$BO$3</c:f>
              <c:numCache>
                <c:formatCode>General</c:formatCode>
                <c:ptCount val="66"/>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numCache>
            </c:numRef>
          </c:cat>
          <c:val>
            <c:numRef>
              <c:f>'Diat 6–34 tiedot'!$B$32:$BO$32</c:f>
              <c:numCache>
                <c:formatCode>General</c:formatCode>
                <c:ptCount val="66"/>
                <c:pt idx="44" formatCode="#,##0">
                  <c:v>134940</c:v>
                </c:pt>
                <c:pt idx="45" formatCode="#,##0">
                  <c:v>133463</c:v>
                </c:pt>
                <c:pt idx="46" formatCode="#,##0">
                  <c:v>132034</c:v>
                </c:pt>
                <c:pt idx="47" formatCode="#,##0">
                  <c:v>130653</c:v>
                </c:pt>
                <c:pt idx="48" formatCode="#,##0">
                  <c:v>129309</c:v>
                </c:pt>
                <c:pt idx="49" formatCode="#,##0">
                  <c:v>128009</c:v>
                </c:pt>
                <c:pt idx="50" formatCode="#,##0">
                  <c:v>126732</c:v>
                </c:pt>
                <c:pt idx="51" formatCode="#,##0">
                  <c:v>125507</c:v>
                </c:pt>
                <c:pt idx="52" formatCode="#,##0">
                  <c:v>124309</c:v>
                </c:pt>
                <c:pt idx="53" formatCode="#,##0">
                  <c:v>123136</c:v>
                </c:pt>
                <c:pt idx="54" formatCode="#,##0">
                  <c:v>122007</c:v>
                </c:pt>
                <c:pt idx="55" formatCode="#,##0">
                  <c:v>120878</c:v>
                </c:pt>
                <c:pt idx="56" formatCode="#,##0">
                  <c:v>119785</c:v>
                </c:pt>
                <c:pt idx="57" formatCode="#,##0">
                  <c:v>118701</c:v>
                </c:pt>
                <c:pt idx="58" formatCode="#,##0">
                  <c:v>117629</c:v>
                </c:pt>
                <c:pt idx="59" formatCode="#,##0">
                  <c:v>116569</c:v>
                </c:pt>
                <c:pt idx="60" formatCode="#,##0">
                  <c:v>115520</c:v>
                </c:pt>
                <c:pt idx="61" formatCode="#,##0">
                  <c:v>114487</c:v>
                </c:pt>
                <c:pt idx="62" formatCode="#,##0">
                  <c:v>113478</c:v>
                </c:pt>
                <c:pt idx="63" formatCode="#,##0">
                  <c:v>112476</c:v>
                </c:pt>
                <c:pt idx="64" formatCode="#,##0">
                  <c:v>111501</c:v>
                </c:pt>
                <c:pt idx="65" formatCode="#,##0">
                  <c:v>110545</c:v>
                </c:pt>
              </c:numCache>
            </c:numRef>
          </c:val>
          <c:smooth val="0"/>
          <c:extLst>
            <c:ext xmlns:c16="http://schemas.microsoft.com/office/drawing/2014/chart" uri="{C3380CC4-5D6E-409C-BE32-E72D297353CC}">
              <c16:uniqueId val="{00000030-90B7-4DF9-A5AD-25FF549EC7E3}"/>
            </c:ext>
          </c:extLst>
        </c:ser>
        <c:ser>
          <c:idx val="3"/>
          <c:order val="2"/>
          <c:tx>
            <c:strRef>
              <c:f>'Diat 6–34 tiedot'!$A$33</c:f>
              <c:strCache>
                <c:ptCount val="1"/>
                <c:pt idx="0">
                  <c:v>Etelä-Savo ennuste 2021</c:v>
                </c:pt>
              </c:strCache>
            </c:strRef>
          </c:tx>
          <c:spPr>
            <a:ln w="38100" cap="rnd">
              <a:solidFill>
                <a:srgbClr val="FF0000"/>
              </a:solidFill>
              <a:prstDash val="sysDash"/>
              <a:round/>
            </a:ln>
            <a:effectLst>
              <a:outerShdw blurRad="40000" dist="23000" dir="5400000" rotWithShape="0">
                <a:srgbClr val="000000">
                  <a:alpha val="35000"/>
                </a:srgbClr>
              </a:outerShdw>
            </a:effectLst>
          </c:spPr>
          <c:marker>
            <c:symbol val="none"/>
          </c:marker>
          <c:dLbls>
            <c:dLbl>
              <c:idx val="65"/>
              <c:layout>
                <c:manualLayout>
                  <c:x val="-3.1983479399617321E-2"/>
                  <c:y val="4.0783558124598586E-2"/>
                </c:manualLayout>
              </c:layout>
              <c:spPr>
                <a:solidFill>
                  <a:srgbClr val="FFFFFF"/>
                </a:solidFill>
                <a:ln>
                  <a:solidFill>
                    <a:srgbClr val="FF0000"/>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31-90B7-4DF9-A5AD-25FF549EC7E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'Diat 6–34 tiedot'!$B$3:$BO$3</c:f>
              <c:numCache>
                <c:formatCode>General</c:formatCode>
                <c:ptCount val="66"/>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numCache>
            </c:numRef>
          </c:cat>
          <c:val>
            <c:numRef>
              <c:f>'Diat 6–34 tiedot'!$B$33:$BO$33</c:f>
              <c:numCache>
                <c:formatCode>General</c:formatCode>
                <c:ptCount val="66"/>
                <c:pt idx="46" formatCode="#,##0">
                  <c:v>131025</c:v>
                </c:pt>
                <c:pt idx="47" formatCode="#,##0">
                  <c:v>129368</c:v>
                </c:pt>
                <c:pt idx="48" formatCode="#,##0">
                  <c:v>127790</c:v>
                </c:pt>
                <c:pt idx="49" formatCode="#,##0">
                  <c:v>126273</c:v>
                </c:pt>
                <c:pt idx="50" formatCode="#,##0">
                  <c:v>124814</c:v>
                </c:pt>
                <c:pt idx="51" formatCode="#,##0">
                  <c:v>123403</c:v>
                </c:pt>
                <c:pt idx="52" formatCode="#,##0">
                  <c:v>122048</c:v>
                </c:pt>
                <c:pt idx="53" formatCode="#,##0">
                  <c:v>120728</c:v>
                </c:pt>
                <c:pt idx="54" formatCode="#,##0">
                  <c:v>119446</c:v>
                </c:pt>
                <c:pt idx="55" formatCode="#,##0">
                  <c:v>118190</c:v>
                </c:pt>
                <c:pt idx="56" formatCode="#,##0">
                  <c:v>116961</c:v>
                </c:pt>
                <c:pt idx="57" formatCode="#,##0">
                  <c:v>115760</c:v>
                </c:pt>
                <c:pt idx="58" formatCode="#,##0">
                  <c:v>114566</c:v>
                </c:pt>
                <c:pt idx="59" formatCode="#,##0">
                  <c:v>113405</c:v>
                </c:pt>
                <c:pt idx="60" formatCode="#,##0">
                  <c:v>112271</c:v>
                </c:pt>
                <c:pt idx="61" formatCode="#,##0">
                  <c:v>111157</c:v>
                </c:pt>
                <c:pt idx="62" formatCode="#,##0">
                  <c:v>110078</c:v>
                </c:pt>
                <c:pt idx="63" formatCode="#,##0">
                  <c:v>109038</c:v>
                </c:pt>
                <c:pt idx="64" formatCode="#,##0">
                  <c:v>108025</c:v>
                </c:pt>
                <c:pt idx="65" formatCode="#,##0">
                  <c:v>107041</c:v>
                </c:pt>
              </c:numCache>
            </c:numRef>
          </c:val>
          <c:smooth val="0"/>
          <c:extLst>
            <c:ext xmlns:c16="http://schemas.microsoft.com/office/drawing/2014/chart" uri="{C3380CC4-5D6E-409C-BE32-E72D297353CC}">
              <c16:uniqueId val="{00000032-90B7-4DF9-A5AD-25FF549EC7E3}"/>
            </c:ext>
          </c:extLst>
        </c:ser>
        <c:dLbls>
          <c:showLegendKey val="0"/>
          <c:showVal val="0"/>
          <c:showCatName val="0"/>
          <c:showSerName val="0"/>
          <c:showPercent val="0"/>
          <c:showBubbleSize val="0"/>
        </c:dLbls>
        <c:smooth val="0"/>
        <c:axId val="595450824"/>
        <c:axId val="595450168"/>
      </c:lineChart>
      <c:catAx>
        <c:axId val="595450824"/>
        <c:scaling>
          <c:orientation val="minMax"/>
        </c:scaling>
        <c:delete val="0"/>
        <c:axPos val="b"/>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fi-FI"/>
          </a:p>
        </c:txPr>
        <c:crossAx val="595450168"/>
        <c:crosses val="autoZero"/>
        <c:auto val="1"/>
        <c:lblAlgn val="ctr"/>
        <c:lblOffset val="100"/>
        <c:tickLblSkip val="5"/>
        <c:noMultiLvlLbl val="0"/>
      </c:catAx>
      <c:valAx>
        <c:axId val="595450168"/>
        <c:scaling>
          <c:orientation val="minMax"/>
          <c:min val="0"/>
        </c:scaling>
        <c:delete val="0"/>
        <c:axPos val="l"/>
        <c:majorGridlines>
          <c:spPr>
            <a:ln w="9525" cap="flat" cmpd="sng" algn="ctr">
              <a:solidFill>
                <a:schemeClr val="tx2">
                  <a:lumMod val="15000"/>
                  <a:lumOff val="85000"/>
                </a:schemeClr>
              </a:solidFill>
              <a:round/>
            </a:ln>
            <a:effectLst/>
          </c:spPr>
        </c:majorGridlines>
        <c:title>
          <c:tx>
            <c:rich>
              <a:bodyPr rot="0" spcFirstLastPara="1" vertOverflow="ellipsis" wrap="square" anchor="ctr" anchorCtr="1"/>
              <a:lstStyle/>
              <a:p>
                <a:pPr>
                  <a:defRPr sz="1000" b="1" i="0" u="none" strike="noStrike" kern="1200" baseline="0">
                    <a:solidFill>
                      <a:schemeClr val="tx2"/>
                    </a:solidFill>
                    <a:latin typeface="+mn-lt"/>
                    <a:ea typeface="+mn-ea"/>
                    <a:cs typeface="+mn-cs"/>
                  </a:defRPr>
                </a:pPr>
                <a:r>
                  <a:rPr lang="en-US" sz="1000"/>
                  <a:t>Väkiluku</a:t>
                </a:r>
              </a:p>
            </c:rich>
          </c:tx>
          <c:layout>
            <c:manualLayout>
              <c:xMode val="edge"/>
              <c:yMode val="edge"/>
              <c:x val="4.7975219099425813E-3"/>
              <c:y val="2.7025797473774354E-2"/>
            </c:manualLayout>
          </c:layout>
          <c:overlay val="0"/>
          <c:spPr>
            <a:noFill/>
            <a:ln>
              <a:noFill/>
            </a:ln>
            <a:effectLst/>
          </c:spPr>
          <c:txPr>
            <a:bodyPr rot="0" spcFirstLastPara="1" vertOverflow="ellipsis" wrap="square" anchor="ctr" anchorCtr="1"/>
            <a:lstStyle/>
            <a:p>
              <a:pPr>
                <a:defRPr sz="1000" b="1" i="0" u="none" strike="noStrike" kern="1200" baseline="0">
                  <a:solidFill>
                    <a:schemeClr val="tx2"/>
                  </a:solidFill>
                  <a:latin typeface="+mn-lt"/>
                  <a:ea typeface="+mn-ea"/>
                  <a:cs typeface="+mn-cs"/>
                </a:defRPr>
              </a:pPr>
              <a:endParaRPr lang="fi-FI"/>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fi-FI"/>
          </a:p>
        </c:txPr>
        <c:crossAx val="595450824"/>
        <c:crosses val="autoZero"/>
        <c:crossBetween val="between"/>
      </c:valAx>
      <c:spPr>
        <a:noFill/>
        <a:ln>
          <a:solidFill>
            <a:schemeClr val="tx2"/>
          </a:solidFill>
        </a:ln>
        <a:effectLst/>
      </c:spPr>
    </c:plotArea>
    <c:legend>
      <c:legendPos val="b"/>
      <c:layout>
        <c:manualLayout>
          <c:xMode val="edge"/>
          <c:yMode val="edge"/>
          <c:x val="9.6701546287901646E-2"/>
          <c:y val="0.61737065581959605"/>
          <c:w val="0.2795204996474262"/>
          <c:h val="0.26576304146150004"/>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rgbClr val="1F497D"/>
      </a:solidFill>
      <a:round/>
    </a:ln>
    <a:effectLst/>
  </c:spPr>
  <c:txPr>
    <a:bodyPr/>
    <a:lstStyle/>
    <a:p>
      <a:pPr>
        <a:defRPr/>
      </a:pPr>
      <a:endParaRPr lang="fi-FI"/>
    </a:p>
  </c:txPr>
  <c:externalData r:id="rId4">
    <c:autoUpdate val="0"/>
  </c:externalData>
  <c:userShapes r:id="rId5"/>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r>
              <a:rPr lang="fi-FI" sz="1400"/>
              <a:t>Pohjois-Savon väestönkehitys 1975–2020 ja Tilastokeskuksen väestöennusteet</a:t>
            </a:r>
          </a:p>
        </c:rich>
      </c:tx>
      <c:layout>
        <c:manualLayout>
          <c:xMode val="edge"/>
          <c:yMode val="edge"/>
          <c:x val="0.1555618515160673"/>
          <c:y val="2.0391779062299293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fi-FI"/>
        </a:p>
      </c:txPr>
    </c:title>
    <c:autoTitleDeleted val="0"/>
    <c:plotArea>
      <c:layout>
        <c:manualLayout>
          <c:layoutTarget val="inner"/>
          <c:xMode val="edge"/>
          <c:yMode val="edge"/>
          <c:x val="7.9077893623451204E-2"/>
          <c:y val="8.4036787268964533E-2"/>
          <c:w val="0.89620126926563914"/>
          <c:h val="0.82743256262042386"/>
        </c:manualLayout>
      </c:layout>
      <c:lineChart>
        <c:grouping val="standard"/>
        <c:varyColors val="0"/>
        <c:ser>
          <c:idx val="0"/>
          <c:order val="0"/>
          <c:tx>
            <c:strRef>
              <c:f>'Diat 6–34 tiedot'!$A$34</c:f>
              <c:strCache>
                <c:ptCount val="1"/>
                <c:pt idx="0">
                  <c:v>Pohjois-Savo toteutunut</c:v>
                </c:pt>
              </c:strCache>
            </c:strRef>
          </c:tx>
          <c:spPr>
            <a:ln w="38100" cap="rnd">
              <a:solidFill>
                <a:schemeClr val="tx2"/>
              </a:solidFill>
              <a:round/>
            </a:ln>
            <a:effectLst>
              <a:outerShdw blurRad="40000" dist="23000" dir="5400000" rotWithShape="0">
                <a:srgbClr val="000000">
                  <a:alpha val="35000"/>
                </a:srgbClr>
              </a:outerShdw>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5466-41D1-8924-6F0BD89F56BE}"/>
                </c:ext>
              </c:extLst>
            </c:dLbl>
            <c:dLbl>
              <c:idx val="1"/>
              <c:delete val="1"/>
              <c:extLst>
                <c:ext xmlns:c15="http://schemas.microsoft.com/office/drawing/2012/chart" uri="{CE6537A1-D6FC-4f65-9D91-7224C49458BB}"/>
                <c:ext xmlns:c16="http://schemas.microsoft.com/office/drawing/2014/chart" uri="{C3380CC4-5D6E-409C-BE32-E72D297353CC}">
                  <c16:uniqueId val="{00000001-5466-41D1-8924-6F0BD89F56BE}"/>
                </c:ext>
              </c:extLst>
            </c:dLbl>
            <c:dLbl>
              <c:idx val="2"/>
              <c:delete val="1"/>
              <c:extLst>
                <c:ext xmlns:c15="http://schemas.microsoft.com/office/drawing/2012/chart" uri="{CE6537A1-D6FC-4f65-9D91-7224C49458BB}"/>
                <c:ext xmlns:c16="http://schemas.microsoft.com/office/drawing/2014/chart" uri="{C3380CC4-5D6E-409C-BE32-E72D297353CC}">
                  <c16:uniqueId val="{00000002-5466-41D1-8924-6F0BD89F56BE}"/>
                </c:ext>
              </c:extLst>
            </c:dLbl>
            <c:dLbl>
              <c:idx val="3"/>
              <c:delete val="1"/>
              <c:extLst>
                <c:ext xmlns:c15="http://schemas.microsoft.com/office/drawing/2012/chart" uri="{CE6537A1-D6FC-4f65-9D91-7224C49458BB}"/>
                <c:ext xmlns:c16="http://schemas.microsoft.com/office/drawing/2014/chart" uri="{C3380CC4-5D6E-409C-BE32-E72D297353CC}">
                  <c16:uniqueId val="{00000003-5466-41D1-8924-6F0BD89F56BE}"/>
                </c:ext>
              </c:extLst>
            </c:dLbl>
            <c:dLbl>
              <c:idx val="4"/>
              <c:delete val="1"/>
              <c:extLst>
                <c:ext xmlns:c15="http://schemas.microsoft.com/office/drawing/2012/chart" uri="{CE6537A1-D6FC-4f65-9D91-7224C49458BB}"/>
                <c:ext xmlns:c16="http://schemas.microsoft.com/office/drawing/2014/chart" uri="{C3380CC4-5D6E-409C-BE32-E72D297353CC}">
                  <c16:uniqueId val="{00000004-5466-41D1-8924-6F0BD89F56BE}"/>
                </c:ext>
              </c:extLst>
            </c:dLbl>
            <c:dLbl>
              <c:idx val="5"/>
              <c:delete val="1"/>
              <c:extLst>
                <c:ext xmlns:c15="http://schemas.microsoft.com/office/drawing/2012/chart" uri="{CE6537A1-D6FC-4f65-9D91-7224C49458BB}"/>
                <c:ext xmlns:c16="http://schemas.microsoft.com/office/drawing/2014/chart" uri="{C3380CC4-5D6E-409C-BE32-E72D297353CC}">
                  <c16:uniqueId val="{00000005-5466-41D1-8924-6F0BD89F56BE}"/>
                </c:ext>
              </c:extLst>
            </c:dLbl>
            <c:dLbl>
              <c:idx val="6"/>
              <c:delete val="1"/>
              <c:extLst>
                <c:ext xmlns:c15="http://schemas.microsoft.com/office/drawing/2012/chart" uri="{CE6537A1-D6FC-4f65-9D91-7224C49458BB}"/>
                <c:ext xmlns:c16="http://schemas.microsoft.com/office/drawing/2014/chart" uri="{C3380CC4-5D6E-409C-BE32-E72D297353CC}">
                  <c16:uniqueId val="{00000006-5466-41D1-8924-6F0BD89F56BE}"/>
                </c:ext>
              </c:extLst>
            </c:dLbl>
            <c:dLbl>
              <c:idx val="7"/>
              <c:delete val="1"/>
              <c:extLst>
                <c:ext xmlns:c15="http://schemas.microsoft.com/office/drawing/2012/chart" uri="{CE6537A1-D6FC-4f65-9D91-7224C49458BB}"/>
                <c:ext xmlns:c16="http://schemas.microsoft.com/office/drawing/2014/chart" uri="{C3380CC4-5D6E-409C-BE32-E72D297353CC}">
                  <c16:uniqueId val="{00000007-5466-41D1-8924-6F0BD89F56BE}"/>
                </c:ext>
              </c:extLst>
            </c:dLbl>
            <c:dLbl>
              <c:idx val="8"/>
              <c:delete val="1"/>
              <c:extLst>
                <c:ext xmlns:c15="http://schemas.microsoft.com/office/drawing/2012/chart" uri="{CE6537A1-D6FC-4f65-9D91-7224C49458BB}"/>
                <c:ext xmlns:c16="http://schemas.microsoft.com/office/drawing/2014/chart" uri="{C3380CC4-5D6E-409C-BE32-E72D297353CC}">
                  <c16:uniqueId val="{00000008-5466-41D1-8924-6F0BD89F56BE}"/>
                </c:ext>
              </c:extLst>
            </c:dLbl>
            <c:dLbl>
              <c:idx val="9"/>
              <c:delete val="1"/>
              <c:extLst>
                <c:ext xmlns:c15="http://schemas.microsoft.com/office/drawing/2012/chart" uri="{CE6537A1-D6FC-4f65-9D91-7224C49458BB}"/>
                <c:ext xmlns:c16="http://schemas.microsoft.com/office/drawing/2014/chart" uri="{C3380CC4-5D6E-409C-BE32-E72D297353CC}">
                  <c16:uniqueId val="{00000009-5466-41D1-8924-6F0BD89F56BE}"/>
                </c:ext>
              </c:extLst>
            </c:dLbl>
            <c:dLbl>
              <c:idx val="10"/>
              <c:delete val="1"/>
              <c:extLst>
                <c:ext xmlns:c15="http://schemas.microsoft.com/office/drawing/2012/chart" uri="{CE6537A1-D6FC-4f65-9D91-7224C49458BB}"/>
                <c:ext xmlns:c16="http://schemas.microsoft.com/office/drawing/2014/chart" uri="{C3380CC4-5D6E-409C-BE32-E72D297353CC}">
                  <c16:uniqueId val="{0000000A-5466-41D1-8924-6F0BD89F56BE}"/>
                </c:ext>
              </c:extLst>
            </c:dLbl>
            <c:dLbl>
              <c:idx val="11"/>
              <c:delete val="1"/>
              <c:extLst>
                <c:ext xmlns:c15="http://schemas.microsoft.com/office/drawing/2012/chart" uri="{CE6537A1-D6FC-4f65-9D91-7224C49458BB}"/>
                <c:ext xmlns:c16="http://schemas.microsoft.com/office/drawing/2014/chart" uri="{C3380CC4-5D6E-409C-BE32-E72D297353CC}">
                  <c16:uniqueId val="{0000000B-5466-41D1-8924-6F0BD89F56BE}"/>
                </c:ext>
              </c:extLst>
            </c:dLbl>
            <c:dLbl>
              <c:idx val="12"/>
              <c:delete val="1"/>
              <c:extLst>
                <c:ext xmlns:c15="http://schemas.microsoft.com/office/drawing/2012/chart" uri="{CE6537A1-D6FC-4f65-9D91-7224C49458BB}"/>
                <c:ext xmlns:c16="http://schemas.microsoft.com/office/drawing/2014/chart" uri="{C3380CC4-5D6E-409C-BE32-E72D297353CC}">
                  <c16:uniqueId val="{0000000C-5466-41D1-8924-6F0BD89F56BE}"/>
                </c:ext>
              </c:extLst>
            </c:dLbl>
            <c:dLbl>
              <c:idx val="13"/>
              <c:delete val="1"/>
              <c:extLst>
                <c:ext xmlns:c15="http://schemas.microsoft.com/office/drawing/2012/chart" uri="{CE6537A1-D6FC-4f65-9D91-7224C49458BB}"/>
                <c:ext xmlns:c16="http://schemas.microsoft.com/office/drawing/2014/chart" uri="{C3380CC4-5D6E-409C-BE32-E72D297353CC}">
                  <c16:uniqueId val="{0000000D-5466-41D1-8924-6F0BD89F56BE}"/>
                </c:ext>
              </c:extLst>
            </c:dLbl>
            <c:dLbl>
              <c:idx val="14"/>
              <c:delete val="1"/>
              <c:extLst>
                <c:ext xmlns:c15="http://schemas.microsoft.com/office/drawing/2012/chart" uri="{CE6537A1-D6FC-4f65-9D91-7224C49458BB}"/>
                <c:ext xmlns:c16="http://schemas.microsoft.com/office/drawing/2014/chart" uri="{C3380CC4-5D6E-409C-BE32-E72D297353CC}">
                  <c16:uniqueId val="{0000000E-5466-41D1-8924-6F0BD89F56BE}"/>
                </c:ext>
              </c:extLst>
            </c:dLbl>
            <c:dLbl>
              <c:idx val="15"/>
              <c:delete val="1"/>
              <c:extLst>
                <c:ext xmlns:c15="http://schemas.microsoft.com/office/drawing/2012/chart" uri="{CE6537A1-D6FC-4f65-9D91-7224C49458BB}"/>
                <c:ext xmlns:c16="http://schemas.microsoft.com/office/drawing/2014/chart" uri="{C3380CC4-5D6E-409C-BE32-E72D297353CC}">
                  <c16:uniqueId val="{0000000F-5466-41D1-8924-6F0BD89F56BE}"/>
                </c:ext>
              </c:extLst>
            </c:dLbl>
            <c:dLbl>
              <c:idx val="16"/>
              <c:delete val="1"/>
              <c:extLst>
                <c:ext xmlns:c15="http://schemas.microsoft.com/office/drawing/2012/chart" uri="{CE6537A1-D6FC-4f65-9D91-7224C49458BB}"/>
                <c:ext xmlns:c16="http://schemas.microsoft.com/office/drawing/2014/chart" uri="{C3380CC4-5D6E-409C-BE32-E72D297353CC}">
                  <c16:uniqueId val="{00000010-5466-41D1-8924-6F0BD89F56BE}"/>
                </c:ext>
              </c:extLst>
            </c:dLbl>
            <c:dLbl>
              <c:idx val="17"/>
              <c:delete val="1"/>
              <c:extLst>
                <c:ext xmlns:c15="http://schemas.microsoft.com/office/drawing/2012/chart" uri="{CE6537A1-D6FC-4f65-9D91-7224C49458BB}"/>
                <c:ext xmlns:c16="http://schemas.microsoft.com/office/drawing/2014/chart" uri="{C3380CC4-5D6E-409C-BE32-E72D297353CC}">
                  <c16:uniqueId val="{00000011-5466-41D1-8924-6F0BD89F56BE}"/>
                </c:ext>
              </c:extLst>
            </c:dLbl>
            <c:dLbl>
              <c:idx val="18"/>
              <c:delete val="1"/>
              <c:extLst>
                <c:ext xmlns:c15="http://schemas.microsoft.com/office/drawing/2012/chart" uri="{CE6537A1-D6FC-4f65-9D91-7224C49458BB}"/>
                <c:ext xmlns:c16="http://schemas.microsoft.com/office/drawing/2014/chart" uri="{C3380CC4-5D6E-409C-BE32-E72D297353CC}">
                  <c16:uniqueId val="{00000012-5466-41D1-8924-6F0BD89F56BE}"/>
                </c:ext>
              </c:extLst>
            </c:dLbl>
            <c:dLbl>
              <c:idx val="19"/>
              <c:delete val="1"/>
              <c:extLst>
                <c:ext xmlns:c15="http://schemas.microsoft.com/office/drawing/2012/chart" uri="{CE6537A1-D6FC-4f65-9D91-7224C49458BB}"/>
                <c:ext xmlns:c16="http://schemas.microsoft.com/office/drawing/2014/chart" uri="{C3380CC4-5D6E-409C-BE32-E72D297353CC}">
                  <c16:uniqueId val="{00000013-5466-41D1-8924-6F0BD89F56BE}"/>
                </c:ext>
              </c:extLst>
            </c:dLbl>
            <c:dLbl>
              <c:idx val="20"/>
              <c:delete val="1"/>
              <c:extLst>
                <c:ext xmlns:c15="http://schemas.microsoft.com/office/drawing/2012/chart" uri="{CE6537A1-D6FC-4f65-9D91-7224C49458BB}"/>
                <c:ext xmlns:c16="http://schemas.microsoft.com/office/drawing/2014/chart" uri="{C3380CC4-5D6E-409C-BE32-E72D297353CC}">
                  <c16:uniqueId val="{00000014-5466-41D1-8924-6F0BD89F56BE}"/>
                </c:ext>
              </c:extLst>
            </c:dLbl>
            <c:dLbl>
              <c:idx val="21"/>
              <c:delete val="1"/>
              <c:extLst>
                <c:ext xmlns:c15="http://schemas.microsoft.com/office/drawing/2012/chart" uri="{CE6537A1-D6FC-4f65-9D91-7224C49458BB}"/>
                <c:ext xmlns:c16="http://schemas.microsoft.com/office/drawing/2014/chart" uri="{C3380CC4-5D6E-409C-BE32-E72D297353CC}">
                  <c16:uniqueId val="{00000015-5466-41D1-8924-6F0BD89F56BE}"/>
                </c:ext>
              </c:extLst>
            </c:dLbl>
            <c:dLbl>
              <c:idx val="22"/>
              <c:delete val="1"/>
              <c:extLst>
                <c:ext xmlns:c15="http://schemas.microsoft.com/office/drawing/2012/chart" uri="{CE6537A1-D6FC-4f65-9D91-7224C49458BB}"/>
                <c:ext xmlns:c16="http://schemas.microsoft.com/office/drawing/2014/chart" uri="{C3380CC4-5D6E-409C-BE32-E72D297353CC}">
                  <c16:uniqueId val="{00000016-5466-41D1-8924-6F0BD89F56BE}"/>
                </c:ext>
              </c:extLst>
            </c:dLbl>
            <c:dLbl>
              <c:idx val="23"/>
              <c:delete val="1"/>
              <c:extLst>
                <c:ext xmlns:c15="http://schemas.microsoft.com/office/drawing/2012/chart" uri="{CE6537A1-D6FC-4f65-9D91-7224C49458BB}"/>
                <c:ext xmlns:c16="http://schemas.microsoft.com/office/drawing/2014/chart" uri="{C3380CC4-5D6E-409C-BE32-E72D297353CC}">
                  <c16:uniqueId val="{00000017-5466-41D1-8924-6F0BD89F56BE}"/>
                </c:ext>
              </c:extLst>
            </c:dLbl>
            <c:dLbl>
              <c:idx val="24"/>
              <c:delete val="1"/>
              <c:extLst>
                <c:ext xmlns:c15="http://schemas.microsoft.com/office/drawing/2012/chart" uri="{CE6537A1-D6FC-4f65-9D91-7224C49458BB}"/>
                <c:ext xmlns:c16="http://schemas.microsoft.com/office/drawing/2014/chart" uri="{C3380CC4-5D6E-409C-BE32-E72D297353CC}">
                  <c16:uniqueId val="{00000018-5466-41D1-8924-6F0BD89F56BE}"/>
                </c:ext>
              </c:extLst>
            </c:dLbl>
            <c:dLbl>
              <c:idx val="25"/>
              <c:delete val="1"/>
              <c:extLst>
                <c:ext xmlns:c15="http://schemas.microsoft.com/office/drawing/2012/chart" uri="{CE6537A1-D6FC-4f65-9D91-7224C49458BB}"/>
                <c:ext xmlns:c16="http://schemas.microsoft.com/office/drawing/2014/chart" uri="{C3380CC4-5D6E-409C-BE32-E72D297353CC}">
                  <c16:uniqueId val="{00000019-5466-41D1-8924-6F0BD89F56BE}"/>
                </c:ext>
              </c:extLst>
            </c:dLbl>
            <c:dLbl>
              <c:idx val="26"/>
              <c:delete val="1"/>
              <c:extLst>
                <c:ext xmlns:c15="http://schemas.microsoft.com/office/drawing/2012/chart" uri="{CE6537A1-D6FC-4f65-9D91-7224C49458BB}"/>
                <c:ext xmlns:c16="http://schemas.microsoft.com/office/drawing/2014/chart" uri="{C3380CC4-5D6E-409C-BE32-E72D297353CC}">
                  <c16:uniqueId val="{0000001A-5466-41D1-8924-6F0BD89F56BE}"/>
                </c:ext>
              </c:extLst>
            </c:dLbl>
            <c:dLbl>
              <c:idx val="27"/>
              <c:delete val="1"/>
              <c:extLst>
                <c:ext xmlns:c15="http://schemas.microsoft.com/office/drawing/2012/chart" uri="{CE6537A1-D6FC-4f65-9D91-7224C49458BB}"/>
                <c:ext xmlns:c16="http://schemas.microsoft.com/office/drawing/2014/chart" uri="{C3380CC4-5D6E-409C-BE32-E72D297353CC}">
                  <c16:uniqueId val="{0000001B-5466-41D1-8924-6F0BD89F56BE}"/>
                </c:ext>
              </c:extLst>
            </c:dLbl>
            <c:dLbl>
              <c:idx val="28"/>
              <c:delete val="1"/>
              <c:extLst>
                <c:ext xmlns:c15="http://schemas.microsoft.com/office/drawing/2012/chart" uri="{CE6537A1-D6FC-4f65-9D91-7224C49458BB}"/>
                <c:ext xmlns:c16="http://schemas.microsoft.com/office/drawing/2014/chart" uri="{C3380CC4-5D6E-409C-BE32-E72D297353CC}">
                  <c16:uniqueId val="{0000001C-5466-41D1-8924-6F0BD89F56BE}"/>
                </c:ext>
              </c:extLst>
            </c:dLbl>
            <c:dLbl>
              <c:idx val="29"/>
              <c:delete val="1"/>
              <c:extLst>
                <c:ext xmlns:c15="http://schemas.microsoft.com/office/drawing/2012/chart" uri="{CE6537A1-D6FC-4f65-9D91-7224C49458BB}"/>
                <c:ext xmlns:c16="http://schemas.microsoft.com/office/drawing/2014/chart" uri="{C3380CC4-5D6E-409C-BE32-E72D297353CC}">
                  <c16:uniqueId val="{0000001D-5466-41D1-8924-6F0BD89F56BE}"/>
                </c:ext>
              </c:extLst>
            </c:dLbl>
            <c:dLbl>
              <c:idx val="30"/>
              <c:delete val="1"/>
              <c:extLst>
                <c:ext xmlns:c15="http://schemas.microsoft.com/office/drawing/2012/chart" uri="{CE6537A1-D6FC-4f65-9D91-7224C49458BB}"/>
                <c:ext xmlns:c16="http://schemas.microsoft.com/office/drawing/2014/chart" uri="{C3380CC4-5D6E-409C-BE32-E72D297353CC}">
                  <c16:uniqueId val="{0000001E-5466-41D1-8924-6F0BD89F56BE}"/>
                </c:ext>
              </c:extLst>
            </c:dLbl>
            <c:dLbl>
              <c:idx val="31"/>
              <c:delete val="1"/>
              <c:extLst>
                <c:ext xmlns:c15="http://schemas.microsoft.com/office/drawing/2012/chart" uri="{CE6537A1-D6FC-4f65-9D91-7224C49458BB}"/>
                <c:ext xmlns:c16="http://schemas.microsoft.com/office/drawing/2014/chart" uri="{C3380CC4-5D6E-409C-BE32-E72D297353CC}">
                  <c16:uniqueId val="{0000001F-5466-41D1-8924-6F0BD89F56BE}"/>
                </c:ext>
              </c:extLst>
            </c:dLbl>
            <c:dLbl>
              <c:idx val="32"/>
              <c:delete val="1"/>
              <c:extLst>
                <c:ext xmlns:c15="http://schemas.microsoft.com/office/drawing/2012/chart" uri="{CE6537A1-D6FC-4f65-9D91-7224C49458BB}"/>
                <c:ext xmlns:c16="http://schemas.microsoft.com/office/drawing/2014/chart" uri="{C3380CC4-5D6E-409C-BE32-E72D297353CC}">
                  <c16:uniqueId val="{00000020-5466-41D1-8924-6F0BD89F56BE}"/>
                </c:ext>
              </c:extLst>
            </c:dLbl>
            <c:dLbl>
              <c:idx val="33"/>
              <c:delete val="1"/>
              <c:extLst>
                <c:ext xmlns:c15="http://schemas.microsoft.com/office/drawing/2012/chart" uri="{CE6537A1-D6FC-4f65-9D91-7224C49458BB}"/>
                <c:ext xmlns:c16="http://schemas.microsoft.com/office/drawing/2014/chart" uri="{C3380CC4-5D6E-409C-BE32-E72D297353CC}">
                  <c16:uniqueId val="{00000021-5466-41D1-8924-6F0BD89F56BE}"/>
                </c:ext>
              </c:extLst>
            </c:dLbl>
            <c:dLbl>
              <c:idx val="34"/>
              <c:delete val="1"/>
              <c:extLst>
                <c:ext xmlns:c15="http://schemas.microsoft.com/office/drawing/2012/chart" uri="{CE6537A1-D6FC-4f65-9D91-7224C49458BB}"/>
                <c:ext xmlns:c16="http://schemas.microsoft.com/office/drawing/2014/chart" uri="{C3380CC4-5D6E-409C-BE32-E72D297353CC}">
                  <c16:uniqueId val="{00000022-5466-41D1-8924-6F0BD89F56BE}"/>
                </c:ext>
              </c:extLst>
            </c:dLbl>
            <c:dLbl>
              <c:idx val="35"/>
              <c:delete val="1"/>
              <c:extLst>
                <c:ext xmlns:c15="http://schemas.microsoft.com/office/drawing/2012/chart" uri="{CE6537A1-D6FC-4f65-9D91-7224C49458BB}"/>
                <c:ext xmlns:c16="http://schemas.microsoft.com/office/drawing/2014/chart" uri="{C3380CC4-5D6E-409C-BE32-E72D297353CC}">
                  <c16:uniqueId val="{00000023-5466-41D1-8924-6F0BD89F56BE}"/>
                </c:ext>
              </c:extLst>
            </c:dLbl>
            <c:dLbl>
              <c:idx val="36"/>
              <c:delete val="1"/>
              <c:extLst>
                <c:ext xmlns:c15="http://schemas.microsoft.com/office/drawing/2012/chart" uri="{CE6537A1-D6FC-4f65-9D91-7224C49458BB}"/>
                <c:ext xmlns:c16="http://schemas.microsoft.com/office/drawing/2014/chart" uri="{C3380CC4-5D6E-409C-BE32-E72D297353CC}">
                  <c16:uniqueId val="{00000024-5466-41D1-8924-6F0BD89F56BE}"/>
                </c:ext>
              </c:extLst>
            </c:dLbl>
            <c:dLbl>
              <c:idx val="37"/>
              <c:delete val="1"/>
              <c:extLst>
                <c:ext xmlns:c15="http://schemas.microsoft.com/office/drawing/2012/chart" uri="{CE6537A1-D6FC-4f65-9D91-7224C49458BB}"/>
                <c:ext xmlns:c16="http://schemas.microsoft.com/office/drawing/2014/chart" uri="{C3380CC4-5D6E-409C-BE32-E72D297353CC}">
                  <c16:uniqueId val="{00000025-5466-41D1-8924-6F0BD89F56BE}"/>
                </c:ext>
              </c:extLst>
            </c:dLbl>
            <c:dLbl>
              <c:idx val="38"/>
              <c:delete val="1"/>
              <c:extLst>
                <c:ext xmlns:c15="http://schemas.microsoft.com/office/drawing/2012/chart" uri="{CE6537A1-D6FC-4f65-9D91-7224C49458BB}"/>
                <c:ext xmlns:c16="http://schemas.microsoft.com/office/drawing/2014/chart" uri="{C3380CC4-5D6E-409C-BE32-E72D297353CC}">
                  <c16:uniqueId val="{00000026-5466-41D1-8924-6F0BD89F56BE}"/>
                </c:ext>
              </c:extLst>
            </c:dLbl>
            <c:dLbl>
              <c:idx val="39"/>
              <c:delete val="1"/>
              <c:extLst>
                <c:ext xmlns:c15="http://schemas.microsoft.com/office/drawing/2012/chart" uri="{CE6537A1-D6FC-4f65-9D91-7224C49458BB}"/>
                <c:ext xmlns:c16="http://schemas.microsoft.com/office/drawing/2014/chart" uri="{C3380CC4-5D6E-409C-BE32-E72D297353CC}">
                  <c16:uniqueId val="{00000027-5466-41D1-8924-6F0BD89F56BE}"/>
                </c:ext>
              </c:extLst>
            </c:dLbl>
            <c:dLbl>
              <c:idx val="40"/>
              <c:delete val="1"/>
              <c:extLst>
                <c:ext xmlns:c15="http://schemas.microsoft.com/office/drawing/2012/chart" uri="{CE6537A1-D6FC-4f65-9D91-7224C49458BB}"/>
                <c:ext xmlns:c16="http://schemas.microsoft.com/office/drawing/2014/chart" uri="{C3380CC4-5D6E-409C-BE32-E72D297353CC}">
                  <c16:uniqueId val="{00000028-5466-41D1-8924-6F0BD89F56BE}"/>
                </c:ext>
              </c:extLst>
            </c:dLbl>
            <c:dLbl>
              <c:idx val="41"/>
              <c:delete val="1"/>
              <c:extLst>
                <c:ext xmlns:c15="http://schemas.microsoft.com/office/drawing/2012/chart" uri="{CE6537A1-D6FC-4f65-9D91-7224C49458BB}"/>
                <c:ext xmlns:c16="http://schemas.microsoft.com/office/drawing/2014/chart" uri="{C3380CC4-5D6E-409C-BE32-E72D297353CC}">
                  <c16:uniqueId val="{00000029-5466-41D1-8924-6F0BD89F56BE}"/>
                </c:ext>
              </c:extLst>
            </c:dLbl>
            <c:dLbl>
              <c:idx val="42"/>
              <c:delete val="1"/>
              <c:extLst>
                <c:ext xmlns:c15="http://schemas.microsoft.com/office/drawing/2012/chart" uri="{CE6537A1-D6FC-4f65-9D91-7224C49458BB}"/>
                <c:ext xmlns:c16="http://schemas.microsoft.com/office/drawing/2014/chart" uri="{C3380CC4-5D6E-409C-BE32-E72D297353CC}">
                  <c16:uniqueId val="{0000002A-5466-41D1-8924-6F0BD89F56BE}"/>
                </c:ext>
              </c:extLst>
            </c:dLbl>
            <c:dLbl>
              <c:idx val="43"/>
              <c:delete val="1"/>
              <c:extLst>
                <c:ext xmlns:c15="http://schemas.microsoft.com/office/drawing/2012/chart" uri="{CE6537A1-D6FC-4f65-9D91-7224C49458BB}"/>
                <c:ext xmlns:c16="http://schemas.microsoft.com/office/drawing/2014/chart" uri="{C3380CC4-5D6E-409C-BE32-E72D297353CC}">
                  <c16:uniqueId val="{0000002B-5466-41D1-8924-6F0BD89F56BE}"/>
                </c:ext>
              </c:extLst>
            </c:dLbl>
            <c:dLbl>
              <c:idx val="44"/>
              <c:delete val="1"/>
              <c:extLst>
                <c:ext xmlns:c15="http://schemas.microsoft.com/office/drawing/2012/chart" uri="{CE6537A1-D6FC-4f65-9D91-7224C49458BB}"/>
                <c:ext xmlns:c16="http://schemas.microsoft.com/office/drawing/2014/chart" uri="{C3380CC4-5D6E-409C-BE32-E72D297353CC}">
                  <c16:uniqueId val="{0000002C-5466-41D1-8924-6F0BD89F56BE}"/>
                </c:ext>
              </c:extLst>
            </c:dLbl>
            <c:dLbl>
              <c:idx val="45"/>
              <c:layout>
                <c:manualLayout>
                  <c:x val="-6.236778482925355E-2"/>
                  <c:y val="-4.9846571041176069E-2"/>
                </c:manualLayout>
              </c:layout>
              <c:spPr>
                <a:solidFill>
                  <a:srgbClr val="FFFFFF"/>
                </a:solidFill>
                <a:ln>
                  <a:solidFill>
                    <a:srgbClr val="1F497D"/>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2D-5466-41D1-8924-6F0BD89F56B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'Diat 6–34 tiedot'!$B$3:$BO$3</c:f>
              <c:numCache>
                <c:formatCode>General</c:formatCode>
                <c:ptCount val="66"/>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numCache>
            </c:numRef>
          </c:cat>
          <c:val>
            <c:numRef>
              <c:f>'Diat 6–34 tiedot'!$B$34:$BO$34</c:f>
              <c:numCache>
                <c:formatCode>#,##0</c:formatCode>
                <c:ptCount val="66"/>
                <c:pt idx="0">
                  <c:v>258882</c:v>
                </c:pt>
                <c:pt idx="1">
                  <c:v>259028</c:v>
                </c:pt>
                <c:pt idx="2">
                  <c:v>259543</c:v>
                </c:pt>
                <c:pt idx="3">
                  <c:v>259605</c:v>
                </c:pt>
                <c:pt idx="4">
                  <c:v>259779</c:v>
                </c:pt>
                <c:pt idx="5">
                  <c:v>260152</c:v>
                </c:pt>
                <c:pt idx="6">
                  <c:v>260841</c:v>
                </c:pt>
                <c:pt idx="7">
                  <c:v>262023</c:v>
                </c:pt>
                <c:pt idx="8">
                  <c:v>262960</c:v>
                </c:pt>
                <c:pt idx="9">
                  <c:v>263882</c:v>
                </c:pt>
                <c:pt idx="10">
                  <c:v>264164</c:v>
                </c:pt>
                <c:pt idx="11">
                  <c:v>264381</c:v>
                </c:pt>
                <c:pt idx="12">
                  <c:v>263858</c:v>
                </c:pt>
                <c:pt idx="13">
                  <c:v>264094</c:v>
                </c:pt>
                <c:pt idx="14">
                  <c:v>264650</c:v>
                </c:pt>
                <c:pt idx="15">
                  <c:v>265040</c:v>
                </c:pt>
                <c:pt idx="16">
                  <c:v>266039</c:v>
                </c:pt>
                <c:pt idx="17">
                  <c:v>266853</c:v>
                </c:pt>
                <c:pt idx="18">
                  <c:v>266956</c:v>
                </c:pt>
                <c:pt idx="19">
                  <c:v>266870</c:v>
                </c:pt>
                <c:pt idx="20">
                  <c:v>266308</c:v>
                </c:pt>
                <c:pt idx="21">
                  <c:v>265644</c:v>
                </c:pt>
                <c:pt idx="22">
                  <c:v>264578</c:v>
                </c:pt>
                <c:pt idx="23">
                  <c:v>262946</c:v>
                </c:pt>
                <c:pt idx="24">
                  <c:v>261393</c:v>
                </c:pt>
                <c:pt idx="25">
                  <c:v>259639</c:v>
                </c:pt>
                <c:pt idx="26">
                  <c:v>258664</c:v>
                </c:pt>
                <c:pt idx="27">
                  <c:v>257728</c:v>
                </c:pt>
                <c:pt idx="28">
                  <c:v>257079</c:v>
                </c:pt>
                <c:pt idx="29">
                  <c:v>256740</c:v>
                </c:pt>
                <c:pt idx="30">
                  <c:v>255683</c:v>
                </c:pt>
                <c:pt idx="31">
                  <c:v>255094</c:v>
                </c:pt>
                <c:pt idx="32">
                  <c:v>254367</c:v>
                </c:pt>
                <c:pt idx="33">
                  <c:v>253899</c:v>
                </c:pt>
                <c:pt idx="34">
                  <c:v>253605</c:v>
                </c:pt>
                <c:pt idx="35">
                  <c:v>253337</c:v>
                </c:pt>
                <c:pt idx="36">
                  <c:v>253472</c:v>
                </c:pt>
                <c:pt idx="37">
                  <c:v>253524</c:v>
                </c:pt>
                <c:pt idx="38">
                  <c:v>253643</c:v>
                </c:pt>
                <c:pt idx="39">
                  <c:v>253585</c:v>
                </c:pt>
                <c:pt idx="40">
                  <c:v>253239</c:v>
                </c:pt>
                <c:pt idx="41">
                  <c:v>252815</c:v>
                </c:pt>
                <c:pt idx="42">
                  <c:v>251570</c:v>
                </c:pt>
                <c:pt idx="43">
                  <c:v>250414</c:v>
                </c:pt>
                <c:pt idx="44">
                  <c:v>249003</c:v>
                </c:pt>
                <c:pt idx="45">
                  <c:v>248265</c:v>
                </c:pt>
              </c:numCache>
            </c:numRef>
          </c:val>
          <c:smooth val="0"/>
          <c:extLst>
            <c:ext xmlns:c16="http://schemas.microsoft.com/office/drawing/2014/chart" uri="{C3380CC4-5D6E-409C-BE32-E72D297353CC}">
              <c16:uniqueId val="{0000002E-5466-41D1-8924-6F0BD89F56BE}"/>
            </c:ext>
          </c:extLst>
        </c:ser>
        <c:ser>
          <c:idx val="2"/>
          <c:order val="1"/>
          <c:tx>
            <c:strRef>
              <c:f>'Diat 6–34 tiedot'!$A$35</c:f>
              <c:strCache>
                <c:ptCount val="1"/>
                <c:pt idx="0">
                  <c:v>Pohjois-Savo ennuste 2019</c:v>
                </c:pt>
              </c:strCache>
            </c:strRef>
          </c:tx>
          <c:spPr>
            <a:ln w="38100" cap="rnd">
              <a:solidFill>
                <a:srgbClr val="FFC000"/>
              </a:solidFill>
              <a:prstDash val="sysDash"/>
              <a:round/>
            </a:ln>
            <a:effectLst>
              <a:outerShdw blurRad="40000" dist="23000" dir="5400000" rotWithShape="0">
                <a:srgbClr val="000000">
                  <a:alpha val="35000"/>
                </a:srgbClr>
              </a:outerShdw>
            </a:effectLst>
          </c:spPr>
          <c:marker>
            <c:symbol val="none"/>
          </c:marker>
          <c:dLbls>
            <c:dLbl>
              <c:idx val="65"/>
              <c:layout>
                <c:manualLayout>
                  <c:x val="-2.8785131459655604E-2"/>
                  <c:y val="4.53150645828873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F-5466-41D1-8924-6F0BD89F56BE}"/>
                </c:ext>
              </c:extLst>
            </c:dLbl>
            <c:spPr>
              <a:solidFill>
                <a:srgbClr val="FFFFFF"/>
              </a:solidFill>
              <a:ln>
                <a:solidFill>
                  <a:srgbClr val="FFC000"/>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6–34 tiedot'!$B$3:$BO$3</c:f>
              <c:numCache>
                <c:formatCode>General</c:formatCode>
                <c:ptCount val="66"/>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numCache>
            </c:numRef>
          </c:cat>
          <c:val>
            <c:numRef>
              <c:f>'Diat 6–34 tiedot'!$B$35:$BO$35</c:f>
              <c:numCache>
                <c:formatCode>General</c:formatCode>
                <c:ptCount val="66"/>
                <c:pt idx="44" formatCode="#,##0">
                  <c:v>249389</c:v>
                </c:pt>
                <c:pt idx="45" formatCode="#,##0">
                  <c:v>248365</c:v>
                </c:pt>
                <c:pt idx="46" formatCode="#,##0">
                  <c:v>247362</c:v>
                </c:pt>
                <c:pt idx="47" formatCode="#,##0">
                  <c:v>246374</c:v>
                </c:pt>
                <c:pt idx="48" formatCode="#,##0">
                  <c:v>245397</c:v>
                </c:pt>
                <c:pt idx="49" formatCode="#,##0">
                  <c:v>244433</c:v>
                </c:pt>
                <c:pt idx="50" formatCode="#,##0">
                  <c:v>243455</c:v>
                </c:pt>
                <c:pt idx="51" formatCode="#,##0">
                  <c:v>242495</c:v>
                </c:pt>
                <c:pt idx="52" formatCode="#,##0">
                  <c:v>241539</c:v>
                </c:pt>
                <c:pt idx="53" formatCode="#,##0">
                  <c:v>240567</c:v>
                </c:pt>
                <c:pt idx="54" formatCode="#,##0">
                  <c:v>239591</c:v>
                </c:pt>
                <c:pt idx="55" formatCode="#,##0">
                  <c:v>238591</c:v>
                </c:pt>
                <c:pt idx="56" formatCode="#,##0">
                  <c:v>237587</c:v>
                </c:pt>
                <c:pt idx="57" formatCode="#,##0">
                  <c:v>236550</c:v>
                </c:pt>
                <c:pt idx="58" formatCode="#,##0">
                  <c:v>235496</c:v>
                </c:pt>
                <c:pt idx="59" formatCode="#,##0">
                  <c:v>234402</c:v>
                </c:pt>
                <c:pt idx="60" formatCode="#,##0">
                  <c:v>233290</c:v>
                </c:pt>
                <c:pt idx="61" formatCode="#,##0">
                  <c:v>232152</c:v>
                </c:pt>
                <c:pt idx="62" formatCode="#,##0">
                  <c:v>230987</c:v>
                </c:pt>
                <c:pt idx="63" formatCode="#,##0">
                  <c:v>229799</c:v>
                </c:pt>
                <c:pt idx="64" formatCode="#,##0">
                  <c:v>228590</c:v>
                </c:pt>
                <c:pt idx="65" formatCode="#,##0">
                  <c:v>227362</c:v>
                </c:pt>
              </c:numCache>
            </c:numRef>
          </c:val>
          <c:smooth val="0"/>
          <c:extLst>
            <c:ext xmlns:c16="http://schemas.microsoft.com/office/drawing/2014/chart" uri="{C3380CC4-5D6E-409C-BE32-E72D297353CC}">
              <c16:uniqueId val="{00000030-5466-41D1-8924-6F0BD89F56BE}"/>
            </c:ext>
          </c:extLst>
        </c:ser>
        <c:ser>
          <c:idx val="3"/>
          <c:order val="2"/>
          <c:tx>
            <c:strRef>
              <c:f>'Diat 6–34 tiedot'!$A$36</c:f>
              <c:strCache>
                <c:ptCount val="1"/>
                <c:pt idx="0">
                  <c:v>Pohjois-Savo ennuste 2021</c:v>
                </c:pt>
              </c:strCache>
            </c:strRef>
          </c:tx>
          <c:spPr>
            <a:ln w="38100" cap="rnd">
              <a:solidFill>
                <a:srgbClr val="FF0000"/>
              </a:solidFill>
              <a:prstDash val="sysDash"/>
              <a:round/>
            </a:ln>
            <a:effectLst>
              <a:outerShdw blurRad="40000" dist="23000" dir="5400000" rotWithShape="0">
                <a:srgbClr val="000000">
                  <a:alpha val="35000"/>
                </a:srgbClr>
              </a:outerShdw>
            </a:effectLst>
          </c:spPr>
          <c:marker>
            <c:symbol val="none"/>
          </c:marker>
          <c:dLbls>
            <c:dLbl>
              <c:idx val="65"/>
              <c:layout>
                <c:manualLayout>
                  <c:x val="-1.5991739699808601E-2"/>
                  <c:y val="-4.3049311353742951E-2"/>
                </c:manualLayout>
              </c:layout>
              <c:spPr>
                <a:solidFill>
                  <a:srgbClr val="FFFFFF"/>
                </a:solidFill>
                <a:ln>
                  <a:solidFill>
                    <a:srgbClr val="FF0000"/>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31-5466-41D1-8924-6F0BD89F56B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'Diat 6–34 tiedot'!$B$3:$BO$3</c:f>
              <c:numCache>
                <c:formatCode>General</c:formatCode>
                <c:ptCount val="66"/>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numCache>
            </c:numRef>
          </c:cat>
          <c:val>
            <c:numRef>
              <c:f>'Diat 6–34 tiedot'!$B$36:$BO$36</c:f>
              <c:numCache>
                <c:formatCode>General</c:formatCode>
                <c:ptCount val="66"/>
                <c:pt idx="46" formatCode="#,##0">
                  <c:v>247445</c:v>
                </c:pt>
                <c:pt idx="47" formatCode="#,##0">
                  <c:v>246557</c:v>
                </c:pt>
                <c:pt idx="48" formatCode="#,##0">
                  <c:v>245687</c:v>
                </c:pt>
                <c:pt idx="49" formatCode="#,##0">
                  <c:v>244837</c:v>
                </c:pt>
                <c:pt idx="50" formatCode="#,##0">
                  <c:v>243993</c:v>
                </c:pt>
                <c:pt idx="51" formatCode="#,##0">
                  <c:v>243160</c:v>
                </c:pt>
                <c:pt idx="52" formatCode="#,##0">
                  <c:v>242345</c:v>
                </c:pt>
                <c:pt idx="53" formatCode="#,##0">
                  <c:v>241518</c:v>
                </c:pt>
                <c:pt idx="54" formatCode="#,##0">
                  <c:v>240685</c:v>
                </c:pt>
                <c:pt idx="55" formatCode="#,##0">
                  <c:v>239850</c:v>
                </c:pt>
                <c:pt idx="56" formatCode="#,##0">
                  <c:v>238985</c:v>
                </c:pt>
                <c:pt idx="57" formatCode="#,##0">
                  <c:v>238116</c:v>
                </c:pt>
                <c:pt idx="58" formatCode="#,##0">
                  <c:v>237221</c:v>
                </c:pt>
                <c:pt idx="59" formatCode="#,##0">
                  <c:v>236295</c:v>
                </c:pt>
                <c:pt idx="60" formatCode="#,##0">
                  <c:v>235355</c:v>
                </c:pt>
                <c:pt idx="61" formatCode="#,##0">
                  <c:v>234395</c:v>
                </c:pt>
                <c:pt idx="62" formatCode="#,##0">
                  <c:v>233422</c:v>
                </c:pt>
                <c:pt idx="63" formatCode="#,##0">
                  <c:v>232427</c:v>
                </c:pt>
                <c:pt idx="64" formatCode="#,##0">
                  <c:v>231427</c:v>
                </c:pt>
                <c:pt idx="65" formatCode="#,##0">
                  <c:v>230413</c:v>
                </c:pt>
              </c:numCache>
            </c:numRef>
          </c:val>
          <c:smooth val="0"/>
          <c:extLst>
            <c:ext xmlns:c16="http://schemas.microsoft.com/office/drawing/2014/chart" uri="{C3380CC4-5D6E-409C-BE32-E72D297353CC}">
              <c16:uniqueId val="{00000032-5466-41D1-8924-6F0BD89F56BE}"/>
            </c:ext>
          </c:extLst>
        </c:ser>
        <c:dLbls>
          <c:showLegendKey val="0"/>
          <c:showVal val="0"/>
          <c:showCatName val="0"/>
          <c:showSerName val="0"/>
          <c:showPercent val="0"/>
          <c:showBubbleSize val="0"/>
        </c:dLbls>
        <c:smooth val="0"/>
        <c:axId val="595450824"/>
        <c:axId val="595450168"/>
      </c:lineChart>
      <c:catAx>
        <c:axId val="595450824"/>
        <c:scaling>
          <c:orientation val="minMax"/>
        </c:scaling>
        <c:delete val="0"/>
        <c:axPos val="b"/>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fi-FI"/>
          </a:p>
        </c:txPr>
        <c:crossAx val="595450168"/>
        <c:crosses val="autoZero"/>
        <c:auto val="1"/>
        <c:lblAlgn val="ctr"/>
        <c:lblOffset val="100"/>
        <c:tickLblSkip val="5"/>
        <c:noMultiLvlLbl val="0"/>
      </c:catAx>
      <c:valAx>
        <c:axId val="595450168"/>
        <c:scaling>
          <c:orientation val="minMax"/>
          <c:min val="0"/>
        </c:scaling>
        <c:delete val="0"/>
        <c:axPos val="l"/>
        <c:majorGridlines>
          <c:spPr>
            <a:ln w="9525" cap="flat" cmpd="sng" algn="ctr">
              <a:solidFill>
                <a:schemeClr val="tx2">
                  <a:lumMod val="15000"/>
                  <a:lumOff val="85000"/>
                </a:schemeClr>
              </a:solidFill>
              <a:round/>
            </a:ln>
            <a:effectLst/>
          </c:spPr>
        </c:majorGridlines>
        <c:title>
          <c:tx>
            <c:rich>
              <a:bodyPr rot="0" spcFirstLastPara="1" vertOverflow="ellipsis" wrap="square" anchor="ctr" anchorCtr="1"/>
              <a:lstStyle/>
              <a:p>
                <a:pPr>
                  <a:defRPr sz="1000" b="1" i="0" u="none" strike="noStrike" kern="1200" baseline="0">
                    <a:solidFill>
                      <a:schemeClr val="tx2"/>
                    </a:solidFill>
                    <a:latin typeface="+mn-lt"/>
                    <a:ea typeface="+mn-ea"/>
                    <a:cs typeface="+mn-cs"/>
                  </a:defRPr>
                </a:pPr>
                <a:r>
                  <a:rPr lang="en-US" sz="1000"/>
                  <a:t>Väkiluku</a:t>
                </a:r>
              </a:p>
            </c:rich>
          </c:tx>
          <c:layout>
            <c:manualLayout>
              <c:xMode val="edge"/>
              <c:yMode val="edge"/>
              <c:x val="4.7975219099425813E-3"/>
              <c:y val="2.7025797473774354E-2"/>
            </c:manualLayout>
          </c:layout>
          <c:overlay val="0"/>
          <c:spPr>
            <a:noFill/>
            <a:ln>
              <a:noFill/>
            </a:ln>
            <a:effectLst/>
          </c:spPr>
          <c:txPr>
            <a:bodyPr rot="0" spcFirstLastPara="1" vertOverflow="ellipsis" wrap="square" anchor="ctr" anchorCtr="1"/>
            <a:lstStyle/>
            <a:p>
              <a:pPr>
                <a:defRPr sz="1000" b="1" i="0" u="none" strike="noStrike" kern="1200" baseline="0">
                  <a:solidFill>
                    <a:schemeClr val="tx2"/>
                  </a:solidFill>
                  <a:latin typeface="+mn-lt"/>
                  <a:ea typeface="+mn-ea"/>
                  <a:cs typeface="+mn-cs"/>
                </a:defRPr>
              </a:pPr>
              <a:endParaRPr lang="fi-FI"/>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fi-FI"/>
          </a:p>
        </c:txPr>
        <c:crossAx val="595450824"/>
        <c:crosses val="autoZero"/>
        <c:crossBetween val="between"/>
      </c:valAx>
      <c:spPr>
        <a:noFill/>
        <a:ln>
          <a:solidFill>
            <a:schemeClr val="tx2"/>
          </a:solidFill>
        </a:ln>
        <a:effectLst/>
      </c:spPr>
    </c:plotArea>
    <c:legend>
      <c:legendPos val="b"/>
      <c:layout>
        <c:manualLayout>
          <c:xMode val="edge"/>
          <c:yMode val="edge"/>
          <c:x val="9.6701546287901646E-2"/>
          <c:y val="0.61737065581959605"/>
          <c:w val="0.2795204996474262"/>
          <c:h val="0.26576304146150004"/>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rgbClr val="1F497D"/>
      </a:solidFill>
      <a:round/>
    </a:ln>
    <a:effectLst/>
  </c:spPr>
  <c:txPr>
    <a:bodyPr/>
    <a:lstStyle/>
    <a:p>
      <a:pPr>
        <a:defRPr/>
      </a:pPr>
      <a:endParaRPr lang="fi-FI"/>
    </a:p>
  </c:txPr>
  <c:externalData r:id="rId4">
    <c:autoUpdate val="0"/>
  </c:externalData>
  <c:userShapes r:id="rId5"/>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r>
              <a:rPr lang="fi-FI" sz="1400"/>
              <a:t>Pohjois-Karjalan väestönkehitys 1975–2020 ja Tilastokeskuksen väestöennusteet</a:t>
            </a:r>
          </a:p>
        </c:rich>
      </c:tx>
      <c:layout>
        <c:manualLayout>
          <c:xMode val="edge"/>
          <c:yMode val="edge"/>
          <c:x val="0.1555618515160673"/>
          <c:y val="2.0391779062299293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fi-FI"/>
        </a:p>
      </c:txPr>
    </c:title>
    <c:autoTitleDeleted val="0"/>
    <c:plotArea>
      <c:layout>
        <c:manualLayout>
          <c:layoutTarget val="inner"/>
          <c:xMode val="edge"/>
          <c:yMode val="edge"/>
          <c:x val="7.9077893623451204E-2"/>
          <c:y val="8.4036787268964533E-2"/>
          <c:w val="0.89620126926563914"/>
          <c:h val="0.82743256262042386"/>
        </c:manualLayout>
      </c:layout>
      <c:lineChart>
        <c:grouping val="standard"/>
        <c:varyColors val="0"/>
        <c:ser>
          <c:idx val="0"/>
          <c:order val="0"/>
          <c:tx>
            <c:strRef>
              <c:f>'Diat 6–34 tiedot'!$A$37</c:f>
              <c:strCache>
                <c:ptCount val="1"/>
                <c:pt idx="0">
                  <c:v>Pohjois-Karjala toteutunut</c:v>
                </c:pt>
              </c:strCache>
            </c:strRef>
          </c:tx>
          <c:spPr>
            <a:ln w="38100" cap="rnd">
              <a:solidFill>
                <a:schemeClr val="tx2"/>
              </a:solidFill>
              <a:round/>
            </a:ln>
            <a:effectLst>
              <a:outerShdw blurRad="40000" dist="23000" dir="5400000" rotWithShape="0">
                <a:srgbClr val="000000">
                  <a:alpha val="35000"/>
                </a:srgbClr>
              </a:outerShdw>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9A53-425B-A16A-F24DF18E2EEA}"/>
                </c:ext>
              </c:extLst>
            </c:dLbl>
            <c:dLbl>
              <c:idx val="1"/>
              <c:delete val="1"/>
              <c:extLst>
                <c:ext xmlns:c15="http://schemas.microsoft.com/office/drawing/2012/chart" uri="{CE6537A1-D6FC-4f65-9D91-7224C49458BB}"/>
                <c:ext xmlns:c16="http://schemas.microsoft.com/office/drawing/2014/chart" uri="{C3380CC4-5D6E-409C-BE32-E72D297353CC}">
                  <c16:uniqueId val="{00000001-9A53-425B-A16A-F24DF18E2EEA}"/>
                </c:ext>
              </c:extLst>
            </c:dLbl>
            <c:dLbl>
              <c:idx val="2"/>
              <c:delete val="1"/>
              <c:extLst>
                <c:ext xmlns:c15="http://schemas.microsoft.com/office/drawing/2012/chart" uri="{CE6537A1-D6FC-4f65-9D91-7224C49458BB}"/>
                <c:ext xmlns:c16="http://schemas.microsoft.com/office/drawing/2014/chart" uri="{C3380CC4-5D6E-409C-BE32-E72D297353CC}">
                  <c16:uniqueId val="{00000002-9A53-425B-A16A-F24DF18E2EEA}"/>
                </c:ext>
              </c:extLst>
            </c:dLbl>
            <c:dLbl>
              <c:idx val="3"/>
              <c:delete val="1"/>
              <c:extLst>
                <c:ext xmlns:c15="http://schemas.microsoft.com/office/drawing/2012/chart" uri="{CE6537A1-D6FC-4f65-9D91-7224C49458BB}"/>
                <c:ext xmlns:c16="http://schemas.microsoft.com/office/drawing/2014/chart" uri="{C3380CC4-5D6E-409C-BE32-E72D297353CC}">
                  <c16:uniqueId val="{00000003-9A53-425B-A16A-F24DF18E2EEA}"/>
                </c:ext>
              </c:extLst>
            </c:dLbl>
            <c:dLbl>
              <c:idx val="4"/>
              <c:delete val="1"/>
              <c:extLst>
                <c:ext xmlns:c15="http://schemas.microsoft.com/office/drawing/2012/chart" uri="{CE6537A1-D6FC-4f65-9D91-7224C49458BB}"/>
                <c:ext xmlns:c16="http://schemas.microsoft.com/office/drawing/2014/chart" uri="{C3380CC4-5D6E-409C-BE32-E72D297353CC}">
                  <c16:uniqueId val="{00000004-9A53-425B-A16A-F24DF18E2EEA}"/>
                </c:ext>
              </c:extLst>
            </c:dLbl>
            <c:dLbl>
              <c:idx val="5"/>
              <c:delete val="1"/>
              <c:extLst>
                <c:ext xmlns:c15="http://schemas.microsoft.com/office/drawing/2012/chart" uri="{CE6537A1-D6FC-4f65-9D91-7224C49458BB}"/>
                <c:ext xmlns:c16="http://schemas.microsoft.com/office/drawing/2014/chart" uri="{C3380CC4-5D6E-409C-BE32-E72D297353CC}">
                  <c16:uniqueId val="{00000005-9A53-425B-A16A-F24DF18E2EEA}"/>
                </c:ext>
              </c:extLst>
            </c:dLbl>
            <c:dLbl>
              <c:idx val="6"/>
              <c:delete val="1"/>
              <c:extLst>
                <c:ext xmlns:c15="http://schemas.microsoft.com/office/drawing/2012/chart" uri="{CE6537A1-D6FC-4f65-9D91-7224C49458BB}"/>
                <c:ext xmlns:c16="http://schemas.microsoft.com/office/drawing/2014/chart" uri="{C3380CC4-5D6E-409C-BE32-E72D297353CC}">
                  <c16:uniqueId val="{00000006-9A53-425B-A16A-F24DF18E2EEA}"/>
                </c:ext>
              </c:extLst>
            </c:dLbl>
            <c:dLbl>
              <c:idx val="7"/>
              <c:delete val="1"/>
              <c:extLst>
                <c:ext xmlns:c15="http://schemas.microsoft.com/office/drawing/2012/chart" uri="{CE6537A1-D6FC-4f65-9D91-7224C49458BB}"/>
                <c:ext xmlns:c16="http://schemas.microsoft.com/office/drawing/2014/chart" uri="{C3380CC4-5D6E-409C-BE32-E72D297353CC}">
                  <c16:uniqueId val="{00000007-9A53-425B-A16A-F24DF18E2EEA}"/>
                </c:ext>
              </c:extLst>
            </c:dLbl>
            <c:dLbl>
              <c:idx val="8"/>
              <c:delete val="1"/>
              <c:extLst>
                <c:ext xmlns:c15="http://schemas.microsoft.com/office/drawing/2012/chart" uri="{CE6537A1-D6FC-4f65-9D91-7224C49458BB}"/>
                <c:ext xmlns:c16="http://schemas.microsoft.com/office/drawing/2014/chart" uri="{C3380CC4-5D6E-409C-BE32-E72D297353CC}">
                  <c16:uniqueId val="{00000008-9A53-425B-A16A-F24DF18E2EEA}"/>
                </c:ext>
              </c:extLst>
            </c:dLbl>
            <c:dLbl>
              <c:idx val="9"/>
              <c:delete val="1"/>
              <c:extLst>
                <c:ext xmlns:c15="http://schemas.microsoft.com/office/drawing/2012/chart" uri="{CE6537A1-D6FC-4f65-9D91-7224C49458BB}"/>
                <c:ext xmlns:c16="http://schemas.microsoft.com/office/drawing/2014/chart" uri="{C3380CC4-5D6E-409C-BE32-E72D297353CC}">
                  <c16:uniqueId val="{00000009-9A53-425B-A16A-F24DF18E2EEA}"/>
                </c:ext>
              </c:extLst>
            </c:dLbl>
            <c:dLbl>
              <c:idx val="10"/>
              <c:delete val="1"/>
              <c:extLst>
                <c:ext xmlns:c15="http://schemas.microsoft.com/office/drawing/2012/chart" uri="{CE6537A1-D6FC-4f65-9D91-7224C49458BB}"/>
                <c:ext xmlns:c16="http://schemas.microsoft.com/office/drawing/2014/chart" uri="{C3380CC4-5D6E-409C-BE32-E72D297353CC}">
                  <c16:uniqueId val="{0000000A-9A53-425B-A16A-F24DF18E2EEA}"/>
                </c:ext>
              </c:extLst>
            </c:dLbl>
            <c:dLbl>
              <c:idx val="11"/>
              <c:delete val="1"/>
              <c:extLst>
                <c:ext xmlns:c15="http://schemas.microsoft.com/office/drawing/2012/chart" uri="{CE6537A1-D6FC-4f65-9D91-7224C49458BB}"/>
                <c:ext xmlns:c16="http://schemas.microsoft.com/office/drawing/2014/chart" uri="{C3380CC4-5D6E-409C-BE32-E72D297353CC}">
                  <c16:uniqueId val="{0000000B-9A53-425B-A16A-F24DF18E2EEA}"/>
                </c:ext>
              </c:extLst>
            </c:dLbl>
            <c:dLbl>
              <c:idx val="12"/>
              <c:delete val="1"/>
              <c:extLst>
                <c:ext xmlns:c15="http://schemas.microsoft.com/office/drawing/2012/chart" uri="{CE6537A1-D6FC-4f65-9D91-7224C49458BB}"/>
                <c:ext xmlns:c16="http://schemas.microsoft.com/office/drawing/2014/chart" uri="{C3380CC4-5D6E-409C-BE32-E72D297353CC}">
                  <c16:uniqueId val="{0000000C-9A53-425B-A16A-F24DF18E2EEA}"/>
                </c:ext>
              </c:extLst>
            </c:dLbl>
            <c:dLbl>
              <c:idx val="13"/>
              <c:delete val="1"/>
              <c:extLst>
                <c:ext xmlns:c15="http://schemas.microsoft.com/office/drawing/2012/chart" uri="{CE6537A1-D6FC-4f65-9D91-7224C49458BB}"/>
                <c:ext xmlns:c16="http://schemas.microsoft.com/office/drawing/2014/chart" uri="{C3380CC4-5D6E-409C-BE32-E72D297353CC}">
                  <c16:uniqueId val="{0000000D-9A53-425B-A16A-F24DF18E2EEA}"/>
                </c:ext>
              </c:extLst>
            </c:dLbl>
            <c:dLbl>
              <c:idx val="14"/>
              <c:delete val="1"/>
              <c:extLst>
                <c:ext xmlns:c15="http://schemas.microsoft.com/office/drawing/2012/chart" uri="{CE6537A1-D6FC-4f65-9D91-7224C49458BB}"/>
                <c:ext xmlns:c16="http://schemas.microsoft.com/office/drawing/2014/chart" uri="{C3380CC4-5D6E-409C-BE32-E72D297353CC}">
                  <c16:uniqueId val="{0000000E-9A53-425B-A16A-F24DF18E2EEA}"/>
                </c:ext>
              </c:extLst>
            </c:dLbl>
            <c:dLbl>
              <c:idx val="15"/>
              <c:delete val="1"/>
              <c:extLst>
                <c:ext xmlns:c15="http://schemas.microsoft.com/office/drawing/2012/chart" uri="{CE6537A1-D6FC-4f65-9D91-7224C49458BB}"/>
                <c:ext xmlns:c16="http://schemas.microsoft.com/office/drawing/2014/chart" uri="{C3380CC4-5D6E-409C-BE32-E72D297353CC}">
                  <c16:uniqueId val="{0000000F-9A53-425B-A16A-F24DF18E2EEA}"/>
                </c:ext>
              </c:extLst>
            </c:dLbl>
            <c:dLbl>
              <c:idx val="16"/>
              <c:delete val="1"/>
              <c:extLst>
                <c:ext xmlns:c15="http://schemas.microsoft.com/office/drawing/2012/chart" uri="{CE6537A1-D6FC-4f65-9D91-7224C49458BB}"/>
                <c:ext xmlns:c16="http://schemas.microsoft.com/office/drawing/2014/chart" uri="{C3380CC4-5D6E-409C-BE32-E72D297353CC}">
                  <c16:uniqueId val="{00000010-9A53-425B-A16A-F24DF18E2EEA}"/>
                </c:ext>
              </c:extLst>
            </c:dLbl>
            <c:dLbl>
              <c:idx val="17"/>
              <c:delete val="1"/>
              <c:extLst>
                <c:ext xmlns:c15="http://schemas.microsoft.com/office/drawing/2012/chart" uri="{CE6537A1-D6FC-4f65-9D91-7224C49458BB}"/>
                <c:ext xmlns:c16="http://schemas.microsoft.com/office/drawing/2014/chart" uri="{C3380CC4-5D6E-409C-BE32-E72D297353CC}">
                  <c16:uniqueId val="{00000011-9A53-425B-A16A-F24DF18E2EEA}"/>
                </c:ext>
              </c:extLst>
            </c:dLbl>
            <c:dLbl>
              <c:idx val="18"/>
              <c:delete val="1"/>
              <c:extLst>
                <c:ext xmlns:c15="http://schemas.microsoft.com/office/drawing/2012/chart" uri="{CE6537A1-D6FC-4f65-9D91-7224C49458BB}"/>
                <c:ext xmlns:c16="http://schemas.microsoft.com/office/drawing/2014/chart" uri="{C3380CC4-5D6E-409C-BE32-E72D297353CC}">
                  <c16:uniqueId val="{00000012-9A53-425B-A16A-F24DF18E2EEA}"/>
                </c:ext>
              </c:extLst>
            </c:dLbl>
            <c:dLbl>
              <c:idx val="19"/>
              <c:delete val="1"/>
              <c:extLst>
                <c:ext xmlns:c15="http://schemas.microsoft.com/office/drawing/2012/chart" uri="{CE6537A1-D6FC-4f65-9D91-7224C49458BB}"/>
                <c:ext xmlns:c16="http://schemas.microsoft.com/office/drawing/2014/chart" uri="{C3380CC4-5D6E-409C-BE32-E72D297353CC}">
                  <c16:uniqueId val="{00000013-9A53-425B-A16A-F24DF18E2EEA}"/>
                </c:ext>
              </c:extLst>
            </c:dLbl>
            <c:dLbl>
              <c:idx val="20"/>
              <c:delete val="1"/>
              <c:extLst>
                <c:ext xmlns:c15="http://schemas.microsoft.com/office/drawing/2012/chart" uri="{CE6537A1-D6FC-4f65-9D91-7224C49458BB}"/>
                <c:ext xmlns:c16="http://schemas.microsoft.com/office/drawing/2014/chart" uri="{C3380CC4-5D6E-409C-BE32-E72D297353CC}">
                  <c16:uniqueId val="{00000014-9A53-425B-A16A-F24DF18E2EEA}"/>
                </c:ext>
              </c:extLst>
            </c:dLbl>
            <c:dLbl>
              <c:idx val="21"/>
              <c:delete val="1"/>
              <c:extLst>
                <c:ext xmlns:c15="http://schemas.microsoft.com/office/drawing/2012/chart" uri="{CE6537A1-D6FC-4f65-9D91-7224C49458BB}"/>
                <c:ext xmlns:c16="http://schemas.microsoft.com/office/drawing/2014/chart" uri="{C3380CC4-5D6E-409C-BE32-E72D297353CC}">
                  <c16:uniqueId val="{00000015-9A53-425B-A16A-F24DF18E2EEA}"/>
                </c:ext>
              </c:extLst>
            </c:dLbl>
            <c:dLbl>
              <c:idx val="22"/>
              <c:delete val="1"/>
              <c:extLst>
                <c:ext xmlns:c15="http://schemas.microsoft.com/office/drawing/2012/chart" uri="{CE6537A1-D6FC-4f65-9D91-7224C49458BB}"/>
                <c:ext xmlns:c16="http://schemas.microsoft.com/office/drawing/2014/chart" uri="{C3380CC4-5D6E-409C-BE32-E72D297353CC}">
                  <c16:uniqueId val="{00000016-9A53-425B-A16A-F24DF18E2EEA}"/>
                </c:ext>
              </c:extLst>
            </c:dLbl>
            <c:dLbl>
              <c:idx val="23"/>
              <c:delete val="1"/>
              <c:extLst>
                <c:ext xmlns:c15="http://schemas.microsoft.com/office/drawing/2012/chart" uri="{CE6537A1-D6FC-4f65-9D91-7224C49458BB}"/>
                <c:ext xmlns:c16="http://schemas.microsoft.com/office/drawing/2014/chart" uri="{C3380CC4-5D6E-409C-BE32-E72D297353CC}">
                  <c16:uniqueId val="{00000017-9A53-425B-A16A-F24DF18E2EEA}"/>
                </c:ext>
              </c:extLst>
            </c:dLbl>
            <c:dLbl>
              <c:idx val="24"/>
              <c:delete val="1"/>
              <c:extLst>
                <c:ext xmlns:c15="http://schemas.microsoft.com/office/drawing/2012/chart" uri="{CE6537A1-D6FC-4f65-9D91-7224C49458BB}"/>
                <c:ext xmlns:c16="http://schemas.microsoft.com/office/drawing/2014/chart" uri="{C3380CC4-5D6E-409C-BE32-E72D297353CC}">
                  <c16:uniqueId val="{00000018-9A53-425B-A16A-F24DF18E2EEA}"/>
                </c:ext>
              </c:extLst>
            </c:dLbl>
            <c:dLbl>
              <c:idx val="25"/>
              <c:delete val="1"/>
              <c:extLst>
                <c:ext xmlns:c15="http://schemas.microsoft.com/office/drawing/2012/chart" uri="{CE6537A1-D6FC-4f65-9D91-7224C49458BB}"/>
                <c:ext xmlns:c16="http://schemas.microsoft.com/office/drawing/2014/chart" uri="{C3380CC4-5D6E-409C-BE32-E72D297353CC}">
                  <c16:uniqueId val="{00000019-9A53-425B-A16A-F24DF18E2EEA}"/>
                </c:ext>
              </c:extLst>
            </c:dLbl>
            <c:dLbl>
              <c:idx val="26"/>
              <c:delete val="1"/>
              <c:extLst>
                <c:ext xmlns:c15="http://schemas.microsoft.com/office/drawing/2012/chart" uri="{CE6537A1-D6FC-4f65-9D91-7224C49458BB}"/>
                <c:ext xmlns:c16="http://schemas.microsoft.com/office/drawing/2014/chart" uri="{C3380CC4-5D6E-409C-BE32-E72D297353CC}">
                  <c16:uniqueId val="{0000001A-9A53-425B-A16A-F24DF18E2EEA}"/>
                </c:ext>
              </c:extLst>
            </c:dLbl>
            <c:dLbl>
              <c:idx val="27"/>
              <c:delete val="1"/>
              <c:extLst>
                <c:ext xmlns:c15="http://schemas.microsoft.com/office/drawing/2012/chart" uri="{CE6537A1-D6FC-4f65-9D91-7224C49458BB}"/>
                <c:ext xmlns:c16="http://schemas.microsoft.com/office/drawing/2014/chart" uri="{C3380CC4-5D6E-409C-BE32-E72D297353CC}">
                  <c16:uniqueId val="{0000001B-9A53-425B-A16A-F24DF18E2EEA}"/>
                </c:ext>
              </c:extLst>
            </c:dLbl>
            <c:dLbl>
              <c:idx val="28"/>
              <c:delete val="1"/>
              <c:extLst>
                <c:ext xmlns:c15="http://schemas.microsoft.com/office/drawing/2012/chart" uri="{CE6537A1-D6FC-4f65-9D91-7224C49458BB}"/>
                <c:ext xmlns:c16="http://schemas.microsoft.com/office/drawing/2014/chart" uri="{C3380CC4-5D6E-409C-BE32-E72D297353CC}">
                  <c16:uniqueId val="{0000001C-9A53-425B-A16A-F24DF18E2EEA}"/>
                </c:ext>
              </c:extLst>
            </c:dLbl>
            <c:dLbl>
              <c:idx val="29"/>
              <c:delete val="1"/>
              <c:extLst>
                <c:ext xmlns:c15="http://schemas.microsoft.com/office/drawing/2012/chart" uri="{CE6537A1-D6FC-4f65-9D91-7224C49458BB}"/>
                <c:ext xmlns:c16="http://schemas.microsoft.com/office/drawing/2014/chart" uri="{C3380CC4-5D6E-409C-BE32-E72D297353CC}">
                  <c16:uniqueId val="{0000001D-9A53-425B-A16A-F24DF18E2EEA}"/>
                </c:ext>
              </c:extLst>
            </c:dLbl>
            <c:dLbl>
              <c:idx val="30"/>
              <c:delete val="1"/>
              <c:extLst>
                <c:ext xmlns:c15="http://schemas.microsoft.com/office/drawing/2012/chart" uri="{CE6537A1-D6FC-4f65-9D91-7224C49458BB}"/>
                <c:ext xmlns:c16="http://schemas.microsoft.com/office/drawing/2014/chart" uri="{C3380CC4-5D6E-409C-BE32-E72D297353CC}">
                  <c16:uniqueId val="{0000001E-9A53-425B-A16A-F24DF18E2EEA}"/>
                </c:ext>
              </c:extLst>
            </c:dLbl>
            <c:dLbl>
              <c:idx val="31"/>
              <c:delete val="1"/>
              <c:extLst>
                <c:ext xmlns:c15="http://schemas.microsoft.com/office/drawing/2012/chart" uri="{CE6537A1-D6FC-4f65-9D91-7224C49458BB}"/>
                <c:ext xmlns:c16="http://schemas.microsoft.com/office/drawing/2014/chart" uri="{C3380CC4-5D6E-409C-BE32-E72D297353CC}">
                  <c16:uniqueId val="{0000001F-9A53-425B-A16A-F24DF18E2EEA}"/>
                </c:ext>
              </c:extLst>
            </c:dLbl>
            <c:dLbl>
              <c:idx val="32"/>
              <c:delete val="1"/>
              <c:extLst>
                <c:ext xmlns:c15="http://schemas.microsoft.com/office/drawing/2012/chart" uri="{CE6537A1-D6FC-4f65-9D91-7224C49458BB}"/>
                <c:ext xmlns:c16="http://schemas.microsoft.com/office/drawing/2014/chart" uri="{C3380CC4-5D6E-409C-BE32-E72D297353CC}">
                  <c16:uniqueId val="{00000020-9A53-425B-A16A-F24DF18E2EEA}"/>
                </c:ext>
              </c:extLst>
            </c:dLbl>
            <c:dLbl>
              <c:idx val="33"/>
              <c:delete val="1"/>
              <c:extLst>
                <c:ext xmlns:c15="http://schemas.microsoft.com/office/drawing/2012/chart" uri="{CE6537A1-D6FC-4f65-9D91-7224C49458BB}"/>
                <c:ext xmlns:c16="http://schemas.microsoft.com/office/drawing/2014/chart" uri="{C3380CC4-5D6E-409C-BE32-E72D297353CC}">
                  <c16:uniqueId val="{00000021-9A53-425B-A16A-F24DF18E2EEA}"/>
                </c:ext>
              </c:extLst>
            </c:dLbl>
            <c:dLbl>
              <c:idx val="34"/>
              <c:delete val="1"/>
              <c:extLst>
                <c:ext xmlns:c15="http://schemas.microsoft.com/office/drawing/2012/chart" uri="{CE6537A1-D6FC-4f65-9D91-7224C49458BB}"/>
                <c:ext xmlns:c16="http://schemas.microsoft.com/office/drawing/2014/chart" uri="{C3380CC4-5D6E-409C-BE32-E72D297353CC}">
                  <c16:uniqueId val="{00000022-9A53-425B-A16A-F24DF18E2EEA}"/>
                </c:ext>
              </c:extLst>
            </c:dLbl>
            <c:dLbl>
              <c:idx val="35"/>
              <c:delete val="1"/>
              <c:extLst>
                <c:ext xmlns:c15="http://schemas.microsoft.com/office/drawing/2012/chart" uri="{CE6537A1-D6FC-4f65-9D91-7224C49458BB}"/>
                <c:ext xmlns:c16="http://schemas.microsoft.com/office/drawing/2014/chart" uri="{C3380CC4-5D6E-409C-BE32-E72D297353CC}">
                  <c16:uniqueId val="{00000023-9A53-425B-A16A-F24DF18E2EEA}"/>
                </c:ext>
              </c:extLst>
            </c:dLbl>
            <c:dLbl>
              <c:idx val="36"/>
              <c:delete val="1"/>
              <c:extLst>
                <c:ext xmlns:c15="http://schemas.microsoft.com/office/drawing/2012/chart" uri="{CE6537A1-D6FC-4f65-9D91-7224C49458BB}"/>
                <c:ext xmlns:c16="http://schemas.microsoft.com/office/drawing/2014/chart" uri="{C3380CC4-5D6E-409C-BE32-E72D297353CC}">
                  <c16:uniqueId val="{00000024-9A53-425B-A16A-F24DF18E2EEA}"/>
                </c:ext>
              </c:extLst>
            </c:dLbl>
            <c:dLbl>
              <c:idx val="37"/>
              <c:delete val="1"/>
              <c:extLst>
                <c:ext xmlns:c15="http://schemas.microsoft.com/office/drawing/2012/chart" uri="{CE6537A1-D6FC-4f65-9D91-7224C49458BB}"/>
                <c:ext xmlns:c16="http://schemas.microsoft.com/office/drawing/2014/chart" uri="{C3380CC4-5D6E-409C-BE32-E72D297353CC}">
                  <c16:uniqueId val="{00000025-9A53-425B-A16A-F24DF18E2EEA}"/>
                </c:ext>
              </c:extLst>
            </c:dLbl>
            <c:dLbl>
              <c:idx val="38"/>
              <c:delete val="1"/>
              <c:extLst>
                <c:ext xmlns:c15="http://schemas.microsoft.com/office/drawing/2012/chart" uri="{CE6537A1-D6FC-4f65-9D91-7224C49458BB}"/>
                <c:ext xmlns:c16="http://schemas.microsoft.com/office/drawing/2014/chart" uri="{C3380CC4-5D6E-409C-BE32-E72D297353CC}">
                  <c16:uniqueId val="{00000026-9A53-425B-A16A-F24DF18E2EEA}"/>
                </c:ext>
              </c:extLst>
            </c:dLbl>
            <c:dLbl>
              <c:idx val="39"/>
              <c:delete val="1"/>
              <c:extLst>
                <c:ext xmlns:c15="http://schemas.microsoft.com/office/drawing/2012/chart" uri="{CE6537A1-D6FC-4f65-9D91-7224C49458BB}"/>
                <c:ext xmlns:c16="http://schemas.microsoft.com/office/drawing/2014/chart" uri="{C3380CC4-5D6E-409C-BE32-E72D297353CC}">
                  <c16:uniqueId val="{00000027-9A53-425B-A16A-F24DF18E2EEA}"/>
                </c:ext>
              </c:extLst>
            </c:dLbl>
            <c:dLbl>
              <c:idx val="40"/>
              <c:delete val="1"/>
              <c:extLst>
                <c:ext xmlns:c15="http://schemas.microsoft.com/office/drawing/2012/chart" uri="{CE6537A1-D6FC-4f65-9D91-7224C49458BB}"/>
                <c:ext xmlns:c16="http://schemas.microsoft.com/office/drawing/2014/chart" uri="{C3380CC4-5D6E-409C-BE32-E72D297353CC}">
                  <c16:uniqueId val="{00000028-9A53-425B-A16A-F24DF18E2EEA}"/>
                </c:ext>
              </c:extLst>
            </c:dLbl>
            <c:dLbl>
              <c:idx val="41"/>
              <c:delete val="1"/>
              <c:extLst>
                <c:ext xmlns:c15="http://schemas.microsoft.com/office/drawing/2012/chart" uri="{CE6537A1-D6FC-4f65-9D91-7224C49458BB}"/>
                <c:ext xmlns:c16="http://schemas.microsoft.com/office/drawing/2014/chart" uri="{C3380CC4-5D6E-409C-BE32-E72D297353CC}">
                  <c16:uniqueId val="{00000029-9A53-425B-A16A-F24DF18E2EEA}"/>
                </c:ext>
              </c:extLst>
            </c:dLbl>
            <c:dLbl>
              <c:idx val="42"/>
              <c:delete val="1"/>
              <c:extLst>
                <c:ext xmlns:c15="http://schemas.microsoft.com/office/drawing/2012/chart" uri="{CE6537A1-D6FC-4f65-9D91-7224C49458BB}"/>
                <c:ext xmlns:c16="http://schemas.microsoft.com/office/drawing/2014/chart" uri="{C3380CC4-5D6E-409C-BE32-E72D297353CC}">
                  <c16:uniqueId val="{0000002A-9A53-425B-A16A-F24DF18E2EEA}"/>
                </c:ext>
              </c:extLst>
            </c:dLbl>
            <c:dLbl>
              <c:idx val="43"/>
              <c:delete val="1"/>
              <c:extLst>
                <c:ext xmlns:c15="http://schemas.microsoft.com/office/drawing/2012/chart" uri="{CE6537A1-D6FC-4f65-9D91-7224C49458BB}"/>
                <c:ext xmlns:c16="http://schemas.microsoft.com/office/drawing/2014/chart" uri="{C3380CC4-5D6E-409C-BE32-E72D297353CC}">
                  <c16:uniqueId val="{0000002B-9A53-425B-A16A-F24DF18E2EEA}"/>
                </c:ext>
              </c:extLst>
            </c:dLbl>
            <c:dLbl>
              <c:idx val="44"/>
              <c:delete val="1"/>
              <c:extLst>
                <c:ext xmlns:c15="http://schemas.microsoft.com/office/drawing/2012/chart" uri="{CE6537A1-D6FC-4f65-9D91-7224C49458BB}"/>
                <c:ext xmlns:c16="http://schemas.microsoft.com/office/drawing/2014/chart" uri="{C3380CC4-5D6E-409C-BE32-E72D297353CC}">
                  <c16:uniqueId val="{0000002C-9A53-425B-A16A-F24DF18E2EEA}"/>
                </c:ext>
              </c:extLst>
            </c:dLbl>
            <c:dLbl>
              <c:idx val="45"/>
              <c:layout>
                <c:manualLayout>
                  <c:x val="-6.236778482925355E-2"/>
                  <c:y val="-4.9846571041176069E-2"/>
                </c:manualLayout>
              </c:layout>
              <c:spPr>
                <a:solidFill>
                  <a:srgbClr val="FFFFFF"/>
                </a:solidFill>
                <a:ln>
                  <a:solidFill>
                    <a:srgbClr val="1F497D"/>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2D-9A53-425B-A16A-F24DF18E2EE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'Diat 6–34 tiedot'!$B$3:$BO$3</c:f>
              <c:numCache>
                <c:formatCode>General</c:formatCode>
                <c:ptCount val="66"/>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numCache>
            </c:numRef>
          </c:cat>
          <c:val>
            <c:numRef>
              <c:f>'Diat 6–34 tiedot'!$B$37:$BO$37</c:f>
              <c:numCache>
                <c:formatCode>#,##0</c:formatCode>
                <c:ptCount val="66"/>
                <c:pt idx="0">
                  <c:v>183228</c:v>
                </c:pt>
                <c:pt idx="1">
                  <c:v>182593</c:v>
                </c:pt>
                <c:pt idx="2">
                  <c:v>182849</c:v>
                </c:pt>
                <c:pt idx="3">
                  <c:v>182802</c:v>
                </c:pt>
                <c:pt idx="4">
                  <c:v>182485</c:v>
                </c:pt>
                <c:pt idx="5">
                  <c:v>182435</c:v>
                </c:pt>
                <c:pt idx="6">
                  <c:v>182528</c:v>
                </c:pt>
                <c:pt idx="7">
                  <c:v>182920</c:v>
                </c:pt>
                <c:pt idx="8">
                  <c:v>183313</c:v>
                </c:pt>
                <c:pt idx="9">
                  <c:v>183306</c:v>
                </c:pt>
                <c:pt idx="10">
                  <c:v>183188</c:v>
                </c:pt>
                <c:pt idx="11">
                  <c:v>182836</c:v>
                </c:pt>
                <c:pt idx="12">
                  <c:v>182197</c:v>
                </c:pt>
                <c:pt idx="13">
                  <c:v>181648</c:v>
                </c:pt>
                <c:pt idx="14">
                  <c:v>181932</c:v>
                </c:pt>
                <c:pt idx="15">
                  <c:v>182200</c:v>
                </c:pt>
                <c:pt idx="16">
                  <c:v>182707</c:v>
                </c:pt>
                <c:pt idx="17">
                  <c:v>183151</c:v>
                </c:pt>
                <c:pt idx="18">
                  <c:v>183293</c:v>
                </c:pt>
                <c:pt idx="19">
                  <c:v>183038</c:v>
                </c:pt>
                <c:pt idx="20">
                  <c:v>182336</c:v>
                </c:pt>
                <c:pt idx="21">
                  <c:v>181160</c:v>
                </c:pt>
                <c:pt idx="22">
                  <c:v>179977</c:v>
                </c:pt>
                <c:pt idx="23">
                  <c:v>178441</c:v>
                </c:pt>
                <c:pt idx="24">
                  <c:v>177238</c:v>
                </c:pt>
                <c:pt idx="25">
                  <c:v>176187</c:v>
                </c:pt>
                <c:pt idx="26">
                  <c:v>175322</c:v>
                </c:pt>
                <c:pt idx="27">
                  <c:v>174236</c:v>
                </c:pt>
                <c:pt idx="28">
                  <c:v>173580</c:v>
                </c:pt>
                <c:pt idx="29">
                  <c:v>173018</c:v>
                </c:pt>
                <c:pt idx="30">
                  <c:v>172633</c:v>
                </c:pt>
                <c:pt idx="31">
                  <c:v>171758</c:v>
                </c:pt>
                <c:pt idx="32">
                  <c:v>170896</c:v>
                </c:pt>
                <c:pt idx="33">
                  <c:v>170194</c:v>
                </c:pt>
                <c:pt idx="34">
                  <c:v>169937</c:v>
                </c:pt>
                <c:pt idx="35">
                  <c:v>169778</c:v>
                </c:pt>
                <c:pt idx="36">
                  <c:v>169733</c:v>
                </c:pt>
                <c:pt idx="37">
                  <c:v>169496</c:v>
                </c:pt>
                <c:pt idx="38">
                  <c:v>169112</c:v>
                </c:pt>
                <c:pt idx="39">
                  <c:v>168896</c:v>
                </c:pt>
                <c:pt idx="40">
                  <c:v>168329</c:v>
                </c:pt>
                <c:pt idx="41">
                  <c:v>167599</c:v>
                </c:pt>
                <c:pt idx="42">
                  <c:v>166441</c:v>
                </c:pt>
                <c:pt idx="43">
                  <c:v>165569</c:v>
                </c:pt>
                <c:pt idx="44">
                  <c:v>164465</c:v>
                </c:pt>
                <c:pt idx="45">
                  <c:v>163537</c:v>
                </c:pt>
              </c:numCache>
            </c:numRef>
          </c:val>
          <c:smooth val="0"/>
          <c:extLst>
            <c:ext xmlns:c16="http://schemas.microsoft.com/office/drawing/2014/chart" uri="{C3380CC4-5D6E-409C-BE32-E72D297353CC}">
              <c16:uniqueId val="{0000002E-9A53-425B-A16A-F24DF18E2EEA}"/>
            </c:ext>
          </c:extLst>
        </c:ser>
        <c:ser>
          <c:idx val="2"/>
          <c:order val="1"/>
          <c:tx>
            <c:strRef>
              <c:f>'Diat 6–34 tiedot'!$A$38</c:f>
              <c:strCache>
                <c:ptCount val="1"/>
                <c:pt idx="0">
                  <c:v>Pohjois-Karjala ennuste 2019</c:v>
                </c:pt>
              </c:strCache>
            </c:strRef>
          </c:tx>
          <c:spPr>
            <a:ln w="38100" cap="rnd">
              <a:solidFill>
                <a:srgbClr val="FFC000"/>
              </a:solidFill>
              <a:prstDash val="sysDash"/>
              <a:round/>
            </a:ln>
            <a:effectLst>
              <a:outerShdw blurRad="40000" dist="23000" dir="5400000" rotWithShape="0">
                <a:srgbClr val="000000">
                  <a:alpha val="35000"/>
                </a:srgbClr>
              </a:outerShdw>
            </a:effectLst>
          </c:spPr>
          <c:marker>
            <c:symbol val="none"/>
          </c:marker>
          <c:dLbls>
            <c:dLbl>
              <c:idx val="65"/>
              <c:layout>
                <c:manualLayout>
                  <c:x val="-2.8785131459655486E-2"/>
                  <c:y val="-4.30493113537429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F-9A53-425B-A16A-F24DF18E2EEA}"/>
                </c:ext>
              </c:extLst>
            </c:dLbl>
            <c:spPr>
              <a:solidFill>
                <a:srgbClr val="FFFFFF"/>
              </a:solidFill>
              <a:ln>
                <a:solidFill>
                  <a:srgbClr val="FFC000"/>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6–34 tiedot'!$B$3:$BO$3</c:f>
              <c:numCache>
                <c:formatCode>General</c:formatCode>
                <c:ptCount val="66"/>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numCache>
            </c:numRef>
          </c:cat>
          <c:val>
            <c:numRef>
              <c:f>'Diat 6–34 tiedot'!$B$38:$BO$38</c:f>
              <c:numCache>
                <c:formatCode>General</c:formatCode>
                <c:ptCount val="66"/>
                <c:pt idx="44" formatCode="#,##0">
                  <c:v>164724</c:v>
                </c:pt>
                <c:pt idx="45" formatCode="#,##0">
                  <c:v>163899</c:v>
                </c:pt>
                <c:pt idx="46" formatCode="#,##0">
                  <c:v>163080</c:v>
                </c:pt>
                <c:pt idx="47" formatCode="#,##0">
                  <c:v>162285</c:v>
                </c:pt>
                <c:pt idx="48" formatCode="#,##0">
                  <c:v>161503</c:v>
                </c:pt>
                <c:pt idx="49" formatCode="#,##0">
                  <c:v>160752</c:v>
                </c:pt>
                <c:pt idx="50" formatCode="#,##0">
                  <c:v>160015</c:v>
                </c:pt>
                <c:pt idx="51" formatCode="#,##0">
                  <c:v>159291</c:v>
                </c:pt>
                <c:pt idx="52" formatCode="#,##0">
                  <c:v>158569</c:v>
                </c:pt>
                <c:pt idx="53" formatCode="#,##0">
                  <c:v>157856</c:v>
                </c:pt>
                <c:pt idx="54" formatCode="#,##0">
                  <c:v>157152</c:v>
                </c:pt>
                <c:pt idx="55" formatCode="#,##0">
                  <c:v>156431</c:v>
                </c:pt>
                <c:pt idx="56" formatCode="#,##0">
                  <c:v>155711</c:v>
                </c:pt>
                <c:pt idx="57" formatCode="#,##0">
                  <c:v>154970</c:v>
                </c:pt>
                <c:pt idx="58" formatCode="#,##0">
                  <c:v>154226</c:v>
                </c:pt>
                <c:pt idx="59" formatCode="#,##0">
                  <c:v>153464</c:v>
                </c:pt>
                <c:pt idx="60" formatCode="#,##0">
                  <c:v>152681</c:v>
                </c:pt>
                <c:pt idx="61" formatCode="#,##0">
                  <c:v>151884</c:v>
                </c:pt>
                <c:pt idx="62" formatCode="#,##0">
                  <c:v>151079</c:v>
                </c:pt>
                <c:pt idx="63" formatCode="#,##0">
                  <c:v>150255</c:v>
                </c:pt>
                <c:pt idx="64" formatCode="#,##0">
                  <c:v>149409</c:v>
                </c:pt>
                <c:pt idx="65" formatCode="#,##0">
                  <c:v>148558</c:v>
                </c:pt>
              </c:numCache>
            </c:numRef>
          </c:val>
          <c:smooth val="0"/>
          <c:extLst>
            <c:ext xmlns:c16="http://schemas.microsoft.com/office/drawing/2014/chart" uri="{C3380CC4-5D6E-409C-BE32-E72D297353CC}">
              <c16:uniqueId val="{00000030-9A53-425B-A16A-F24DF18E2EEA}"/>
            </c:ext>
          </c:extLst>
        </c:ser>
        <c:ser>
          <c:idx val="3"/>
          <c:order val="2"/>
          <c:tx>
            <c:strRef>
              <c:f>'Diat 6–34 tiedot'!$A$39</c:f>
              <c:strCache>
                <c:ptCount val="1"/>
                <c:pt idx="0">
                  <c:v>Pohjois-Karjala ennuste 2021</c:v>
                </c:pt>
              </c:strCache>
            </c:strRef>
          </c:tx>
          <c:spPr>
            <a:ln w="38100" cap="rnd">
              <a:solidFill>
                <a:srgbClr val="FF0000"/>
              </a:solidFill>
              <a:prstDash val="sysDash"/>
              <a:round/>
            </a:ln>
            <a:effectLst>
              <a:outerShdw blurRad="40000" dist="23000" dir="5400000" rotWithShape="0">
                <a:srgbClr val="000000">
                  <a:alpha val="35000"/>
                </a:srgbClr>
              </a:outerShdw>
            </a:effectLst>
          </c:spPr>
          <c:marker>
            <c:symbol val="none"/>
          </c:marker>
          <c:dLbls>
            <c:dLbl>
              <c:idx val="65"/>
              <c:layout>
                <c:manualLayout>
                  <c:x val="-3.0384305429636344E-2"/>
                  <c:y val="2.9454791978876758E-2"/>
                </c:manualLayout>
              </c:layout>
              <c:spPr>
                <a:solidFill>
                  <a:srgbClr val="FFFFFF"/>
                </a:solidFill>
                <a:ln>
                  <a:solidFill>
                    <a:srgbClr val="FF0000"/>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31-9A53-425B-A16A-F24DF18E2EE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'Diat 6–34 tiedot'!$B$3:$BO$3</c:f>
              <c:numCache>
                <c:formatCode>General</c:formatCode>
                <c:ptCount val="66"/>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numCache>
            </c:numRef>
          </c:cat>
          <c:val>
            <c:numRef>
              <c:f>'Diat 6–34 tiedot'!$B$39:$BO$39</c:f>
              <c:numCache>
                <c:formatCode>General</c:formatCode>
                <c:ptCount val="66"/>
                <c:pt idx="46" formatCode="#,##0">
                  <c:v>162729</c:v>
                </c:pt>
                <c:pt idx="47" formatCode="#,##0">
                  <c:v>161827</c:v>
                </c:pt>
                <c:pt idx="48" formatCode="#,##0">
                  <c:v>160951</c:v>
                </c:pt>
                <c:pt idx="49" formatCode="#,##0">
                  <c:v>160107</c:v>
                </c:pt>
                <c:pt idx="50" formatCode="#,##0">
                  <c:v>159283</c:v>
                </c:pt>
                <c:pt idx="51" formatCode="#,##0">
                  <c:v>158473</c:v>
                </c:pt>
                <c:pt idx="52" formatCode="#,##0">
                  <c:v>157686</c:v>
                </c:pt>
                <c:pt idx="53" formatCode="#,##0">
                  <c:v>156903</c:v>
                </c:pt>
                <c:pt idx="54" formatCode="#,##0">
                  <c:v>156139</c:v>
                </c:pt>
                <c:pt idx="55" formatCode="#,##0">
                  <c:v>155368</c:v>
                </c:pt>
                <c:pt idx="56" formatCode="#,##0">
                  <c:v>154597</c:v>
                </c:pt>
                <c:pt idx="57" formatCode="#,##0">
                  <c:v>153817</c:v>
                </c:pt>
                <c:pt idx="58" formatCode="#,##0">
                  <c:v>153028</c:v>
                </c:pt>
                <c:pt idx="59" formatCode="#,##0">
                  <c:v>152234</c:v>
                </c:pt>
                <c:pt idx="60" formatCode="#,##0">
                  <c:v>151428</c:v>
                </c:pt>
                <c:pt idx="61" formatCode="#,##0">
                  <c:v>150618</c:v>
                </c:pt>
                <c:pt idx="62" formatCode="#,##0">
                  <c:v>149800</c:v>
                </c:pt>
                <c:pt idx="63" formatCode="#,##0">
                  <c:v>148978</c:v>
                </c:pt>
                <c:pt idx="64" formatCode="#,##0">
                  <c:v>148153</c:v>
                </c:pt>
                <c:pt idx="65" formatCode="#,##0">
                  <c:v>147328</c:v>
                </c:pt>
              </c:numCache>
            </c:numRef>
          </c:val>
          <c:smooth val="0"/>
          <c:extLst>
            <c:ext xmlns:c16="http://schemas.microsoft.com/office/drawing/2014/chart" uri="{C3380CC4-5D6E-409C-BE32-E72D297353CC}">
              <c16:uniqueId val="{00000032-9A53-425B-A16A-F24DF18E2EEA}"/>
            </c:ext>
          </c:extLst>
        </c:ser>
        <c:dLbls>
          <c:showLegendKey val="0"/>
          <c:showVal val="0"/>
          <c:showCatName val="0"/>
          <c:showSerName val="0"/>
          <c:showPercent val="0"/>
          <c:showBubbleSize val="0"/>
        </c:dLbls>
        <c:smooth val="0"/>
        <c:axId val="595450824"/>
        <c:axId val="595450168"/>
      </c:lineChart>
      <c:catAx>
        <c:axId val="595450824"/>
        <c:scaling>
          <c:orientation val="minMax"/>
        </c:scaling>
        <c:delete val="0"/>
        <c:axPos val="b"/>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fi-FI"/>
          </a:p>
        </c:txPr>
        <c:crossAx val="595450168"/>
        <c:crosses val="autoZero"/>
        <c:auto val="1"/>
        <c:lblAlgn val="ctr"/>
        <c:lblOffset val="100"/>
        <c:tickLblSkip val="5"/>
        <c:noMultiLvlLbl val="0"/>
      </c:catAx>
      <c:valAx>
        <c:axId val="595450168"/>
        <c:scaling>
          <c:orientation val="minMax"/>
          <c:min val="0"/>
        </c:scaling>
        <c:delete val="0"/>
        <c:axPos val="l"/>
        <c:majorGridlines>
          <c:spPr>
            <a:ln w="9525" cap="flat" cmpd="sng" algn="ctr">
              <a:solidFill>
                <a:schemeClr val="tx2">
                  <a:lumMod val="15000"/>
                  <a:lumOff val="85000"/>
                </a:schemeClr>
              </a:solidFill>
              <a:round/>
            </a:ln>
            <a:effectLst/>
          </c:spPr>
        </c:majorGridlines>
        <c:title>
          <c:tx>
            <c:rich>
              <a:bodyPr rot="0" spcFirstLastPara="1" vertOverflow="ellipsis" wrap="square" anchor="ctr" anchorCtr="1"/>
              <a:lstStyle/>
              <a:p>
                <a:pPr>
                  <a:defRPr sz="1000" b="1" i="0" u="none" strike="noStrike" kern="1200" baseline="0">
                    <a:solidFill>
                      <a:schemeClr val="tx2"/>
                    </a:solidFill>
                    <a:latin typeface="+mn-lt"/>
                    <a:ea typeface="+mn-ea"/>
                    <a:cs typeface="+mn-cs"/>
                  </a:defRPr>
                </a:pPr>
                <a:r>
                  <a:rPr lang="en-US" sz="1000"/>
                  <a:t>Väkiluku</a:t>
                </a:r>
              </a:p>
            </c:rich>
          </c:tx>
          <c:layout>
            <c:manualLayout>
              <c:xMode val="edge"/>
              <c:yMode val="edge"/>
              <c:x val="4.7975219099425813E-3"/>
              <c:y val="2.7025797473774354E-2"/>
            </c:manualLayout>
          </c:layout>
          <c:overlay val="0"/>
          <c:spPr>
            <a:noFill/>
            <a:ln>
              <a:noFill/>
            </a:ln>
            <a:effectLst/>
          </c:spPr>
          <c:txPr>
            <a:bodyPr rot="0" spcFirstLastPara="1" vertOverflow="ellipsis" wrap="square" anchor="ctr" anchorCtr="1"/>
            <a:lstStyle/>
            <a:p>
              <a:pPr>
                <a:defRPr sz="1000" b="1" i="0" u="none" strike="noStrike" kern="1200" baseline="0">
                  <a:solidFill>
                    <a:schemeClr val="tx2"/>
                  </a:solidFill>
                  <a:latin typeface="+mn-lt"/>
                  <a:ea typeface="+mn-ea"/>
                  <a:cs typeface="+mn-cs"/>
                </a:defRPr>
              </a:pPr>
              <a:endParaRPr lang="fi-FI"/>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fi-FI"/>
          </a:p>
        </c:txPr>
        <c:crossAx val="595450824"/>
        <c:crosses val="autoZero"/>
        <c:crossBetween val="between"/>
      </c:valAx>
      <c:spPr>
        <a:noFill/>
        <a:ln>
          <a:solidFill>
            <a:schemeClr val="tx2"/>
          </a:solidFill>
        </a:ln>
        <a:effectLst/>
      </c:spPr>
    </c:plotArea>
    <c:legend>
      <c:legendPos val="b"/>
      <c:layout>
        <c:manualLayout>
          <c:xMode val="edge"/>
          <c:yMode val="edge"/>
          <c:x val="9.6701546287901646E-2"/>
          <c:y val="0.61737065581959605"/>
          <c:w val="0.2795204996474262"/>
          <c:h val="0.26576304146150004"/>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rgbClr val="1F497D"/>
      </a:solidFill>
      <a:round/>
    </a:ln>
    <a:effectLst/>
  </c:spPr>
  <c:txPr>
    <a:bodyPr/>
    <a:lstStyle/>
    <a:p>
      <a:pPr>
        <a:defRPr/>
      </a:pPr>
      <a:endParaRPr lang="fi-FI"/>
    </a:p>
  </c:txPr>
  <c:externalData r:id="rId4">
    <c:autoUpdate val="0"/>
  </c:externalData>
  <c:userShapes r:id="rId5"/>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r>
              <a:rPr lang="fi-FI" sz="1400"/>
              <a:t>Keski-Suomen väestönkehitys 1975–2020 ja Tilastokeskuksen väestöennusteet</a:t>
            </a:r>
          </a:p>
        </c:rich>
      </c:tx>
      <c:layout>
        <c:manualLayout>
          <c:xMode val="edge"/>
          <c:yMode val="edge"/>
          <c:x val="0.1555618515160673"/>
          <c:y val="2.0391779062299293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fi-FI"/>
        </a:p>
      </c:txPr>
    </c:title>
    <c:autoTitleDeleted val="0"/>
    <c:plotArea>
      <c:layout>
        <c:manualLayout>
          <c:layoutTarget val="inner"/>
          <c:xMode val="edge"/>
          <c:yMode val="edge"/>
          <c:x val="7.9077893623451204E-2"/>
          <c:y val="8.4036787268964533E-2"/>
          <c:w val="0.89620126926563914"/>
          <c:h val="0.82743256262042386"/>
        </c:manualLayout>
      </c:layout>
      <c:lineChart>
        <c:grouping val="standard"/>
        <c:varyColors val="0"/>
        <c:ser>
          <c:idx val="0"/>
          <c:order val="0"/>
          <c:tx>
            <c:strRef>
              <c:f>'Diat 6–34 tiedot'!$A$40</c:f>
              <c:strCache>
                <c:ptCount val="1"/>
                <c:pt idx="0">
                  <c:v>Keski-Suomi toteutunut</c:v>
                </c:pt>
              </c:strCache>
            </c:strRef>
          </c:tx>
          <c:spPr>
            <a:ln w="38100" cap="rnd">
              <a:solidFill>
                <a:schemeClr val="tx2"/>
              </a:solidFill>
              <a:round/>
            </a:ln>
            <a:effectLst>
              <a:outerShdw blurRad="40000" dist="23000" dir="5400000" rotWithShape="0">
                <a:srgbClr val="000000">
                  <a:alpha val="35000"/>
                </a:srgbClr>
              </a:outerShdw>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FC6C-4B83-8809-61023C04D2BD}"/>
                </c:ext>
              </c:extLst>
            </c:dLbl>
            <c:dLbl>
              <c:idx val="1"/>
              <c:delete val="1"/>
              <c:extLst>
                <c:ext xmlns:c15="http://schemas.microsoft.com/office/drawing/2012/chart" uri="{CE6537A1-D6FC-4f65-9D91-7224C49458BB}"/>
                <c:ext xmlns:c16="http://schemas.microsoft.com/office/drawing/2014/chart" uri="{C3380CC4-5D6E-409C-BE32-E72D297353CC}">
                  <c16:uniqueId val="{00000001-FC6C-4B83-8809-61023C04D2BD}"/>
                </c:ext>
              </c:extLst>
            </c:dLbl>
            <c:dLbl>
              <c:idx val="2"/>
              <c:delete val="1"/>
              <c:extLst>
                <c:ext xmlns:c15="http://schemas.microsoft.com/office/drawing/2012/chart" uri="{CE6537A1-D6FC-4f65-9D91-7224C49458BB}"/>
                <c:ext xmlns:c16="http://schemas.microsoft.com/office/drawing/2014/chart" uri="{C3380CC4-5D6E-409C-BE32-E72D297353CC}">
                  <c16:uniqueId val="{00000002-FC6C-4B83-8809-61023C04D2BD}"/>
                </c:ext>
              </c:extLst>
            </c:dLbl>
            <c:dLbl>
              <c:idx val="3"/>
              <c:delete val="1"/>
              <c:extLst>
                <c:ext xmlns:c15="http://schemas.microsoft.com/office/drawing/2012/chart" uri="{CE6537A1-D6FC-4f65-9D91-7224C49458BB}"/>
                <c:ext xmlns:c16="http://schemas.microsoft.com/office/drawing/2014/chart" uri="{C3380CC4-5D6E-409C-BE32-E72D297353CC}">
                  <c16:uniqueId val="{00000003-FC6C-4B83-8809-61023C04D2BD}"/>
                </c:ext>
              </c:extLst>
            </c:dLbl>
            <c:dLbl>
              <c:idx val="4"/>
              <c:delete val="1"/>
              <c:extLst>
                <c:ext xmlns:c15="http://schemas.microsoft.com/office/drawing/2012/chart" uri="{CE6537A1-D6FC-4f65-9D91-7224C49458BB}"/>
                <c:ext xmlns:c16="http://schemas.microsoft.com/office/drawing/2014/chart" uri="{C3380CC4-5D6E-409C-BE32-E72D297353CC}">
                  <c16:uniqueId val="{00000004-FC6C-4B83-8809-61023C04D2BD}"/>
                </c:ext>
              </c:extLst>
            </c:dLbl>
            <c:dLbl>
              <c:idx val="5"/>
              <c:delete val="1"/>
              <c:extLst>
                <c:ext xmlns:c15="http://schemas.microsoft.com/office/drawing/2012/chart" uri="{CE6537A1-D6FC-4f65-9D91-7224C49458BB}"/>
                <c:ext xmlns:c16="http://schemas.microsoft.com/office/drawing/2014/chart" uri="{C3380CC4-5D6E-409C-BE32-E72D297353CC}">
                  <c16:uniqueId val="{00000005-FC6C-4B83-8809-61023C04D2BD}"/>
                </c:ext>
              </c:extLst>
            </c:dLbl>
            <c:dLbl>
              <c:idx val="6"/>
              <c:delete val="1"/>
              <c:extLst>
                <c:ext xmlns:c15="http://schemas.microsoft.com/office/drawing/2012/chart" uri="{CE6537A1-D6FC-4f65-9D91-7224C49458BB}"/>
                <c:ext xmlns:c16="http://schemas.microsoft.com/office/drawing/2014/chart" uri="{C3380CC4-5D6E-409C-BE32-E72D297353CC}">
                  <c16:uniqueId val="{00000006-FC6C-4B83-8809-61023C04D2BD}"/>
                </c:ext>
              </c:extLst>
            </c:dLbl>
            <c:dLbl>
              <c:idx val="7"/>
              <c:delete val="1"/>
              <c:extLst>
                <c:ext xmlns:c15="http://schemas.microsoft.com/office/drawing/2012/chart" uri="{CE6537A1-D6FC-4f65-9D91-7224C49458BB}"/>
                <c:ext xmlns:c16="http://schemas.microsoft.com/office/drawing/2014/chart" uri="{C3380CC4-5D6E-409C-BE32-E72D297353CC}">
                  <c16:uniqueId val="{00000007-FC6C-4B83-8809-61023C04D2BD}"/>
                </c:ext>
              </c:extLst>
            </c:dLbl>
            <c:dLbl>
              <c:idx val="8"/>
              <c:delete val="1"/>
              <c:extLst>
                <c:ext xmlns:c15="http://schemas.microsoft.com/office/drawing/2012/chart" uri="{CE6537A1-D6FC-4f65-9D91-7224C49458BB}"/>
                <c:ext xmlns:c16="http://schemas.microsoft.com/office/drawing/2014/chart" uri="{C3380CC4-5D6E-409C-BE32-E72D297353CC}">
                  <c16:uniqueId val="{00000008-FC6C-4B83-8809-61023C04D2BD}"/>
                </c:ext>
              </c:extLst>
            </c:dLbl>
            <c:dLbl>
              <c:idx val="9"/>
              <c:delete val="1"/>
              <c:extLst>
                <c:ext xmlns:c15="http://schemas.microsoft.com/office/drawing/2012/chart" uri="{CE6537A1-D6FC-4f65-9D91-7224C49458BB}"/>
                <c:ext xmlns:c16="http://schemas.microsoft.com/office/drawing/2014/chart" uri="{C3380CC4-5D6E-409C-BE32-E72D297353CC}">
                  <c16:uniqueId val="{00000009-FC6C-4B83-8809-61023C04D2BD}"/>
                </c:ext>
              </c:extLst>
            </c:dLbl>
            <c:dLbl>
              <c:idx val="10"/>
              <c:delete val="1"/>
              <c:extLst>
                <c:ext xmlns:c15="http://schemas.microsoft.com/office/drawing/2012/chart" uri="{CE6537A1-D6FC-4f65-9D91-7224C49458BB}"/>
                <c:ext xmlns:c16="http://schemas.microsoft.com/office/drawing/2014/chart" uri="{C3380CC4-5D6E-409C-BE32-E72D297353CC}">
                  <c16:uniqueId val="{0000000A-FC6C-4B83-8809-61023C04D2BD}"/>
                </c:ext>
              </c:extLst>
            </c:dLbl>
            <c:dLbl>
              <c:idx val="11"/>
              <c:delete val="1"/>
              <c:extLst>
                <c:ext xmlns:c15="http://schemas.microsoft.com/office/drawing/2012/chart" uri="{CE6537A1-D6FC-4f65-9D91-7224C49458BB}"/>
                <c:ext xmlns:c16="http://schemas.microsoft.com/office/drawing/2014/chart" uri="{C3380CC4-5D6E-409C-BE32-E72D297353CC}">
                  <c16:uniqueId val="{0000000B-FC6C-4B83-8809-61023C04D2BD}"/>
                </c:ext>
              </c:extLst>
            </c:dLbl>
            <c:dLbl>
              <c:idx val="12"/>
              <c:delete val="1"/>
              <c:extLst>
                <c:ext xmlns:c15="http://schemas.microsoft.com/office/drawing/2012/chart" uri="{CE6537A1-D6FC-4f65-9D91-7224C49458BB}"/>
                <c:ext xmlns:c16="http://schemas.microsoft.com/office/drawing/2014/chart" uri="{C3380CC4-5D6E-409C-BE32-E72D297353CC}">
                  <c16:uniqueId val="{0000000C-FC6C-4B83-8809-61023C04D2BD}"/>
                </c:ext>
              </c:extLst>
            </c:dLbl>
            <c:dLbl>
              <c:idx val="13"/>
              <c:delete val="1"/>
              <c:extLst>
                <c:ext xmlns:c15="http://schemas.microsoft.com/office/drawing/2012/chart" uri="{CE6537A1-D6FC-4f65-9D91-7224C49458BB}"/>
                <c:ext xmlns:c16="http://schemas.microsoft.com/office/drawing/2014/chart" uri="{C3380CC4-5D6E-409C-BE32-E72D297353CC}">
                  <c16:uniqueId val="{0000000D-FC6C-4B83-8809-61023C04D2BD}"/>
                </c:ext>
              </c:extLst>
            </c:dLbl>
            <c:dLbl>
              <c:idx val="14"/>
              <c:delete val="1"/>
              <c:extLst>
                <c:ext xmlns:c15="http://schemas.microsoft.com/office/drawing/2012/chart" uri="{CE6537A1-D6FC-4f65-9D91-7224C49458BB}"/>
                <c:ext xmlns:c16="http://schemas.microsoft.com/office/drawing/2014/chart" uri="{C3380CC4-5D6E-409C-BE32-E72D297353CC}">
                  <c16:uniqueId val="{0000000E-FC6C-4B83-8809-61023C04D2BD}"/>
                </c:ext>
              </c:extLst>
            </c:dLbl>
            <c:dLbl>
              <c:idx val="15"/>
              <c:delete val="1"/>
              <c:extLst>
                <c:ext xmlns:c15="http://schemas.microsoft.com/office/drawing/2012/chart" uri="{CE6537A1-D6FC-4f65-9D91-7224C49458BB}"/>
                <c:ext xmlns:c16="http://schemas.microsoft.com/office/drawing/2014/chart" uri="{C3380CC4-5D6E-409C-BE32-E72D297353CC}">
                  <c16:uniqueId val="{0000000F-FC6C-4B83-8809-61023C04D2BD}"/>
                </c:ext>
              </c:extLst>
            </c:dLbl>
            <c:dLbl>
              <c:idx val="16"/>
              <c:delete val="1"/>
              <c:extLst>
                <c:ext xmlns:c15="http://schemas.microsoft.com/office/drawing/2012/chart" uri="{CE6537A1-D6FC-4f65-9D91-7224C49458BB}"/>
                <c:ext xmlns:c16="http://schemas.microsoft.com/office/drawing/2014/chart" uri="{C3380CC4-5D6E-409C-BE32-E72D297353CC}">
                  <c16:uniqueId val="{00000010-FC6C-4B83-8809-61023C04D2BD}"/>
                </c:ext>
              </c:extLst>
            </c:dLbl>
            <c:dLbl>
              <c:idx val="17"/>
              <c:delete val="1"/>
              <c:extLst>
                <c:ext xmlns:c15="http://schemas.microsoft.com/office/drawing/2012/chart" uri="{CE6537A1-D6FC-4f65-9D91-7224C49458BB}"/>
                <c:ext xmlns:c16="http://schemas.microsoft.com/office/drawing/2014/chart" uri="{C3380CC4-5D6E-409C-BE32-E72D297353CC}">
                  <c16:uniqueId val="{00000011-FC6C-4B83-8809-61023C04D2BD}"/>
                </c:ext>
              </c:extLst>
            </c:dLbl>
            <c:dLbl>
              <c:idx val="18"/>
              <c:delete val="1"/>
              <c:extLst>
                <c:ext xmlns:c15="http://schemas.microsoft.com/office/drawing/2012/chart" uri="{CE6537A1-D6FC-4f65-9D91-7224C49458BB}"/>
                <c:ext xmlns:c16="http://schemas.microsoft.com/office/drawing/2014/chart" uri="{C3380CC4-5D6E-409C-BE32-E72D297353CC}">
                  <c16:uniqueId val="{00000012-FC6C-4B83-8809-61023C04D2BD}"/>
                </c:ext>
              </c:extLst>
            </c:dLbl>
            <c:dLbl>
              <c:idx val="19"/>
              <c:delete val="1"/>
              <c:extLst>
                <c:ext xmlns:c15="http://schemas.microsoft.com/office/drawing/2012/chart" uri="{CE6537A1-D6FC-4f65-9D91-7224C49458BB}"/>
                <c:ext xmlns:c16="http://schemas.microsoft.com/office/drawing/2014/chart" uri="{C3380CC4-5D6E-409C-BE32-E72D297353CC}">
                  <c16:uniqueId val="{00000013-FC6C-4B83-8809-61023C04D2BD}"/>
                </c:ext>
              </c:extLst>
            </c:dLbl>
            <c:dLbl>
              <c:idx val="20"/>
              <c:delete val="1"/>
              <c:extLst>
                <c:ext xmlns:c15="http://schemas.microsoft.com/office/drawing/2012/chart" uri="{CE6537A1-D6FC-4f65-9D91-7224C49458BB}"/>
                <c:ext xmlns:c16="http://schemas.microsoft.com/office/drawing/2014/chart" uri="{C3380CC4-5D6E-409C-BE32-E72D297353CC}">
                  <c16:uniqueId val="{00000014-FC6C-4B83-8809-61023C04D2BD}"/>
                </c:ext>
              </c:extLst>
            </c:dLbl>
            <c:dLbl>
              <c:idx val="21"/>
              <c:delete val="1"/>
              <c:extLst>
                <c:ext xmlns:c15="http://schemas.microsoft.com/office/drawing/2012/chart" uri="{CE6537A1-D6FC-4f65-9D91-7224C49458BB}"/>
                <c:ext xmlns:c16="http://schemas.microsoft.com/office/drawing/2014/chart" uri="{C3380CC4-5D6E-409C-BE32-E72D297353CC}">
                  <c16:uniqueId val="{00000015-FC6C-4B83-8809-61023C04D2BD}"/>
                </c:ext>
              </c:extLst>
            </c:dLbl>
            <c:dLbl>
              <c:idx val="22"/>
              <c:delete val="1"/>
              <c:extLst>
                <c:ext xmlns:c15="http://schemas.microsoft.com/office/drawing/2012/chart" uri="{CE6537A1-D6FC-4f65-9D91-7224C49458BB}"/>
                <c:ext xmlns:c16="http://schemas.microsoft.com/office/drawing/2014/chart" uri="{C3380CC4-5D6E-409C-BE32-E72D297353CC}">
                  <c16:uniqueId val="{00000016-FC6C-4B83-8809-61023C04D2BD}"/>
                </c:ext>
              </c:extLst>
            </c:dLbl>
            <c:dLbl>
              <c:idx val="23"/>
              <c:delete val="1"/>
              <c:extLst>
                <c:ext xmlns:c15="http://schemas.microsoft.com/office/drawing/2012/chart" uri="{CE6537A1-D6FC-4f65-9D91-7224C49458BB}"/>
                <c:ext xmlns:c16="http://schemas.microsoft.com/office/drawing/2014/chart" uri="{C3380CC4-5D6E-409C-BE32-E72D297353CC}">
                  <c16:uniqueId val="{00000017-FC6C-4B83-8809-61023C04D2BD}"/>
                </c:ext>
              </c:extLst>
            </c:dLbl>
            <c:dLbl>
              <c:idx val="24"/>
              <c:delete val="1"/>
              <c:extLst>
                <c:ext xmlns:c15="http://schemas.microsoft.com/office/drawing/2012/chart" uri="{CE6537A1-D6FC-4f65-9D91-7224C49458BB}"/>
                <c:ext xmlns:c16="http://schemas.microsoft.com/office/drawing/2014/chart" uri="{C3380CC4-5D6E-409C-BE32-E72D297353CC}">
                  <c16:uniqueId val="{00000018-FC6C-4B83-8809-61023C04D2BD}"/>
                </c:ext>
              </c:extLst>
            </c:dLbl>
            <c:dLbl>
              <c:idx val="25"/>
              <c:delete val="1"/>
              <c:extLst>
                <c:ext xmlns:c15="http://schemas.microsoft.com/office/drawing/2012/chart" uri="{CE6537A1-D6FC-4f65-9D91-7224C49458BB}"/>
                <c:ext xmlns:c16="http://schemas.microsoft.com/office/drawing/2014/chart" uri="{C3380CC4-5D6E-409C-BE32-E72D297353CC}">
                  <c16:uniqueId val="{00000019-FC6C-4B83-8809-61023C04D2BD}"/>
                </c:ext>
              </c:extLst>
            </c:dLbl>
            <c:dLbl>
              <c:idx val="26"/>
              <c:delete val="1"/>
              <c:extLst>
                <c:ext xmlns:c15="http://schemas.microsoft.com/office/drawing/2012/chart" uri="{CE6537A1-D6FC-4f65-9D91-7224C49458BB}"/>
                <c:ext xmlns:c16="http://schemas.microsoft.com/office/drawing/2014/chart" uri="{C3380CC4-5D6E-409C-BE32-E72D297353CC}">
                  <c16:uniqueId val="{0000001A-FC6C-4B83-8809-61023C04D2BD}"/>
                </c:ext>
              </c:extLst>
            </c:dLbl>
            <c:dLbl>
              <c:idx val="27"/>
              <c:delete val="1"/>
              <c:extLst>
                <c:ext xmlns:c15="http://schemas.microsoft.com/office/drawing/2012/chart" uri="{CE6537A1-D6FC-4f65-9D91-7224C49458BB}"/>
                <c:ext xmlns:c16="http://schemas.microsoft.com/office/drawing/2014/chart" uri="{C3380CC4-5D6E-409C-BE32-E72D297353CC}">
                  <c16:uniqueId val="{0000001B-FC6C-4B83-8809-61023C04D2BD}"/>
                </c:ext>
              </c:extLst>
            </c:dLbl>
            <c:dLbl>
              <c:idx val="28"/>
              <c:delete val="1"/>
              <c:extLst>
                <c:ext xmlns:c15="http://schemas.microsoft.com/office/drawing/2012/chart" uri="{CE6537A1-D6FC-4f65-9D91-7224C49458BB}"/>
                <c:ext xmlns:c16="http://schemas.microsoft.com/office/drawing/2014/chart" uri="{C3380CC4-5D6E-409C-BE32-E72D297353CC}">
                  <c16:uniqueId val="{0000001C-FC6C-4B83-8809-61023C04D2BD}"/>
                </c:ext>
              </c:extLst>
            </c:dLbl>
            <c:dLbl>
              <c:idx val="29"/>
              <c:delete val="1"/>
              <c:extLst>
                <c:ext xmlns:c15="http://schemas.microsoft.com/office/drawing/2012/chart" uri="{CE6537A1-D6FC-4f65-9D91-7224C49458BB}"/>
                <c:ext xmlns:c16="http://schemas.microsoft.com/office/drawing/2014/chart" uri="{C3380CC4-5D6E-409C-BE32-E72D297353CC}">
                  <c16:uniqueId val="{0000001D-FC6C-4B83-8809-61023C04D2BD}"/>
                </c:ext>
              </c:extLst>
            </c:dLbl>
            <c:dLbl>
              <c:idx val="30"/>
              <c:delete val="1"/>
              <c:extLst>
                <c:ext xmlns:c15="http://schemas.microsoft.com/office/drawing/2012/chart" uri="{CE6537A1-D6FC-4f65-9D91-7224C49458BB}"/>
                <c:ext xmlns:c16="http://schemas.microsoft.com/office/drawing/2014/chart" uri="{C3380CC4-5D6E-409C-BE32-E72D297353CC}">
                  <c16:uniqueId val="{0000001E-FC6C-4B83-8809-61023C04D2BD}"/>
                </c:ext>
              </c:extLst>
            </c:dLbl>
            <c:dLbl>
              <c:idx val="31"/>
              <c:delete val="1"/>
              <c:extLst>
                <c:ext xmlns:c15="http://schemas.microsoft.com/office/drawing/2012/chart" uri="{CE6537A1-D6FC-4f65-9D91-7224C49458BB}"/>
                <c:ext xmlns:c16="http://schemas.microsoft.com/office/drawing/2014/chart" uri="{C3380CC4-5D6E-409C-BE32-E72D297353CC}">
                  <c16:uniqueId val="{0000001F-FC6C-4B83-8809-61023C04D2BD}"/>
                </c:ext>
              </c:extLst>
            </c:dLbl>
            <c:dLbl>
              <c:idx val="32"/>
              <c:delete val="1"/>
              <c:extLst>
                <c:ext xmlns:c15="http://schemas.microsoft.com/office/drawing/2012/chart" uri="{CE6537A1-D6FC-4f65-9D91-7224C49458BB}"/>
                <c:ext xmlns:c16="http://schemas.microsoft.com/office/drawing/2014/chart" uri="{C3380CC4-5D6E-409C-BE32-E72D297353CC}">
                  <c16:uniqueId val="{00000020-FC6C-4B83-8809-61023C04D2BD}"/>
                </c:ext>
              </c:extLst>
            </c:dLbl>
            <c:dLbl>
              <c:idx val="33"/>
              <c:delete val="1"/>
              <c:extLst>
                <c:ext xmlns:c15="http://schemas.microsoft.com/office/drawing/2012/chart" uri="{CE6537A1-D6FC-4f65-9D91-7224C49458BB}"/>
                <c:ext xmlns:c16="http://schemas.microsoft.com/office/drawing/2014/chart" uri="{C3380CC4-5D6E-409C-BE32-E72D297353CC}">
                  <c16:uniqueId val="{00000021-FC6C-4B83-8809-61023C04D2BD}"/>
                </c:ext>
              </c:extLst>
            </c:dLbl>
            <c:dLbl>
              <c:idx val="34"/>
              <c:delete val="1"/>
              <c:extLst>
                <c:ext xmlns:c15="http://schemas.microsoft.com/office/drawing/2012/chart" uri="{CE6537A1-D6FC-4f65-9D91-7224C49458BB}"/>
                <c:ext xmlns:c16="http://schemas.microsoft.com/office/drawing/2014/chart" uri="{C3380CC4-5D6E-409C-BE32-E72D297353CC}">
                  <c16:uniqueId val="{00000022-FC6C-4B83-8809-61023C04D2BD}"/>
                </c:ext>
              </c:extLst>
            </c:dLbl>
            <c:dLbl>
              <c:idx val="35"/>
              <c:delete val="1"/>
              <c:extLst>
                <c:ext xmlns:c15="http://schemas.microsoft.com/office/drawing/2012/chart" uri="{CE6537A1-D6FC-4f65-9D91-7224C49458BB}"/>
                <c:ext xmlns:c16="http://schemas.microsoft.com/office/drawing/2014/chart" uri="{C3380CC4-5D6E-409C-BE32-E72D297353CC}">
                  <c16:uniqueId val="{00000023-FC6C-4B83-8809-61023C04D2BD}"/>
                </c:ext>
              </c:extLst>
            </c:dLbl>
            <c:dLbl>
              <c:idx val="36"/>
              <c:delete val="1"/>
              <c:extLst>
                <c:ext xmlns:c15="http://schemas.microsoft.com/office/drawing/2012/chart" uri="{CE6537A1-D6FC-4f65-9D91-7224C49458BB}"/>
                <c:ext xmlns:c16="http://schemas.microsoft.com/office/drawing/2014/chart" uri="{C3380CC4-5D6E-409C-BE32-E72D297353CC}">
                  <c16:uniqueId val="{00000024-FC6C-4B83-8809-61023C04D2BD}"/>
                </c:ext>
              </c:extLst>
            </c:dLbl>
            <c:dLbl>
              <c:idx val="37"/>
              <c:delete val="1"/>
              <c:extLst>
                <c:ext xmlns:c15="http://schemas.microsoft.com/office/drawing/2012/chart" uri="{CE6537A1-D6FC-4f65-9D91-7224C49458BB}"/>
                <c:ext xmlns:c16="http://schemas.microsoft.com/office/drawing/2014/chart" uri="{C3380CC4-5D6E-409C-BE32-E72D297353CC}">
                  <c16:uniqueId val="{00000025-FC6C-4B83-8809-61023C04D2BD}"/>
                </c:ext>
              </c:extLst>
            </c:dLbl>
            <c:dLbl>
              <c:idx val="38"/>
              <c:delete val="1"/>
              <c:extLst>
                <c:ext xmlns:c15="http://schemas.microsoft.com/office/drawing/2012/chart" uri="{CE6537A1-D6FC-4f65-9D91-7224C49458BB}"/>
                <c:ext xmlns:c16="http://schemas.microsoft.com/office/drawing/2014/chart" uri="{C3380CC4-5D6E-409C-BE32-E72D297353CC}">
                  <c16:uniqueId val="{00000026-FC6C-4B83-8809-61023C04D2BD}"/>
                </c:ext>
              </c:extLst>
            </c:dLbl>
            <c:dLbl>
              <c:idx val="39"/>
              <c:delete val="1"/>
              <c:extLst>
                <c:ext xmlns:c15="http://schemas.microsoft.com/office/drawing/2012/chart" uri="{CE6537A1-D6FC-4f65-9D91-7224C49458BB}"/>
                <c:ext xmlns:c16="http://schemas.microsoft.com/office/drawing/2014/chart" uri="{C3380CC4-5D6E-409C-BE32-E72D297353CC}">
                  <c16:uniqueId val="{00000027-FC6C-4B83-8809-61023C04D2BD}"/>
                </c:ext>
              </c:extLst>
            </c:dLbl>
            <c:dLbl>
              <c:idx val="40"/>
              <c:delete val="1"/>
              <c:extLst>
                <c:ext xmlns:c15="http://schemas.microsoft.com/office/drawing/2012/chart" uri="{CE6537A1-D6FC-4f65-9D91-7224C49458BB}"/>
                <c:ext xmlns:c16="http://schemas.microsoft.com/office/drawing/2014/chart" uri="{C3380CC4-5D6E-409C-BE32-E72D297353CC}">
                  <c16:uniqueId val="{00000028-FC6C-4B83-8809-61023C04D2BD}"/>
                </c:ext>
              </c:extLst>
            </c:dLbl>
            <c:dLbl>
              <c:idx val="41"/>
              <c:delete val="1"/>
              <c:extLst>
                <c:ext xmlns:c15="http://schemas.microsoft.com/office/drawing/2012/chart" uri="{CE6537A1-D6FC-4f65-9D91-7224C49458BB}"/>
                <c:ext xmlns:c16="http://schemas.microsoft.com/office/drawing/2014/chart" uri="{C3380CC4-5D6E-409C-BE32-E72D297353CC}">
                  <c16:uniqueId val="{00000029-FC6C-4B83-8809-61023C04D2BD}"/>
                </c:ext>
              </c:extLst>
            </c:dLbl>
            <c:dLbl>
              <c:idx val="42"/>
              <c:delete val="1"/>
              <c:extLst>
                <c:ext xmlns:c15="http://schemas.microsoft.com/office/drawing/2012/chart" uri="{CE6537A1-D6FC-4f65-9D91-7224C49458BB}"/>
                <c:ext xmlns:c16="http://schemas.microsoft.com/office/drawing/2014/chart" uri="{C3380CC4-5D6E-409C-BE32-E72D297353CC}">
                  <c16:uniqueId val="{0000002A-FC6C-4B83-8809-61023C04D2BD}"/>
                </c:ext>
              </c:extLst>
            </c:dLbl>
            <c:dLbl>
              <c:idx val="43"/>
              <c:delete val="1"/>
              <c:extLst>
                <c:ext xmlns:c15="http://schemas.microsoft.com/office/drawing/2012/chart" uri="{CE6537A1-D6FC-4f65-9D91-7224C49458BB}"/>
                <c:ext xmlns:c16="http://schemas.microsoft.com/office/drawing/2014/chart" uri="{C3380CC4-5D6E-409C-BE32-E72D297353CC}">
                  <c16:uniqueId val="{0000002B-FC6C-4B83-8809-61023C04D2BD}"/>
                </c:ext>
              </c:extLst>
            </c:dLbl>
            <c:dLbl>
              <c:idx val="44"/>
              <c:delete val="1"/>
              <c:extLst>
                <c:ext xmlns:c15="http://schemas.microsoft.com/office/drawing/2012/chart" uri="{CE6537A1-D6FC-4f65-9D91-7224C49458BB}"/>
                <c:ext xmlns:c16="http://schemas.microsoft.com/office/drawing/2014/chart" uri="{C3380CC4-5D6E-409C-BE32-E72D297353CC}">
                  <c16:uniqueId val="{0000002C-FC6C-4B83-8809-61023C04D2BD}"/>
                </c:ext>
              </c:extLst>
            </c:dLbl>
            <c:dLbl>
              <c:idx val="45"/>
              <c:layout>
                <c:manualLayout>
                  <c:x val="-6.236778482925355E-2"/>
                  <c:y val="-4.9846571041176069E-2"/>
                </c:manualLayout>
              </c:layout>
              <c:spPr>
                <a:solidFill>
                  <a:srgbClr val="FFFFFF"/>
                </a:solidFill>
                <a:ln>
                  <a:solidFill>
                    <a:srgbClr val="1F497D"/>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2D-FC6C-4B83-8809-61023C04D2B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'Diat 6–34 tiedot'!$B$3:$BO$3</c:f>
              <c:numCache>
                <c:formatCode>General</c:formatCode>
                <c:ptCount val="66"/>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numCache>
            </c:numRef>
          </c:cat>
          <c:val>
            <c:numRef>
              <c:f>'Diat 6–34 tiedot'!$B$40:$BO$40</c:f>
              <c:numCache>
                <c:formatCode>#,##0</c:formatCode>
                <c:ptCount val="66"/>
                <c:pt idx="0">
                  <c:v>243061</c:v>
                </c:pt>
                <c:pt idx="1">
                  <c:v>242624</c:v>
                </c:pt>
                <c:pt idx="2">
                  <c:v>243055</c:v>
                </c:pt>
                <c:pt idx="3">
                  <c:v>243745</c:v>
                </c:pt>
                <c:pt idx="4">
                  <c:v>244401</c:v>
                </c:pt>
                <c:pt idx="5">
                  <c:v>244936</c:v>
                </c:pt>
                <c:pt idx="6">
                  <c:v>245655</c:v>
                </c:pt>
                <c:pt idx="7">
                  <c:v>246891</c:v>
                </c:pt>
                <c:pt idx="8">
                  <c:v>248164</c:v>
                </c:pt>
                <c:pt idx="9">
                  <c:v>249205</c:v>
                </c:pt>
                <c:pt idx="10">
                  <c:v>249502</c:v>
                </c:pt>
                <c:pt idx="11">
                  <c:v>249819</c:v>
                </c:pt>
                <c:pt idx="12">
                  <c:v>250239</c:v>
                </c:pt>
                <c:pt idx="13">
                  <c:v>251252</c:v>
                </c:pt>
                <c:pt idx="14">
                  <c:v>252917</c:v>
                </c:pt>
                <c:pt idx="15">
                  <c:v>254539</c:v>
                </c:pt>
                <c:pt idx="16">
                  <c:v>256480</c:v>
                </c:pt>
                <c:pt idx="17">
                  <c:v>257719</c:v>
                </c:pt>
                <c:pt idx="18">
                  <c:v>258485</c:v>
                </c:pt>
                <c:pt idx="19">
                  <c:v>259392</c:v>
                </c:pt>
                <c:pt idx="20">
                  <c:v>259778</c:v>
                </c:pt>
                <c:pt idx="21">
                  <c:v>260835</c:v>
                </c:pt>
                <c:pt idx="22">
                  <c:v>261559</c:v>
                </c:pt>
                <c:pt idx="23">
                  <c:v>261754</c:v>
                </c:pt>
                <c:pt idx="24">
                  <c:v>262106</c:v>
                </c:pt>
                <c:pt idx="25">
                  <c:v>262710</c:v>
                </c:pt>
                <c:pt idx="26">
                  <c:v>263574</c:v>
                </c:pt>
                <c:pt idx="27">
                  <c:v>263889</c:v>
                </c:pt>
                <c:pt idx="28">
                  <c:v>264936</c:v>
                </c:pt>
                <c:pt idx="29">
                  <c:v>266047</c:v>
                </c:pt>
                <c:pt idx="30">
                  <c:v>266770</c:v>
                </c:pt>
                <c:pt idx="31">
                  <c:v>266905</c:v>
                </c:pt>
                <c:pt idx="32">
                  <c:v>267998</c:v>
                </c:pt>
                <c:pt idx="33">
                  <c:v>269108</c:v>
                </c:pt>
                <c:pt idx="34">
                  <c:v>270195</c:v>
                </c:pt>
                <c:pt idx="35">
                  <c:v>271083</c:v>
                </c:pt>
                <c:pt idx="36">
                  <c:v>271874</c:v>
                </c:pt>
                <c:pt idx="37">
                  <c:v>272723</c:v>
                </c:pt>
                <c:pt idx="38">
                  <c:v>272911</c:v>
                </c:pt>
                <c:pt idx="39">
                  <c:v>272986</c:v>
                </c:pt>
                <c:pt idx="40">
                  <c:v>273446</c:v>
                </c:pt>
                <c:pt idx="41">
                  <c:v>273910</c:v>
                </c:pt>
                <c:pt idx="42">
                  <c:v>273779</c:v>
                </c:pt>
                <c:pt idx="43">
                  <c:v>273283</c:v>
                </c:pt>
                <c:pt idx="44">
                  <c:v>272898</c:v>
                </c:pt>
                <c:pt idx="45">
                  <c:v>272617</c:v>
                </c:pt>
              </c:numCache>
            </c:numRef>
          </c:val>
          <c:smooth val="0"/>
          <c:extLst>
            <c:ext xmlns:c16="http://schemas.microsoft.com/office/drawing/2014/chart" uri="{C3380CC4-5D6E-409C-BE32-E72D297353CC}">
              <c16:uniqueId val="{0000002E-FC6C-4B83-8809-61023C04D2BD}"/>
            </c:ext>
          </c:extLst>
        </c:ser>
        <c:ser>
          <c:idx val="2"/>
          <c:order val="1"/>
          <c:tx>
            <c:strRef>
              <c:f>'Diat 6–34 tiedot'!$A$41</c:f>
              <c:strCache>
                <c:ptCount val="1"/>
                <c:pt idx="0">
                  <c:v>Keski-Suomi ennuste 2019</c:v>
                </c:pt>
              </c:strCache>
            </c:strRef>
          </c:tx>
          <c:spPr>
            <a:ln w="38100" cap="rnd">
              <a:solidFill>
                <a:srgbClr val="FFC000"/>
              </a:solidFill>
              <a:prstDash val="sysDash"/>
              <a:round/>
            </a:ln>
            <a:effectLst>
              <a:outerShdw blurRad="40000" dist="23000" dir="5400000" rotWithShape="0">
                <a:srgbClr val="000000">
                  <a:alpha val="35000"/>
                </a:srgbClr>
              </a:outerShdw>
            </a:effectLst>
          </c:spPr>
          <c:marker>
            <c:symbol val="none"/>
          </c:marker>
          <c:dLbls>
            <c:dLbl>
              <c:idx val="65"/>
              <c:layout>
                <c:manualLayout>
                  <c:x val="-2.8785131459655604E-2"/>
                  <c:y val="4.53150645828873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F-FC6C-4B83-8809-61023C04D2BD}"/>
                </c:ext>
              </c:extLst>
            </c:dLbl>
            <c:spPr>
              <a:solidFill>
                <a:srgbClr val="FFFFFF"/>
              </a:solidFill>
              <a:ln>
                <a:solidFill>
                  <a:srgbClr val="FFC000"/>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6–34 tiedot'!$B$3:$BO$3</c:f>
              <c:numCache>
                <c:formatCode>General</c:formatCode>
                <c:ptCount val="66"/>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numCache>
            </c:numRef>
          </c:cat>
          <c:val>
            <c:numRef>
              <c:f>'Diat 6–34 tiedot'!$B$41:$BO$41</c:f>
              <c:numCache>
                <c:formatCode>General</c:formatCode>
                <c:ptCount val="66"/>
                <c:pt idx="44" formatCode="#,##0">
                  <c:v>272990</c:v>
                </c:pt>
                <c:pt idx="45" formatCode="#,##0">
                  <c:v>272666</c:v>
                </c:pt>
                <c:pt idx="46" formatCode="#,##0">
                  <c:v>272325</c:v>
                </c:pt>
                <c:pt idx="47" formatCode="#,##0">
                  <c:v>271965</c:v>
                </c:pt>
                <c:pt idx="48" formatCode="#,##0">
                  <c:v>271589</c:v>
                </c:pt>
                <c:pt idx="49" formatCode="#,##0">
                  <c:v>271218</c:v>
                </c:pt>
                <c:pt idx="50" formatCode="#,##0">
                  <c:v>270831</c:v>
                </c:pt>
                <c:pt idx="51" formatCode="#,##0">
                  <c:v>270411</c:v>
                </c:pt>
                <c:pt idx="52" formatCode="#,##0">
                  <c:v>269983</c:v>
                </c:pt>
                <c:pt idx="53" formatCode="#,##0">
                  <c:v>269522</c:v>
                </c:pt>
                <c:pt idx="54" formatCode="#,##0">
                  <c:v>269038</c:v>
                </c:pt>
                <c:pt idx="55" formatCode="#,##0">
                  <c:v>268509</c:v>
                </c:pt>
                <c:pt idx="56" formatCode="#,##0">
                  <c:v>267951</c:v>
                </c:pt>
                <c:pt idx="57" formatCode="#,##0">
                  <c:v>267350</c:v>
                </c:pt>
                <c:pt idx="58" formatCode="#,##0">
                  <c:v>266696</c:v>
                </c:pt>
                <c:pt idx="59" formatCode="#,##0">
                  <c:v>266017</c:v>
                </c:pt>
                <c:pt idx="60" formatCode="#,##0">
                  <c:v>265284</c:v>
                </c:pt>
                <c:pt idx="61" formatCode="#,##0">
                  <c:v>264516</c:v>
                </c:pt>
                <c:pt idx="62" formatCode="#,##0">
                  <c:v>263706</c:v>
                </c:pt>
                <c:pt idx="63" formatCode="#,##0">
                  <c:v>262861</c:v>
                </c:pt>
                <c:pt idx="64" formatCode="#,##0">
                  <c:v>261991</c:v>
                </c:pt>
                <c:pt idx="65" formatCode="#,##0">
                  <c:v>261106</c:v>
                </c:pt>
              </c:numCache>
            </c:numRef>
          </c:val>
          <c:smooth val="0"/>
          <c:extLst>
            <c:ext xmlns:c16="http://schemas.microsoft.com/office/drawing/2014/chart" uri="{C3380CC4-5D6E-409C-BE32-E72D297353CC}">
              <c16:uniqueId val="{00000030-FC6C-4B83-8809-61023C04D2BD}"/>
            </c:ext>
          </c:extLst>
        </c:ser>
        <c:ser>
          <c:idx val="3"/>
          <c:order val="2"/>
          <c:tx>
            <c:strRef>
              <c:f>'Diat 6–34 tiedot'!$A$42</c:f>
              <c:strCache>
                <c:ptCount val="1"/>
                <c:pt idx="0">
                  <c:v>Keski-Suomi ennuste 2021</c:v>
                </c:pt>
              </c:strCache>
            </c:strRef>
          </c:tx>
          <c:spPr>
            <a:ln w="38100" cap="rnd">
              <a:solidFill>
                <a:srgbClr val="FF0000"/>
              </a:solidFill>
              <a:prstDash val="sysDash"/>
              <a:round/>
            </a:ln>
            <a:effectLst>
              <a:outerShdw blurRad="40000" dist="23000" dir="5400000" rotWithShape="0">
                <a:srgbClr val="000000">
                  <a:alpha val="35000"/>
                </a:srgbClr>
              </a:outerShdw>
            </a:effectLst>
          </c:spPr>
          <c:marker>
            <c:symbol val="none"/>
          </c:marker>
          <c:dLbls>
            <c:dLbl>
              <c:idx val="65"/>
              <c:layout>
                <c:manualLayout>
                  <c:x val="-2.8785131459655604E-2"/>
                  <c:y val="-3.8517804895454241E-2"/>
                </c:manualLayout>
              </c:layout>
              <c:spPr>
                <a:solidFill>
                  <a:srgbClr val="FFFFFF"/>
                </a:solidFill>
                <a:ln>
                  <a:solidFill>
                    <a:srgbClr val="FF0000"/>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31-FC6C-4B83-8809-61023C04D2B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'Diat 6–34 tiedot'!$B$3:$BO$3</c:f>
              <c:numCache>
                <c:formatCode>General</c:formatCode>
                <c:ptCount val="66"/>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numCache>
            </c:numRef>
          </c:cat>
          <c:val>
            <c:numRef>
              <c:f>'Diat 6–34 tiedot'!$B$42:$BO$42</c:f>
              <c:numCache>
                <c:formatCode>General</c:formatCode>
                <c:ptCount val="66"/>
                <c:pt idx="46" formatCode="#,##0">
                  <c:v>272553</c:v>
                </c:pt>
                <c:pt idx="47" formatCode="#,##0">
                  <c:v>272300</c:v>
                </c:pt>
                <c:pt idx="48" formatCode="#,##0">
                  <c:v>272014</c:v>
                </c:pt>
                <c:pt idx="49" formatCode="#,##0">
                  <c:v>271713</c:v>
                </c:pt>
                <c:pt idx="50" formatCode="#,##0">
                  <c:v>271396</c:v>
                </c:pt>
                <c:pt idx="51" formatCode="#,##0">
                  <c:v>271032</c:v>
                </c:pt>
                <c:pt idx="52" formatCode="#,##0">
                  <c:v>270644</c:v>
                </c:pt>
                <c:pt idx="53" formatCode="#,##0">
                  <c:v>270226</c:v>
                </c:pt>
                <c:pt idx="54" formatCode="#,##0">
                  <c:v>269775</c:v>
                </c:pt>
                <c:pt idx="55" formatCode="#,##0">
                  <c:v>269281</c:v>
                </c:pt>
                <c:pt idx="56" formatCode="#,##0">
                  <c:v>268752</c:v>
                </c:pt>
                <c:pt idx="57" formatCode="#,##0">
                  <c:v>268188</c:v>
                </c:pt>
                <c:pt idx="58" formatCode="#,##0">
                  <c:v>267572</c:v>
                </c:pt>
                <c:pt idx="59" formatCode="#,##0">
                  <c:v>266917</c:v>
                </c:pt>
                <c:pt idx="60" formatCode="#,##0">
                  <c:v>266228</c:v>
                </c:pt>
                <c:pt idx="61" formatCode="#,##0">
                  <c:v>265497</c:v>
                </c:pt>
                <c:pt idx="62" formatCode="#,##0">
                  <c:v>264744</c:v>
                </c:pt>
                <c:pt idx="63" formatCode="#,##0">
                  <c:v>263954</c:v>
                </c:pt>
                <c:pt idx="64" formatCode="#,##0">
                  <c:v>263150</c:v>
                </c:pt>
                <c:pt idx="65" formatCode="#,##0">
                  <c:v>262332</c:v>
                </c:pt>
              </c:numCache>
            </c:numRef>
          </c:val>
          <c:smooth val="0"/>
          <c:extLst>
            <c:ext xmlns:c16="http://schemas.microsoft.com/office/drawing/2014/chart" uri="{C3380CC4-5D6E-409C-BE32-E72D297353CC}">
              <c16:uniqueId val="{00000032-FC6C-4B83-8809-61023C04D2BD}"/>
            </c:ext>
          </c:extLst>
        </c:ser>
        <c:dLbls>
          <c:showLegendKey val="0"/>
          <c:showVal val="0"/>
          <c:showCatName val="0"/>
          <c:showSerName val="0"/>
          <c:showPercent val="0"/>
          <c:showBubbleSize val="0"/>
        </c:dLbls>
        <c:smooth val="0"/>
        <c:axId val="595450824"/>
        <c:axId val="595450168"/>
      </c:lineChart>
      <c:catAx>
        <c:axId val="595450824"/>
        <c:scaling>
          <c:orientation val="minMax"/>
        </c:scaling>
        <c:delete val="0"/>
        <c:axPos val="b"/>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fi-FI"/>
          </a:p>
        </c:txPr>
        <c:crossAx val="595450168"/>
        <c:crosses val="autoZero"/>
        <c:auto val="1"/>
        <c:lblAlgn val="ctr"/>
        <c:lblOffset val="100"/>
        <c:tickLblSkip val="5"/>
        <c:noMultiLvlLbl val="0"/>
      </c:catAx>
      <c:valAx>
        <c:axId val="595450168"/>
        <c:scaling>
          <c:orientation val="minMax"/>
          <c:min val="0"/>
        </c:scaling>
        <c:delete val="0"/>
        <c:axPos val="l"/>
        <c:majorGridlines>
          <c:spPr>
            <a:ln w="9525" cap="flat" cmpd="sng" algn="ctr">
              <a:solidFill>
                <a:schemeClr val="tx2">
                  <a:lumMod val="15000"/>
                  <a:lumOff val="85000"/>
                </a:schemeClr>
              </a:solidFill>
              <a:round/>
            </a:ln>
            <a:effectLst/>
          </c:spPr>
        </c:majorGridlines>
        <c:title>
          <c:tx>
            <c:rich>
              <a:bodyPr rot="0" spcFirstLastPara="1" vertOverflow="ellipsis" wrap="square" anchor="ctr" anchorCtr="1"/>
              <a:lstStyle/>
              <a:p>
                <a:pPr>
                  <a:defRPr sz="1000" b="1" i="0" u="none" strike="noStrike" kern="1200" baseline="0">
                    <a:solidFill>
                      <a:schemeClr val="tx2"/>
                    </a:solidFill>
                    <a:latin typeface="+mn-lt"/>
                    <a:ea typeface="+mn-ea"/>
                    <a:cs typeface="+mn-cs"/>
                  </a:defRPr>
                </a:pPr>
                <a:r>
                  <a:rPr lang="en-US" sz="1000"/>
                  <a:t>Väkiluku</a:t>
                </a:r>
              </a:p>
            </c:rich>
          </c:tx>
          <c:layout>
            <c:manualLayout>
              <c:xMode val="edge"/>
              <c:yMode val="edge"/>
              <c:x val="4.7975219099425813E-3"/>
              <c:y val="2.7025797473774354E-2"/>
            </c:manualLayout>
          </c:layout>
          <c:overlay val="0"/>
          <c:spPr>
            <a:noFill/>
            <a:ln>
              <a:noFill/>
            </a:ln>
            <a:effectLst/>
          </c:spPr>
          <c:txPr>
            <a:bodyPr rot="0" spcFirstLastPara="1" vertOverflow="ellipsis" wrap="square" anchor="ctr" anchorCtr="1"/>
            <a:lstStyle/>
            <a:p>
              <a:pPr>
                <a:defRPr sz="1000" b="1" i="0" u="none" strike="noStrike" kern="1200" baseline="0">
                  <a:solidFill>
                    <a:schemeClr val="tx2"/>
                  </a:solidFill>
                  <a:latin typeface="+mn-lt"/>
                  <a:ea typeface="+mn-ea"/>
                  <a:cs typeface="+mn-cs"/>
                </a:defRPr>
              </a:pPr>
              <a:endParaRPr lang="fi-FI"/>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fi-FI"/>
          </a:p>
        </c:txPr>
        <c:crossAx val="595450824"/>
        <c:crosses val="autoZero"/>
        <c:crossBetween val="between"/>
      </c:valAx>
      <c:spPr>
        <a:noFill/>
        <a:ln>
          <a:solidFill>
            <a:schemeClr val="tx2"/>
          </a:solidFill>
        </a:ln>
        <a:effectLst/>
      </c:spPr>
    </c:plotArea>
    <c:legend>
      <c:legendPos val="b"/>
      <c:layout>
        <c:manualLayout>
          <c:xMode val="edge"/>
          <c:yMode val="edge"/>
          <c:x val="9.6701546287901646E-2"/>
          <c:y val="0.61737065581959605"/>
          <c:w val="0.2795204996474262"/>
          <c:h val="0.26576304146150004"/>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rgbClr val="1F497D"/>
      </a:solidFill>
      <a:round/>
    </a:ln>
    <a:effectLst/>
  </c:spPr>
  <c:txPr>
    <a:bodyPr/>
    <a:lstStyle/>
    <a:p>
      <a:pPr>
        <a:defRPr/>
      </a:pPr>
      <a:endParaRPr lang="fi-FI"/>
    </a:p>
  </c:txPr>
  <c:externalData r:id="rId4">
    <c:autoUpdate val="0"/>
  </c:externalData>
  <c:userShapes r:id="rId5"/>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r>
              <a:rPr lang="fi-FI" sz="1400"/>
              <a:t>Etelä-Pohjanmaan väestönkehitys 1975–2020 ja Tilastokeskuksen väestöennusteet</a:t>
            </a:r>
          </a:p>
        </c:rich>
      </c:tx>
      <c:layout>
        <c:manualLayout>
          <c:xMode val="edge"/>
          <c:yMode val="edge"/>
          <c:x val="0.1555618515160673"/>
          <c:y val="2.0391779062299293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fi-FI"/>
        </a:p>
      </c:txPr>
    </c:title>
    <c:autoTitleDeleted val="0"/>
    <c:plotArea>
      <c:layout>
        <c:manualLayout>
          <c:layoutTarget val="inner"/>
          <c:xMode val="edge"/>
          <c:yMode val="edge"/>
          <c:x val="7.9077893623451204E-2"/>
          <c:y val="8.4036787268964533E-2"/>
          <c:w val="0.89620126926563914"/>
          <c:h val="0.82743256262042386"/>
        </c:manualLayout>
      </c:layout>
      <c:lineChart>
        <c:grouping val="standard"/>
        <c:varyColors val="0"/>
        <c:ser>
          <c:idx val="0"/>
          <c:order val="0"/>
          <c:tx>
            <c:strRef>
              <c:f>'Diat 6–34 tiedot'!$A$43</c:f>
              <c:strCache>
                <c:ptCount val="1"/>
                <c:pt idx="0">
                  <c:v>Etelä-Pohjanmaa toteutunut</c:v>
                </c:pt>
              </c:strCache>
            </c:strRef>
          </c:tx>
          <c:spPr>
            <a:ln w="38100" cap="rnd">
              <a:solidFill>
                <a:schemeClr val="tx2"/>
              </a:solidFill>
              <a:round/>
            </a:ln>
            <a:effectLst>
              <a:outerShdw blurRad="40000" dist="23000" dir="5400000" rotWithShape="0">
                <a:srgbClr val="000000">
                  <a:alpha val="35000"/>
                </a:srgbClr>
              </a:outerShdw>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5F61-4958-B5F1-6EBCD825730A}"/>
                </c:ext>
              </c:extLst>
            </c:dLbl>
            <c:dLbl>
              <c:idx val="1"/>
              <c:delete val="1"/>
              <c:extLst>
                <c:ext xmlns:c15="http://schemas.microsoft.com/office/drawing/2012/chart" uri="{CE6537A1-D6FC-4f65-9D91-7224C49458BB}"/>
                <c:ext xmlns:c16="http://schemas.microsoft.com/office/drawing/2014/chart" uri="{C3380CC4-5D6E-409C-BE32-E72D297353CC}">
                  <c16:uniqueId val="{00000001-5F61-4958-B5F1-6EBCD825730A}"/>
                </c:ext>
              </c:extLst>
            </c:dLbl>
            <c:dLbl>
              <c:idx val="2"/>
              <c:delete val="1"/>
              <c:extLst>
                <c:ext xmlns:c15="http://schemas.microsoft.com/office/drawing/2012/chart" uri="{CE6537A1-D6FC-4f65-9D91-7224C49458BB}"/>
                <c:ext xmlns:c16="http://schemas.microsoft.com/office/drawing/2014/chart" uri="{C3380CC4-5D6E-409C-BE32-E72D297353CC}">
                  <c16:uniqueId val="{00000002-5F61-4958-B5F1-6EBCD825730A}"/>
                </c:ext>
              </c:extLst>
            </c:dLbl>
            <c:dLbl>
              <c:idx val="3"/>
              <c:delete val="1"/>
              <c:extLst>
                <c:ext xmlns:c15="http://schemas.microsoft.com/office/drawing/2012/chart" uri="{CE6537A1-D6FC-4f65-9D91-7224C49458BB}"/>
                <c:ext xmlns:c16="http://schemas.microsoft.com/office/drawing/2014/chart" uri="{C3380CC4-5D6E-409C-BE32-E72D297353CC}">
                  <c16:uniqueId val="{00000003-5F61-4958-B5F1-6EBCD825730A}"/>
                </c:ext>
              </c:extLst>
            </c:dLbl>
            <c:dLbl>
              <c:idx val="4"/>
              <c:delete val="1"/>
              <c:extLst>
                <c:ext xmlns:c15="http://schemas.microsoft.com/office/drawing/2012/chart" uri="{CE6537A1-D6FC-4f65-9D91-7224C49458BB}"/>
                <c:ext xmlns:c16="http://schemas.microsoft.com/office/drawing/2014/chart" uri="{C3380CC4-5D6E-409C-BE32-E72D297353CC}">
                  <c16:uniqueId val="{00000004-5F61-4958-B5F1-6EBCD825730A}"/>
                </c:ext>
              </c:extLst>
            </c:dLbl>
            <c:dLbl>
              <c:idx val="5"/>
              <c:delete val="1"/>
              <c:extLst>
                <c:ext xmlns:c15="http://schemas.microsoft.com/office/drawing/2012/chart" uri="{CE6537A1-D6FC-4f65-9D91-7224C49458BB}"/>
                <c:ext xmlns:c16="http://schemas.microsoft.com/office/drawing/2014/chart" uri="{C3380CC4-5D6E-409C-BE32-E72D297353CC}">
                  <c16:uniqueId val="{00000005-5F61-4958-B5F1-6EBCD825730A}"/>
                </c:ext>
              </c:extLst>
            </c:dLbl>
            <c:dLbl>
              <c:idx val="6"/>
              <c:delete val="1"/>
              <c:extLst>
                <c:ext xmlns:c15="http://schemas.microsoft.com/office/drawing/2012/chart" uri="{CE6537A1-D6FC-4f65-9D91-7224C49458BB}"/>
                <c:ext xmlns:c16="http://schemas.microsoft.com/office/drawing/2014/chart" uri="{C3380CC4-5D6E-409C-BE32-E72D297353CC}">
                  <c16:uniqueId val="{00000006-5F61-4958-B5F1-6EBCD825730A}"/>
                </c:ext>
              </c:extLst>
            </c:dLbl>
            <c:dLbl>
              <c:idx val="7"/>
              <c:delete val="1"/>
              <c:extLst>
                <c:ext xmlns:c15="http://schemas.microsoft.com/office/drawing/2012/chart" uri="{CE6537A1-D6FC-4f65-9D91-7224C49458BB}"/>
                <c:ext xmlns:c16="http://schemas.microsoft.com/office/drawing/2014/chart" uri="{C3380CC4-5D6E-409C-BE32-E72D297353CC}">
                  <c16:uniqueId val="{00000007-5F61-4958-B5F1-6EBCD825730A}"/>
                </c:ext>
              </c:extLst>
            </c:dLbl>
            <c:dLbl>
              <c:idx val="8"/>
              <c:delete val="1"/>
              <c:extLst>
                <c:ext xmlns:c15="http://schemas.microsoft.com/office/drawing/2012/chart" uri="{CE6537A1-D6FC-4f65-9D91-7224C49458BB}"/>
                <c:ext xmlns:c16="http://schemas.microsoft.com/office/drawing/2014/chart" uri="{C3380CC4-5D6E-409C-BE32-E72D297353CC}">
                  <c16:uniqueId val="{00000008-5F61-4958-B5F1-6EBCD825730A}"/>
                </c:ext>
              </c:extLst>
            </c:dLbl>
            <c:dLbl>
              <c:idx val="9"/>
              <c:delete val="1"/>
              <c:extLst>
                <c:ext xmlns:c15="http://schemas.microsoft.com/office/drawing/2012/chart" uri="{CE6537A1-D6FC-4f65-9D91-7224C49458BB}"/>
                <c:ext xmlns:c16="http://schemas.microsoft.com/office/drawing/2014/chart" uri="{C3380CC4-5D6E-409C-BE32-E72D297353CC}">
                  <c16:uniqueId val="{00000009-5F61-4958-B5F1-6EBCD825730A}"/>
                </c:ext>
              </c:extLst>
            </c:dLbl>
            <c:dLbl>
              <c:idx val="10"/>
              <c:delete val="1"/>
              <c:extLst>
                <c:ext xmlns:c15="http://schemas.microsoft.com/office/drawing/2012/chart" uri="{CE6537A1-D6FC-4f65-9D91-7224C49458BB}"/>
                <c:ext xmlns:c16="http://schemas.microsoft.com/office/drawing/2014/chart" uri="{C3380CC4-5D6E-409C-BE32-E72D297353CC}">
                  <c16:uniqueId val="{0000000A-5F61-4958-B5F1-6EBCD825730A}"/>
                </c:ext>
              </c:extLst>
            </c:dLbl>
            <c:dLbl>
              <c:idx val="11"/>
              <c:delete val="1"/>
              <c:extLst>
                <c:ext xmlns:c15="http://schemas.microsoft.com/office/drawing/2012/chart" uri="{CE6537A1-D6FC-4f65-9D91-7224C49458BB}"/>
                <c:ext xmlns:c16="http://schemas.microsoft.com/office/drawing/2014/chart" uri="{C3380CC4-5D6E-409C-BE32-E72D297353CC}">
                  <c16:uniqueId val="{0000000B-5F61-4958-B5F1-6EBCD825730A}"/>
                </c:ext>
              </c:extLst>
            </c:dLbl>
            <c:dLbl>
              <c:idx val="12"/>
              <c:delete val="1"/>
              <c:extLst>
                <c:ext xmlns:c15="http://schemas.microsoft.com/office/drawing/2012/chart" uri="{CE6537A1-D6FC-4f65-9D91-7224C49458BB}"/>
                <c:ext xmlns:c16="http://schemas.microsoft.com/office/drawing/2014/chart" uri="{C3380CC4-5D6E-409C-BE32-E72D297353CC}">
                  <c16:uniqueId val="{0000000C-5F61-4958-B5F1-6EBCD825730A}"/>
                </c:ext>
              </c:extLst>
            </c:dLbl>
            <c:dLbl>
              <c:idx val="13"/>
              <c:delete val="1"/>
              <c:extLst>
                <c:ext xmlns:c15="http://schemas.microsoft.com/office/drawing/2012/chart" uri="{CE6537A1-D6FC-4f65-9D91-7224C49458BB}"/>
                <c:ext xmlns:c16="http://schemas.microsoft.com/office/drawing/2014/chart" uri="{C3380CC4-5D6E-409C-BE32-E72D297353CC}">
                  <c16:uniqueId val="{0000000D-5F61-4958-B5F1-6EBCD825730A}"/>
                </c:ext>
              </c:extLst>
            </c:dLbl>
            <c:dLbl>
              <c:idx val="14"/>
              <c:delete val="1"/>
              <c:extLst>
                <c:ext xmlns:c15="http://schemas.microsoft.com/office/drawing/2012/chart" uri="{CE6537A1-D6FC-4f65-9D91-7224C49458BB}"/>
                <c:ext xmlns:c16="http://schemas.microsoft.com/office/drawing/2014/chart" uri="{C3380CC4-5D6E-409C-BE32-E72D297353CC}">
                  <c16:uniqueId val="{0000000E-5F61-4958-B5F1-6EBCD825730A}"/>
                </c:ext>
              </c:extLst>
            </c:dLbl>
            <c:dLbl>
              <c:idx val="15"/>
              <c:delete val="1"/>
              <c:extLst>
                <c:ext xmlns:c15="http://schemas.microsoft.com/office/drawing/2012/chart" uri="{CE6537A1-D6FC-4f65-9D91-7224C49458BB}"/>
                <c:ext xmlns:c16="http://schemas.microsoft.com/office/drawing/2014/chart" uri="{C3380CC4-5D6E-409C-BE32-E72D297353CC}">
                  <c16:uniqueId val="{0000000F-5F61-4958-B5F1-6EBCD825730A}"/>
                </c:ext>
              </c:extLst>
            </c:dLbl>
            <c:dLbl>
              <c:idx val="16"/>
              <c:delete val="1"/>
              <c:extLst>
                <c:ext xmlns:c15="http://schemas.microsoft.com/office/drawing/2012/chart" uri="{CE6537A1-D6FC-4f65-9D91-7224C49458BB}"/>
                <c:ext xmlns:c16="http://schemas.microsoft.com/office/drawing/2014/chart" uri="{C3380CC4-5D6E-409C-BE32-E72D297353CC}">
                  <c16:uniqueId val="{00000010-5F61-4958-B5F1-6EBCD825730A}"/>
                </c:ext>
              </c:extLst>
            </c:dLbl>
            <c:dLbl>
              <c:idx val="17"/>
              <c:delete val="1"/>
              <c:extLst>
                <c:ext xmlns:c15="http://schemas.microsoft.com/office/drawing/2012/chart" uri="{CE6537A1-D6FC-4f65-9D91-7224C49458BB}"/>
                <c:ext xmlns:c16="http://schemas.microsoft.com/office/drawing/2014/chart" uri="{C3380CC4-5D6E-409C-BE32-E72D297353CC}">
                  <c16:uniqueId val="{00000011-5F61-4958-B5F1-6EBCD825730A}"/>
                </c:ext>
              </c:extLst>
            </c:dLbl>
            <c:dLbl>
              <c:idx val="18"/>
              <c:delete val="1"/>
              <c:extLst>
                <c:ext xmlns:c15="http://schemas.microsoft.com/office/drawing/2012/chart" uri="{CE6537A1-D6FC-4f65-9D91-7224C49458BB}"/>
                <c:ext xmlns:c16="http://schemas.microsoft.com/office/drawing/2014/chart" uri="{C3380CC4-5D6E-409C-BE32-E72D297353CC}">
                  <c16:uniqueId val="{00000012-5F61-4958-B5F1-6EBCD825730A}"/>
                </c:ext>
              </c:extLst>
            </c:dLbl>
            <c:dLbl>
              <c:idx val="19"/>
              <c:delete val="1"/>
              <c:extLst>
                <c:ext xmlns:c15="http://schemas.microsoft.com/office/drawing/2012/chart" uri="{CE6537A1-D6FC-4f65-9D91-7224C49458BB}"/>
                <c:ext xmlns:c16="http://schemas.microsoft.com/office/drawing/2014/chart" uri="{C3380CC4-5D6E-409C-BE32-E72D297353CC}">
                  <c16:uniqueId val="{00000013-5F61-4958-B5F1-6EBCD825730A}"/>
                </c:ext>
              </c:extLst>
            </c:dLbl>
            <c:dLbl>
              <c:idx val="20"/>
              <c:delete val="1"/>
              <c:extLst>
                <c:ext xmlns:c15="http://schemas.microsoft.com/office/drawing/2012/chart" uri="{CE6537A1-D6FC-4f65-9D91-7224C49458BB}"/>
                <c:ext xmlns:c16="http://schemas.microsoft.com/office/drawing/2014/chart" uri="{C3380CC4-5D6E-409C-BE32-E72D297353CC}">
                  <c16:uniqueId val="{00000014-5F61-4958-B5F1-6EBCD825730A}"/>
                </c:ext>
              </c:extLst>
            </c:dLbl>
            <c:dLbl>
              <c:idx val="21"/>
              <c:delete val="1"/>
              <c:extLst>
                <c:ext xmlns:c15="http://schemas.microsoft.com/office/drawing/2012/chart" uri="{CE6537A1-D6FC-4f65-9D91-7224C49458BB}"/>
                <c:ext xmlns:c16="http://schemas.microsoft.com/office/drawing/2014/chart" uri="{C3380CC4-5D6E-409C-BE32-E72D297353CC}">
                  <c16:uniqueId val="{00000015-5F61-4958-B5F1-6EBCD825730A}"/>
                </c:ext>
              </c:extLst>
            </c:dLbl>
            <c:dLbl>
              <c:idx val="22"/>
              <c:delete val="1"/>
              <c:extLst>
                <c:ext xmlns:c15="http://schemas.microsoft.com/office/drawing/2012/chart" uri="{CE6537A1-D6FC-4f65-9D91-7224C49458BB}"/>
                <c:ext xmlns:c16="http://schemas.microsoft.com/office/drawing/2014/chart" uri="{C3380CC4-5D6E-409C-BE32-E72D297353CC}">
                  <c16:uniqueId val="{00000016-5F61-4958-B5F1-6EBCD825730A}"/>
                </c:ext>
              </c:extLst>
            </c:dLbl>
            <c:dLbl>
              <c:idx val="23"/>
              <c:delete val="1"/>
              <c:extLst>
                <c:ext xmlns:c15="http://schemas.microsoft.com/office/drawing/2012/chart" uri="{CE6537A1-D6FC-4f65-9D91-7224C49458BB}"/>
                <c:ext xmlns:c16="http://schemas.microsoft.com/office/drawing/2014/chart" uri="{C3380CC4-5D6E-409C-BE32-E72D297353CC}">
                  <c16:uniqueId val="{00000017-5F61-4958-B5F1-6EBCD825730A}"/>
                </c:ext>
              </c:extLst>
            </c:dLbl>
            <c:dLbl>
              <c:idx val="24"/>
              <c:delete val="1"/>
              <c:extLst>
                <c:ext xmlns:c15="http://schemas.microsoft.com/office/drawing/2012/chart" uri="{CE6537A1-D6FC-4f65-9D91-7224C49458BB}"/>
                <c:ext xmlns:c16="http://schemas.microsoft.com/office/drawing/2014/chart" uri="{C3380CC4-5D6E-409C-BE32-E72D297353CC}">
                  <c16:uniqueId val="{00000018-5F61-4958-B5F1-6EBCD825730A}"/>
                </c:ext>
              </c:extLst>
            </c:dLbl>
            <c:dLbl>
              <c:idx val="25"/>
              <c:delete val="1"/>
              <c:extLst>
                <c:ext xmlns:c15="http://schemas.microsoft.com/office/drawing/2012/chart" uri="{CE6537A1-D6FC-4f65-9D91-7224C49458BB}"/>
                <c:ext xmlns:c16="http://schemas.microsoft.com/office/drawing/2014/chart" uri="{C3380CC4-5D6E-409C-BE32-E72D297353CC}">
                  <c16:uniqueId val="{00000019-5F61-4958-B5F1-6EBCD825730A}"/>
                </c:ext>
              </c:extLst>
            </c:dLbl>
            <c:dLbl>
              <c:idx val="26"/>
              <c:delete val="1"/>
              <c:extLst>
                <c:ext xmlns:c15="http://schemas.microsoft.com/office/drawing/2012/chart" uri="{CE6537A1-D6FC-4f65-9D91-7224C49458BB}"/>
                <c:ext xmlns:c16="http://schemas.microsoft.com/office/drawing/2014/chart" uri="{C3380CC4-5D6E-409C-BE32-E72D297353CC}">
                  <c16:uniqueId val="{0000001A-5F61-4958-B5F1-6EBCD825730A}"/>
                </c:ext>
              </c:extLst>
            </c:dLbl>
            <c:dLbl>
              <c:idx val="27"/>
              <c:delete val="1"/>
              <c:extLst>
                <c:ext xmlns:c15="http://schemas.microsoft.com/office/drawing/2012/chart" uri="{CE6537A1-D6FC-4f65-9D91-7224C49458BB}"/>
                <c:ext xmlns:c16="http://schemas.microsoft.com/office/drawing/2014/chart" uri="{C3380CC4-5D6E-409C-BE32-E72D297353CC}">
                  <c16:uniqueId val="{0000001B-5F61-4958-B5F1-6EBCD825730A}"/>
                </c:ext>
              </c:extLst>
            </c:dLbl>
            <c:dLbl>
              <c:idx val="28"/>
              <c:delete val="1"/>
              <c:extLst>
                <c:ext xmlns:c15="http://schemas.microsoft.com/office/drawing/2012/chart" uri="{CE6537A1-D6FC-4f65-9D91-7224C49458BB}"/>
                <c:ext xmlns:c16="http://schemas.microsoft.com/office/drawing/2014/chart" uri="{C3380CC4-5D6E-409C-BE32-E72D297353CC}">
                  <c16:uniqueId val="{0000001C-5F61-4958-B5F1-6EBCD825730A}"/>
                </c:ext>
              </c:extLst>
            </c:dLbl>
            <c:dLbl>
              <c:idx val="29"/>
              <c:delete val="1"/>
              <c:extLst>
                <c:ext xmlns:c15="http://schemas.microsoft.com/office/drawing/2012/chart" uri="{CE6537A1-D6FC-4f65-9D91-7224C49458BB}"/>
                <c:ext xmlns:c16="http://schemas.microsoft.com/office/drawing/2014/chart" uri="{C3380CC4-5D6E-409C-BE32-E72D297353CC}">
                  <c16:uniqueId val="{0000001D-5F61-4958-B5F1-6EBCD825730A}"/>
                </c:ext>
              </c:extLst>
            </c:dLbl>
            <c:dLbl>
              <c:idx val="30"/>
              <c:delete val="1"/>
              <c:extLst>
                <c:ext xmlns:c15="http://schemas.microsoft.com/office/drawing/2012/chart" uri="{CE6537A1-D6FC-4f65-9D91-7224C49458BB}"/>
                <c:ext xmlns:c16="http://schemas.microsoft.com/office/drawing/2014/chart" uri="{C3380CC4-5D6E-409C-BE32-E72D297353CC}">
                  <c16:uniqueId val="{0000001E-5F61-4958-B5F1-6EBCD825730A}"/>
                </c:ext>
              </c:extLst>
            </c:dLbl>
            <c:dLbl>
              <c:idx val="31"/>
              <c:delete val="1"/>
              <c:extLst>
                <c:ext xmlns:c15="http://schemas.microsoft.com/office/drawing/2012/chart" uri="{CE6537A1-D6FC-4f65-9D91-7224C49458BB}"/>
                <c:ext xmlns:c16="http://schemas.microsoft.com/office/drawing/2014/chart" uri="{C3380CC4-5D6E-409C-BE32-E72D297353CC}">
                  <c16:uniqueId val="{0000001F-5F61-4958-B5F1-6EBCD825730A}"/>
                </c:ext>
              </c:extLst>
            </c:dLbl>
            <c:dLbl>
              <c:idx val="32"/>
              <c:delete val="1"/>
              <c:extLst>
                <c:ext xmlns:c15="http://schemas.microsoft.com/office/drawing/2012/chart" uri="{CE6537A1-D6FC-4f65-9D91-7224C49458BB}"/>
                <c:ext xmlns:c16="http://schemas.microsoft.com/office/drawing/2014/chart" uri="{C3380CC4-5D6E-409C-BE32-E72D297353CC}">
                  <c16:uniqueId val="{00000020-5F61-4958-B5F1-6EBCD825730A}"/>
                </c:ext>
              </c:extLst>
            </c:dLbl>
            <c:dLbl>
              <c:idx val="33"/>
              <c:delete val="1"/>
              <c:extLst>
                <c:ext xmlns:c15="http://schemas.microsoft.com/office/drawing/2012/chart" uri="{CE6537A1-D6FC-4f65-9D91-7224C49458BB}"/>
                <c:ext xmlns:c16="http://schemas.microsoft.com/office/drawing/2014/chart" uri="{C3380CC4-5D6E-409C-BE32-E72D297353CC}">
                  <c16:uniqueId val="{00000021-5F61-4958-B5F1-6EBCD825730A}"/>
                </c:ext>
              </c:extLst>
            </c:dLbl>
            <c:dLbl>
              <c:idx val="34"/>
              <c:delete val="1"/>
              <c:extLst>
                <c:ext xmlns:c15="http://schemas.microsoft.com/office/drawing/2012/chart" uri="{CE6537A1-D6FC-4f65-9D91-7224C49458BB}"/>
                <c:ext xmlns:c16="http://schemas.microsoft.com/office/drawing/2014/chart" uri="{C3380CC4-5D6E-409C-BE32-E72D297353CC}">
                  <c16:uniqueId val="{00000022-5F61-4958-B5F1-6EBCD825730A}"/>
                </c:ext>
              </c:extLst>
            </c:dLbl>
            <c:dLbl>
              <c:idx val="35"/>
              <c:delete val="1"/>
              <c:extLst>
                <c:ext xmlns:c15="http://schemas.microsoft.com/office/drawing/2012/chart" uri="{CE6537A1-D6FC-4f65-9D91-7224C49458BB}"/>
                <c:ext xmlns:c16="http://schemas.microsoft.com/office/drawing/2014/chart" uri="{C3380CC4-5D6E-409C-BE32-E72D297353CC}">
                  <c16:uniqueId val="{00000023-5F61-4958-B5F1-6EBCD825730A}"/>
                </c:ext>
              </c:extLst>
            </c:dLbl>
            <c:dLbl>
              <c:idx val="36"/>
              <c:delete val="1"/>
              <c:extLst>
                <c:ext xmlns:c15="http://schemas.microsoft.com/office/drawing/2012/chart" uri="{CE6537A1-D6FC-4f65-9D91-7224C49458BB}"/>
                <c:ext xmlns:c16="http://schemas.microsoft.com/office/drawing/2014/chart" uri="{C3380CC4-5D6E-409C-BE32-E72D297353CC}">
                  <c16:uniqueId val="{00000024-5F61-4958-B5F1-6EBCD825730A}"/>
                </c:ext>
              </c:extLst>
            </c:dLbl>
            <c:dLbl>
              <c:idx val="37"/>
              <c:delete val="1"/>
              <c:extLst>
                <c:ext xmlns:c15="http://schemas.microsoft.com/office/drawing/2012/chart" uri="{CE6537A1-D6FC-4f65-9D91-7224C49458BB}"/>
                <c:ext xmlns:c16="http://schemas.microsoft.com/office/drawing/2014/chart" uri="{C3380CC4-5D6E-409C-BE32-E72D297353CC}">
                  <c16:uniqueId val="{00000025-5F61-4958-B5F1-6EBCD825730A}"/>
                </c:ext>
              </c:extLst>
            </c:dLbl>
            <c:dLbl>
              <c:idx val="38"/>
              <c:delete val="1"/>
              <c:extLst>
                <c:ext xmlns:c15="http://schemas.microsoft.com/office/drawing/2012/chart" uri="{CE6537A1-D6FC-4f65-9D91-7224C49458BB}"/>
                <c:ext xmlns:c16="http://schemas.microsoft.com/office/drawing/2014/chart" uri="{C3380CC4-5D6E-409C-BE32-E72D297353CC}">
                  <c16:uniqueId val="{00000026-5F61-4958-B5F1-6EBCD825730A}"/>
                </c:ext>
              </c:extLst>
            </c:dLbl>
            <c:dLbl>
              <c:idx val="39"/>
              <c:delete val="1"/>
              <c:extLst>
                <c:ext xmlns:c15="http://schemas.microsoft.com/office/drawing/2012/chart" uri="{CE6537A1-D6FC-4f65-9D91-7224C49458BB}"/>
                <c:ext xmlns:c16="http://schemas.microsoft.com/office/drawing/2014/chart" uri="{C3380CC4-5D6E-409C-BE32-E72D297353CC}">
                  <c16:uniqueId val="{00000027-5F61-4958-B5F1-6EBCD825730A}"/>
                </c:ext>
              </c:extLst>
            </c:dLbl>
            <c:dLbl>
              <c:idx val="40"/>
              <c:delete val="1"/>
              <c:extLst>
                <c:ext xmlns:c15="http://schemas.microsoft.com/office/drawing/2012/chart" uri="{CE6537A1-D6FC-4f65-9D91-7224C49458BB}"/>
                <c:ext xmlns:c16="http://schemas.microsoft.com/office/drawing/2014/chart" uri="{C3380CC4-5D6E-409C-BE32-E72D297353CC}">
                  <c16:uniqueId val="{00000028-5F61-4958-B5F1-6EBCD825730A}"/>
                </c:ext>
              </c:extLst>
            </c:dLbl>
            <c:dLbl>
              <c:idx val="41"/>
              <c:delete val="1"/>
              <c:extLst>
                <c:ext xmlns:c15="http://schemas.microsoft.com/office/drawing/2012/chart" uri="{CE6537A1-D6FC-4f65-9D91-7224C49458BB}"/>
                <c:ext xmlns:c16="http://schemas.microsoft.com/office/drawing/2014/chart" uri="{C3380CC4-5D6E-409C-BE32-E72D297353CC}">
                  <c16:uniqueId val="{00000029-5F61-4958-B5F1-6EBCD825730A}"/>
                </c:ext>
              </c:extLst>
            </c:dLbl>
            <c:dLbl>
              <c:idx val="42"/>
              <c:delete val="1"/>
              <c:extLst>
                <c:ext xmlns:c15="http://schemas.microsoft.com/office/drawing/2012/chart" uri="{CE6537A1-D6FC-4f65-9D91-7224C49458BB}"/>
                <c:ext xmlns:c16="http://schemas.microsoft.com/office/drawing/2014/chart" uri="{C3380CC4-5D6E-409C-BE32-E72D297353CC}">
                  <c16:uniqueId val="{0000002A-5F61-4958-B5F1-6EBCD825730A}"/>
                </c:ext>
              </c:extLst>
            </c:dLbl>
            <c:dLbl>
              <c:idx val="43"/>
              <c:delete val="1"/>
              <c:extLst>
                <c:ext xmlns:c15="http://schemas.microsoft.com/office/drawing/2012/chart" uri="{CE6537A1-D6FC-4f65-9D91-7224C49458BB}"/>
                <c:ext xmlns:c16="http://schemas.microsoft.com/office/drawing/2014/chart" uri="{C3380CC4-5D6E-409C-BE32-E72D297353CC}">
                  <c16:uniqueId val="{0000002B-5F61-4958-B5F1-6EBCD825730A}"/>
                </c:ext>
              </c:extLst>
            </c:dLbl>
            <c:dLbl>
              <c:idx val="44"/>
              <c:delete val="1"/>
              <c:extLst>
                <c:ext xmlns:c15="http://schemas.microsoft.com/office/drawing/2012/chart" uri="{CE6537A1-D6FC-4f65-9D91-7224C49458BB}"/>
                <c:ext xmlns:c16="http://schemas.microsoft.com/office/drawing/2014/chart" uri="{C3380CC4-5D6E-409C-BE32-E72D297353CC}">
                  <c16:uniqueId val="{0000002C-5F61-4958-B5F1-6EBCD825730A}"/>
                </c:ext>
              </c:extLst>
            </c:dLbl>
            <c:dLbl>
              <c:idx val="45"/>
              <c:layout>
                <c:manualLayout>
                  <c:x val="-6.236778482925355E-2"/>
                  <c:y val="-4.9846571041176069E-2"/>
                </c:manualLayout>
              </c:layout>
              <c:spPr>
                <a:solidFill>
                  <a:srgbClr val="FFFFFF"/>
                </a:solidFill>
                <a:ln>
                  <a:solidFill>
                    <a:srgbClr val="1F497D"/>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2D-5F61-4958-B5F1-6EBCD825730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'Diat 6–34 tiedot'!$B$3:$BO$3</c:f>
              <c:numCache>
                <c:formatCode>General</c:formatCode>
                <c:ptCount val="66"/>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numCache>
            </c:numRef>
          </c:cat>
          <c:val>
            <c:numRef>
              <c:f>'Diat 6–34 tiedot'!$B$43:$BO$43</c:f>
              <c:numCache>
                <c:formatCode>#,##0</c:formatCode>
                <c:ptCount val="66"/>
                <c:pt idx="0">
                  <c:v>196746</c:v>
                </c:pt>
                <c:pt idx="1">
                  <c:v>196963</c:v>
                </c:pt>
                <c:pt idx="2">
                  <c:v>197965</c:v>
                </c:pt>
                <c:pt idx="3">
                  <c:v>198990</c:v>
                </c:pt>
                <c:pt idx="4">
                  <c:v>199945</c:v>
                </c:pt>
                <c:pt idx="5">
                  <c:v>201152</c:v>
                </c:pt>
                <c:pt idx="6">
                  <c:v>202534</c:v>
                </c:pt>
                <c:pt idx="7">
                  <c:v>204026</c:v>
                </c:pt>
                <c:pt idx="8">
                  <c:v>205477</c:v>
                </c:pt>
                <c:pt idx="9">
                  <c:v>206037</c:v>
                </c:pt>
                <c:pt idx="10">
                  <c:v>206209</c:v>
                </c:pt>
                <c:pt idx="11">
                  <c:v>206316</c:v>
                </c:pt>
                <c:pt idx="12">
                  <c:v>206148</c:v>
                </c:pt>
                <c:pt idx="13">
                  <c:v>206237</c:v>
                </c:pt>
                <c:pt idx="14">
                  <c:v>206454</c:v>
                </c:pt>
                <c:pt idx="15">
                  <c:v>207010</c:v>
                </c:pt>
                <c:pt idx="16">
                  <c:v>207348</c:v>
                </c:pt>
                <c:pt idx="17">
                  <c:v>207742</c:v>
                </c:pt>
                <c:pt idx="18">
                  <c:v>207862</c:v>
                </c:pt>
                <c:pt idx="19">
                  <c:v>207514</c:v>
                </c:pt>
                <c:pt idx="20">
                  <c:v>206136</c:v>
                </c:pt>
                <c:pt idx="21">
                  <c:v>205108</c:v>
                </c:pt>
                <c:pt idx="22">
                  <c:v>203907</c:v>
                </c:pt>
                <c:pt idx="23">
                  <c:v>202935</c:v>
                </c:pt>
                <c:pt idx="24">
                  <c:v>202002</c:v>
                </c:pt>
                <c:pt idx="25">
                  <c:v>200766</c:v>
                </c:pt>
                <c:pt idx="26">
                  <c:v>199639</c:v>
                </c:pt>
                <c:pt idx="27">
                  <c:v>199190</c:v>
                </c:pt>
                <c:pt idx="28">
                  <c:v>199019</c:v>
                </c:pt>
                <c:pt idx="29">
                  <c:v>199150</c:v>
                </c:pt>
                <c:pt idx="30">
                  <c:v>198856</c:v>
                </c:pt>
                <c:pt idx="31">
                  <c:v>198626</c:v>
                </c:pt>
                <c:pt idx="32">
                  <c:v>198831</c:v>
                </c:pt>
                <c:pt idx="33">
                  <c:v>198502</c:v>
                </c:pt>
                <c:pt idx="34">
                  <c:v>198477</c:v>
                </c:pt>
                <c:pt idx="35">
                  <c:v>198469</c:v>
                </c:pt>
                <c:pt idx="36">
                  <c:v>198671</c:v>
                </c:pt>
                <c:pt idx="37">
                  <c:v>198944</c:v>
                </c:pt>
                <c:pt idx="38">
                  <c:v>198831</c:v>
                </c:pt>
                <c:pt idx="39">
                  <c:v>198242</c:v>
                </c:pt>
                <c:pt idx="40">
                  <c:v>197371</c:v>
                </c:pt>
                <c:pt idx="41">
                  <c:v>196572</c:v>
                </c:pt>
                <c:pt idx="42">
                  <c:v>195583</c:v>
                </c:pt>
                <c:pt idx="43">
                  <c:v>194316</c:v>
                </c:pt>
                <c:pt idx="44">
                  <c:v>193207</c:v>
                </c:pt>
                <c:pt idx="45">
                  <c:v>192150</c:v>
                </c:pt>
              </c:numCache>
            </c:numRef>
          </c:val>
          <c:smooth val="0"/>
          <c:extLst>
            <c:ext xmlns:c16="http://schemas.microsoft.com/office/drawing/2014/chart" uri="{C3380CC4-5D6E-409C-BE32-E72D297353CC}">
              <c16:uniqueId val="{0000002E-5F61-4958-B5F1-6EBCD825730A}"/>
            </c:ext>
          </c:extLst>
        </c:ser>
        <c:ser>
          <c:idx val="2"/>
          <c:order val="1"/>
          <c:tx>
            <c:strRef>
              <c:f>'Diat 6–34 tiedot'!$A$44</c:f>
              <c:strCache>
                <c:ptCount val="1"/>
                <c:pt idx="0">
                  <c:v>Etelä-Pohjanmaa ennuste 2019</c:v>
                </c:pt>
              </c:strCache>
            </c:strRef>
          </c:tx>
          <c:spPr>
            <a:ln w="38100" cap="rnd">
              <a:solidFill>
                <a:srgbClr val="FFC000"/>
              </a:solidFill>
              <a:prstDash val="sysDash"/>
              <a:round/>
            </a:ln>
            <a:effectLst>
              <a:outerShdw blurRad="40000" dist="23000" dir="5400000" rotWithShape="0">
                <a:srgbClr val="000000">
                  <a:alpha val="35000"/>
                </a:srgbClr>
              </a:outerShdw>
            </a:effectLst>
          </c:spPr>
          <c:marker>
            <c:symbol val="none"/>
          </c:marker>
          <c:dLbls>
            <c:dLbl>
              <c:idx val="65"/>
              <c:layout>
                <c:manualLayout>
                  <c:x val="-2.8785131459655604E-2"/>
                  <c:y val="4.53150645828873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F-5F61-4958-B5F1-6EBCD825730A}"/>
                </c:ext>
              </c:extLst>
            </c:dLbl>
            <c:spPr>
              <a:solidFill>
                <a:srgbClr val="FFFFFF"/>
              </a:solidFill>
              <a:ln>
                <a:solidFill>
                  <a:srgbClr val="FFC000"/>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6–34 tiedot'!$B$3:$BO$3</c:f>
              <c:numCache>
                <c:formatCode>General</c:formatCode>
                <c:ptCount val="66"/>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numCache>
            </c:numRef>
          </c:cat>
          <c:val>
            <c:numRef>
              <c:f>'Diat 6–34 tiedot'!$B$44:$BO$44</c:f>
              <c:numCache>
                <c:formatCode>General</c:formatCode>
                <c:ptCount val="66"/>
                <c:pt idx="44" formatCode="#,##0">
                  <c:v>193243</c:v>
                </c:pt>
                <c:pt idx="45" formatCode="#,##0">
                  <c:v>192200</c:v>
                </c:pt>
                <c:pt idx="46" formatCode="#,##0">
                  <c:v>191169</c:v>
                </c:pt>
                <c:pt idx="47" formatCode="#,##0">
                  <c:v>190169</c:v>
                </c:pt>
                <c:pt idx="48" formatCode="#,##0">
                  <c:v>189183</c:v>
                </c:pt>
                <c:pt idx="49" formatCode="#,##0">
                  <c:v>188213</c:v>
                </c:pt>
                <c:pt idx="50" formatCode="#,##0">
                  <c:v>187263</c:v>
                </c:pt>
                <c:pt idx="51" formatCode="#,##0">
                  <c:v>186335</c:v>
                </c:pt>
                <c:pt idx="52" formatCode="#,##0">
                  <c:v>185406</c:v>
                </c:pt>
                <c:pt idx="53" formatCode="#,##0">
                  <c:v>184480</c:v>
                </c:pt>
                <c:pt idx="54" formatCode="#,##0">
                  <c:v>183553</c:v>
                </c:pt>
                <c:pt idx="55" formatCode="#,##0">
                  <c:v>182632</c:v>
                </c:pt>
                <c:pt idx="56" formatCode="#,##0">
                  <c:v>181702</c:v>
                </c:pt>
                <c:pt idx="57" formatCode="#,##0">
                  <c:v>180786</c:v>
                </c:pt>
                <c:pt idx="58" formatCode="#,##0">
                  <c:v>179873</c:v>
                </c:pt>
                <c:pt idx="59" formatCode="#,##0">
                  <c:v>178958</c:v>
                </c:pt>
                <c:pt idx="60" formatCode="#,##0">
                  <c:v>178035</c:v>
                </c:pt>
                <c:pt idx="61" formatCode="#,##0">
                  <c:v>177124</c:v>
                </c:pt>
                <c:pt idx="62" formatCode="#,##0">
                  <c:v>176227</c:v>
                </c:pt>
                <c:pt idx="63" formatCode="#,##0">
                  <c:v>175337</c:v>
                </c:pt>
                <c:pt idx="64" formatCode="#,##0">
                  <c:v>174460</c:v>
                </c:pt>
                <c:pt idx="65" formatCode="#,##0">
                  <c:v>173556</c:v>
                </c:pt>
              </c:numCache>
            </c:numRef>
          </c:val>
          <c:smooth val="0"/>
          <c:extLst>
            <c:ext xmlns:c16="http://schemas.microsoft.com/office/drawing/2014/chart" uri="{C3380CC4-5D6E-409C-BE32-E72D297353CC}">
              <c16:uniqueId val="{00000030-5F61-4958-B5F1-6EBCD825730A}"/>
            </c:ext>
          </c:extLst>
        </c:ser>
        <c:ser>
          <c:idx val="3"/>
          <c:order val="2"/>
          <c:tx>
            <c:strRef>
              <c:f>'Diat 6–34 tiedot'!$A$45</c:f>
              <c:strCache>
                <c:ptCount val="1"/>
                <c:pt idx="0">
                  <c:v>Etelä-Pohjanmaa ennuste 2021</c:v>
                </c:pt>
              </c:strCache>
            </c:strRef>
          </c:tx>
          <c:spPr>
            <a:ln w="38100" cap="rnd">
              <a:solidFill>
                <a:srgbClr val="FF0000"/>
              </a:solidFill>
              <a:prstDash val="sysDash"/>
              <a:round/>
            </a:ln>
            <a:effectLst>
              <a:outerShdw blurRad="40000" dist="23000" dir="5400000" rotWithShape="0">
                <a:srgbClr val="000000">
                  <a:alpha val="35000"/>
                </a:srgbClr>
              </a:outerShdw>
            </a:effectLst>
          </c:spPr>
          <c:marker>
            <c:symbol val="none"/>
          </c:marker>
          <c:dLbls>
            <c:dLbl>
              <c:idx val="65"/>
              <c:layout>
                <c:manualLayout>
                  <c:x val="-2.8785131459655604E-2"/>
                  <c:y val="-4.3049311353742993E-2"/>
                </c:manualLayout>
              </c:layout>
              <c:spPr>
                <a:solidFill>
                  <a:srgbClr val="FFFFFF"/>
                </a:solidFill>
                <a:ln>
                  <a:solidFill>
                    <a:srgbClr val="FF0000"/>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31-5F61-4958-B5F1-6EBCD825730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'Diat 6–34 tiedot'!$B$3:$BO$3</c:f>
              <c:numCache>
                <c:formatCode>General</c:formatCode>
                <c:ptCount val="66"/>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numCache>
            </c:numRef>
          </c:cat>
          <c:val>
            <c:numRef>
              <c:f>'Diat 6–34 tiedot'!$B$45:$BO$45</c:f>
              <c:numCache>
                <c:formatCode>General</c:formatCode>
                <c:ptCount val="66"/>
                <c:pt idx="46" formatCode="#,##0">
                  <c:v>191250</c:v>
                </c:pt>
                <c:pt idx="47" formatCode="#,##0">
                  <c:v>190296</c:v>
                </c:pt>
                <c:pt idx="48" formatCode="#,##0">
                  <c:v>189370</c:v>
                </c:pt>
                <c:pt idx="49" formatCode="#,##0">
                  <c:v>188439</c:v>
                </c:pt>
                <c:pt idx="50" formatCode="#,##0">
                  <c:v>187523</c:v>
                </c:pt>
                <c:pt idx="51" formatCode="#,##0">
                  <c:v>186609</c:v>
                </c:pt>
                <c:pt idx="52" formatCode="#,##0">
                  <c:v>185701</c:v>
                </c:pt>
                <c:pt idx="53" formatCode="#,##0">
                  <c:v>184780</c:v>
                </c:pt>
                <c:pt idx="54" formatCode="#,##0">
                  <c:v>183854</c:v>
                </c:pt>
                <c:pt idx="55" formatCode="#,##0">
                  <c:v>182921</c:v>
                </c:pt>
                <c:pt idx="56" formatCode="#,##0">
                  <c:v>181977</c:v>
                </c:pt>
                <c:pt idx="57" formatCode="#,##0">
                  <c:v>181045</c:v>
                </c:pt>
                <c:pt idx="58" formatCode="#,##0">
                  <c:v>180106</c:v>
                </c:pt>
                <c:pt idx="59" formatCode="#,##0">
                  <c:v>179179</c:v>
                </c:pt>
                <c:pt idx="60" formatCode="#,##0">
                  <c:v>178249</c:v>
                </c:pt>
                <c:pt idx="61" formatCode="#,##0">
                  <c:v>177315</c:v>
                </c:pt>
                <c:pt idx="62" formatCode="#,##0">
                  <c:v>176414</c:v>
                </c:pt>
                <c:pt idx="63" formatCode="#,##0">
                  <c:v>175517</c:v>
                </c:pt>
                <c:pt idx="64" formatCode="#,##0">
                  <c:v>174632</c:v>
                </c:pt>
                <c:pt idx="65" formatCode="#,##0">
                  <c:v>173749</c:v>
                </c:pt>
              </c:numCache>
            </c:numRef>
          </c:val>
          <c:smooth val="0"/>
          <c:extLst>
            <c:ext xmlns:c16="http://schemas.microsoft.com/office/drawing/2014/chart" uri="{C3380CC4-5D6E-409C-BE32-E72D297353CC}">
              <c16:uniqueId val="{00000032-5F61-4958-B5F1-6EBCD825730A}"/>
            </c:ext>
          </c:extLst>
        </c:ser>
        <c:dLbls>
          <c:showLegendKey val="0"/>
          <c:showVal val="0"/>
          <c:showCatName val="0"/>
          <c:showSerName val="0"/>
          <c:showPercent val="0"/>
          <c:showBubbleSize val="0"/>
        </c:dLbls>
        <c:smooth val="0"/>
        <c:axId val="595450824"/>
        <c:axId val="595450168"/>
      </c:lineChart>
      <c:catAx>
        <c:axId val="595450824"/>
        <c:scaling>
          <c:orientation val="minMax"/>
        </c:scaling>
        <c:delete val="0"/>
        <c:axPos val="b"/>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fi-FI"/>
          </a:p>
        </c:txPr>
        <c:crossAx val="595450168"/>
        <c:crosses val="autoZero"/>
        <c:auto val="1"/>
        <c:lblAlgn val="ctr"/>
        <c:lblOffset val="100"/>
        <c:tickLblSkip val="5"/>
        <c:noMultiLvlLbl val="0"/>
      </c:catAx>
      <c:valAx>
        <c:axId val="595450168"/>
        <c:scaling>
          <c:orientation val="minMax"/>
          <c:min val="0"/>
        </c:scaling>
        <c:delete val="0"/>
        <c:axPos val="l"/>
        <c:majorGridlines>
          <c:spPr>
            <a:ln w="9525" cap="flat" cmpd="sng" algn="ctr">
              <a:solidFill>
                <a:schemeClr val="tx2">
                  <a:lumMod val="15000"/>
                  <a:lumOff val="85000"/>
                </a:schemeClr>
              </a:solidFill>
              <a:round/>
            </a:ln>
            <a:effectLst/>
          </c:spPr>
        </c:majorGridlines>
        <c:title>
          <c:tx>
            <c:rich>
              <a:bodyPr rot="0" spcFirstLastPara="1" vertOverflow="ellipsis" wrap="square" anchor="ctr" anchorCtr="1"/>
              <a:lstStyle/>
              <a:p>
                <a:pPr>
                  <a:defRPr sz="1000" b="1" i="0" u="none" strike="noStrike" kern="1200" baseline="0">
                    <a:solidFill>
                      <a:schemeClr val="tx2"/>
                    </a:solidFill>
                    <a:latin typeface="+mn-lt"/>
                    <a:ea typeface="+mn-ea"/>
                    <a:cs typeface="+mn-cs"/>
                  </a:defRPr>
                </a:pPr>
                <a:r>
                  <a:rPr lang="en-US" sz="1000"/>
                  <a:t>Väkiluku</a:t>
                </a:r>
              </a:p>
            </c:rich>
          </c:tx>
          <c:layout>
            <c:manualLayout>
              <c:xMode val="edge"/>
              <c:yMode val="edge"/>
              <c:x val="4.7975219099425813E-3"/>
              <c:y val="2.7025797473774354E-2"/>
            </c:manualLayout>
          </c:layout>
          <c:overlay val="0"/>
          <c:spPr>
            <a:noFill/>
            <a:ln>
              <a:noFill/>
            </a:ln>
            <a:effectLst/>
          </c:spPr>
          <c:txPr>
            <a:bodyPr rot="0" spcFirstLastPara="1" vertOverflow="ellipsis" wrap="square" anchor="ctr" anchorCtr="1"/>
            <a:lstStyle/>
            <a:p>
              <a:pPr>
                <a:defRPr sz="1000" b="1" i="0" u="none" strike="noStrike" kern="1200" baseline="0">
                  <a:solidFill>
                    <a:schemeClr val="tx2"/>
                  </a:solidFill>
                  <a:latin typeface="+mn-lt"/>
                  <a:ea typeface="+mn-ea"/>
                  <a:cs typeface="+mn-cs"/>
                </a:defRPr>
              </a:pPr>
              <a:endParaRPr lang="fi-FI"/>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fi-FI"/>
          </a:p>
        </c:txPr>
        <c:crossAx val="595450824"/>
        <c:crosses val="autoZero"/>
        <c:crossBetween val="between"/>
      </c:valAx>
      <c:spPr>
        <a:noFill/>
        <a:ln>
          <a:solidFill>
            <a:schemeClr val="tx2"/>
          </a:solidFill>
        </a:ln>
        <a:effectLst/>
      </c:spPr>
    </c:plotArea>
    <c:legend>
      <c:legendPos val="b"/>
      <c:layout>
        <c:manualLayout>
          <c:xMode val="edge"/>
          <c:yMode val="edge"/>
          <c:x val="9.6701546287901646E-2"/>
          <c:y val="0.61737065581959605"/>
          <c:w val="0.33665715460949147"/>
          <c:h val="0.26576304146150004"/>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rgbClr val="1F497D"/>
      </a:solidFill>
      <a:round/>
    </a:ln>
    <a:effectLst/>
  </c:spPr>
  <c:txPr>
    <a:bodyPr/>
    <a:lstStyle/>
    <a:p>
      <a:pPr>
        <a:defRPr/>
      </a:pPr>
      <a:endParaRPr lang="fi-FI"/>
    </a:p>
  </c:txPr>
  <c:externalData r:id="rId4">
    <c:autoUpdate val="0"/>
  </c:externalData>
  <c:userShapes r:id="rId5"/>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r>
              <a:rPr lang="fi-FI" sz="1400"/>
              <a:t>Pohjanmaan väestönkehitys 1975–2020 ja Tilastokeskuksen väestöennusteet</a:t>
            </a:r>
          </a:p>
        </c:rich>
      </c:tx>
      <c:layout>
        <c:manualLayout>
          <c:xMode val="edge"/>
          <c:yMode val="edge"/>
          <c:x val="0.1555618515160673"/>
          <c:y val="2.0391779062299293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fi-FI"/>
        </a:p>
      </c:txPr>
    </c:title>
    <c:autoTitleDeleted val="0"/>
    <c:plotArea>
      <c:layout>
        <c:manualLayout>
          <c:layoutTarget val="inner"/>
          <c:xMode val="edge"/>
          <c:yMode val="edge"/>
          <c:x val="7.9077893623451204E-2"/>
          <c:y val="8.4036787268964533E-2"/>
          <c:w val="0.89620126926563914"/>
          <c:h val="0.82743256262042386"/>
        </c:manualLayout>
      </c:layout>
      <c:lineChart>
        <c:grouping val="standard"/>
        <c:varyColors val="0"/>
        <c:ser>
          <c:idx val="0"/>
          <c:order val="0"/>
          <c:tx>
            <c:strRef>
              <c:f>'Diat 6–34 tiedot'!$A$46</c:f>
              <c:strCache>
                <c:ptCount val="1"/>
                <c:pt idx="0">
                  <c:v>Pohjanmaa toteutunut</c:v>
                </c:pt>
              </c:strCache>
            </c:strRef>
          </c:tx>
          <c:spPr>
            <a:ln w="38100" cap="rnd">
              <a:solidFill>
                <a:schemeClr val="tx2"/>
              </a:solidFill>
              <a:round/>
            </a:ln>
            <a:effectLst>
              <a:outerShdw blurRad="40000" dist="23000" dir="5400000" rotWithShape="0">
                <a:srgbClr val="000000">
                  <a:alpha val="35000"/>
                </a:srgbClr>
              </a:outerShdw>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CD78-442D-A6B2-975AE6233C25}"/>
                </c:ext>
              </c:extLst>
            </c:dLbl>
            <c:dLbl>
              <c:idx val="1"/>
              <c:delete val="1"/>
              <c:extLst>
                <c:ext xmlns:c15="http://schemas.microsoft.com/office/drawing/2012/chart" uri="{CE6537A1-D6FC-4f65-9D91-7224C49458BB}"/>
                <c:ext xmlns:c16="http://schemas.microsoft.com/office/drawing/2014/chart" uri="{C3380CC4-5D6E-409C-BE32-E72D297353CC}">
                  <c16:uniqueId val="{00000001-CD78-442D-A6B2-975AE6233C25}"/>
                </c:ext>
              </c:extLst>
            </c:dLbl>
            <c:dLbl>
              <c:idx val="2"/>
              <c:delete val="1"/>
              <c:extLst>
                <c:ext xmlns:c15="http://schemas.microsoft.com/office/drawing/2012/chart" uri="{CE6537A1-D6FC-4f65-9D91-7224C49458BB}"/>
                <c:ext xmlns:c16="http://schemas.microsoft.com/office/drawing/2014/chart" uri="{C3380CC4-5D6E-409C-BE32-E72D297353CC}">
                  <c16:uniqueId val="{00000002-CD78-442D-A6B2-975AE6233C25}"/>
                </c:ext>
              </c:extLst>
            </c:dLbl>
            <c:dLbl>
              <c:idx val="3"/>
              <c:delete val="1"/>
              <c:extLst>
                <c:ext xmlns:c15="http://schemas.microsoft.com/office/drawing/2012/chart" uri="{CE6537A1-D6FC-4f65-9D91-7224C49458BB}"/>
                <c:ext xmlns:c16="http://schemas.microsoft.com/office/drawing/2014/chart" uri="{C3380CC4-5D6E-409C-BE32-E72D297353CC}">
                  <c16:uniqueId val="{00000003-CD78-442D-A6B2-975AE6233C25}"/>
                </c:ext>
              </c:extLst>
            </c:dLbl>
            <c:dLbl>
              <c:idx val="4"/>
              <c:delete val="1"/>
              <c:extLst>
                <c:ext xmlns:c15="http://schemas.microsoft.com/office/drawing/2012/chart" uri="{CE6537A1-D6FC-4f65-9D91-7224C49458BB}"/>
                <c:ext xmlns:c16="http://schemas.microsoft.com/office/drawing/2014/chart" uri="{C3380CC4-5D6E-409C-BE32-E72D297353CC}">
                  <c16:uniqueId val="{00000004-CD78-442D-A6B2-975AE6233C25}"/>
                </c:ext>
              </c:extLst>
            </c:dLbl>
            <c:dLbl>
              <c:idx val="5"/>
              <c:delete val="1"/>
              <c:extLst>
                <c:ext xmlns:c15="http://schemas.microsoft.com/office/drawing/2012/chart" uri="{CE6537A1-D6FC-4f65-9D91-7224C49458BB}"/>
                <c:ext xmlns:c16="http://schemas.microsoft.com/office/drawing/2014/chart" uri="{C3380CC4-5D6E-409C-BE32-E72D297353CC}">
                  <c16:uniqueId val="{00000005-CD78-442D-A6B2-975AE6233C25}"/>
                </c:ext>
              </c:extLst>
            </c:dLbl>
            <c:dLbl>
              <c:idx val="6"/>
              <c:delete val="1"/>
              <c:extLst>
                <c:ext xmlns:c15="http://schemas.microsoft.com/office/drawing/2012/chart" uri="{CE6537A1-D6FC-4f65-9D91-7224C49458BB}"/>
                <c:ext xmlns:c16="http://schemas.microsoft.com/office/drawing/2014/chart" uri="{C3380CC4-5D6E-409C-BE32-E72D297353CC}">
                  <c16:uniqueId val="{00000006-CD78-442D-A6B2-975AE6233C25}"/>
                </c:ext>
              </c:extLst>
            </c:dLbl>
            <c:dLbl>
              <c:idx val="7"/>
              <c:delete val="1"/>
              <c:extLst>
                <c:ext xmlns:c15="http://schemas.microsoft.com/office/drawing/2012/chart" uri="{CE6537A1-D6FC-4f65-9D91-7224C49458BB}"/>
                <c:ext xmlns:c16="http://schemas.microsoft.com/office/drawing/2014/chart" uri="{C3380CC4-5D6E-409C-BE32-E72D297353CC}">
                  <c16:uniqueId val="{00000007-CD78-442D-A6B2-975AE6233C25}"/>
                </c:ext>
              </c:extLst>
            </c:dLbl>
            <c:dLbl>
              <c:idx val="8"/>
              <c:delete val="1"/>
              <c:extLst>
                <c:ext xmlns:c15="http://schemas.microsoft.com/office/drawing/2012/chart" uri="{CE6537A1-D6FC-4f65-9D91-7224C49458BB}"/>
                <c:ext xmlns:c16="http://schemas.microsoft.com/office/drawing/2014/chart" uri="{C3380CC4-5D6E-409C-BE32-E72D297353CC}">
                  <c16:uniqueId val="{00000008-CD78-442D-A6B2-975AE6233C25}"/>
                </c:ext>
              </c:extLst>
            </c:dLbl>
            <c:dLbl>
              <c:idx val="9"/>
              <c:delete val="1"/>
              <c:extLst>
                <c:ext xmlns:c15="http://schemas.microsoft.com/office/drawing/2012/chart" uri="{CE6537A1-D6FC-4f65-9D91-7224C49458BB}"/>
                <c:ext xmlns:c16="http://schemas.microsoft.com/office/drawing/2014/chart" uri="{C3380CC4-5D6E-409C-BE32-E72D297353CC}">
                  <c16:uniqueId val="{00000009-CD78-442D-A6B2-975AE6233C25}"/>
                </c:ext>
              </c:extLst>
            </c:dLbl>
            <c:dLbl>
              <c:idx val="10"/>
              <c:delete val="1"/>
              <c:extLst>
                <c:ext xmlns:c15="http://schemas.microsoft.com/office/drawing/2012/chart" uri="{CE6537A1-D6FC-4f65-9D91-7224C49458BB}"/>
                <c:ext xmlns:c16="http://schemas.microsoft.com/office/drawing/2014/chart" uri="{C3380CC4-5D6E-409C-BE32-E72D297353CC}">
                  <c16:uniqueId val="{0000000A-CD78-442D-A6B2-975AE6233C25}"/>
                </c:ext>
              </c:extLst>
            </c:dLbl>
            <c:dLbl>
              <c:idx val="11"/>
              <c:delete val="1"/>
              <c:extLst>
                <c:ext xmlns:c15="http://schemas.microsoft.com/office/drawing/2012/chart" uri="{CE6537A1-D6FC-4f65-9D91-7224C49458BB}"/>
                <c:ext xmlns:c16="http://schemas.microsoft.com/office/drawing/2014/chart" uri="{C3380CC4-5D6E-409C-BE32-E72D297353CC}">
                  <c16:uniqueId val="{0000000B-CD78-442D-A6B2-975AE6233C25}"/>
                </c:ext>
              </c:extLst>
            </c:dLbl>
            <c:dLbl>
              <c:idx val="12"/>
              <c:delete val="1"/>
              <c:extLst>
                <c:ext xmlns:c15="http://schemas.microsoft.com/office/drawing/2012/chart" uri="{CE6537A1-D6FC-4f65-9D91-7224C49458BB}"/>
                <c:ext xmlns:c16="http://schemas.microsoft.com/office/drawing/2014/chart" uri="{C3380CC4-5D6E-409C-BE32-E72D297353CC}">
                  <c16:uniqueId val="{0000000C-CD78-442D-A6B2-975AE6233C25}"/>
                </c:ext>
              </c:extLst>
            </c:dLbl>
            <c:dLbl>
              <c:idx val="13"/>
              <c:delete val="1"/>
              <c:extLst>
                <c:ext xmlns:c15="http://schemas.microsoft.com/office/drawing/2012/chart" uri="{CE6537A1-D6FC-4f65-9D91-7224C49458BB}"/>
                <c:ext xmlns:c16="http://schemas.microsoft.com/office/drawing/2014/chart" uri="{C3380CC4-5D6E-409C-BE32-E72D297353CC}">
                  <c16:uniqueId val="{0000000D-CD78-442D-A6B2-975AE6233C25}"/>
                </c:ext>
              </c:extLst>
            </c:dLbl>
            <c:dLbl>
              <c:idx val="14"/>
              <c:delete val="1"/>
              <c:extLst>
                <c:ext xmlns:c15="http://schemas.microsoft.com/office/drawing/2012/chart" uri="{CE6537A1-D6FC-4f65-9D91-7224C49458BB}"/>
                <c:ext xmlns:c16="http://schemas.microsoft.com/office/drawing/2014/chart" uri="{C3380CC4-5D6E-409C-BE32-E72D297353CC}">
                  <c16:uniqueId val="{0000000E-CD78-442D-A6B2-975AE6233C25}"/>
                </c:ext>
              </c:extLst>
            </c:dLbl>
            <c:dLbl>
              <c:idx val="15"/>
              <c:delete val="1"/>
              <c:extLst>
                <c:ext xmlns:c15="http://schemas.microsoft.com/office/drawing/2012/chart" uri="{CE6537A1-D6FC-4f65-9D91-7224C49458BB}"/>
                <c:ext xmlns:c16="http://schemas.microsoft.com/office/drawing/2014/chart" uri="{C3380CC4-5D6E-409C-BE32-E72D297353CC}">
                  <c16:uniqueId val="{0000000F-CD78-442D-A6B2-975AE6233C25}"/>
                </c:ext>
              </c:extLst>
            </c:dLbl>
            <c:dLbl>
              <c:idx val="16"/>
              <c:delete val="1"/>
              <c:extLst>
                <c:ext xmlns:c15="http://schemas.microsoft.com/office/drawing/2012/chart" uri="{CE6537A1-D6FC-4f65-9D91-7224C49458BB}"/>
                <c:ext xmlns:c16="http://schemas.microsoft.com/office/drawing/2014/chart" uri="{C3380CC4-5D6E-409C-BE32-E72D297353CC}">
                  <c16:uniqueId val="{00000010-CD78-442D-A6B2-975AE6233C25}"/>
                </c:ext>
              </c:extLst>
            </c:dLbl>
            <c:dLbl>
              <c:idx val="17"/>
              <c:delete val="1"/>
              <c:extLst>
                <c:ext xmlns:c15="http://schemas.microsoft.com/office/drawing/2012/chart" uri="{CE6537A1-D6FC-4f65-9D91-7224C49458BB}"/>
                <c:ext xmlns:c16="http://schemas.microsoft.com/office/drawing/2014/chart" uri="{C3380CC4-5D6E-409C-BE32-E72D297353CC}">
                  <c16:uniqueId val="{00000011-CD78-442D-A6B2-975AE6233C25}"/>
                </c:ext>
              </c:extLst>
            </c:dLbl>
            <c:dLbl>
              <c:idx val="18"/>
              <c:delete val="1"/>
              <c:extLst>
                <c:ext xmlns:c15="http://schemas.microsoft.com/office/drawing/2012/chart" uri="{CE6537A1-D6FC-4f65-9D91-7224C49458BB}"/>
                <c:ext xmlns:c16="http://schemas.microsoft.com/office/drawing/2014/chart" uri="{C3380CC4-5D6E-409C-BE32-E72D297353CC}">
                  <c16:uniqueId val="{00000012-CD78-442D-A6B2-975AE6233C25}"/>
                </c:ext>
              </c:extLst>
            </c:dLbl>
            <c:dLbl>
              <c:idx val="19"/>
              <c:delete val="1"/>
              <c:extLst>
                <c:ext xmlns:c15="http://schemas.microsoft.com/office/drawing/2012/chart" uri="{CE6537A1-D6FC-4f65-9D91-7224C49458BB}"/>
                <c:ext xmlns:c16="http://schemas.microsoft.com/office/drawing/2014/chart" uri="{C3380CC4-5D6E-409C-BE32-E72D297353CC}">
                  <c16:uniqueId val="{00000013-CD78-442D-A6B2-975AE6233C25}"/>
                </c:ext>
              </c:extLst>
            </c:dLbl>
            <c:dLbl>
              <c:idx val="20"/>
              <c:delete val="1"/>
              <c:extLst>
                <c:ext xmlns:c15="http://schemas.microsoft.com/office/drawing/2012/chart" uri="{CE6537A1-D6FC-4f65-9D91-7224C49458BB}"/>
                <c:ext xmlns:c16="http://schemas.microsoft.com/office/drawing/2014/chart" uri="{C3380CC4-5D6E-409C-BE32-E72D297353CC}">
                  <c16:uniqueId val="{00000014-CD78-442D-A6B2-975AE6233C25}"/>
                </c:ext>
              </c:extLst>
            </c:dLbl>
            <c:dLbl>
              <c:idx val="21"/>
              <c:delete val="1"/>
              <c:extLst>
                <c:ext xmlns:c15="http://schemas.microsoft.com/office/drawing/2012/chart" uri="{CE6537A1-D6FC-4f65-9D91-7224C49458BB}"/>
                <c:ext xmlns:c16="http://schemas.microsoft.com/office/drawing/2014/chart" uri="{C3380CC4-5D6E-409C-BE32-E72D297353CC}">
                  <c16:uniqueId val="{00000015-CD78-442D-A6B2-975AE6233C25}"/>
                </c:ext>
              </c:extLst>
            </c:dLbl>
            <c:dLbl>
              <c:idx val="22"/>
              <c:delete val="1"/>
              <c:extLst>
                <c:ext xmlns:c15="http://schemas.microsoft.com/office/drawing/2012/chart" uri="{CE6537A1-D6FC-4f65-9D91-7224C49458BB}"/>
                <c:ext xmlns:c16="http://schemas.microsoft.com/office/drawing/2014/chart" uri="{C3380CC4-5D6E-409C-BE32-E72D297353CC}">
                  <c16:uniqueId val="{00000016-CD78-442D-A6B2-975AE6233C25}"/>
                </c:ext>
              </c:extLst>
            </c:dLbl>
            <c:dLbl>
              <c:idx val="23"/>
              <c:delete val="1"/>
              <c:extLst>
                <c:ext xmlns:c15="http://schemas.microsoft.com/office/drawing/2012/chart" uri="{CE6537A1-D6FC-4f65-9D91-7224C49458BB}"/>
                <c:ext xmlns:c16="http://schemas.microsoft.com/office/drawing/2014/chart" uri="{C3380CC4-5D6E-409C-BE32-E72D297353CC}">
                  <c16:uniqueId val="{00000017-CD78-442D-A6B2-975AE6233C25}"/>
                </c:ext>
              </c:extLst>
            </c:dLbl>
            <c:dLbl>
              <c:idx val="24"/>
              <c:delete val="1"/>
              <c:extLst>
                <c:ext xmlns:c15="http://schemas.microsoft.com/office/drawing/2012/chart" uri="{CE6537A1-D6FC-4f65-9D91-7224C49458BB}"/>
                <c:ext xmlns:c16="http://schemas.microsoft.com/office/drawing/2014/chart" uri="{C3380CC4-5D6E-409C-BE32-E72D297353CC}">
                  <c16:uniqueId val="{00000018-CD78-442D-A6B2-975AE6233C25}"/>
                </c:ext>
              </c:extLst>
            </c:dLbl>
            <c:dLbl>
              <c:idx val="25"/>
              <c:delete val="1"/>
              <c:extLst>
                <c:ext xmlns:c15="http://schemas.microsoft.com/office/drawing/2012/chart" uri="{CE6537A1-D6FC-4f65-9D91-7224C49458BB}"/>
                <c:ext xmlns:c16="http://schemas.microsoft.com/office/drawing/2014/chart" uri="{C3380CC4-5D6E-409C-BE32-E72D297353CC}">
                  <c16:uniqueId val="{00000019-CD78-442D-A6B2-975AE6233C25}"/>
                </c:ext>
              </c:extLst>
            </c:dLbl>
            <c:dLbl>
              <c:idx val="26"/>
              <c:delete val="1"/>
              <c:extLst>
                <c:ext xmlns:c15="http://schemas.microsoft.com/office/drawing/2012/chart" uri="{CE6537A1-D6FC-4f65-9D91-7224C49458BB}"/>
                <c:ext xmlns:c16="http://schemas.microsoft.com/office/drawing/2014/chart" uri="{C3380CC4-5D6E-409C-BE32-E72D297353CC}">
                  <c16:uniqueId val="{0000001A-CD78-442D-A6B2-975AE6233C25}"/>
                </c:ext>
              </c:extLst>
            </c:dLbl>
            <c:dLbl>
              <c:idx val="27"/>
              <c:delete val="1"/>
              <c:extLst>
                <c:ext xmlns:c15="http://schemas.microsoft.com/office/drawing/2012/chart" uri="{CE6537A1-D6FC-4f65-9D91-7224C49458BB}"/>
                <c:ext xmlns:c16="http://schemas.microsoft.com/office/drawing/2014/chart" uri="{C3380CC4-5D6E-409C-BE32-E72D297353CC}">
                  <c16:uniqueId val="{0000001B-CD78-442D-A6B2-975AE6233C25}"/>
                </c:ext>
              </c:extLst>
            </c:dLbl>
            <c:dLbl>
              <c:idx val="28"/>
              <c:delete val="1"/>
              <c:extLst>
                <c:ext xmlns:c15="http://schemas.microsoft.com/office/drawing/2012/chart" uri="{CE6537A1-D6FC-4f65-9D91-7224C49458BB}"/>
                <c:ext xmlns:c16="http://schemas.microsoft.com/office/drawing/2014/chart" uri="{C3380CC4-5D6E-409C-BE32-E72D297353CC}">
                  <c16:uniqueId val="{0000001C-CD78-442D-A6B2-975AE6233C25}"/>
                </c:ext>
              </c:extLst>
            </c:dLbl>
            <c:dLbl>
              <c:idx val="29"/>
              <c:delete val="1"/>
              <c:extLst>
                <c:ext xmlns:c15="http://schemas.microsoft.com/office/drawing/2012/chart" uri="{CE6537A1-D6FC-4f65-9D91-7224C49458BB}"/>
                <c:ext xmlns:c16="http://schemas.microsoft.com/office/drawing/2014/chart" uri="{C3380CC4-5D6E-409C-BE32-E72D297353CC}">
                  <c16:uniqueId val="{0000001D-CD78-442D-A6B2-975AE6233C25}"/>
                </c:ext>
              </c:extLst>
            </c:dLbl>
            <c:dLbl>
              <c:idx val="30"/>
              <c:delete val="1"/>
              <c:extLst>
                <c:ext xmlns:c15="http://schemas.microsoft.com/office/drawing/2012/chart" uri="{CE6537A1-D6FC-4f65-9D91-7224C49458BB}"/>
                <c:ext xmlns:c16="http://schemas.microsoft.com/office/drawing/2014/chart" uri="{C3380CC4-5D6E-409C-BE32-E72D297353CC}">
                  <c16:uniqueId val="{0000001E-CD78-442D-A6B2-975AE6233C25}"/>
                </c:ext>
              </c:extLst>
            </c:dLbl>
            <c:dLbl>
              <c:idx val="31"/>
              <c:delete val="1"/>
              <c:extLst>
                <c:ext xmlns:c15="http://schemas.microsoft.com/office/drawing/2012/chart" uri="{CE6537A1-D6FC-4f65-9D91-7224C49458BB}"/>
                <c:ext xmlns:c16="http://schemas.microsoft.com/office/drawing/2014/chart" uri="{C3380CC4-5D6E-409C-BE32-E72D297353CC}">
                  <c16:uniqueId val="{0000001F-CD78-442D-A6B2-975AE6233C25}"/>
                </c:ext>
              </c:extLst>
            </c:dLbl>
            <c:dLbl>
              <c:idx val="32"/>
              <c:delete val="1"/>
              <c:extLst>
                <c:ext xmlns:c15="http://schemas.microsoft.com/office/drawing/2012/chart" uri="{CE6537A1-D6FC-4f65-9D91-7224C49458BB}"/>
                <c:ext xmlns:c16="http://schemas.microsoft.com/office/drawing/2014/chart" uri="{C3380CC4-5D6E-409C-BE32-E72D297353CC}">
                  <c16:uniqueId val="{00000020-CD78-442D-A6B2-975AE6233C25}"/>
                </c:ext>
              </c:extLst>
            </c:dLbl>
            <c:dLbl>
              <c:idx val="33"/>
              <c:delete val="1"/>
              <c:extLst>
                <c:ext xmlns:c15="http://schemas.microsoft.com/office/drawing/2012/chart" uri="{CE6537A1-D6FC-4f65-9D91-7224C49458BB}"/>
                <c:ext xmlns:c16="http://schemas.microsoft.com/office/drawing/2014/chart" uri="{C3380CC4-5D6E-409C-BE32-E72D297353CC}">
                  <c16:uniqueId val="{00000021-CD78-442D-A6B2-975AE6233C25}"/>
                </c:ext>
              </c:extLst>
            </c:dLbl>
            <c:dLbl>
              <c:idx val="34"/>
              <c:delete val="1"/>
              <c:extLst>
                <c:ext xmlns:c15="http://schemas.microsoft.com/office/drawing/2012/chart" uri="{CE6537A1-D6FC-4f65-9D91-7224C49458BB}"/>
                <c:ext xmlns:c16="http://schemas.microsoft.com/office/drawing/2014/chart" uri="{C3380CC4-5D6E-409C-BE32-E72D297353CC}">
                  <c16:uniqueId val="{00000022-CD78-442D-A6B2-975AE6233C25}"/>
                </c:ext>
              </c:extLst>
            </c:dLbl>
            <c:dLbl>
              <c:idx val="35"/>
              <c:delete val="1"/>
              <c:extLst>
                <c:ext xmlns:c15="http://schemas.microsoft.com/office/drawing/2012/chart" uri="{CE6537A1-D6FC-4f65-9D91-7224C49458BB}"/>
                <c:ext xmlns:c16="http://schemas.microsoft.com/office/drawing/2014/chart" uri="{C3380CC4-5D6E-409C-BE32-E72D297353CC}">
                  <c16:uniqueId val="{00000023-CD78-442D-A6B2-975AE6233C25}"/>
                </c:ext>
              </c:extLst>
            </c:dLbl>
            <c:dLbl>
              <c:idx val="36"/>
              <c:delete val="1"/>
              <c:extLst>
                <c:ext xmlns:c15="http://schemas.microsoft.com/office/drawing/2012/chart" uri="{CE6537A1-D6FC-4f65-9D91-7224C49458BB}"/>
                <c:ext xmlns:c16="http://schemas.microsoft.com/office/drawing/2014/chart" uri="{C3380CC4-5D6E-409C-BE32-E72D297353CC}">
                  <c16:uniqueId val="{00000024-CD78-442D-A6B2-975AE6233C25}"/>
                </c:ext>
              </c:extLst>
            </c:dLbl>
            <c:dLbl>
              <c:idx val="37"/>
              <c:delete val="1"/>
              <c:extLst>
                <c:ext xmlns:c15="http://schemas.microsoft.com/office/drawing/2012/chart" uri="{CE6537A1-D6FC-4f65-9D91-7224C49458BB}"/>
                <c:ext xmlns:c16="http://schemas.microsoft.com/office/drawing/2014/chart" uri="{C3380CC4-5D6E-409C-BE32-E72D297353CC}">
                  <c16:uniqueId val="{00000025-CD78-442D-A6B2-975AE6233C25}"/>
                </c:ext>
              </c:extLst>
            </c:dLbl>
            <c:dLbl>
              <c:idx val="38"/>
              <c:delete val="1"/>
              <c:extLst>
                <c:ext xmlns:c15="http://schemas.microsoft.com/office/drawing/2012/chart" uri="{CE6537A1-D6FC-4f65-9D91-7224C49458BB}"/>
                <c:ext xmlns:c16="http://schemas.microsoft.com/office/drawing/2014/chart" uri="{C3380CC4-5D6E-409C-BE32-E72D297353CC}">
                  <c16:uniqueId val="{00000026-CD78-442D-A6B2-975AE6233C25}"/>
                </c:ext>
              </c:extLst>
            </c:dLbl>
            <c:dLbl>
              <c:idx val="39"/>
              <c:delete val="1"/>
              <c:extLst>
                <c:ext xmlns:c15="http://schemas.microsoft.com/office/drawing/2012/chart" uri="{CE6537A1-D6FC-4f65-9D91-7224C49458BB}"/>
                <c:ext xmlns:c16="http://schemas.microsoft.com/office/drawing/2014/chart" uri="{C3380CC4-5D6E-409C-BE32-E72D297353CC}">
                  <c16:uniqueId val="{00000027-CD78-442D-A6B2-975AE6233C25}"/>
                </c:ext>
              </c:extLst>
            </c:dLbl>
            <c:dLbl>
              <c:idx val="40"/>
              <c:delete val="1"/>
              <c:extLst>
                <c:ext xmlns:c15="http://schemas.microsoft.com/office/drawing/2012/chart" uri="{CE6537A1-D6FC-4f65-9D91-7224C49458BB}"/>
                <c:ext xmlns:c16="http://schemas.microsoft.com/office/drawing/2014/chart" uri="{C3380CC4-5D6E-409C-BE32-E72D297353CC}">
                  <c16:uniqueId val="{00000028-CD78-442D-A6B2-975AE6233C25}"/>
                </c:ext>
              </c:extLst>
            </c:dLbl>
            <c:dLbl>
              <c:idx val="41"/>
              <c:delete val="1"/>
              <c:extLst>
                <c:ext xmlns:c15="http://schemas.microsoft.com/office/drawing/2012/chart" uri="{CE6537A1-D6FC-4f65-9D91-7224C49458BB}"/>
                <c:ext xmlns:c16="http://schemas.microsoft.com/office/drawing/2014/chart" uri="{C3380CC4-5D6E-409C-BE32-E72D297353CC}">
                  <c16:uniqueId val="{00000029-CD78-442D-A6B2-975AE6233C25}"/>
                </c:ext>
              </c:extLst>
            </c:dLbl>
            <c:dLbl>
              <c:idx val="42"/>
              <c:delete val="1"/>
              <c:extLst>
                <c:ext xmlns:c15="http://schemas.microsoft.com/office/drawing/2012/chart" uri="{CE6537A1-D6FC-4f65-9D91-7224C49458BB}"/>
                <c:ext xmlns:c16="http://schemas.microsoft.com/office/drawing/2014/chart" uri="{C3380CC4-5D6E-409C-BE32-E72D297353CC}">
                  <c16:uniqueId val="{0000002A-CD78-442D-A6B2-975AE6233C25}"/>
                </c:ext>
              </c:extLst>
            </c:dLbl>
            <c:dLbl>
              <c:idx val="43"/>
              <c:delete val="1"/>
              <c:extLst>
                <c:ext xmlns:c15="http://schemas.microsoft.com/office/drawing/2012/chart" uri="{CE6537A1-D6FC-4f65-9D91-7224C49458BB}"/>
                <c:ext xmlns:c16="http://schemas.microsoft.com/office/drawing/2014/chart" uri="{C3380CC4-5D6E-409C-BE32-E72D297353CC}">
                  <c16:uniqueId val="{0000002B-CD78-442D-A6B2-975AE6233C25}"/>
                </c:ext>
              </c:extLst>
            </c:dLbl>
            <c:dLbl>
              <c:idx val="44"/>
              <c:delete val="1"/>
              <c:extLst>
                <c:ext xmlns:c15="http://schemas.microsoft.com/office/drawing/2012/chart" uri="{CE6537A1-D6FC-4f65-9D91-7224C49458BB}"/>
                <c:ext xmlns:c16="http://schemas.microsoft.com/office/drawing/2014/chart" uri="{C3380CC4-5D6E-409C-BE32-E72D297353CC}">
                  <c16:uniqueId val="{0000002C-CD78-442D-A6B2-975AE6233C25}"/>
                </c:ext>
              </c:extLst>
            </c:dLbl>
            <c:dLbl>
              <c:idx val="45"/>
              <c:layout>
                <c:manualLayout>
                  <c:x val="-6.236778482925355E-2"/>
                  <c:y val="-4.9846571041176069E-2"/>
                </c:manualLayout>
              </c:layout>
              <c:spPr>
                <a:solidFill>
                  <a:srgbClr val="FFFFFF"/>
                </a:solidFill>
                <a:ln>
                  <a:solidFill>
                    <a:srgbClr val="1F497D"/>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2D-CD78-442D-A6B2-975AE6233C2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'Diat 6–34 tiedot'!$B$3:$BO$3</c:f>
              <c:numCache>
                <c:formatCode>General</c:formatCode>
                <c:ptCount val="66"/>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numCache>
            </c:numRef>
          </c:cat>
          <c:val>
            <c:numRef>
              <c:f>'Diat 6–34 tiedot'!$B$46:$BO$46</c:f>
              <c:numCache>
                <c:formatCode>#,##0</c:formatCode>
                <c:ptCount val="66"/>
                <c:pt idx="0">
                  <c:v>161392</c:v>
                </c:pt>
                <c:pt idx="1">
                  <c:v>161581</c:v>
                </c:pt>
                <c:pt idx="2">
                  <c:v>161781</c:v>
                </c:pt>
                <c:pt idx="3">
                  <c:v>162155</c:v>
                </c:pt>
                <c:pt idx="4">
                  <c:v>162714</c:v>
                </c:pt>
                <c:pt idx="5">
                  <c:v>163556</c:v>
                </c:pt>
                <c:pt idx="6">
                  <c:v>164561</c:v>
                </c:pt>
                <c:pt idx="7">
                  <c:v>165771</c:v>
                </c:pt>
                <c:pt idx="8">
                  <c:v>166599</c:v>
                </c:pt>
                <c:pt idx="9">
                  <c:v>167268</c:v>
                </c:pt>
                <c:pt idx="10">
                  <c:v>167411</c:v>
                </c:pt>
                <c:pt idx="11">
                  <c:v>167439</c:v>
                </c:pt>
                <c:pt idx="12">
                  <c:v>166999</c:v>
                </c:pt>
                <c:pt idx="13">
                  <c:v>166639</c:v>
                </c:pt>
                <c:pt idx="14">
                  <c:v>166821</c:v>
                </c:pt>
                <c:pt idx="15">
                  <c:v>167108</c:v>
                </c:pt>
                <c:pt idx="16">
                  <c:v>167807</c:v>
                </c:pt>
                <c:pt idx="17">
                  <c:v>168379</c:v>
                </c:pt>
                <c:pt idx="18">
                  <c:v>168698</c:v>
                </c:pt>
                <c:pt idx="19">
                  <c:v>168833</c:v>
                </c:pt>
                <c:pt idx="20">
                  <c:v>168888</c:v>
                </c:pt>
                <c:pt idx="21">
                  <c:v>169019</c:v>
                </c:pt>
                <c:pt idx="22">
                  <c:v>168964</c:v>
                </c:pt>
                <c:pt idx="23">
                  <c:v>168867</c:v>
                </c:pt>
                <c:pt idx="24">
                  <c:v>168326</c:v>
                </c:pt>
                <c:pt idx="25">
                  <c:v>168077</c:v>
                </c:pt>
                <c:pt idx="26">
                  <c:v>167986</c:v>
                </c:pt>
                <c:pt idx="27">
                  <c:v>167921</c:v>
                </c:pt>
                <c:pt idx="28">
                  <c:v>168046</c:v>
                </c:pt>
                <c:pt idx="29">
                  <c:v>168361</c:v>
                </c:pt>
                <c:pt idx="30">
                  <c:v>168583</c:v>
                </c:pt>
                <c:pt idx="31">
                  <c:v>169170</c:v>
                </c:pt>
                <c:pt idx="32">
                  <c:v>169971</c:v>
                </c:pt>
                <c:pt idx="33">
                  <c:v>170994</c:v>
                </c:pt>
                <c:pt idx="34">
                  <c:v>172085</c:v>
                </c:pt>
                <c:pt idx="35">
                  <c:v>172981</c:v>
                </c:pt>
                <c:pt idx="36">
                  <c:v>174170</c:v>
                </c:pt>
                <c:pt idx="37">
                  <c:v>174777</c:v>
                </c:pt>
                <c:pt idx="38">
                  <c:v>175530</c:v>
                </c:pt>
                <c:pt idx="39">
                  <c:v>176314</c:v>
                </c:pt>
                <c:pt idx="40">
                  <c:v>176894</c:v>
                </c:pt>
                <c:pt idx="41">
                  <c:v>176729</c:v>
                </c:pt>
                <c:pt idx="42">
                  <c:v>176272</c:v>
                </c:pt>
                <c:pt idx="43">
                  <c:v>176193</c:v>
                </c:pt>
                <c:pt idx="44">
                  <c:v>175923</c:v>
                </c:pt>
                <c:pt idx="45">
                  <c:v>175816</c:v>
                </c:pt>
              </c:numCache>
            </c:numRef>
          </c:val>
          <c:smooth val="0"/>
          <c:extLst>
            <c:ext xmlns:c16="http://schemas.microsoft.com/office/drawing/2014/chart" uri="{C3380CC4-5D6E-409C-BE32-E72D297353CC}">
              <c16:uniqueId val="{0000002E-CD78-442D-A6B2-975AE6233C25}"/>
            </c:ext>
          </c:extLst>
        </c:ser>
        <c:ser>
          <c:idx val="2"/>
          <c:order val="1"/>
          <c:tx>
            <c:strRef>
              <c:f>'Diat 6–34 tiedot'!$A$47</c:f>
              <c:strCache>
                <c:ptCount val="1"/>
                <c:pt idx="0">
                  <c:v>Pohjanmaa ennuste 2019</c:v>
                </c:pt>
              </c:strCache>
            </c:strRef>
          </c:tx>
          <c:spPr>
            <a:ln w="38100" cap="rnd">
              <a:solidFill>
                <a:srgbClr val="FFC000"/>
              </a:solidFill>
              <a:prstDash val="sysDash"/>
              <a:round/>
            </a:ln>
            <a:effectLst>
              <a:outerShdw blurRad="40000" dist="23000" dir="5400000" rotWithShape="0">
                <a:srgbClr val="000000">
                  <a:alpha val="35000"/>
                </a:srgbClr>
              </a:outerShdw>
            </a:effectLst>
          </c:spPr>
          <c:marker>
            <c:symbol val="none"/>
          </c:marker>
          <c:dLbls>
            <c:dLbl>
              <c:idx val="65"/>
              <c:layout>
                <c:manualLayout>
                  <c:x val="-3.1983479399617203E-2"/>
                  <c:y val="-4.98465710411760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F-CD78-442D-A6B2-975AE6233C25}"/>
                </c:ext>
              </c:extLst>
            </c:dLbl>
            <c:spPr>
              <a:solidFill>
                <a:srgbClr val="FFFFFF"/>
              </a:solidFill>
              <a:ln>
                <a:solidFill>
                  <a:srgbClr val="FFC000"/>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6–34 tiedot'!$B$3:$BO$3</c:f>
              <c:numCache>
                <c:formatCode>General</c:formatCode>
                <c:ptCount val="66"/>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numCache>
            </c:numRef>
          </c:cat>
          <c:val>
            <c:numRef>
              <c:f>'Diat 6–34 tiedot'!$B$47:$BO$47</c:f>
              <c:numCache>
                <c:formatCode>General</c:formatCode>
                <c:ptCount val="66"/>
                <c:pt idx="44" formatCode="#,##0">
                  <c:v>176124</c:v>
                </c:pt>
                <c:pt idx="45" formatCode="#,##0">
                  <c:v>176049</c:v>
                </c:pt>
                <c:pt idx="46" formatCode="#,##0">
                  <c:v>175979</c:v>
                </c:pt>
                <c:pt idx="47" formatCode="#,##0">
                  <c:v>175893</c:v>
                </c:pt>
                <c:pt idx="48" formatCode="#,##0">
                  <c:v>175796</c:v>
                </c:pt>
                <c:pt idx="49" formatCode="#,##0">
                  <c:v>175686</c:v>
                </c:pt>
                <c:pt idx="50" formatCode="#,##0">
                  <c:v>175551</c:v>
                </c:pt>
                <c:pt idx="51" formatCode="#,##0">
                  <c:v>175385</c:v>
                </c:pt>
                <c:pt idx="52" formatCode="#,##0">
                  <c:v>175192</c:v>
                </c:pt>
                <c:pt idx="53" formatCode="#,##0">
                  <c:v>174966</c:v>
                </c:pt>
                <c:pt idx="54" formatCode="#,##0">
                  <c:v>174711</c:v>
                </c:pt>
                <c:pt idx="55" formatCode="#,##0">
                  <c:v>174432</c:v>
                </c:pt>
                <c:pt idx="56" formatCode="#,##0">
                  <c:v>174137</c:v>
                </c:pt>
                <c:pt idx="57" formatCode="#,##0">
                  <c:v>173811</c:v>
                </c:pt>
                <c:pt idx="58" formatCode="#,##0">
                  <c:v>173450</c:v>
                </c:pt>
                <c:pt idx="59" formatCode="#,##0">
                  <c:v>173061</c:v>
                </c:pt>
                <c:pt idx="60" formatCode="#,##0">
                  <c:v>172636</c:v>
                </c:pt>
                <c:pt idx="61" formatCode="#,##0">
                  <c:v>172175</c:v>
                </c:pt>
                <c:pt idx="62" formatCode="#,##0">
                  <c:v>171694</c:v>
                </c:pt>
                <c:pt idx="63" formatCode="#,##0">
                  <c:v>171176</c:v>
                </c:pt>
                <c:pt idx="64" formatCode="#,##0">
                  <c:v>170631</c:v>
                </c:pt>
                <c:pt idx="65" formatCode="#,##0">
                  <c:v>170072</c:v>
                </c:pt>
              </c:numCache>
            </c:numRef>
          </c:val>
          <c:smooth val="0"/>
          <c:extLst>
            <c:ext xmlns:c16="http://schemas.microsoft.com/office/drawing/2014/chart" uri="{C3380CC4-5D6E-409C-BE32-E72D297353CC}">
              <c16:uniqueId val="{00000030-CD78-442D-A6B2-975AE6233C25}"/>
            </c:ext>
          </c:extLst>
        </c:ser>
        <c:ser>
          <c:idx val="3"/>
          <c:order val="2"/>
          <c:tx>
            <c:strRef>
              <c:f>'Diat 6–34 tiedot'!$A$48</c:f>
              <c:strCache>
                <c:ptCount val="1"/>
                <c:pt idx="0">
                  <c:v>Pohjanmaa ennuste 2021</c:v>
                </c:pt>
              </c:strCache>
            </c:strRef>
          </c:tx>
          <c:spPr>
            <a:ln w="38100" cap="rnd">
              <a:solidFill>
                <a:srgbClr val="FF0000"/>
              </a:solidFill>
              <a:prstDash val="sysDash"/>
              <a:round/>
            </a:ln>
            <a:effectLst>
              <a:outerShdw blurRad="40000" dist="23000" dir="5400000" rotWithShape="0">
                <a:srgbClr val="000000">
                  <a:alpha val="35000"/>
                </a:srgbClr>
              </a:outerShdw>
            </a:effectLst>
          </c:spPr>
          <c:marker>
            <c:symbol val="none"/>
          </c:marker>
          <c:dLbls>
            <c:dLbl>
              <c:idx val="65"/>
              <c:layout>
                <c:manualLayout>
                  <c:x val="-2.8785131459655604E-2"/>
                  <c:y val="4.0783558124598586E-2"/>
                </c:manualLayout>
              </c:layout>
              <c:spPr>
                <a:solidFill>
                  <a:srgbClr val="FFFFFF"/>
                </a:solidFill>
                <a:ln>
                  <a:solidFill>
                    <a:srgbClr val="FF0000"/>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31-CD78-442D-A6B2-975AE6233C2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'Diat 6–34 tiedot'!$B$3:$BO$3</c:f>
              <c:numCache>
                <c:formatCode>General</c:formatCode>
                <c:ptCount val="66"/>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numCache>
            </c:numRef>
          </c:cat>
          <c:val>
            <c:numRef>
              <c:f>'Diat 6–34 tiedot'!$B$48:$BO$48</c:f>
              <c:numCache>
                <c:formatCode>General</c:formatCode>
                <c:ptCount val="66"/>
                <c:pt idx="46" formatCode="#,##0">
                  <c:v>175863</c:v>
                </c:pt>
                <c:pt idx="47" formatCode="#,##0">
                  <c:v>175659</c:v>
                </c:pt>
                <c:pt idx="48" formatCode="#,##0">
                  <c:v>175453</c:v>
                </c:pt>
                <c:pt idx="49" formatCode="#,##0">
                  <c:v>175246</c:v>
                </c:pt>
                <c:pt idx="50" formatCode="#,##0">
                  <c:v>175030</c:v>
                </c:pt>
                <c:pt idx="51" formatCode="#,##0">
                  <c:v>174803</c:v>
                </c:pt>
                <c:pt idx="52" formatCode="#,##0">
                  <c:v>174561</c:v>
                </c:pt>
                <c:pt idx="53" formatCode="#,##0">
                  <c:v>174289</c:v>
                </c:pt>
                <c:pt idx="54" formatCode="#,##0">
                  <c:v>173998</c:v>
                </c:pt>
                <c:pt idx="55" formatCode="#,##0">
                  <c:v>173694</c:v>
                </c:pt>
                <c:pt idx="56" formatCode="#,##0">
                  <c:v>173375</c:v>
                </c:pt>
                <c:pt idx="57" formatCode="#,##0">
                  <c:v>173034</c:v>
                </c:pt>
                <c:pt idx="58" formatCode="#,##0">
                  <c:v>172673</c:v>
                </c:pt>
                <c:pt idx="59" formatCode="#,##0">
                  <c:v>172291</c:v>
                </c:pt>
                <c:pt idx="60" formatCode="#,##0">
                  <c:v>171882</c:v>
                </c:pt>
                <c:pt idx="61" formatCode="#,##0">
                  <c:v>171450</c:v>
                </c:pt>
                <c:pt idx="62" formatCode="#,##0">
                  <c:v>171001</c:v>
                </c:pt>
                <c:pt idx="63" formatCode="#,##0">
                  <c:v>170524</c:v>
                </c:pt>
                <c:pt idx="64" formatCode="#,##0">
                  <c:v>170029</c:v>
                </c:pt>
                <c:pt idx="65" formatCode="#,##0">
                  <c:v>169533</c:v>
                </c:pt>
              </c:numCache>
            </c:numRef>
          </c:val>
          <c:smooth val="0"/>
          <c:extLst>
            <c:ext xmlns:c16="http://schemas.microsoft.com/office/drawing/2014/chart" uri="{C3380CC4-5D6E-409C-BE32-E72D297353CC}">
              <c16:uniqueId val="{00000032-CD78-442D-A6B2-975AE6233C25}"/>
            </c:ext>
          </c:extLst>
        </c:ser>
        <c:dLbls>
          <c:showLegendKey val="0"/>
          <c:showVal val="0"/>
          <c:showCatName val="0"/>
          <c:showSerName val="0"/>
          <c:showPercent val="0"/>
          <c:showBubbleSize val="0"/>
        </c:dLbls>
        <c:smooth val="0"/>
        <c:axId val="595450824"/>
        <c:axId val="595450168"/>
      </c:lineChart>
      <c:catAx>
        <c:axId val="595450824"/>
        <c:scaling>
          <c:orientation val="minMax"/>
        </c:scaling>
        <c:delete val="0"/>
        <c:axPos val="b"/>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fi-FI"/>
          </a:p>
        </c:txPr>
        <c:crossAx val="595450168"/>
        <c:crosses val="autoZero"/>
        <c:auto val="1"/>
        <c:lblAlgn val="ctr"/>
        <c:lblOffset val="100"/>
        <c:tickLblSkip val="5"/>
        <c:noMultiLvlLbl val="0"/>
      </c:catAx>
      <c:valAx>
        <c:axId val="595450168"/>
        <c:scaling>
          <c:orientation val="minMax"/>
          <c:min val="0"/>
        </c:scaling>
        <c:delete val="0"/>
        <c:axPos val="l"/>
        <c:majorGridlines>
          <c:spPr>
            <a:ln w="9525" cap="flat" cmpd="sng" algn="ctr">
              <a:solidFill>
                <a:schemeClr val="tx2">
                  <a:lumMod val="15000"/>
                  <a:lumOff val="85000"/>
                </a:schemeClr>
              </a:solidFill>
              <a:round/>
            </a:ln>
            <a:effectLst/>
          </c:spPr>
        </c:majorGridlines>
        <c:title>
          <c:tx>
            <c:rich>
              <a:bodyPr rot="0" spcFirstLastPara="1" vertOverflow="ellipsis" wrap="square" anchor="ctr" anchorCtr="1"/>
              <a:lstStyle/>
              <a:p>
                <a:pPr>
                  <a:defRPr sz="1000" b="1" i="0" u="none" strike="noStrike" kern="1200" baseline="0">
                    <a:solidFill>
                      <a:schemeClr val="tx2"/>
                    </a:solidFill>
                    <a:latin typeface="+mn-lt"/>
                    <a:ea typeface="+mn-ea"/>
                    <a:cs typeface="+mn-cs"/>
                  </a:defRPr>
                </a:pPr>
                <a:r>
                  <a:rPr lang="en-US" sz="1000"/>
                  <a:t>Väkiluku</a:t>
                </a:r>
              </a:p>
            </c:rich>
          </c:tx>
          <c:layout>
            <c:manualLayout>
              <c:xMode val="edge"/>
              <c:yMode val="edge"/>
              <c:x val="4.7975219099425813E-3"/>
              <c:y val="2.7025797473774354E-2"/>
            </c:manualLayout>
          </c:layout>
          <c:overlay val="0"/>
          <c:spPr>
            <a:noFill/>
            <a:ln>
              <a:noFill/>
            </a:ln>
            <a:effectLst/>
          </c:spPr>
          <c:txPr>
            <a:bodyPr rot="0" spcFirstLastPara="1" vertOverflow="ellipsis" wrap="square" anchor="ctr" anchorCtr="1"/>
            <a:lstStyle/>
            <a:p>
              <a:pPr>
                <a:defRPr sz="1000" b="1" i="0" u="none" strike="noStrike" kern="1200" baseline="0">
                  <a:solidFill>
                    <a:schemeClr val="tx2"/>
                  </a:solidFill>
                  <a:latin typeface="+mn-lt"/>
                  <a:ea typeface="+mn-ea"/>
                  <a:cs typeface="+mn-cs"/>
                </a:defRPr>
              </a:pPr>
              <a:endParaRPr lang="fi-FI"/>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fi-FI"/>
          </a:p>
        </c:txPr>
        <c:crossAx val="595450824"/>
        <c:crosses val="autoZero"/>
        <c:crossBetween val="between"/>
      </c:valAx>
      <c:spPr>
        <a:noFill/>
        <a:ln>
          <a:solidFill>
            <a:schemeClr val="tx2"/>
          </a:solidFill>
        </a:ln>
        <a:effectLst/>
      </c:spPr>
    </c:plotArea>
    <c:legend>
      <c:legendPos val="b"/>
      <c:layout>
        <c:manualLayout>
          <c:xMode val="edge"/>
          <c:yMode val="edge"/>
          <c:x val="9.6701546287901646E-2"/>
          <c:y val="0.61737065581959605"/>
          <c:w val="0.2795204996474262"/>
          <c:h val="0.26576304146150004"/>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rgbClr val="1F497D"/>
      </a:solidFill>
      <a:round/>
    </a:ln>
    <a:effectLst/>
  </c:spPr>
  <c:txPr>
    <a:bodyPr/>
    <a:lstStyle/>
    <a:p>
      <a:pPr>
        <a:defRPr/>
      </a:pPr>
      <a:endParaRPr lang="fi-FI"/>
    </a:p>
  </c:txPr>
  <c:externalData r:id="rId4">
    <c:autoUpdate val="0"/>
  </c:externalData>
  <c:userShapes r:id="rId5"/>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r>
              <a:rPr lang="fi-FI" sz="1400"/>
              <a:t>Keski-Pohjanmaan väestönkehitys 1975–2020 ja Tilastokeskuksen väestöennusteet</a:t>
            </a:r>
          </a:p>
        </c:rich>
      </c:tx>
      <c:layout>
        <c:manualLayout>
          <c:xMode val="edge"/>
          <c:yMode val="edge"/>
          <c:x val="0.1555618515160673"/>
          <c:y val="2.0391779062299293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fi-FI"/>
        </a:p>
      </c:txPr>
    </c:title>
    <c:autoTitleDeleted val="0"/>
    <c:plotArea>
      <c:layout>
        <c:manualLayout>
          <c:layoutTarget val="inner"/>
          <c:xMode val="edge"/>
          <c:yMode val="edge"/>
          <c:x val="7.9077893623451204E-2"/>
          <c:y val="8.4036787268964533E-2"/>
          <c:w val="0.89620126926563914"/>
          <c:h val="0.82743256262042386"/>
        </c:manualLayout>
      </c:layout>
      <c:lineChart>
        <c:grouping val="standard"/>
        <c:varyColors val="0"/>
        <c:ser>
          <c:idx val="0"/>
          <c:order val="0"/>
          <c:tx>
            <c:strRef>
              <c:f>'Diat 6–34 tiedot'!$A$49</c:f>
              <c:strCache>
                <c:ptCount val="1"/>
                <c:pt idx="0">
                  <c:v>Keski-Pohjanmaa toteutunut</c:v>
                </c:pt>
              </c:strCache>
            </c:strRef>
          </c:tx>
          <c:spPr>
            <a:ln w="38100" cap="rnd">
              <a:solidFill>
                <a:schemeClr val="tx2"/>
              </a:solidFill>
              <a:round/>
            </a:ln>
            <a:effectLst>
              <a:outerShdw blurRad="40000" dist="23000" dir="5400000" rotWithShape="0">
                <a:srgbClr val="000000">
                  <a:alpha val="35000"/>
                </a:srgbClr>
              </a:outerShdw>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8086-4A81-B24D-3918A59E3226}"/>
                </c:ext>
              </c:extLst>
            </c:dLbl>
            <c:dLbl>
              <c:idx val="1"/>
              <c:delete val="1"/>
              <c:extLst>
                <c:ext xmlns:c15="http://schemas.microsoft.com/office/drawing/2012/chart" uri="{CE6537A1-D6FC-4f65-9D91-7224C49458BB}"/>
                <c:ext xmlns:c16="http://schemas.microsoft.com/office/drawing/2014/chart" uri="{C3380CC4-5D6E-409C-BE32-E72D297353CC}">
                  <c16:uniqueId val="{00000001-8086-4A81-B24D-3918A59E3226}"/>
                </c:ext>
              </c:extLst>
            </c:dLbl>
            <c:dLbl>
              <c:idx val="2"/>
              <c:delete val="1"/>
              <c:extLst>
                <c:ext xmlns:c15="http://schemas.microsoft.com/office/drawing/2012/chart" uri="{CE6537A1-D6FC-4f65-9D91-7224C49458BB}"/>
                <c:ext xmlns:c16="http://schemas.microsoft.com/office/drawing/2014/chart" uri="{C3380CC4-5D6E-409C-BE32-E72D297353CC}">
                  <c16:uniqueId val="{00000002-8086-4A81-B24D-3918A59E3226}"/>
                </c:ext>
              </c:extLst>
            </c:dLbl>
            <c:dLbl>
              <c:idx val="3"/>
              <c:delete val="1"/>
              <c:extLst>
                <c:ext xmlns:c15="http://schemas.microsoft.com/office/drawing/2012/chart" uri="{CE6537A1-D6FC-4f65-9D91-7224C49458BB}"/>
                <c:ext xmlns:c16="http://schemas.microsoft.com/office/drawing/2014/chart" uri="{C3380CC4-5D6E-409C-BE32-E72D297353CC}">
                  <c16:uniqueId val="{00000003-8086-4A81-B24D-3918A59E3226}"/>
                </c:ext>
              </c:extLst>
            </c:dLbl>
            <c:dLbl>
              <c:idx val="4"/>
              <c:delete val="1"/>
              <c:extLst>
                <c:ext xmlns:c15="http://schemas.microsoft.com/office/drawing/2012/chart" uri="{CE6537A1-D6FC-4f65-9D91-7224C49458BB}"/>
                <c:ext xmlns:c16="http://schemas.microsoft.com/office/drawing/2014/chart" uri="{C3380CC4-5D6E-409C-BE32-E72D297353CC}">
                  <c16:uniqueId val="{00000004-8086-4A81-B24D-3918A59E3226}"/>
                </c:ext>
              </c:extLst>
            </c:dLbl>
            <c:dLbl>
              <c:idx val="5"/>
              <c:delete val="1"/>
              <c:extLst>
                <c:ext xmlns:c15="http://schemas.microsoft.com/office/drawing/2012/chart" uri="{CE6537A1-D6FC-4f65-9D91-7224C49458BB}"/>
                <c:ext xmlns:c16="http://schemas.microsoft.com/office/drawing/2014/chart" uri="{C3380CC4-5D6E-409C-BE32-E72D297353CC}">
                  <c16:uniqueId val="{00000005-8086-4A81-B24D-3918A59E3226}"/>
                </c:ext>
              </c:extLst>
            </c:dLbl>
            <c:dLbl>
              <c:idx val="6"/>
              <c:delete val="1"/>
              <c:extLst>
                <c:ext xmlns:c15="http://schemas.microsoft.com/office/drawing/2012/chart" uri="{CE6537A1-D6FC-4f65-9D91-7224C49458BB}"/>
                <c:ext xmlns:c16="http://schemas.microsoft.com/office/drawing/2014/chart" uri="{C3380CC4-5D6E-409C-BE32-E72D297353CC}">
                  <c16:uniqueId val="{00000006-8086-4A81-B24D-3918A59E3226}"/>
                </c:ext>
              </c:extLst>
            </c:dLbl>
            <c:dLbl>
              <c:idx val="7"/>
              <c:delete val="1"/>
              <c:extLst>
                <c:ext xmlns:c15="http://schemas.microsoft.com/office/drawing/2012/chart" uri="{CE6537A1-D6FC-4f65-9D91-7224C49458BB}"/>
                <c:ext xmlns:c16="http://schemas.microsoft.com/office/drawing/2014/chart" uri="{C3380CC4-5D6E-409C-BE32-E72D297353CC}">
                  <c16:uniqueId val="{00000007-8086-4A81-B24D-3918A59E3226}"/>
                </c:ext>
              </c:extLst>
            </c:dLbl>
            <c:dLbl>
              <c:idx val="8"/>
              <c:delete val="1"/>
              <c:extLst>
                <c:ext xmlns:c15="http://schemas.microsoft.com/office/drawing/2012/chart" uri="{CE6537A1-D6FC-4f65-9D91-7224C49458BB}"/>
                <c:ext xmlns:c16="http://schemas.microsoft.com/office/drawing/2014/chart" uri="{C3380CC4-5D6E-409C-BE32-E72D297353CC}">
                  <c16:uniqueId val="{00000008-8086-4A81-B24D-3918A59E3226}"/>
                </c:ext>
              </c:extLst>
            </c:dLbl>
            <c:dLbl>
              <c:idx val="9"/>
              <c:delete val="1"/>
              <c:extLst>
                <c:ext xmlns:c15="http://schemas.microsoft.com/office/drawing/2012/chart" uri="{CE6537A1-D6FC-4f65-9D91-7224C49458BB}"/>
                <c:ext xmlns:c16="http://schemas.microsoft.com/office/drawing/2014/chart" uri="{C3380CC4-5D6E-409C-BE32-E72D297353CC}">
                  <c16:uniqueId val="{00000009-8086-4A81-B24D-3918A59E3226}"/>
                </c:ext>
              </c:extLst>
            </c:dLbl>
            <c:dLbl>
              <c:idx val="10"/>
              <c:delete val="1"/>
              <c:extLst>
                <c:ext xmlns:c15="http://schemas.microsoft.com/office/drawing/2012/chart" uri="{CE6537A1-D6FC-4f65-9D91-7224C49458BB}"/>
                <c:ext xmlns:c16="http://schemas.microsoft.com/office/drawing/2014/chart" uri="{C3380CC4-5D6E-409C-BE32-E72D297353CC}">
                  <c16:uniqueId val="{0000000A-8086-4A81-B24D-3918A59E3226}"/>
                </c:ext>
              </c:extLst>
            </c:dLbl>
            <c:dLbl>
              <c:idx val="11"/>
              <c:delete val="1"/>
              <c:extLst>
                <c:ext xmlns:c15="http://schemas.microsoft.com/office/drawing/2012/chart" uri="{CE6537A1-D6FC-4f65-9D91-7224C49458BB}"/>
                <c:ext xmlns:c16="http://schemas.microsoft.com/office/drawing/2014/chart" uri="{C3380CC4-5D6E-409C-BE32-E72D297353CC}">
                  <c16:uniqueId val="{0000000B-8086-4A81-B24D-3918A59E3226}"/>
                </c:ext>
              </c:extLst>
            </c:dLbl>
            <c:dLbl>
              <c:idx val="12"/>
              <c:delete val="1"/>
              <c:extLst>
                <c:ext xmlns:c15="http://schemas.microsoft.com/office/drawing/2012/chart" uri="{CE6537A1-D6FC-4f65-9D91-7224C49458BB}"/>
                <c:ext xmlns:c16="http://schemas.microsoft.com/office/drawing/2014/chart" uri="{C3380CC4-5D6E-409C-BE32-E72D297353CC}">
                  <c16:uniqueId val="{0000000C-8086-4A81-B24D-3918A59E3226}"/>
                </c:ext>
              </c:extLst>
            </c:dLbl>
            <c:dLbl>
              <c:idx val="13"/>
              <c:delete val="1"/>
              <c:extLst>
                <c:ext xmlns:c15="http://schemas.microsoft.com/office/drawing/2012/chart" uri="{CE6537A1-D6FC-4f65-9D91-7224C49458BB}"/>
                <c:ext xmlns:c16="http://schemas.microsoft.com/office/drawing/2014/chart" uri="{C3380CC4-5D6E-409C-BE32-E72D297353CC}">
                  <c16:uniqueId val="{0000000D-8086-4A81-B24D-3918A59E3226}"/>
                </c:ext>
              </c:extLst>
            </c:dLbl>
            <c:dLbl>
              <c:idx val="14"/>
              <c:delete val="1"/>
              <c:extLst>
                <c:ext xmlns:c15="http://schemas.microsoft.com/office/drawing/2012/chart" uri="{CE6537A1-D6FC-4f65-9D91-7224C49458BB}"/>
                <c:ext xmlns:c16="http://schemas.microsoft.com/office/drawing/2014/chart" uri="{C3380CC4-5D6E-409C-BE32-E72D297353CC}">
                  <c16:uniqueId val="{0000000E-8086-4A81-B24D-3918A59E3226}"/>
                </c:ext>
              </c:extLst>
            </c:dLbl>
            <c:dLbl>
              <c:idx val="15"/>
              <c:delete val="1"/>
              <c:extLst>
                <c:ext xmlns:c15="http://schemas.microsoft.com/office/drawing/2012/chart" uri="{CE6537A1-D6FC-4f65-9D91-7224C49458BB}"/>
                <c:ext xmlns:c16="http://schemas.microsoft.com/office/drawing/2014/chart" uri="{C3380CC4-5D6E-409C-BE32-E72D297353CC}">
                  <c16:uniqueId val="{0000000F-8086-4A81-B24D-3918A59E3226}"/>
                </c:ext>
              </c:extLst>
            </c:dLbl>
            <c:dLbl>
              <c:idx val="16"/>
              <c:delete val="1"/>
              <c:extLst>
                <c:ext xmlns:c15="http://schemas.microsoft.com/office/drawing/2012/chart" uri="{CE6537A1-D6FC-4f65-9D91-7224C49458BB}"/>
                <c:ext xmlns:c16="http://schemas.microsoft.com/office/drawing/2014/chart" uri="{C3380CC4-5D6E-409C-BE32-E72D297353CC}">
                  <c16:uniqueId val="{00000010-8086-4A81-B24D-3918A59E3226}"/>
                </c:ext>
              </c:extLst>
            </c:dLbl>
            <c:dLbl>
              <c:idx val="17"/>
              <c:delete val="1"/>
              <c:extLst>
                <c:ext xmlns:c15="http://schemas.microsoft.com/office/drawing/2012/chart" uri="{CE6537A1-D6FC-4f65-9D91-7224C49458BB}"/>
                <c:ext xmlns:c16="http://schemas.microsoft.com/office/drawing/2014/chart" uri="{C3380CC4-5D6E-409C-BE32-E72D297353CC}">
                  <c16:uniqueId val="{00000011-8086-4A81-B24D-3918A59E3226}"/>
                </c:ext>
              </c:extLst>
            </c:dLbl>
            <c:dLbl>
              <c:idx val="18"/>
              <c:delete val="1"/>
              <c:extLst>
                <c:ext xmlns:c15="http://schemas.microsoft.com/office/drawing/2012/chart" uri="{CE6537A1-D6FC-4f65-9D91-7224C49458BB}"/>
                <c:ext xmlns:c16="http://schemas.microsoft.com/office/drawing/2014/chart" uri="{C3380CC4-5D6E-409C-BE32-E72D297353CC}">
                  <c16:uniqueId val="{00000012-8086-4A81-B24D-3918A59E3226}"/>
                </c:ext>
              </c:extLst>
            </c:dLbl>
            <c:dLbl>
              <c:idx val="19"/>
              <c:delete val="1"/>
              <c:extLst>
                <c:ext xmlns:c15="http://schemas.microsoft.com/office/drawing/2012/chart" uri="{CE6537A1-D6FC-4f65-9D91-7224C49458BB}"/>
                <c:ext xmlns:c16="http://schemas.microsoft.com/office/drawing/2014/chart" uri="{C3380CC4-5D6E-409C-BE32-E72D297353CC}">
                  <c16:uniqueId val="{00000013-8086-4A81-B24D-3918A59E3226}"/>
                </c:ext>
              </c:extLst>
            </c:dLbl>
            <c:dLbl>
              <c:idx val="20"/>
              <c:delete val="1"/>
              <c:extLst>
                <c:ext xmlns:c15="http://schemas.microsoft.com/office/drawing/2012/chart" uri="{CE6537A1-D6FC-4f65-9D91-7224C49458BB}"/>
                <c:ext xmlns:c16="http://schemas.microsoft.com/office/drawing/2014/chart" uri="{C3380CC4-5D6E-409C-BE32-E72D297353CC}">
                  <c16:uniqueId val="{00000014-8086-4A81-B24D-3918A59E3226}"/>
                </c:ext>
              </c:extLst>
            </c:dLbl>
            <c:dLbl>
              <c:idx val="21"/>
              <c:delete val="1"/>
              <c:extLst>
                <c:ext xmlns:c15="http://schemas.microsoft.com/office/drawing/2012/chart" uri="{CE6537A1-D6FC-4f65-9D91-7224C49458BB}"/>
                <c:ext xmlns:c16="http://schemas.microsoft.com/office/drawing/2014/chart" uri="{C3380CC4-5D6E-409C-BE32-E72D297353CC}">
                  <c16:uniqueId val="{00000015-8086-4A81-B24D-3918A59E3226}"/>
                </c:ext>
              </c:extLst>
            </c:dLbl>
            <c:dLbl>
              <c:idx val="22"/>
              <c:delete val="1"/>
              <c:extLst>
                <c:ext xmlns:c15="http://schemas.microsoft.com/office/drawing/2012/chart" uri="{CE6537A1-D6FC-4f65-9D91-7224C49458BB}"/>
                <c:ext xmlns:c16="http://schemas.microsoft.com/office/drawing/2014/chart" uri="{C3380CC4-5D6E-409C-BE32-E72D297353CC}">
                  <c16:uniqueId val="{00000016-8086-4A81-B24D-3918A59E3226}"/>
                </c:ext>
              </c:extLst>
            </c:dLbl>
            <c:dLbl>
              <c:idx val="23"/>
              <c:delete val="1"/>
              <c:extLst>
                <c:ext xmlns:c15="http://schemas.microsoft.com/office/drawing/2012/chart" uri="{CE6537A1-D6FC-4f65-9D91-7224C49458BB}"/>
                <c:ext xmlns:c16="http://schemas.microsoft.com/office/drawing/2014/chart" uri="{C3380CC4-5D6E-409C-BE32-E72D297353CC}">
                  <c16:uniqueId val="{00000017-8086-4A81-B24D-3918A59E3226}"/>
                </c:ext>
              </c:extLst>
            </c:dLbl>
            <c:dLbl>
              <c:idx val="24"/>
              <c:delete val="1"/>
              <c:extLst>
                <c:ext xmlns:c15="http://schemas.microsoft.com/office/drawing/2012/chart" uri="{CE6537A1-D6FC-4f65-9D91-7224C49458BB}"/>
                <c:ext xmlns:c16="http://schemas.microsoft.com/office/drawing/2014/chart" uri="{C3380CC4-5D6E-409C-BE32-E72D297353CC}">
                  <c16:uniqueId val="{00000018-8086-4A81-B24D-3918A59E3226}"/>
                </c:ext>
              </c:extLst>
            </c:dLbl>
            <c:dLbl>
              <c:idx val="25"/>
              <c:delete val="1"/>
              <c:extLst>
                <c:ext xmlns:c15="http://schemas.microsoft.com/office/drawing/2012/chart" uri="{CE6537A1-D6FC-4f65-9D91-7224C49458BB}"/>
                <c:ext xmlns:c16="http://schemas.microsoft.com/office/drawing/2014/chart" uri="{C3380CC4-5D6E-409C-BE32-E72D297353CC}">
                  <c16:uniqueId val="{00000019-8086-4A81-B24D-3918A59E3226}"/>
                </c:ext>
              </c:extLst>
            </c:dLbl>
            <c:dLbl>
              <c:idx val="26"/>
              <c:delete val="1"/>
              <c:extLst>
                <c:ext xmlns:c15="http://schemas.microsoft.com/office/drawing/2012/chart" uri="{CE6537A1-D6FC-4f65-9D91-7224C49458BB}"/>
                <c:ext xmlns:c16="http://schemas.microsoft.com/office/drawing/2014/chart" uri="{C3380CC4-5D6E-409C-BE32-E72D297353CC}">
                  <c16:uniqueId val="{0000001A-8086-4A81-B24D-3918A59E3226}"/>
                </c:ext>
              </c:extLst>
            </c:dLbl>
            <c:dLbl>
              <c:idx val="27"/>
              <c:delete val="1"/>
              <c:extLst>
                <c:ext xmlns:c15="http://schemas.microsoft.com/office/drawing/2012/chart" uri="{CE6537A1-D6FC-4f65-9D91-7224C49458BB}"/>
                <c:ext xmlns:c16="http://schemas.microsoft.com/office/drawing/2014/chart" uri="{C3380CC4-5D6E-409C-BE32-E72D297353CC}">
                  <c16:uniqueId val="{0000001B-8086-4A81-B24D-3918A59E3226}"/>
                </c:ext>
              </c:extLst>
            </c:dLbl>
            <c:dLbl>
              <c:idx val="28"/>
              <c:delete val="1"/>
              <c:extLst>
                <c:ext xmlns:c15="http://schemas.microsoft.com/office/drawing/2012/chart" uri="{CE6537A1-D6FC-4f65-9D91-7224C49458BB}"/>
                <c:ext xmlns:c16="http://schemas.microsoft.com/office/drawing/2014/chart" uri="{C3380CC4-5D6E-409C-BE32-E72D297353CC}">
                  <c16:uniqueId val="{0000001C-8086-4A81-B24D-3918A59E3226}"/>
                </c:ext>
              </c:extLst>
            </c:dLbl>
            <c:dLbl>
              <c:idx val="29"/>
              <c:delete val="1"/>
              <c:extLst>
                <c:ext xmlns:c15="http://schemas.microsoft.com/office/drawing/2012/chart" uri="{CE6537A1-D6FC-4f65-9D91-7224C49458BB}"/>
                <c:ext xmlns:c16="http://schemas.microsoft.com/office/drawing/2014/chart" uri="{C3380CC4-5D6E-409C-BE32-E72D297353CC}">
                  <c16:uniqueId val="{0000001D-8086-4A81-B24D-3918A59E3226}"/>
                </c:ext>
              </c:extLst>
            </c:dLbl>
            <c:dLbl>
              <c:idx val="30"/>
              <c:delete val="1"/>
              <c:extLst>
                <c:ext xmlns:c15="http://schemas.microsoft.com/office/drawing/2012/chart" uri="{CE6537A1-D6FC-4f65-9D91-7224C49458BB}"/>
                <c:ext xmlns:c16="http://schemas.microsoft.com/office/drawing/2014/chart" uri="{C3380CC4-5D6E-409C-BE32-E72D297353CC}">
                  <c16:uniqueId val="{0000001E-8086-4A81-B24D-3918A59E3226}"/>
                </c:ext>
              </c:extLst>
            </c:dLbl>
            <c:dLbl>
              <c:idx val="31"/>
              <c:delete val="1"/>
              <c:extLst>
                <c:ext xmlns:c15="http://schemas.microsoft.com/office/drawing/2012/chart" uri="{CE6537A1-D6FC-4f65-9D91-7224C49458BB}"/>
                <c:ext xmlns:c16="http://schemas.microsoft.com/office/drawing/2014/chart" uri="{C3380CC4-5D6E-409C-BE32-E72D297353CC}">
                  <c16:uniqueId val="{0000001F-8086-4A81-B24D-3918A59E3226}"/>
                </c:ext>
              </c:extLst>
            </c:dLbl>
            <c:dLbl>
              <c:idx val="32"/>
              <c:delete val="1"/>
              <c:extLst>
                <c:ext xmlns:c15="http://schemas.microsoft.com/office/drawing/2012/chart" uri="{CE6537A1-D6FC-4f65-9D91-7224C49458BB}"/>
                <c:ext xmlns:c16="http://schemas.microsoft.com/office/drawing/2014/chart" uri="{C3380CC4-5D6E-409C-BE32-E72D297353CC}">
                  <c16:uniqueId val="{00000020-8086-4A81-B24D-3918A59E3226}"/>
                </c:ext>
              </c:extLst>
            </c:dLbl>
            <c:dLbl>
              <c:idx val="33"/>
              <c:delete val="1"/>
              <c:extLst>
                <c:ext xmlns:c15="http://schemas.microsoft.com/office/drawing/2012/chart" uri="{CE6537A1-D6FC-4f65-9D91-7224C49458BB}"/>
                <c:ext xmlns:c16="http://schemas.microsoft.com/office/drawing/2014/chart" uri="{C3380CC4-5D6E-409C-BE32-E72D297353CC}">
                  <c16:uniqueId val="{00000021-8086-4A81-B24D-3918A59E3226}"/>
                </c:ext>
              </c:extLst>
            </c:dLbl>
            <c:dLbl>
              <c:idx val="34"/>
              <c:delete val="1"/>
              <c:extLst>
                <c:ext xmlns:c15="http://schemas.microsoft.com/office/drawing/2012/chart" uri="{CE6537A1-D6FC-4f65-9D91-7224C49458BB}"/>
                <c:ext xmlns:c16="http://schemas.microsoft.com/office/drawing/2014/chart" uri="{C3380CC4-5D6E-409C-BE32-E72D297353CC}">
                  <c16:uniqueId val="{00000022-8086-4A81-B24D-3918A59E3226}"/>
                </c:ext>
              </c:extLst>
            </c:dLbl>
            <c:dLbl>
              <c:idx val="35"/>
              <c:delete val="1"/>
              <c:extLst>
                <c:ext xmlns:c15="http://schemas.microsoft.com/office/drawing/2012/chart" uri="{CE6537A1-D6FC-4f65-9D91-7224C49458BB}"/>
                <c:ext xmlns:c16="http://schemas.microsoft.com/office/drawing/2014/chart" uri="{C3380CC4-5D6E-409C-BE32-E72D297353CC}">
                  <c16:uniqueId val="{00000023-8086-4A81-B24D-3918A59E3226}"/>
                </c:ext>
              </c:extLst>
            </c:dLbl>
            <c:dLbl>
              <c:idx val="36"/>
              <c:delete val="1"/>
              <c:extLst>
                <c:ext xmlns:c15="http://schemas.microsoft.com/office/drawing/2012/chart" uri="{CE6537A1-D6FC-4f65-9D91-7224C49458BB}"/>
                <c:ext xmlns:c16="http://schemas.microsoft.com/office/drawing/2014/chart" uri="{C3380CC4-5D6E-409C-BE32-E72D297353CC}">
                  <c16:uniqueId val="{00000024-8086-4A81-B24D-3918A59E3226}"/>
                </c:ext>
              </c:extLst>
            </c:dLbl>
            <c:dLbl>
              <c:idx val="37"/>
              <c:delete val="1"/>
              <c:extLst>
                <c:ext xmlns:c15="http://schemas.microsoft.com/office/drawing/2012/chart" uri="{CE6537A1-D6FC-4f65-9D91-7224C49458BB}"/>
                <c:ext xmlns:c16="http://schemas.microsoft.com/office/drawing/2014/chart" uri="{C3380CC4-5D6E-409C-BE32-E72D297353CC}">
                  <c16:uniqueId val="{00000025-8086-4A81-B24D-3918A59E3226}"/>
                </c:ext>
              </c:extLst>
            </c:dLbl>
            <c:dLbl>
              <c:idx val="38"/>
              <c:delete val="1"/>
              <c:extLst>
                <c:ext xmlns:c15="http://schemas.microsoft.com/office/drawing/2012/chart" uri="{CE6537A1-D6FC-4f65-9D91-7224C49458BB}"/>
                <c:ext xmlns:c16="http://schemas.microsoft.com/office/drawing/2014/chart" uri="{C3380CC4-5D6E-409C-BE32-E72D297353CC}">
                  <c16:uniqueId val="{00000026-8086-4A81-B24D-3918A59E3226}"/>
                </c:ext>
              </c:extLst>
            </c:dLbl>
            <c:dLbl>
              <c:idx val="39"/>
              <c:delete val="1"/>
              <c:extLst>
                <c:ext xmlns:c15="http://schemas.microsoft.com/office/drawing/2012/chart" uri="{CE6537A1-D6FC-4f65-9D91-7224C49458BB}"/>
                <c:ext xmlns:c16="http://schemas.microsoft.com/office/drawing/2014/chart" uri="{C3380CC4-5D6E-409C-BE32-E72D297353CC}">
                  <c16:uniqueId val="{00000027-8086-4A81-B24D-3918A59E3226}"/>
                </c:ext>
              </c:extLst>
            </c:dLbl>
            <c:dLbl>
              <c:idx val="40"/>
              <c:delete val="1"/>
              <c:extLst>
                <c:ext xmlns:c15="http://schemas.microsoft.com/office/drawing/2012/chart" uri="{CE6537A1-D6FC-4f65-9D91-7224C49458BB}"/>
                <c:ext xmlns:c16="http://schemas.microsoft.com/office/drawing/2014/chart" uri="{C3380CC4-5D6E-409C-BE32-E72D297353CC}">
                  <c16:uniqueId val="{00000028-8086-4A81-B24D-3918A59E3226}"/>
                </c:ext>
              </c:extLst>
            </c:dLbl>
            <c:dLbl>
              <c:idx val="41"/>
              <c:delete val="1"/>
              <c:extLst>
                <c:ext xmlns:c15="http://schemas.microsoft.com/office/drawing/2012/chart" uri="{CE6537A1-D6FC-4f65-9D91-7224C49458BB}"/>
                <c:ext xmlns:c16="http://schemas.microsoft.com/office/drawing/2014/chart" uri="{C3380CC4-5D6E-409C-BE32-E72D297353CC}">
                  <c16:uniqueId val="{00000029-8086-4A81-B24D-3918A59E3226}"/>
                </c:ext>
              </c:extLst>
            </c:dLbl>
            <c:dLbl>
              <c:idx val="42"/>
              <c:delete val="1"/>
              <c:extLst>
                <c:ext xmlns:c15="http://schemas.microsoft.com/office/drawing/2012/chart" uri="{CE6537A1-D6FC-4f65-9D91-7224C49458BB}"/>
                <c:ext xmlns:c16="http://schemas.microsoft.com/office/drawing/2014/chart" uri="{C3380CC4-5D6E-409C-BE32-E72D297353CC}">
                  <c16:uniqueId val="{0000002A-8086-4A81-B24D-3918A59E3226}"/>
                </c:ext>
              </c:extLst>
            </c:dLbl>
            <c:dLbl>
              <c:idx val="43"/>
              <c:delete val="1"/>
              <c:extLst>
                <c:ext xmlns:c15="http://schemas.microsoft.com/office/drawing/2012/chart" uri="{CE6537A1-D6FC-4f65-9D91-7224C49458BB}"/>
                <c:ext xmlns:c16="http://schemas.microsoft.com/office/drawing/2014/chart" uri="{C3380CC4-5D6E-409C-BE32-E72D297353CC}">
                  <c16:uniqueId val="{0000002B-8086-4A81-B24D-3918A59E3226}"/>
                </c:ext>
              </c:extLst>
            </c:dLbl>
            <c:dLbl>
              <c:idx val="44"/>
              <c:delete val="1"/>
              <c:extLst>
                <c:ext xmlns:c15="http://schemas.microsoft.com/office/drawing/2012/chart" uri="{CE6537A1-D6FC-4f65-9D91-7224C49458BB}"/>
                <c:ext xmlns:c16="http://schemas.microsoft.com/office/drawing/2014/chart" uri="{C3380CC4-5D6E-409C-BE32-E72D297353CC}">
                  <c16:uniqueId val="{0000002C-8086-4A81-B24D-3918A59E3226}"/>
                </c:ext>
              </c:extLst>
            </c:dLbl>
            <c:dLbl>
              <c:idx val="45"/>
              <c:layout>
                <c:manualLayout>
                  <c:x val="-6.236778482925355E-2"/>
                  <c:y val="-4.9846571041176069E-2"/>
                </c:manualLayout>
              </c:layout>
              <c:spPr>
                <a:solidFill>
                  <a:srgbClr val="FFFFFF"/>
                </a:solidFill>
                <a:ln>
                  <a:solidFill>
                    <a:srgbClr val="1F497D"/>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2D-8086-4A81-B24D-3918A59E322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'Diat 6–34 tiedot'!$B$3:$BO$3</c:f>
              <c:numCache>
                <c:formatCode>General</c:formatCode>
                <c:ptCount val="66"/>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numCache>
            </c:numRef>
          </c:cat>
          <c:val>
            <c:numRef>
              <c:f>'Diat 6–34 tiedot'!$B$49:$BO$49</c:f>
              <c:numCache>
                <c:formatCode>#,##0</c:formatCode>
                <c:ptCount val="66"/>
                <c:pt idx="0">
                  <c:v>62521</c:v>
                </c:pt>
                <c:pt idx="1">
                  <c:v>62878</c:v>
                </c:pt>
                <c:pt idx="2">
                  <c:v>63419</c:v>
                </c:pt>
                <c:pt idx="3">
                  <c:v>63829</c:v>
                </c:pt>
                <c:pt idx="4">
                  <c:v>64320</c:v>
                </c:pt>
                <c:pt idx="5">
                  <c:v>64848</c:v>
                </c:pt>
                <c:pt idx="6">
                  <c:v>65496</c:v>
                </c:pt>
                <c:pt idx="7">
                  <c:v>66115</c:v>
                </c:pt>
                <c:pt idx="8">
                  <c:v>66652</c:v>
                </c:pt>
                <c:pt idx="9">
                  <c:v>67079</c:v>
                </c:pt>
                <c:pt idx="10">
                  <c:v>67385</c:v>
                </c:pt>
                <c:pt idx="11">
                  <c:v>67672</c:v>
                </c:pt>
                <c:pt idx="12">
                  <c:v>67922</c:v>
                </c:pt>
                <c:pt idx="13">
                  <c:v>67849</c:v>
                </c:pt>
                <c:pt idx="14">
                  <c:v>68013</c:v>
                </c:pt>
                <c:pt idx="15">
                  <c:v>68214</c:v>
                </c:pt>
                <c:pt idx="16">
                  <c:v>68503</c:v>
                </c:pt>
                <c:pt idx="17">
                  <c:v>68887</c:v>
                </c:pt>
                <c:pt idx="18">
                  <c:v>69315</c:v>
                </c:pt>
                <c:pt idx="19">
                  <c:v>69627</c:v>
                </c:pt>
                <c:pt idx="20">
                  <c:v>69539</c:v>
                </c:pt>
                <c:pt idx="21">
                  <c:v>69213</c:v>
                </c:pt>
                <c:pt idx="22">
                  <c:v>69021</c:v>
                </c:pt>
                <c:pt idx="23">
                  <c:v>68773</c:v>
                </c:pt>
                <c:pt idx="24">
                  <c:v>68345</c:v>
                </c:pt>
                <c:pt idx="25">
                  <c:v>68052</c:v>
                </c:pt>
                <c:pt idx="26">
                  <c:v>67671</c:v>
                </c:pt>
                <c:pt idx="27">
                  <c:v>67497</c:v>
                </c:pt>
                <c:pt idx="28">
                  <c:v>67441</c:v>
                </c:pt>
                <c:pt idx="29">
                  <c:v>67369</c:v>
                </c:pt>
                <c:pt idx="30">
                  <c:v>67612</c:v>
                </c:pt>
                <c:pt idx="31">
                  <c:v>67632</c:v>
                </c:pt>
                <c:pt idx="32">
                  <c:v>67898</c:v>
                </c:pt>
                <c:pt idx="33">
                  <c:v>67991</c:v>
                </c:pt>
                <c:pt idx="34">
                  <c:v>68131</c:v>
                </c:pt>
                <c:pt idx="35">
                  <c:v>68321</c:v>
                </c:pt>
                <c:pt idx="36">
                  <c:v>68484</c:v>
                </c:pt>
                <c:pt idx="37">
                  <c:v>68610</c:v>
                </c:pt>
                <c:pt idx="38">
                  <c:v>68677</c:v>
                </c:pt>
                <c:pt idx="39">
                  <c:v>68832</c:v>
                </c:pt>
                <c:pt idx="40">
                  <c:v>69032</c:v>
                </c:pt>
                <c:pt idx="41">
                  <c:v>69027</c:v>
                </c:pt>
                <c:pt idx="42">
                  <c:v>68780</c:v>
                </c:pt>
                <c:pt idx="43">
                  <c:v>68437</c:v>
                </c:pt>
                <c:pt idx="44">
                  <c:v>68158</c:v>
                </c:pt>
                <c:pt idx="45">
                  <c:v>67988</c:v>
                </c:pt>
              </c:numCache>
            </c:numRef>
          </c:val>
          <c:smooth val="0"/>
          <c:extLst>
            <c:ext xmlns:c16="http://schemas.microsoft.com/office/drawing/2014/chart" uri="{C3380CC4-5D6E-409C-BE32-E72D297353CC}">
              <c16:uniqueId val="{0000002E-8086-4A81-B24D-3918A59E3226}"/>
            </c:ext>
          </c:extLst>
        </c:ser>
        <c:ser>
          <c:idx val="2"/>
          <c:order val="1"/>
          <c:tx>
            <c:strRef>
              <c:f>'Diat 6–34 tiedot'!$A$50</c:f>
              <c:strCache>
                <c:ptCount val="1"/>
                <c:pt idx="0">
                  <c:v>Keski-Pohjanmaa ennuste 2019</c:v>
                </c:pt>
              </c:strCache>
            </c:strRef>
          </c:tx>
          <c:spPr>
            <a:ln w="38100" cap="rnd">
              <a:solidFill>
                <a:srgbClr val="FFC000"/>
              </a:solidFill>
              <a:prstDash val="sysDash"/>
              <a:round/>
            </a:ln>
            <a:effectLst>
              <a:outerShdw blurRad="40000" dist="23000" dir="5400000" rotWithShape="0">
                <a:srgbClr val="000000">
                  <a:alpha val="35000"/>
                </a:srgbClr>
              </a:outerShdw>
            </a:effectLst>
          </c:spPr>
          <c:marker>
            <c:symbol val="none"/>
          </c:marker>
          <c:dLbls>
            <c:dLbl>
              <c:idx val="65"/>
              <c:layout>
                <c:manualLayout>
                  <c:x val="-3.1983479399617092E-2"/>
                  <c:y val="-4.7580817812031682E-2"/>
                </c:manualLayout>
              </c:layout>
              <c:spPr>
                <a:solidFill>
                  <a:srgbClr val="FFFFFF"/>
                </a:solidFill>
                <a:ln>
                  <a:solidFill>
                    <a:srgbClr val="FFC000"/>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2F-8086-4A81-B24D-3918A59E3226}"/>
                </c:ext>
              </c:extLst>
            </c:dLbl>
            <c:spPr>
              <a:solidFill>
                <a:srgbClr val="FFFFFF"/>
              </a:solidFill>
              <a:ln>
                <a:solidFill>
                  <a:srgbClr val="1F497D"/>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6–34 tiedot'!$B$3:$BO$3</c:f>
              <c:numCache>
                <c:formatCode>General</c:formatCode>
                <c:ptCount val="66"/>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numCache>
            </c:numRef>
          </c:cat>
          <c:val>
            <c:numRef>
              <c:f>'Diat 6–34 tiedot'!$B$50:$BO$50</c:f>
              <c:numCache>
                <c:formatCode>General</c:formatCode>
                <c:ptCount val="66"/>
                <c:pt idx="44" formatCode="#,##0">
                  <c:v>68262</c:v>
                </c:pt>
                <c:pt idx="45" formatCode="#,##0">
                  <c:v>68082</c:v>
                </c:pt>
                <c:pt idx="46" formatCode="#,##0">
                  <c:v>67906</c:v>
                </c:pt>
                <c:pt idx="47" formatCode="#,##0">
                  <c:v>67721</c:v>
                </c:pt>
                <c:pt idx="48" formatCode="#,##0">
                  <c:v>67536</c:v>
                </c:pt>
                <c:pt idx="49" formatCode="#,##0">
                  <c:v>67345</c:v>
                </c:pt>
                <c:pt idx="50" formatCode="#,##0">
                  <c:v>67147</c:v>
                </c:pt>
                <c:pt idx="51" formatCode="#,##0">
                  <c:v>66935</c:v>
                </c:pt>
                <c:pt idx="52" formatCode="#,##0">
                  <c:v>66720</c:v>
                </c:pt>
                <c:pt idx="53" formatCode="#,##0">
                  <c:v>66491</c:v>
                </c:pt>
                <c:pt idx="54" formatCode="#,##0">
                  <c:v>66256</c:v>
                </c:pt>
                <c:pt idx="55" formatCode="#,##0">
                  <c:v>66002</c:v>
                </c:pt>
                <c:pt idx="56" formatCode="#,##0">
                  <c:v>65739</c:v>
                </c:pt>
                <c:pt idx="57" formatCode="#,##0">
                  <c:v>65467</c:v>
                </c:pt>
                <c:pt idx="58" formatCode="#,##0">
                  <c:v>65191</c:v>
                </c:pt>
                <c:pt idx="59" formatCode="#,##0">
                  <c:v>64904</c:v>
                </c:pt>
                <c:pt idx="60" formatCode="#,##0">
                  <c:v>64627</c:v>
                </c:pt>
                <c:pt idx="61" formatCode="#,##0">
                  <c:v>64344</c:v>
                </c:pt>
                <c:pt idx="62" formatCode="#,##0">
                  <c:v>64060</c:v>
                </c:pt>
                <c:pt idx="63" formatCode="#,##0">
                  <c:v>63780</c:v>
                </c:pt>
                <c:pt idx="64" formatCode="#,##0">
                  <c:v>63509</c:v>
                </c:pt>
                <c:pt idx="65" formatCode="#,##0">
                  <c:v>63230</c:v>
                </c:pt>
              </c:numCache>
            </c:numRef>
          </c:val>
          <c:smooth val="0"/>
          <c:extLst>
            <c:ext xmlns:c16="http://schemas.microsoft.com/office/drawing/2014/chart" uri="{C3380CC4-5D6E-409C-BE32-E72D297353CC}">
              <c16:uniqueId val="{00000030-8086-4A81-B24D-3918A59E3226}"/>
            </c:ext>
          </c:extLst>
        </c:ser>
        <c:ser>
          <c:idx val="3"/>
          <c:order val="2"/>
          <c:tx>
            <c:strRef>
              <c:f>'Diat 6–34 tiedot'!$A$51</c:f>
              <c:strCache>
                <c:ptCount val="1"/>
                <c:pt idx="0">
                  <c:v>Keski-Pohjanmaa ennuste 2021</c:v>
                </c:pt>
              </c:strCache>
            </c:strRef>
          </c:tx>
          <c:spPr>
            <a:ln w="38100" cap="rnd">
              <a:solidFill>
                <a:srgbClr val="FF0000"/>
              </a:solidFill>
              <a:prstDash val="sysDash"/>
              <a:round/>
            </a:ln>
            <a:effectLst>
              <a:outerShdw blurRad="40000" dist="23000" dir="5400000" rotWithShape="0">
                <a:srgbClr val="000000">
                  <a:alpha val="35000"/>
                </a:srgbClr>
              </a:outerShdw>
            </a:effectLst>
          </c:spPr>
          <c:marker>
            <c:symbol val="none"/>
          </c:marker>
          <c:dLbls>
            <c:dLbl>
              <c:idx val="65"/>
              <c:layout>
                <c:manualLayout>
                  <c:x val="-2.8785131459655368E-2"/>
                  <c:y val="4.0783558124598544E-2"/>
                </c:manualLayout>
              </c:layout>
              <c:spPr>
                <a:solidFill>
                  <a:srgbClr val="FFFFFF"/>
                </a:solidFill>
                <a:ln>
                  <a:solidFill>
                    <a:srgbClr val="FF0000"/>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31-8086-4A81-B24D-3918A59E322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'Diat 6–34 tiedot'!$B$3:$BO$3</c:f>
              <c:numCache>
                <c:formatCode>General</c:formatCode>
                <c:ptCount val="66"/>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numCache>
            </c:numRef>
          </c:cat>
          <c:val>
            <c:numRef>
              <c:f>'Diat 6–34 tiedot'!$B$51:$BO$51</c:f>
              <c:numCache>
                <c:formatCode>General</c:formatCode>
                <c:ptCount val="66"/>
                <c:pt idx="46" formatCode="#,##0">
                  <c:v>67788</c:v>
                </c:pt>
                <c:pt idx="47" formatCode="#,##0">
                  <c:v>67545</c:v>
                </c:pt>
                <c:pt idx="48" formatCode="#,##0">
                  <c:v>67301</c:v>
                </c:pt>
                <c:pt idx="49" formatCode="#,##0">
                  <c:v>67052</c:v>
                </c:pt>
                <c:pt idx="50" formatCode="#,##0">
                  <c:v>66783</c:v>
                </c:pt>
                <c:pt idx="51" formatCode="#,##0">
                  <c:v>66512</c:v>
                </c:pt>
                <c:pt idx="52" formatCode="#,##0">
                  <c:v>66240</c:v>
                </c:pt>
                <c:pt idx="53" formatCode="#,##0">
                  <c:v>65957</c:v>
                </c:pt>
                <c:pt idx="54" formatCode="#,##0">
                  <c:v>65660</c:v>
                </c:pt>
                <c:pt idx="55" formatCode="#,##0">
                  <c:v>65348</c:v>
                </c:pt>
                <c:pt idx="56" formatCode="#,##0">
                  <c:v>65031</c:v>
                </c:pt>
                <c:pt idx="57" formatCode="#,##0">
                  <c:v>64704</c:v>
                </c:pt>
                <c:pt idx="58" formatCode="#,##0">
                  <c:v>64369</c:v>
                </c:pt>
                <c:pt idx="59" formatCode="#,##0">
                  <c:v>64037</c:v>
                </c:pt>
                <c:pt idx="60" formatCode="#,##0">
                  <c:v>63703</c:v>
                </c:pt>
                <c:pt idx="61" formatCode="#,##0">
                  <c:v>63377</c:v>
                </c:pt>
                <c:pt idx="62" formatCode="#,##0">
                  <c:v>63051</c:v>
                </c:pt>
                <c:pt idx="63" formatCode="#,##0">
                  <c:v>62730</c:v>
                </c:pt>
                <c:pt idx="64" formatCode="#,##0">
                  <c:v>62416</c:v>
                </c:pt>
                <c:pt idx="65" formatCode="#,##0">
                  <c:v>62104</c:v>
                </c:pt>
              </c:numCache>
            </c:numRef>
          </c:val>
          <c:smooth val="0"/>
          <c:extLst>
            <c:ext xmlns:c16="http://schemas.microsoft.com/office/drawing/2014/chart" uri="{C3380CC4-5D6E-409C-BE32-E72D297353CC}">
              <c16:uniqueId val="{00000032-8086-4A81-B24D-3918A59E3226}"/>
            </c:ext>
          </c:extLst>
        </c:ser>
        <c:dLbls>
          <c:showLegendKey val="0"/>
          <c:showVal val="0"/>
          <c:showCatName val="0"/>
          <c:showSerName val="0"/>
          <c:showPercent val="0"/>
          <c:showBubbleSize val="0"/>
        </c:dLbls>
        <c:smooth val="0"/>
        <c:axId val="595450824"/>
        <c:axId val="595450168"/>
      </c:lineChart>
      <c:catAx>
        <c:axId val="595450824"/>
        <c:scaling>
          <c:orientation val="minMax"/>
        </c:scaling>
        <c:delete val="0"/>
        <c:axPos val="b"/>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fi-FI"/>
          </a:p>
        </c:txPr>
        <c:crossAx val="595450168"/>
        <c:crosses val="autoZero"/>
        <c:auto val="1"/>
        <c:lblAlgn val="ctr"/>
        <c:lblOffset val="100"/>
        <c:tickLblSkip val="5"/>
        <c:noMultiLvlLbl val="0"/>
      </c:catAx>
      <c:valAx>
        <c:axId val="595450168"/>
        <c:scaling>
          <c:orientation val="minMax"/>
          <c:min val="0"/>
        </c:scaling>
        <c:delete val="0"/>
        <c:axPos val="l"/>
        <c:majorGridlines>
          <c:spPr>
            <a:ln w="9525" cap="flat" cmpd="sng" algn="ctr">
              <a:solidFill>
                <a:schemeClr val="tx2">
                  <a:lumMod val="15000"/>
                  <a:lumOff val="85000"/>
                </a:schemeClr>
              </a:solidFill>
              <a:round/>
            </a:ln>
            <a:effectLst/>
          </c:spPr>
        </c:majorGridlines>
        <c:title>
          <c:tx>
            <c:rich>
              <a:bodyPr rot="0" spcFirstLastPara="1" vertOverflow="ellipsis" wrap="square" anchor="ctr" anchorCtr="1"/>
              <a:lstStyle/>
              <a:p>
                <a:pPr>
                  <a:defRPr sz="1000" b="1" i="0" u="none" strike="noStrike" kern="1200" baseline="0">
                    <a:solidFill>
                      <a:schemeClr val="tx2"/>
                    </a:solidFill>
                    <a:latin typeface="+mn-lt"/>
                    <a:ea typeface="+mn-ea"/>
                    <a:cs typeface="+mn-cs"/>
                  </a:defRPr>
                </a:pPr>
                <a:r>
                  <a:rPr lang="en-US" sz="1000"/>
                  <a:t>Väkiluku</a:t>
                </a:r>
              </a:p>
            </c:rich>
          </c:tx>
          <c:layout>
            <c:manualLayout>
              <c:xMode val="edge"/>
              <c:yMode val="edge"/>
              <c:x val="4.7975219099425813E-3"/>
              <c:y val="2.7025797473774354E-2"/>
            </c:manualLayout>
          </c:layout>
          <c:overlay val="0"/>
          <c:spPr>
            <a:noFill/>
            <a:ln>
              <a:noFill/>
            </a:ln>
            <a:effectLst/>
          </c:spPr>
          <c:txPr>
            <a:bodyPr rot="0" spcFirstLastPara="1" vertOverflow="ellipsis" wrap="square" anchor="ctr" anchorCtr="1"/>
            <a:lstStyle/>
            <a:p>
              <a:pPr>
                <a:defRPr sz="1000" b="1" i="0" u="none" strike="noStrike" kern="1200" baseline="0">
                  <a:solidFill>
                    <a:schemeClr val="tx2"/>
                  </a:solidFill>
                  <a:latin typeface="+mn-lt"/>
                  <a:ea typeface="+mn-ea"/>
                  <a:cs typeface="+mn-cs"/>
                </a:defRPr>
              </a:pPr>
              <a:endParaRPr lang="fi-FI"/>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fi-FI"/>
          </a:p>
        </c:txPr>
        <c:crossAx val="595450824"/>
        <c:crosses val="autoZero"/>
        <c:crossBetween val="between"/>
      </c:valAx>
      <c:spPr>
        <a:noFill/>
        <a:ln>
          <a:solidFill>
            <a:schemeClr val="tx2"/>
          </a:solidFill>
        </a:ln>
        <a:effectLst/>
      </c:spPr>
    </c:plotArea>
    <c:legend>
      <c:legendPos val="b"/>
      <c:layout>
        <c:manualLayout>
          <c:xMode val="edge"/>
          <c:yMode val="edge"/>
          <c:x val="9.6701546287901646E-2"/>
          <c:y val="0.61737065581959605"/>
          <c:w val="0.36114427476991107"/>
          <c:h val="0.26576304146150004"/>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rgbClr val="1F497D"/>
      </a:solidFill>
      <a:round/>
    </a:ln>
    <a:effectLst/>
  </c:spPr>
  <c:txPr>
    <a:bodyPr/>
    <a:lstStyle/>
    <a:p>
      <a:pPr>
        <a:defRPr/>
      </a:pPr>
      <a:endParaRPr lang="fi-FI"/>
    </a:p>
  </c:txPr>
  <c:externalData r:id="rId4">
    <c:autoUpdate val="0"/>
  </c:externalData>
  <c:userShapes r:id="rId5"/>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r>
              <a:rPr lang="fi-FI" sz="1400"/>
              <a:t>Pohjois-Pohjanmaan väestönkehitys 1975–2020 ja Tilastokeskuksen väestöennusteet</a:t>
            </a:r>
          </a:p>
        </c:rich>
      </c:tx>
      <c:layout>
        <c:manualLayout>
          <c:xMode val="edge"/>
          <c:yMode val="edge"/>
          <c:x val="0.17515155020823692"/>
          <c:y val="0"/>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fi-FI"/>
        </a:p>
      </c:txPr>
    </c:title>
    <c:autoTitleDeleted val="0"/>
    <c:plotArea>
      <c:layout>
        <c:manualLayout>
          <c:layoutTarget val="inner"/>
          <c:xMode val="edge"/>
          <c:yMode val="edge"/>
          <c:x val="7.9077893623451204E-2"/>
          <c:y val="8.4036787268964533E-2"/>
          <c:w val="0.89620126926563914"/>
          <c:h val="0.82743256262042386"/>
        </c:manualLayout>
      </c:layout>
      <c:lineChart>
        <c:grouping val="standard"/>
        <c:varyColors val="0"/>
        <c:ser>
          <c:idx val="0"/>
          <c:order val="0"/>
          <c:tx>
            <c:strRef>
              <c:f>'Diat 6–34 tiedot'!$A$52</c:f>
              <c:strCache>
                <c:ptCount val="1"/>
                <c:pt idx="0">
                  <c:v>Pohjois-Pohjanmaa toteutunut</c:v>
                </c:pt>
              </c:strCache>
            </c:strRef>
          </c:tx>
          <c:spPr>
            <a:ln w="38100" cap="rnd">
              <a:solidFill>
                <a:schemeClr val="tx2"/>
              </a:solidFill>
              <a:round/>
            </a:ln>
            <a:effectLst>
              <a:outerShdw blurRad="40000" dist="23000" dir="5400000" rotWithShape="0">
                <a:srgbClr val="000000">
                  <a:alpha val="35000"/>
                </a:srgbClr>
              </a:outerShdw>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FFE2-42B9-B641-AD9799689016}"/>
                </c:ext>
              </c:extLst>
            </c:dLbl>
            <c:dLbl>
              <c:idx val="1"/>
              <c:delete val="1"/>
              <c:extLst>
                <c:ext xmlns:c15="http://schemas.microsoft.com/office/drawing/2012/chart" uri="{CE6537A1-D6FC-4f65-9D91-7224C49458BB}"/>
                <c:ext xmlns:c16="http://schemas.microsoft.com/office/drawing/2014/chart" uri="{C3380CC4-5D6E-409C-BE32-E72D297353CC}">
                  <c16:uniqueId val="{00000001-FFE2-42B9-B641-AD9799689016}"/>
                </c:ext>
              </c:extLst>
            </c:dLbl>
            <c:dLbl>
              <c:idx val="2"/>
              <c:delete val="1"/>
              <c:extLst>
                <c:ext xmlns:c15="http://schemas.microsoft.com/office/drawing/2012/chart" uri="{CE6537A1-D6FC-4f65-9D91-7224C49458BB}"/>
                <c:ext xmlns:c16="http://schemas.microsoft.com/office/drawing/2014/chart" uri="{C3380CC4-5D6E-409C-BE32-E72D297353CC}">
                  <c16:uniqueId val="{00000002-FFE2-42B9-B641-AD9799689016}"/>
                </c:ext>
              </c:extLst>
            </c:dLbl>
            <c:dLbl>
              <c:idx val="3"/>
              <c:delete val="1"/>
              <c:extLst>
                <c:ext xmlns:c15="http://schemas.microsoft.com/office/drawing/2012/chart" uri="{CE6537A1-D6FC-4f65-9D91-7224C49458BB}"/>
                <c:ext xmlns:c16="http://schemas.microsoft.com/office/drawing/2014/chart" uri="{C3380CC4-5D6E-409C-BE32-E72D297353CC}">
                  <c16:uniqueId val="{00000003-FFE2-42B9-B641-AD9799689016}"/>
                </c:ext>
              </c:extLst>
            </c:dLbl>
            <c:dLbl>
              <c:idx val="4"/>
              <c:delete val="1"/>
              <c:extLst>
                <c:ext xmlns:c15="http://schemas.microsoft.com/office/drawing/2012/chart" uri="{CE6537A1-D6FC-4f65-9D91-7224C49458BB}"/>
                <c:ext xmlns:c16="http://schemas.microsoft.com/office/drawing/2014/chart" uri="{C3380CC4-5D6E-409C-BE32-E72D297353CC}">
                  <c16:uniqueId val="{00000004-FFE2-42B9-B641-AD9799689016}"/>
                </c:ext>
              </c:extLst>
            </c:dLbl>
            <c:dLbl>
              <c:idx val="5"/>
              <c:delete val="1"/>
              <c:extLst>
                <c:ext xmlns:c15="http://schemas.microsoft.com/office/drawing/2012/chart" uri="{CE6537A1-D6FC-4f65-9D91-7224C49458BB}"/>
                <c:ext xmlns:c16="http://schemas.microsoft.com/office/drawing/2014/chart" uri="{C3380CC4-5D6E-409C-BE32-E72D297353CC}">
                  <c16:uniqueId val="{00000005-FFE2-42B9-B641-AD9799689016}"/>
                </c:ext>
              </c:extLst>
            </c:dLbl>
            <c:dLbl>
              <c:idx val="6"/>
              <c:delete val="1"/>
              <c:extLst>
                <c:ext xmlns:c15="http://schemas.microsoft.com/office/drawing/2012/chart" uri="{CE6537A1-D6FC-4f65-9D91-7224C49458BB}"/>
                <c:ext xmlns:c16="http://schemas.microsoft.com/office/drawing/2014/chart" uri="{C3380CC4-5D6E-409C-BE32-E72D297353CC}">
                  <c16:uniqueId val="{00000006-FFE2-42B9-B641-AD9799689016}"/>
                </c:ext>
              </c:extLst>
            </c:dLbl>
            <c:dLbl>
              <c:idx val="7"/>
              <c:delete val="1"/>
              <c:extLst>
                <c:ext xmlns:c15="http://schemas.microsoft.com/office/drawing/2012/chart" uri="{CE6537A1-D6FC-4f65-9D91-7224C49458BB}"/>
                <c:ext xmlns:c16="http://schemas.microsoft.com/office/drawing/2014/chart" uri="{C3380CC4-5D6E-409C-BE32-E72D297353CC}">
                  <c16:uniqueId val="{00000007-FFE2-42B9-B641-AD9799689016}"/>
                </c:ext>
              </c:extLst>
            </c:dLbl>
            <c:dLbl>
              <c:idx val="8"/>
              <c:delete val="1"/>
              <c:extLst>
                <c:ext xmlns:c15="http://schemas.microsoft.com/office/drawing/2012/chart" uri="{CE6537A1-D6FC-4f65-9D91-7224C49458BB}"/>
                <c:ext xmlns:c16="http://schemas.microsoft.com/office/drawing/2014/chart" uri="{C3380CC4-5D6E-409C-BE32-E72D297353CC}">
                  <c16:uniqueId val="{00000008-FFE2-42B9-B641-AD9799689016}"/>
                </c:ext>
              </c:extLst>
            </c:dLbl>
            <c:dLbl>
              <c:idx val="9"/>
              <c:delete val="1"/>
              <c:extLst>
                <c:ext xmlns:c15="http://schemas.microsoft.com/office/drawing/2012/chart" uri="{CE6537A1-D6FC-4f65-9D91-7224C49458BB}"/>
                <c:ext xmlns:c16="http://schemas.microsoft.com/office/drawing/2014/chart" uri="{C3380CC4-5D6E-409C-BE32-E72D297353CC}">
                  <c16:uniqueId val="{00000009-FFE2-42B9-B641-AD9799689016}"/>
                </c:ext>
              </c:extLst>
            </c:dLbl>
            <c:dLbl>
              <c:idx val="10"/>
              <c:delete val="1"/>
              <c:extLst>
                <c:ext xmlns:c15="http://schemas.microsoft.com/office/drawing/2012/chart" uri="{CE6537A1-D6FC-4f65-9D91-7224C49458BB}"/>
                <c:ext xmlns:c16="http://schemas.microsoft.com/office/drawing/2014/chart" uri="{C3380CC4-5D6E-409C-BE32-E72D297353CC}">
                  <c16:uniqueId val="{0000000A-FFE2-42B9-B641-AD9799689016}"/>
                </c:ext>
              </c:extLst>
            </c:dLbl>
            <c:dLbl>
              <c:idx val="11"/>
              <c:delete val="1"/>
              <c:extLst>
                <c:ext xmlns:c15="http://schemas.microsoft.com/office/drawing/2012/chart" uri="{CE6537A1-D6FC-4f65-9D91-7224C49458BB}"/>
                <c:ext xmlns:c16="http://schemas.microsoft.com/office/drawing/2014/chart" uri="{C3380CC4-5D6E-409C-BE32-E72D297353CC}">
                  <c16:uniqueId val="{0000000B-FFE2-42B9-B641-AD9799689016}"/>
                </c:ext>
              </c:extLst>
            </c:dLbl>
            <c:dLbl>
              <c:idx val="12"/>
              <c:delete val="1"/>
              <c:extLst>
                <c:ext xmlns:c15="http://schemas.microsoft.com/office/drawing/2012/chart" uri="{CE6537A1-D6FC-4f65-9D91-7224C49458BB}"/>
                <c:ext xmlns:c16="http://schemas.microsoft.com/office/drawing/2014/chart" uri="{C3380CC4-5D6E-409C-BE32-E72D297353CC}">
                  <c16:uniqueId val="{0000000C-FFE2-42B9-B641-AD9799689016}"/>
                </c:ext>
              </c:extLst>
            </c:dLbl>
            <c:dLbl>
              <c:idx val="13"/>
              <c:delete val="1"/>
              <c:extLst>
                <c:ext xmlns:c15="http://schemas.microsoft.com/office/drawing/2012/chart" uri="{CE6537A1-D6FC-4f65-9D91-7224C49458BB}"/>
                <c:ext xmlns:c16="http://schemas.microsoft.com/office/drawing/2014/chart" uri="{C3380CC4-5D6E-409C-BE32-E72D297353CC}">
                  <c16:uniqueId val="{0000000D-FFE2-42B9-B641-AD9799689016}"/>
                </c:ext>
              </c:extLst>
            </c:dLbl>
            <c:dLbl>
              <c:idx val="14"/>
              <c:delete val="1"/>
              <c:extLst>
                <c:ext xmlns:c15="http://schemas.microsoft.com/office/drawing/2012/chart" uri="{CE6537A1-D6FC-4f65-9D91-7224C49458BB}"/>
                <c:ext xmlns:c16="http://schemas.microsoft.com/office/drawing/2014/chart" uri="{C3380CC4-5D6E-409C-BE32-E72D297353CC}">
                  <c16:uniqueId val="{0000000E-FFE2-42B9-B641-AD9799689016}"/>
                </c:ext>
              </c:extLst>
            </c:dLbl>
            <c:dLbl>
              <c:idx val="15"/>
              <c:delete val="1"/>
              <c:extLst>
                <c:ext xmlns:c15="http://schemas.microsoft.com/office/drawing/2012/chart" uri="{CE6537A1-D6FC-4f65-9D91-7224C49458BB}"/>
                <c:ext xmlns:c16="http://schemas.microsoft.com/office/drawing/2014/chart" uri="{C3380CC4-5D6E-409C-BE32-E72D297353CC}">
                  <c16:uniqueId val="{0000000F-FFE2-42B9-B641-AD9799689016}"/>
                </c:ext>
              </c:extLst>
            </c:dLbl>
            <c:dLbl>
              <c:idx val="16"/>
              <c:delete val="1"/>
              <c:extLst>
                <c:ext xmlns:c15="http://schemas.microsoft.com/office/drawing/2012/chart" uri="{CE6537A1-D6FC-4f65-9D91-7224C49458BB}"/>
                <c:ext xmlns:c16="http://schemas.microsoft.com/office/drawing/2014/chart" uri="{C3380CC4-5D6E-409C-BE32-E72D297353CC}">
                  <c16:uniqueId val="{00000010-FFE2-42B9-B641-AD9799689016}"/>
                </c:ext>
              </c:extLst>
            </c:dLbl>
            <c:dLbl>
              <c:idx val="17"/>
              <c:delete val="1"/>
              <c:extLst>
                <c:ext xmlns:c15="http://schemas.microsoft.com/office/drawing/2012/chart" uri="{CE6537A1-D6FC-4f65-9D91-7224C49458BB}"/>
                <c:ext xmlns:c16="http://schemas.microsoft.com/office/drawing/2014/chart" uri="{C3380CC4-5D6E-409C-BE32-E72D297353CC}">
                  <c16:uniqueId val="{00000011-FFE2-42B9-B641-AD9799689016}"/>
                </c:ext>
              </c:extLst>
            </c:dLbl>
            <c:dLbl>
              <c:idx val="18"/>
              <c:delete val="1"/>
              <c:extLst>
                <c:ext xmlns:c15="http://schemas.microsoft.com/office/drawing/2012/chart" uri="{CE6537A1-D6FC-4f65-9D91-7224C49458BB}"/>
                <c:ext xmlns:c16="http://schemas.microsoft.com/office/drawing/2014/chart" uri="{C3380CC4-5D6E-409C-BE32-E72D297353CC}">
                  <c16:uniqueId val="{00000012-FFE2-42B9-B641-AD9799689016}"/>
                </c:ext>
              </c:extLst>
            </c:dLbl>
            <c:dLbl>
              <c:idx val="19"/>
              <c:delete val="1"/>
              <c:extLst>
                <c:ext xmlns:c15="http://schemas.microsoft.com/office/drawing/2012/chart" uri="{CE6537A1-D6FC-4f65-9D91-7224C49458BB}"/>
                <c:ext xmlns:c16="http://schemas.microsoft.com/office/drawing/2014/chart" uri="{C3380CC4-5D6E-409C-BE32-E72D297353CC}">
                  <c16:uniqueId val="{00000013-FFE2-42B9-B641-AD9799689016}"/>
                </c:ext>
              </c:extLst>
            </c:dLbl>
            <c:dLbl>
              <c:idx val="20"/>
              <c:delete val="1"/>
              <c:extLst>
                <c:ext xmlns:c15="http://schemas.microsoft.com/office/drawing/2012/chart" uri="{CE6537A1-D6FC-4f65-9D91-7224C49458BB}"/>
                <c:ext xmlns:c16="http://schemas.microsoft.com/office/drawing/2014/chart" uri="{C3380CC4-5D6E-409C-BE32-E72D297353CC}">
                  <c16:uniqueId val="{00000014-FFE2-42B9-B641-AD9799689016}"/>
                </c:ext>
              </c:extLst>
            </c:dLbl>
            <c:dLbl>
              <c:idx val="21"/>
              <c:delete val="1"/>
              <c:extLst>
                <c:ext xmlns:c15="http://schemas.microsoft.com/office/drawing/2012/chart" uri="{CE6537A1-D6FC-4f65-9D91-7224C49458BB}"/>
                <c:ext xmlns:c16="http://schemas.microsoft.com/office/drawing/2014/chart" uri="{C3380CC4-5D6E-409C-BE32-E72D297353CC}">
                  <c16:uniqueId val="{00000015-FFE2-42B9-B641-AD9799689016}"/>
                </c:ext>
              </c:extLst>
            </c:dLbl>
            <c:dLbl>
              <c:idx val="22"/>
              <c:delete val="1"/>
              <c:extLst>
                <c:ext xmlns:c15="http://schemas.microsoft.com/office/drawing/2012/chart" uri="{CE6537A1-D6FC-4f65-9D91-7224C49458BB}"/>
                <c:ext xmlns:c16="http://schemas.microsoft.com/office/drawing/2014/chart" uri="{C3380CC4-5D6E-409C-BE32-E72D297353CC}">
                  <c16:uniqueId val="{00000016-FFE2-42B9-B641-AD9799689016}"/>
                </c:ext>
              </c:extLst>
            </c:dLbl>
            <c:dLbl>
              <c:idx val="23"/>
              <c:delete val="1"/>
              <c:extLst>
                <c:ext xmlns:c15="http://schemas.microsoft.com/office/drawing/2012/chart" uri="{CE6537A1-D6FC-4f65-9D91-7224C49458BB}"/>
                <c:ext xmlns:c16="http://schemas.microsoft.com/office/drawing/2014/chart" uri="{C3380CC4-5D6E-409C-BE32-E72D297353CC}">
                  <c16:uniqueId val="{00000017-FFE2-42B9-B641-AD9799689016}"/>
                </c:ext>
              </c:extLst>
            </c:dLbl>
            <c:dLbl>
              <c:idx val="24"/>
              <c:delete val="1"/>
              <c:extLst>
                <c:ext xmlns:c15="http://schemas.microsoft.com/office/drawing/2012/chart" uri="{CE6537A1-D6FC-4f65-9D91-7224C49458BB}"/>
                <c:ext xmlns:c16="http://schemas.microsoft.com/office/drawing/2014/chart" uri="{C3380CC4-5D6E-409C-BE32-E72D297353CC}">
                  <c16:uniqueId val="{00000018-FFE2-42B9-B641-AD9799689016}"/>
                </c:ext>
              </c:extLst>
            </c:dLbl>
            <c:dLbl>
              <c:idx val="25"/>
              <c:delete val="1"/>
              <c:extLst>
                <c:ext xmlns:c15="http://schemas.microsoft.com/office/drawing/2012/chart" uri="{CE6537A1-D6FC-4f65-9D91-7224C49458BB}"/>
                <c:ext xmlns:c16="http://schemas.microsoft.com/office/drawing/2014/chart" uri="{C3380CC4-5D6E-409C-BE32-E72D297353CC}">
                  <c16:uniqueId val="{00000019-FFE2-42B9-B641-AD9799689016}"/>
                </c:ext>
              </c:extLst>
            </c:dLbl>
            <c:dLbl>
              <c:idx val="26"/>
              <c:delete val="1"/>
              <c:extLst>
                <c:ext xmlns:c15="http://schemas.microsoft.com/office/drawing/2012/chart" uri="{CE6537A1-D6FC-4f65-9D91-7224C49458BB}"/>
                <c:ext xmlns:c16="http://schemas.microsoft.com/office/drawing/2014/chart" uri="{C3380CC4-5D6E-409C-BE32-E72D297353CC}">
                  <c16:uniqueId val="{0000001A-FFE2-42B9-B641-AD9799689016}"/>
                </c:ext>
              </c:extLst>
            </c:dLbl>
            <c:dLbl>
              <c:idx val="27"/>
              <c:delete val="1"/>
              <c:extLst>
                <c:ext xmlns:c15="http://schemas.microsoft.com/office/drawing/2012/chart" uri="{CE6537A1-D6FC-4f65-9D91-7224C49458BB}"/>
                <c:ext xmlns:c16="http://schemas.microsoft.com/office/drawing/2014/chart" uri="{C3380CC4-5D6E-409C-BE32-E72D297353CC}">
                  <c16:uniqueId val="{0000001B-FFE2-42B9-B641-AD9799689016}"/>
                </c:ext>
              </c:extLst>
            </c:dLbl>
            <c:dLbl>
              <c:idx val="28"/>
              <c:delete val="1"/>
              <c:extLst>
                <c:ext xmlns:c15="http://schemas.microsoft.com/office/drawing/2012/chart" uri="{CE6537A1-D6FC-4f65-9D91-7224C49458BB}"/>
                <c:ext xmlns:c16="http://schemas.microsoft.com/office/drawing/2014/chart" uri="{C3380CC4-5D6E-409C-BE32-E72D297353CC}">
                  <c16:uniqueId val="{0000001C-FFE2-42B9-B641-AD9799689016}"/>
                </c:ext>
              </c:extLst>
            </c:dLbl>
            <c:dLbl>
              <c:idx val="29"/>
              <c:delete val="1"/>
              <c:extLst>
                <c:ext xmlns:c15="http://schemas.microsoft.com/office/drawing/2012/chart" uri="{CE6537A1-D6FC-4f65-9D91-7224C49458BB}"/>
                <c:ext xmlns:c16="http://schemas.microsoft.com/office/drawing/2014/chart" uri="{C3380CC4-5D6E-409C-BE32-E72D297353CC}">
                  <c16:uniqueId val="{0000001D-FFE2-42B9-B641-AD9799689016}"/>
                </c:ext>
              </c:extLst>
            </c:dLbl>
            <c:dLbl>
              <c:idx val="30"/>
              <c:delete val="1"/>
              <c:extLst>
                <c:ext xmlns:c15="http://schemas.microsoft.com/office/drawing/2012/chart" uri="{CE6537A1-D6FC-4f65-9D91-7224C49458BB}"/>
                <c:ext xmlns:c16="http://schemas.microsoft.com/office/drawing/2014/chart" uri="{C3380CC4-5D6E-409C-BE32-E72D297353CC}">
                  <c16:uniqueId val="{0000001E-FFE2-42B9-B641-AD9799689016}"/>
                </c:ext>
              </c:extLst>
            </c:dLbl>
            <c:dLbl>
              <c:idx val="31"/>
              <c:delete val="1"/>
              <c:extLst>
                <c:ext xmlns:c15="http://schemas.microsoft.com/office/drawing/2012/chart" uri="{CE6537A1-D6FC-4f65-9D91-7224C49458BB}"/>
                <c:ext xmlns:c16="http://schemas.microsoft.com/office/drawing/2014/chart" uri="{C3380CC4-5D6E-409C-BE32-E72D297353CC}">
                  <c16:uniqueId val="{0000001F-FFE2-42B9-B641-AD9799689016}"/>
                </c:ext>
              </c:extLst>
            </c:dLbl>
            <c:dLbl>
              <c:idx val="32"/>
              <c:delete val="1"/>
              <c:extLst>
                <c:ext xmlns:c15="http://schemas.microsoft.com/office/drawing/2012/chart" uri="{CE6537A1-D6FC-4f65-9D91-7224C49458BB}"/>
                <c:ext xmlns:c16="http://schemas.microsoft.com/office/drawing/2014/chart" uri="{C3380CC4-5D6E-409C-BE32-E72D297353CC}">
                  <c16:uniqueId val="{00000020-FFE2-42B9-B641-AD9799689016}"/>
                </c:ext>
              </c:extLst>
            </c:dLbl>
            <c:dLbl>
              <c:idx val="33"/>
              <c:delete val="1"/>
              <c:extLst>
                <c:ext xmlns:c15="http://schemas.microsoft.com/office/drawing/2012/chart" uri="{CE6537A1-D6FC-4f65-9D91-7224C49458BB}"/>
                <c:ext xmlns:c16="http://schemas.microsoft.com/office/drawing/2014/chart" uri="{C3380CC4-5D6E-409C-BE32-E72D297353CC}">
                  <c16:uniqueId val="{00000021-FFE2-42B9-B641-AD9799689016}"/>
                </c:ext>
              </c:extLst>
            </c:dLbl>
            <c:dLbl>
              <c:idx val="34"/>
              <c:delete val="1"/>
              <c:extLst>
                <c:ext xmlns:c15="http://schemas.microsoft.com/office/drawing/2012/chart" uri="{CE6537A1-D6FC-4f65-9D91-7224C49458BB}"/>
                <c:ext xmlns:c16="http://schemas.microsoft.com/office/drawing/2014/chart" uri="{C3380CC4-5D6E-409C-BE32-E72D297353CC}">
                  <c16:uniqueId val="{00000022-FFE2-42B9-B641-AD9799689016}"/>
                </c:ext>
              </c:extLst>
            </c:dLbl>
            <c:dLbl>
              <c:idx val="35"/>
              <c:delete val="1"/>
              <c:extLst>
                <c:ext xmlns:c15="http://schemas.microsoft.com/office/drawing/2012/chart" uri="{CE6537A1-D6FC-4f65-9D91-7224C49458BB}"/>
                <c:ext xmlns:c16="http://schemas.microsoft.com/office/drawing/2014/chart" uri="{C3380CC4-5D6E-409C-BE32-E72D297353CC}">
                  <c16:uniqueId val="{00000023-FFE2-42B9-B641-AD9799689016}"/>
                </c:ext>
              </c:extLst>
            </c:dLbl>
            <c:dLbl>
              <c:idx val="36"/>
              <c:delete val="1"/>
              <c:extLst>
                <c:ext xmlns:c15="http://schemas.microsoft.com/office/drawing/2012/chart" uri="{CE6537A1-D6FC-4f65-9D91-7224C49458BB}"/>
                <c:ext xmlns:c16="http://schemas.microsoft.com/office/drawing/2014/chart" uri="{C3380CC4-5D6E-409C-BE32-E72D297353CC}">
                  <c16:uniqueId val="{00000024-FFE2-42B9-B641-AD9799689016}"/>
                </c:ext>
              </c:extLst>
            </c:dLbl>
            <c:dLbl>
              <c:idx val="37"/>
              <c:delete val="1"/>
              <c:extLst>
                <c:ext xmlns:c15="http://schemas.microsoft.com/office/drawing/2012/chart" uri="{CE6537A1-D6FC-4f65-9D91-7224C49458BB}"/>
                <c:ext xmlns:c16="http://schemas.microsoft.com/office/drawing/2014/chart" uri="{C3380CC4-5D6E-409C-BE32-E72D297353CC}">
                  <c16:uniqueId val="{00000025-FFE2-42B9-B641-AD9799689016}"/>
                </c:ext>
              </c:extLst>
            </c:dLbl>
            <c:dLbl>
              <c:idx val="38"/>
              <c:delete val="1"/>
              <c:extLst>
                <c:ext xmlns:c15="http://schemas.microsoft.com/office/drawing/2012/chart" uri="{CE6537A1-D6FC-4f65-9D91-7224C49458BB}"/>
                <c:ext xmlns:c16="http://schemas.microsoft.com/office/drawing/2014/chart" uri="{C3380CC4-5D6E-409C-BE32-E72D297353CC}">
                  <c16:uniqueId val="{00000026-FFE2-42B9-B641-AD9799689016}"/>
                </c:ext>
              </c:extLst>
            </c:dLbl>
            <c:dLbl>
              <c:idx val="39"/>
              <c:delete val="1"/>
              <c:extLst>
                <c:ext xmlns:c15="http://schemas.microsoft.com/office/drawing/2012/chart" uri="{CE6537A1-D6FC-4f65-9D91-7224C49458BB}"/>
                <c:ext xmlns:c16="http://schemas.microsoft.com/office/drawing/2014/chart" uri="{C3380CC4-5D6E-409C-BE32-E72D297353CC}">
                  <c16:uniqueId val="{00000027-FFE2-42B9-B641-AD9799689016}"/>
                </c:ext>
              </c:extLst>
            </c:dLbl>
            <c:dLbl>
              <c:idx val="40"/>
              <c:delete val="1"/>
              <c:extLst>
                <c:ext xmlns:c15="http://schemas.microsoft.com/office/drawing/2012/chart" uri="{CE6537A1-D6FC-4f65-9D91-7224C49458BB}"/>
                <c:ext xmlns:c16="http://schemas.microsoft.com/office/drawing/2014/chart" uri="{C3380CC4-5D6E-409C-BE32-E72D297353CC}">
                  <c16:uniqueId val="{00000028-FFE2-42B9-B641-AD9799689016}"/>
                </c:ext>
              </c:extLst>
            </c:dLbl>
            <c:dLbl>
              <c:idx val="41"/>
              <c:delete val="1"/>
              <c:extLst>
                <c:ext xmlns:c15="http://schemas.microsoft.com/office/drawing/2012/chart" uri="{CE6537A1-D6FC-4f65-9D91-7224C49458BB}"/>
                <c:ext xmlns:c16="http://schemas.microsoft.com/office/drawing/2014/chart" uri="{C3380CC4-5D6E-409C-BE32-E72D297353CC}">
                  <c16:uniqueId val="{00000029-FFE2-42B9-B641-AD9799689016}"/>
                </c:ext>
              </c:extLst>
            </c:dLbl>
            <c:dLbl>
              <c:idx val="42"/>
              <c:delete val="1"/>
              <c:extLst>
                <c:ext xmlns:c15="http://schemas.microsoft.com/office/drawing/2012/chart" uri="{CE6537A1-D6FC-4f65-9D91-7224C49458BB}"/>
                <c:ext xmlns:c16="http://schemas.microsoft.com/office/drawing/2014/chart" uri="{C3380CC4-5D6E-409C-BE32-E72D297353CC}">
                  <c16:uniqueId val="{0000002A-FFE2-42B9-B641-AD9799689016}"/>
                </c:ext>
              </c:extLst>
            </c:dLbl>
            <c:dLbl>
              <c:idx val="43"/>
              <c:delete val="1"/>
              <c:extLst>
                <c:ext xmlns:c15="http://schemas.microsoft.com/office/drawing/2012/chart" uri="{CE6537A1-D6FC-4f65-9D91-7224C49458BB}"/>
                <c:ext xmlns:c16="http://schemas.microsoft.com/office/drawing/2014/chart" uri="{C3380CC4-5D6E-409C-BE32-E72D297353CC}">
                  <c16:uniqueId val="{0000002B-FFE2-42B9-B641-AD9799689016}"/>
                </c:ext>
              </c:extLst>
            </c:dLbl>
            <c:dLbl>
              <c:idx val="44"/>
              <c:delete val="1"/>
              <c:extLst>
                <c:ext xmlns:c15="http://schemas.microsoft.com/office/drawing/2012/chart" uri="{CE6537A1-D6FC-4f65-9D91-7224C49458BB}"/>
                <c:ext xmlns:c16="http://schemas.microsoft.com/office/drawing/2014/chart" uri="{C3380CC4-5D6E-409C-BE32-E72D297353CC}">
                  <c16:uniqueId val="{0000002C-FFE2-42B9-B641-AD9799689016}"/>
                </c:ext>
              </c:extLst>
            </c:dLbl>
            <c:dLbl>
              <c:idx val="45"/>
              <c:layout>
                <c:manualLayout>
                  <c:x val="-6.2367730988739781E-2"/>
                  <c:y val="-4.51112975391499E-2"/>
                </c:manualLayout>
              </c:layout>
              <c:spPr>
                <a:solidFill>
                  <a:srgbClr val="FFFFFF"/>
                </a:solidFill>
                <a:ln>
                  <a:solidFill>
                    <a:srgbClr val="1F497D"/>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2D-FFE2-42B9-B641-AD979968901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'Diat 6–34 tiedot'!$B$3:$BO$3</c:f>
              <c:numCache>
                <c:formatCode>General</c:formatCode>
                <c:ptCount val="66"/>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numCache>
            </c:numRef>
          </c:cat>
          <c:val>
            <c:numRef>
              <c:f>'Diat 6–34 tiedot'!$B$52:$BO$52</c:f>
              <c:numCache>
                <c:formatCode>#,##0</c:formatCode>
                <c:ptCount val="66"/>
                <c:pt idx="0">
                  <c:v>315205</c:v>
                </c:pt>
                <c:pt idx="1">
                  <c:v>317242</c:v>
                </c:pt>
                <c:pt idx="2">
                  <c:v>320050</c:v>
                </c:pt>
                <c:pt idx="3">
                  <c:v>321983</c:v>
                </c:pt>
                <c:pt idx="4">
                  <c:v>323183</c:v>
                </c:pt>
                <c:pt idx="5">
                  <c:v>325735</c:v>
                </c:pt>
                <c:pt idx="6">
                  <c:v>330073</c:v>
                </c:pt>
                <c:pt idx="7">
                  <c:v>334466</c:v>
                </c:pt>
                <c:pt idx="8">
                  <c:v>337500</c:v>
                </c:pt>
                <c:pt idx="9">
                  <c:v>339286</c:v>
                </c:pt>
                <c:pt idx="10">
                  <c:v>340863</c:v>
                </c:pt>
                <c:pt idx="11">
                  <c:v>342137</c:v>
                </c:pt>
                <c:pt idx="12">
                  <c:v>343600</c:v>
                </c:pt>
                <c:pt idx="13">
                  <c:v>345407</c:v>
                </c:pt>
                <c:pt idx="14">
                  <c:v>348292</c:v>
                </c:pt>
                <c:pt idx="15">
                  <c:v>350799</c:v>
                </c:pt>
                <c:pt idx="16">
                  <c:v>354088</c:v>
                </c:pt>
                <c:pt idx="17">
                  <c:v>357072</c:v>
                </c:pt>
                <c:pt idx="18">
                  <c:v>359433</c:v>
                </c:pt>
                <c:pt idx="19">
                  <c:v>361751</c:v>
                </c:pt>
                <c:pt idx="20">
                  <c:v>364443</c:v>
                </c:pt>
                <c:pt idx="21">
                  <c:v>366218</c:v>
                </c:pt>
                <c:pt idx="22">
                  <c:v>367361</c:v>
                </c:pt>
                <c:pt idx="23">
                  <c:v>368302</c:v>
                </c:pt>
                <c:pt idx="24">
                  <c:v>369827</c:v>
                </c:pt>
                <c:pt idx="25">
                  <c:v>372639</c:v>
                </c:pt>
                <c:pt idx="26">
                  <c:v>375182</c:v>
                </c:pt>
                <c:pt idx="27">
                  <c:v>377045</c:v>
                </c:pt>
                <c:pt idx="28">
                  <c:v>378903</c:v>
                </c:pt>
                <c:pt idx="29">
                  <c:v>381792</c:v>
                </c:pt>
                <c:pt idx="30">
                  <c:v>384808</c:v>
                </c:pt>
                <c:pt idx="31">
                  <c:v>387320</c:v>
                </c:pt>
                <c:pt idx="32">
                  <c:v>390038</c:v>
                </c:pt>
                <c:pt idx="33">
                  <c:v>392652</c:v>
                </c:pt>
                <c:pt idx="34">
                  <c:v>395510</c:v>
                </c:pt>
                <c:pt idx="35">
                  <c:v>398335</c:v>
                </c:pt>
                <c:pt idx="36">
                  <c:v>401201</c:v>
                </c:pt>
                <c:pt idx="37">
                  <c:v>403920</c:v>
                </c:pt>
                <c:pt idx="38">
                  <c:v>406480</c:v>
                </c:pt>
                <c:pt idx="39">
                  <c:v>408536</c:v>
                </c:pt>
                <c:pt idx="40">
                  <c:v>410054</c:v>
                </c:pt>
                <c:pt idx="41">
                  <c:v>411150</c:v>
                </c:pt>
                <c:pt idx="42">
                  <c:v>411856</c:v>
                </c:pt>
                <c:pt idx="43">
                  <c:v>412161</c:v>
                </c:pt>
                <c:pt idx="44">
                  <c:v>412830</c:v>
                </c:pt>
                <c:pt idx="45">
                  <c:v>413830</c:v>
                </c:pt>
              </c:numCache>
            </c:numRef>
          </c:val>
          <c:smooth val="0"/>
          <c:extLst>
            <c:ext xmlns:c16="http://schemas.microsoft.com/office/drawing/2014/chart" uri="{C3380CC4-5D6E-409C-BE32-E72D297353CC}">
              <c16:uniqueId val="{0000002E-FFE2-42B9-B641-AD9799689016}"/>
            </c:ext>
          </c:extLst>
        </c:ser>
        <c:ser>
          <c:idx val="2"/>
          <c:order val="1"/>
          <c:tx>
            <c:strRef>
              <c:f>'Diat 6–34 tiedot'!$A$53</c:f>
              <c:strCache>
                <c:ptCount val="1"/>
                <c:pt idx="0">
                  <c:v>Pohjois-Pohjanmaa ennuste 2019</c:v>
                </c:pt>
              </c:strCache>
            </c:strRef>
          </c:tx>
          <c:spPr>
            <a:ln w="38100" cap="rnd">
              <a:solidFill>
                <a:srgbClr val="FFC000"/>
              </a:solidFill>
              <a:prstDash val="sysDash"/>
              <a:round/>
            </a:ln>
            <a:effectLst>
              <a:outerShdw blurRad="40000" dist="23000" dir="5400000" rotWithShape="0">
                <a:srgbClr val="000000">
                  <a:alpha val="35000"/>
                </a:srgbClr>
              </a:outerShdw>
            </a:effectLst>
          </c:spPr>
          <c:marker>
            <c:symbol val="none"/>
          </c:marker>
          <c:dLbls>
            <c:dLbl>
              <c:idx val="65"/>
              <c:layout>
                <c:manualLayout>
                  <c:x val="-2.8785131459655604E-2"/>
                  <c:y val="4.53150645828873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F-FFE2-42B9-B641-AD9799689016}"/>
                </c:ext>
              </c:extLst>
            </c:dLbl>
            <c:spPr>
              <a:solidFill>
                <a:srgbClr val="FFFFFF"/>
              </a:solidFill>
              <a:ln>
                <a:solidFill>
                  <a:srgbClr val="FFC000"/>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6–34 tiedot'!$B$3:$BO$3</c:f>
              <c:numCache>
                <c:formatCode>General</c:formatCode>
                <c:ptCount val="66"/>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numCache>
            </c:numRef>
          </c:cat>
          <c:val>
            <c:numRef>
              <c:f>'Diat 6–34 tiedot'!$B$53:$BO$53</c:f>
              <c:numCache>
                <c:formatCode>General</c:formatCode>
                <c:ptCount val="66"/>
                <c:pt idx="44" formatCode="#,##0">
                  <c:v>412600</c:v>
                </c:pt>
                <c:pt idx="45" formatCode="#,##0">
                  <c:v>412879</c:v>
                </c:pt>
                <c:pt idx="46" formatCode="#,##0">
                  <c:v>413022</c:v>
                </c:pt>
                <c:pt idx="47" formatCode="#,##0">
                  <c:v>413044</c:v>
                </c:pt>
                <c:pt idx="48" formatCode="#,##0">
                  <c:v>412959</c:v>
                </c:pt>
                <c:pt idx="49" formatCode="#,##0">
                  <c:v>412767</c:v>
                </c:pt>
                <c:pt idx="50" formatCode="#,##0">
                  <c:v>412492</c:v>
                </c:pt>
                <c:pt idx="51" formatCode="#,##0">
                  <c:v>412135</c:v>
                </c:pt>
                <c:pt idx="52" formatCode="#,##0">
                  <c:v>411711</c:v>
                </c:pt>
                <c:pt idx="53" formatCode="#,##0">
                  <c:v>411214</c:v>
                </c:pt>
                <c:pt idx="54" formatCode="#,##0">
                  <c:v>410645</c:v>
                </c:pt>
                <c:pt idx="55" formatCode="#,##0">
                  <c:v>410025</c:v>
                </c:pt>
                <c:pt idx="56" formatCode="#,##0">
                  <c:v>409331</c:v>
                </c:pt>
                <c:pt idx="57" formatCode="#,##0">
                  <c:v>408580</c:v>
                </c:pt>
                <c:pt idx="58" formatCode="#,##0">
                  <c:v>407763</c:v>
                </c:pt>
                <c:pt idx="59" formatCode="#,##0">
                  <c:v>406932</c:v>
                </c:pt>
                <c:pt idx="60" formatCode="#,##0">
                  <c:v>406023</c:v>
                </c:pt>
                <c:pt idx="61" formatCode="#,##0">
                  <c:v>405069</c:v>
                </c:pt>
                <c:pt idx="62" formatCode="#,##0">
                  <c:v>404083</c:v>
                </c:pt>
                <c:pt idx="63" formatCode="#,##0">
                  <c:v>403036</c:v>
                </c:pt>
                <c:pt idx="64" formatCode="#,##0">
                  <c:v>401942</c:v>
                </c:pt>
                <c:pt idx="65" formatCode="#,##0">
                  <c:v>400792</c:v>
                </c:pt>
              </c:numCache>
            </c:numRef>
          </c:val>
          <c:smooth val="0"/>
          <c:extLst>
            <c:ext xmlns:c16="http://schemas.microsoft.com/office/drawing/2014/chart" uri="{C3380CC4-5D6E-409C-BE32-E72D297353CC}">
              <c16:uniqueId val="{00000030-FFE2-42B9-B641-AD9799689016}"/>
            </c:ext>
          </c:extLst>
        </c:ser>
        <c:ser>
          <c:idx val="3"/>
          <c:order val="2"/>
          <c:tx>
            <c:strRef>
              <c:f>'Diat 6–34 tiedot'!$A$54</c:f>
              <c:strCache>
                <c:ptCount val="1"/>
                <c:pt idx="0">
                  <c:v>Pohjois-Pohjanmaa ennuste 2021</c:v>
                </c:pt>
              </c:strCache>
            </c:strRef>
          </c:tx>
          <c:spPr>
            <a:ln w="38100" cap="rnd">
              <a:solidFill>
                <a:srgbClr val="FF0000"/>
              </a:solidFill>
              <a:prstDash val="sysDash"/>
              <a:round/>
            </a:ln>
            <a:effectLst>
              <a:outerShdw blurRad="40000" dist="23000" dir="5400000" rotWithShape="0">
                <a:srgbClr val="000000">
                  <a:alpha val="35000"/>
                </a:srgbClr>
              </a:outerShdw>
            </a:effectLst>
          </c:spPr>
          <c:marker>
            <c:symbol val="none"/>
          </c:marker>
          <c:dLbls>
            <c:dLbl>
              <c:idx val="65"/>
              <c:layout>
                <c:manualLayout>
                  <c:x val="-2.8785131459655604E-2"/>
                  <c:y val="-3.3986298437165489E-2"/>
                </c:manualLayout>
              </c:layout>
              <c:spPr>
                <a:solidFill>
                  <a:srgbClr val="FFFFFF"/>
                </a:solidFill>
                <a:ln>
                  <a:solidFill>
                    <a:srgbClr val="FF0000"/>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31-FFE2-42B9-B641-AD979968901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'Diat 6–34 tiedot'!$B$3:$BO$3</c:f>
              <c:numCache>
                <c:formatCode>General</c:formatCode>
                <c:ptCount val="66"/>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numCache>
            </c:numRef>
          </c:cat>
          <c:val>
            <c:numRef>
              <c:f>'Diat 6–34 tiedot'!$B$54:$BO$54</c:f>
              <c:numCache>
                <c:formatCode>General</c:formatCode>
                <c:ptCount val="66"/>
                <c:pt idx="46" formatCode="#,##0">
                  <c:v>414929</c:v>
                </c:pt>
                <c:pt idx="47" formatCode="#,##0">
                  <c:v>415685</c:v>
                </c:pt>
                <c:pt idx="48" formatCode="#,##0">
                  <c:v>416325</c:v>
                </c:pt>
                <c:pt idx="49" formatCode="#,##0">
                  <c:v>416845</c:v>
                </c:pt>
                <c:pt idx="50" formatCode="#,##0">
                  <c:v>417281</c:v>
                </c:pt>
                <c:pt idx="51" formatCode="#,##0">
                  <c:v>417618</c:v>
                </c:pt>
                <c:pt idx="52" formatCode="#,##0">
                  <c:v>417890</c:v>
                </c:pt>
                <c:pt idx="53" formatCode="#,##0">
                  <c:v>418091</c:v>
                </c:pt>
                <c:pt idx="54" formatCode="#,##0">
                  <c:v>418235</c:v>
                </c:pt>
                <c:pt idx="55" formatCode="#,##0">
                  <c:v>418307</c:v>
                </c:pt>
                <c:pt idx="56" formatCode="#,##0">
                  <c:v>418328</c:v>
                </c:pt>
                <c:pt idx="57" formatCode="#,##0">
                  <c:v>418284</c:v>
                </c:pt>
                <c:pt idx="58" formatCode="#,##0">
                  <c:v>418202</c:v>
                </c:pt>
                <c:pt idx="59" formatCode="#,##0">
                  <c:v>418074</c:v>
                </c:pt>
                <c:pt idx="60" formatCode="#,##0">
                  <c:v>417897</c:v>
                </c:pt>
                <c:pt idx="61" formatCode="#,##0">
                  <c:v>417654</c:v>
                </c:pt>
                <c:pt idx="62" formatCode="#,##0">
                  <c:v>417380</c:v>
                </c:pt>
                <c:pt idx="63" formatCode="#,##0">
                  <c:v>417053</c:v>
                </c:pt>
                <c:pt idx="64" formatCode="#,##0">
                  <c:v>416666</c:v>
                </c:pt>
                <c:pt idx="65" formatCode="#,##0">
                  <c:v>416214</c:v>
                </c:pt>
              </c:numCache>
            </c:numRef>
          </c:val>
          <c:smooth val="0"/>
          <c:extLst>
            <c:ext xmlns:c16="http://schemas.microsoft.com/office/drawing/2014/chart" uri="{C3380CC4-5D6E-409C-BE32-E72D297353CC}">
              <c16:uniqueId val="{00000032-FFE2-42B9-B641-AD9799689016}"/>
            </c:ext>
          </c:extLst>
        </c:ser>
        <c:dLbls>
          <c:showLegendKey val="0"/>
          <c:showVal val="0"/>
          <c:showCatName val="0"/>
          <c:showSerName val="0"/>
          <c:showPercent val="0"/>
          <c:showBubbleSize val="0"/>
        </c:dLbls>
        <c:smooth val="0"/>
        <c:axId val="595450824"/>
        <c:axId val="595450168"/>
      </c:lineChart>
      <c:catAx>
        <c:axId val="595450824"/>
        <c:scaling>
          <c:orientation val="minMax"/>
        </c:scaling>
        <c:delete val="0"/>
        <c:axPos val="b"/>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fi-FI"/>
          </a:p>
        </c:txPr>
        <c:crossAx val="595450168"/>
        <c:crosses val="autoZero"/>
        <c:auto val="1"/>
        <c:lblAlgn val="ctr"/>
        <c:lblOffset val="100"/>
        <c:tickLblSkip val="5"/>
        <c:noMultiLvlLbl val="0"/>
      </c:catAx>
      <c:valAx>
        <c:axId val="595450168"/>
        <c:scaling>
          <c:orientation val="minMax"/>
          <c:min val="0"/>
        </c:scaling>
        <c:delete val="0"/>
        <c:axPos val="l"/>
        <c:majorGridlines>
          <c:spPr>
            <a:ln w="9525" cap="flat" cmpd="sng" algn="ctr">
              <a:solidFill>
                <a:schemeClr val="tx2">
                  <a:lumMod val="15000"/>
                  <a:lumOff val="85000"/>
                </a:schemeClr>
              </a:solidFill>
              <a:round/>
            </a:ln>
            <a:effectLst/>
          </c:spPr>
        </c:majorGridlines>
        <c:title>
          <c:tx>
            <c:rich>
              <a:bodyPr rot="0" spcFirstLastPara="1" vertOverflow="ellipsis" wrap="square" anchor="ctr" anchorCtr="1"/>
              <a:lstStyle/>
              <a:p>
                <a:pPr>
                  <a:defRPr sz="1000" b="1" i="0" u="none" strike="noStrike" kern="1200" baseline="0">
                    <a:solidFill>
                      <a:schemeClr val="tx2"/>
                    </a:solidFill>
                    <a:latin typeface="+mn-lt"/>
                    <a:ea typeface="+mn-ea"/>
                    <a:cs typeface="+mn-cs"/>
                  </a:defRPr>
                </a:pPr>
                <a:r>
                  <a:rPr lang="en-US" sz="1000"/>
                  <a:t>Väkiluku</a:t>
                </a:r>
              </a:p>
            </c:rich>
          </c:tx>
          <c:layout>
            <c:manualLayout>
              <c:xMode val="edge"/>
              <c:yMode val="edge"/>
              <c:x val="4.7975219099425813E-3"/>
              <c:y val="2.7025797473774354E-2"/>
            </c:manualLayout>
          </c:layout>
          <c:overlay val="0"/>
          <c:spPr>
            <a:noFill/>
            <a:ln>
              <a:noFill/>
            </a:ln>
            <a:effectLst/>
          </c:spPr>
          <c:txPr>
            <a:bodyPr rot="0" spcFirstLastPara="1" vertOverflow="ellipsis" wrap="square" anchor="ctr" anchorCtr="1"/>
            <a:lstStyle/>
            <a:p>
              <a:pPr>
                <a:defRPr sz="1000" b="1" i="0" u="none" strike="noStrike" kern="1200" baseline="0">
                  <a:solidFill>
                    <a:schemeClr val="tx2"/>
                  </a:solidFill>
                  <a:latin typeface="+mn-lt"/>
                  <a:ea typeface="+mn-ea"/>
                  <a:cs typeface="+mn-cs"/>
                </a:defRPr>
              </a:pPr>
              <a:endParaRPr lang="fi-FI"/>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fi-FI"/>
          </a:p>
        </c:txPr>
        <c:crossAx val="595450824"/>
        <c:crosses val="autoZero"/>
        <c:crossBetween val="between"/>
      </c:valAx>
      <c:spPr>
        <a:noFill/>
        <a:ln>
          <a:solidFill>
            <a:schemeClr val="tx2"/>
          </a:solidFill>
        </a:ln>
        <a:effectLst/>
      </c:spPr>
    </c:plotArea>
    <c:legend>
      <c:legendPos val="b"/>
      <c:layout>
        <c:manualLayout>
          <c:xMode val="edge"/>
          <c:yMode val="edge"/>
          <c:x val="9.6701546287901646E-2"/>
          <c:y val="0.61737065581959605"/>
          <c:w val="0.34971695202838193"/>
          <c:h val="0.26576304146150004"/>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rgbClr val="1F497D"/>
      </a:solidFill>
      <a:round/>
    </a:ln>
    <a:effectLst/>
  </c:spPr>
  <c:txPr>
    <a:bodyPr/>
    <a:lstStyle/>
    <a:p>
      <a:pPr>
        <a:defRPr/>
      </a:pPr>
      <a:endParaRPr lang="fi-FI"/>
    </a:p>
  </c:txPr>
  <c:externalData r:id="rId4">
    <c:autoUpdate val="0"/>
  </c:externalData>
  <c:userShapes r:id="rId5"/>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r>
              <a:rPr lang="fi-FI" sz="1400"/>
              <a:t>Kainuun väestönkehitys 1975–2020 ja Tilastokeskuksen väestöennusteet</a:t>
            </a:r>
          </a:p>
        </c:rich>
      </c:tx>
      <c:layout>
        <c:manualLayout>
          <c:xMode val="edge"/>
          <c:yMode val="edge"/>
          <c:x val="0.17475193915583762"/>
          <c:y val="2.0391779062299293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fi-FI"/>
        </a:p>
      </c:txPr>
    </c:title>
    <c:autoTitleDeleted val="0"/>
    <c:plotArea>
      <c:layout>
        <c:manualLayout>
          <c:layoutTarget val="inner"/>
          <c:xMode val="edge"/>
          <c:yMode val="edge"/>
          <c:x val="7.9077893623451204E-2"/>
          <c:y val="8.4036787268964533E-2"/>
          <c:w val="0.89620126926563914"/>
          <c:h val="0.82743256262042386"/>
        </c:manualLayout>
      </c:layout>
      <c:lineChart>
        <c:grouping val="standard"/>
        <c:varyColors val="0"/>
        <c:ser>
          <c:idx val="0"/>
          <c:order val="0"/>
          <c:tx>
            <c:strRef>
              <c:f>'Diat 6–34 tiedot'!$A$55</c:f>
              <c:strCache>
                <c:ptCount val="1"/>
                <c:pt idx="0">
                  <c:v>Kainuu toteutunut</c:v>
                </c:pt>
              </c:strCache>
            </c:strRef>
          </c:tx>
          <c:spPr>
            <a:ln w="38100" cap="rnd">
              <a:solidFill>
                <a:schemeClr val="tx2"/>
              </a:solidFill>
              <a:round/>
            </a:ln>
            <a:effectLst>
              <a:outerShdw blurRad="40000" dist="23000" dir="5400000" rotWithShape="0">
                <a:srgbClr val="000000">
                  <a:alpha val="35000"/>
                </a:srgbClr>
              </a:outerShdw>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DE0B-45D5-83AA-044AB934408A}"/>
                </c:ext>
              </c:extLst>
            </c:dLbl>
            <c:dLbl>
              <c:idx val="1"/>
              <c:delete val="1"/>
              <c:extLst>
                <c:ext xmlns:c15="http://schemas.microsoft.com/office/drawing/2012/chart" uri="{CE6537A1-D6FC-4f65-9D91-7224C49458BB}"/>
                <c:ext xmlns:c16="http://schemas.microsoft.com/office/drawing/2014/chart" uri="{C3380CC4-5D6E-409C-BE32-E72D297353CC}">
                  <c16:uniqueId val="{00000001-DE0B-45D5-83AA-044AB934408A}"/>
                </c:ext>
              </c:extLst>
            </c:dLbl>
            <c:dLbl>
              <c:idx val="2"/>
              <c:delete val="1"/>
              <c:extLst>
                <c:ext xmlns:c15="http://schemas.microsoft.com/office/drawing/2012/chart" uri="{CE6537A1-D6FC-4f65-9D91-7224C49458BB}"/>
                <c:ext xmlns:c16="http://schemas.microsoft.com/office/drawing/2014/chart" uri="{C3380CC4-5D6E-409C-BE32-E72D297353CC}">
                  <c16:uniqueId val="{00000002-DE0B-45D5-83AA-044AB934408A}"/>
                </c:ext>
              </c:extLst>
            </c:dLbl>
            <c:dLbl>
              <c:idx val="3"/>
              <c:delete val="1"/>
              <c:extLst>
                <c:ext xmlns:c15="http://schemas.microsoft.com/office/drawing/2012/chart" uri="{CE6537A1-D6FC-4f65-9D91-7224C49458BB}"/>
                <c:ext xmlns:c16="http://schemas.microsoft.com/office/drawing/2014/chart" uri="{C3380CC4-5D6E-409C-BE32-E72D297353CC}">
                  <c16:uniqueId val="{00000003-DE0B-45D5-83AA-044AB934408A}"/>
                </c:ext>
              </c:extLst>
            </c:dLbl>
            <c:dLbl>
              <c:idx val="4"/>
              <c:delete val="1"/>
              <c:extLst>
                <c:ext xmlns:c15="http://schemas.microsoft.com/office/drawing/2012/chart" uri="{CE6537A1-D6FC-4f65-9D91-7224C49458BB}"/>
                <c:ext xmlns:c16="http://schemas.microsoft.com/office/drawing/2014/chart" uri="{C3380CC4-5D6E-409C-BE32-E72D297353CC}">
                  <c16:uniqueId val="{00000004-DE0B-45D5-83AA-044AB934408A}"/>
                </c:ext>
              </c:extLst>
            </c:dLbl>
            <c:dLbl>
              <c:idx val="5"/>
              <c:delete val="1"/>
              <c:extLst>
                <c:ext xmlns:c15="http://schemas.microsoft.com/office/drawing/2012/chart" uri="{CE6537A1-D6FC-4f65-9D91-7224C49458BB}"/>
                <c:ext xmlns:c16="http://schemas.microsoft.com/office/drawing/2014/chart" uri="{C3380CC4-5D6E-409C-BE32-E72D297353CC}">
                  <c16:uniqueId val="{00000005-DE0B-45D5-83AA-044AB934408A}"/>
                </c:ext>
              </c:extLst>
            </c:dLbl>
            <c:dLbl>
              <c:idx val="6"/>
              <c:delete val="1"/>
              <c:extLst>
                <c:ext xmlns:c15="http://schemas.microsoft.com/office/drawing/2012/chart" uri="{CE6537A1-D6FC-4f65-9D91-7224C49458BB}"/>
                <c:ext xmlns:c16="http://schemas.microsoft.com/office/drawing/2014/chart" uri="{C3380CC4-5D6E-409C-BE32-E72D297353CC}">
                  <c16:uniqueId val="{00000006-DE0B-45D5-83AA-044AB934408A}"/>
                </c:ext>
              </c:extLst>
            </c:dLbl>
            <c:dLbl>
              <c:idx val="7"/>
              <c:delete val="1"/>
              <c:extLst>
                <c:ext xmlns:c15="http://schemas.microsoft.com/office/drawing/2012/chart" uri="{CE6537A1-D6FC-4f65-9D91-7224C49458BB}"/>
                <c:ext xmlns:c16="http://schemas.microsoft.com/office/drawing/2014/chart" uri="{C3380CC4-5D6E-409C-BE32-E72D297353CC}">
                  <c16:uniqueId val="{00000007-DE0B-45D5-83AA-044AB934408A}"/>
                </c:ext>
              </c:extLst>
            </c:dLbl>
            <c:dLbl>
              <c:idx val="8"/>
              <c:delete val="1"/>
              <c:extLst>
                <c:ext xmlns:c15="http://schemas.microsoft.com/office/drawing/2012/chart" uri="{CE6537A1-D6FC-4f65-9D91-7224C49458BB}"/>
                <c:ext xmlns:c16="http://schemas.microsoft.com/office/drawing/2014/chart" uri="{C3380CC4-5D6E-409C-BE32-E72D297353CC}">
                  <c16:uniqueId val="{00000008-DE0B-45D5-83AA-044AB934408A}"/>
                </c:ext>
              </c:extLst>
            </c:dLbl>
            <c:dLbl>
              <c:idx val="9"/>
              <c:delete val="1"/>
              <c:extLst>
                <c:ext xmlns:c15="http://schemas.microsoft.com/office/drawing/2012/chart" uri="{CE6537A1-D6FC-4f65-9D91-7224C49458BB}"/>
                <c:ext xmlns:c16="http://schemas.microsoft.com/office/drawing/2014/chart" uri="{C3380CC4-5D6E-409C-BE32-E72D297353CC}">
                  <c16:uniqueId val="{00000009-DE0B-45D5-83AA-044AB934408A}"/>
                </c:ext>
              </c:extLst>
            </c:dLbl>
            <c:dLbl>
              <c:idx val="10"/>
              <c:delete val="1"/>
              <c:extLst>
                <c:ext xmlns:c15="http://schemas.microsoft.com/office/drawing/2012/chart" uri="{CE6537A1-D6FC-4f65-9D91-7224C49458BB}"/>
                <c:ext xmlns:c16="http://schemas.microsoft.com/office/drawing/2014/chart" uri="{C3380CC4-5D6E-409C-BE32-E72D297353CC}">
                  <c16:uniqueId val="{0000000A-DE0B-45D5-83AA-044AB934408A}"/>
                </c:ext>
              </c:extLst>
            </c:dLbl>
            <c:dLbl>
              <c:idx val="11"/>
              <c:delete val="1"/>
              <c:extLst>
                <c:ext xmlns:c15="http://schemas.microsoft.com/office/drawing/2012/chart" uri="{CE6537A1-D6FC-4f65-9D91-7224C49458BB}"/>
                <c:ext xmlns:c16="http://schemas.microsoft.com/office/drawing/2014/chart" uri="{C3380CC4-5D6E-409C-BE32-E72D297353CC}">
                  <c16:uniqueId val="{0000000B-DE0B-45D5-83AA-044AB934408A}"/>
                </c:ext>
              </c:extLst>
            </c:dLbl>
            <c:dLbl>
              <c:idx val="12"/>
              <c:delete val="1"/>
              <c:extLst>
                <c:ext xmlns:c15="http://schemas.microsoft.com/office/drawing/2012/chart" uri="{CE6537A1-D6FC-4f65-9D91-7224C49458BB}"/>
                <c:ext xmlns:c16="http://schemas.microsoft.com/office/drawing/2014/chart" uri="{C3380CC4-5D6E-409C-BE32-E72D297353CC}">
                  <c16:uniqueId val="{0000000C-DE0B-45D5-83AA-044AB934408A}"/>
                </c:ext>
              </c:extLst>
            </c:dLbl>
            <c:dLbl>
              <c:idx val="13"/>
              <c:delete val="1"/>
              <c:extLst>
                <c:ext xmlns:c15="http://schemas.microsoft.com/office/drawing/2012/chart" uri="{CE6537A1-D6FC-4f65-9D91-7224C49458BB}"/>
                <c:ext xmlns:c16="http://schemas.microsoft.com/office/drawing/2014/chart" uri="{C3380CC4-5D6E-409C-BE32-E72D297353CC}">
                  <c16:uniqueId val="{0000000D-DE0B-45D5-83AA-044AB934408A}"/>
                </c:ext>
              </c:extLst>
            </c:dLbl>
            <c:dLbl>
              <c:idx val="14"/>
              <c:delete val="1"/>
              <c:extLst>
                <c:ext xmlns:c15="http://schemas.microsoft.com/office/drawing/2012/chart" uri="{CE6537A1-D6FC-4f65-9D91-7224C49458BB}"/>
                <c:ext xmlns:c16="http://schemas.microsoft.com/office/drawing/2014/chart" uri="{C3380CC4-5D6E-409C-BE32-E72D297353CC}">
                  <c16:uniqueId val="{0000000E-DE0B-45D5-83AA-044AB934408A}"/>
                </c:ext>
              </c:extLst>
            </c:dLbl>
            <c:dLbl>
              <c:idx val="15"/>
              <c:delete val="1"/>
              <c:extLst>
                <c:ext xmlns:c15="http://schemas.microsoft.com/office/drawing/2012/chart" uri="{CE6537A1-D6FC-4f65-9D91-7224C49458BB}"/>
                <c:ext xmlns:c16="http://schemas.microsoft.com/office/drawing/2014/chart" uri="{C3380CC4-5D6E-409C-BE32-E72D297353CC}">
                  <c16:uniqueId val="{0000000F-DE0B-45D5-83AA-044AB934408A}"/>
                </c:ext>
              </c:extLst>
            </c:dLbl>
            <c:dLbl>
              <c:idx val="16"/>
              <c:delete val="1"/>
              <c:extLst>
                <c:ext xmlns:c15="http://schemas.microsoft.com/office/drawing/2012/chart" uri="{CE6537A1-D6FC-4f65-9D91-7224C49458BB}"/>
                <c:ext xmlns:c16="http://schemas.microsoft.com/office/drawing/2014/chart" uri="{C3380CC4-5D6E-409C-BE32-E72D297353CC}">
                  <c16:uniqueId val="{00000010-DE0B-45D5-83AA-044AB934408A}"/>
                </c:ext>
              </c:extLst>
            </c:dLbl>
            <c:dLbl>
              <c:idx val="17"/>
              <c:delete val="1"/>
              <c:extLst>
                <c:ext xmlns:c15="http://schemas.microsoft.com/office/drawing/2012/chart" uri="{CE6537A1-D6FC-4f65-9D91-7224C49458BB}"/>
                <c:ext xmlns:c16="http://schemas.microsoft.com/office/drawing/2014/chart" uri="{C3380CC4-5D6E-409C-BE32-E72D297353CC}">
                  <c16:uniqueId val="{00000011-DE0B-45D5-83AA-044AB934408A}"/>
                </c:ext>
              </c:extLst>
            </c:dLbl>
            <c:dLbl>
              <c:idx val="18"/>
              <c:delete val="1"/>
              <c:extLst>
                <c:ext xmlns:c15="http://schemas.microsoft.com/office/drawing/2012/chart" uri="{CE6537A1-D6FC-4f65-9D91-7224C49458BB}"/>
                <c:ext xmlns:c16="http://schemas.microsoft.com/office/drawing/2014/chart" uri="{C3380CC4-5D6E-409C-BE32-E72D297353CC}">
                  <c16:uniqueId val="{00000012-DE0B-45D5-83AA-044AB934408A}"/>
                </c:ext>
              </c:extLst>
            </c:dLbl>
            <c:dLbl>
              <c:idx val="19"/>
              <c:delete val="1"/>
              <c:extLst>
                <c:ext xmlns:c15="http://schemas.microsoft.com/office/drawing/2012/chart" uri="{CE6537A1-D6FC-4f65-9D91-7224C49458BB}"/>
                <c:ext xmlns:c16="http://schemas.microsoft.com/office/drawing/2014/chart" uri="{C3380CC4-5D6E-409C-BE32-E72D297353CC}">
                  <c16:uniqueId val="{00000013-DE0B-45D5-83AA-044AB934408A}"/>
                </c:ext>
              </c:extLst>
            </c:dLbl>
            <c:dLbl>
              <c:idx val="20"/>
              <c:delete val="1"/>
              <c:extLst>
                <c:ext xmlns:c15="http://schemas.microsoft.com/office/drawing/2012/chart" uri="{CE6537A1-D6FC-4f65-9D91-7224C49458BB}"/>
                <c:ext xmlns:c16="http://schemas.microsoft.com/office/drawing/2014/chart" uri="{C3380CC4-5D6E-409C-BE32-E72D297353CC}">
                  <c16:uniqueId val="{00000014-DE0B-45D5-83AA-044AB934408A}"/>
                </c:ext>
              </c:extLst>
            </c:dLbl>
            <c:dLbl>
              <c:idx val="21"/>
              <c:delete val="1"/>
              <c:extLst>
                <c:ext xmlns:c15="http://schemas.microsoft.com/office/drawing/2012/chart" uri="{CE6537A1-D6FC-4f65-9D91-7224C49458BB}"/>
                <c:ext xmlns:c16="http://schemas.microsoft.com/office/drawing/2014/chart" uri="{C3380CC4-5D6E-409C-BE32-E72D297353CC}">
                  <c16:uniqueId val="{00000015-DE0B-45D5-83AA-044AB934408A}"/>
                </c:ext>
              </c:extLst>
            </c:dLbl>
            <c:dLbl>
              <c:idx val="22"/>
              <c:delete val="1"/>
              <c:extLst>
                <c:ext xmlns:c15="http://schemas.microsoft.com/office/drawing/2012/chart" uri="{CE6537A1-D6FC-4f65-9D91-7224C49458BB}"/>
                <c:ext xmlns:c16="http://schemas.microsoft.com/office/drawing/2014/chart" uri="{C3380CC4-5D6E-409C-BE32-E72D297353CC}">
                  <c16:uniqueId val="{00000016-DE0B-45D5-83AA-044AB934408A}"/>
                </c:ext>
              </c:extLst>
            </c:dLbl>
            <c:dLbl>
              <c:idx val="23"/>
              <c:delete val="1"/>
              <c:extLst>
                <c:ext xmlns:c15="http://schemas.microsoft.com/office/drawing/2012/chart" uri="{CE6537A1-D6FC-4f65-9D91-7224C49458BB}"/>
                <c:ext xmlns:c16="http://schemas.microsoft.com/office/drawing/2014/chart" uri="{C3380CC4-5D6E-409C-BE32-E72D297353CC}">
                  <c16:uniqueId val="{00000017-DE0B-45D5-83AA-044AB934408A}"/>
                </c:ext>
              </c:extLst>
            </c:dLbl>
            <c:dLbl>
              <c:idx val="24"/>
              <c:delete val="1"/>
              <c:extLst>
                <c:ext xmlns:c15="http://schemas.microsoft.com/office/drawing/2012/chart" uri="{CE6537A1-D6FC-4f65-9D91-7224C49458BB}"/>
                <c:ext xmlns:c16="http://schemas.microsoft.com/office/drawing/2014/chart" uri="{C3380CC4-5D6E-409C-BE32-E72D297353CC}">
                  <c16:uniqueId val="{00000018-DE0B-45D5-83AA-044AB934408A}"/>
                </c:ext>
              </c:extLst>
            </c:dLbl>
            <c:dLbl>
              <c:idx val="25"/>
              <c:delete val="1"/>
              <c:extLst>
                <c:ext xmlns:c15="http://schemas.microsoft.com/office/drawing/2012/chart" uri="{CE6537A1-D6FC-4f65-9D91-7224C49458BB}"/>
                <c:ext xmlns:c16="http://schemas.microsoft.com/office/drawing/2014/chart" uri="{C3380CC4-5D6E-409C-BE32-E72D297353CC}">
                  <c16:uniqueId val="{00000019-DE0B-45D5-83AA-044AB934408A}"/>
                </c:ext>
              </c:extLst>
            </c:dLbl>
            <c:dLbl>
              <c:idx val="26"/>
              <c:delete val="1"/>
              <c:extLst>
                <c:ext xmlns:c15="http://schemas.microsoft.com/office/drawing/2012/chart" uri="{CE6537A1-D6FC-4f65-9D91-7224C49458BB}"/>
                <c:ext xmlns:c16="http://schemas.microsoft.com/office/drawing/2014/chart" uri="{C3380CC4-5D6E-409C-BE32-E72D297353CC}">
                  <c16:uniqueId val="{0000001A-DE0B-45D5-83AA-044AB934408A}"/>
                </c:ext>
              </c:extLst>
            </c:dLbl>
            <c:dLbl>
              <c:idx val="27"/>
              <c:delete val="1"/>
              <c:extLst>
                <c:ext xmlns:c15="http://schemas.microsoft.com/office/drawing/2012/chart" uri="{CE6537A1-D6FC-4f65-9D91-7224C49458BB}"/>
                <c:ext xmlns:c16="http://schemas.microsoft.com/office/drawing/2014/chart" uri="{C3380CC4-5D6E-409C-BE32-E72D297353CC}">
                  <c16:uniqueId val="{0000001B-DE0B-45D5-83AA-044AB934408A}"/>
                </c:ext>
              </c:extLst>
            </c:dLbl>
            <c:dLbl>
              <c:idx val="28"/>
              <c:delete val="1"/>
              <c:extLst>
                <c:ext xmlns:c15="http://schemas.microsoft.com/office/drawing/2012/chart" uri="{CE6537A1-D6FC-4f65-9D91-7224C49458BB}"/>
                <c:ext xmlns:c16="http://schemas.microsoft.com/office/drawing/2014/chart" uri="{C3380CC4-5D6E-409C-BE32-E72D297353CC}">
                  <c16:uniqueId val="{0000001C-DE0B-45D5-83AA-044AB934408A}"/>
                </c:ext>
              </c:extLst>
            </c:dLbl>
            <c:dLbl>
              <c:idx val="29"/>
              <c:delete val="1"/>
              <c:extLst>
                <c:ext xmlns:c15="http://schemas.microsoft.com/office/drawing/2012/chart" uri="{CE6537A1-D6FC-4f65-9D91-7224C49458BB}"/>
                <c:ext xmlns:c16="http://schemas.microsoft.com/office/drawing/2014/chart" uri="{C3380CC4-5D6E-409C-BE32-E72D297353CC}">
                  <c16:uniqueId val="{0000001D-DE0B-45D5-83AA-044AB934408A}"/>
                </c:ext>
              </c:extLst>
            </c:dLbl>
            <c:dLbl>
              <c:idx val="30"/>
              <c:delete val="1"/>
              <c:extLst>
                <c:ext xmlns:c15="http://schemas.microsoft.com/office/drawing/2012/chart" uri="{CE6537A1-D6FC-4f65-9D91-7224C49458BB}"/>
                <c:ext xmlns:c16="http://schemas.microsoft.com/office/drawing/2014/chart" uri="{C3380CC4-5D6E-409C-BE32-E72D297353CC}">
                  <c16:uniqueId val="{0000001E-DE0B-45D5-83AA-044AB934408A}"/>
                </c:ext>
              </c:extLst>
            </c:dLbl>
            <c:dLbl>
              <c:idx val="31"/>
              <c:delete val="1"/>
              <c:extLst>
                <c:ext xmlns:c15="http://schemas.microsoft.com/office/drawing/2012/chart" uri="{CE6537A1-D6FC-4f65-9D91-7224C49458BB}"/>
                <c:ext xmlns:c16="http://schemas.microsoft.com/office/drawing/2014/chart" uri="{C3380CC4-5D6E-409C-BE32-E72D297353CC}">
                  <c16:uniqueId val="{0000001F-DE0B-45D5-83AA-044AB934408A}"/>
                </c:ext>
              </c:extLst>
            </c:dLbl>
            <c:dLbl>
              <c:idx val="32"/>
              <c:delete val="1"/>
              <c:extLst>
                <c:ext xmlns:c15="http://schemas.microsoft.com/office/drawing/2012/chart" uri="{CE6537A1-D6FC-4f65-9D91-7224C49458BB}"/>
                <c:ext xmlns:c16="http://schemas.microsoft.com/office/drawing/2014/chart" uri="{C3380CC4-5D6E-409C-BE32-E72D297353CC}">
                  <c16:uniqueId val="{00000020-DE0B-45D5-83AA-044AB934408A}"/>
                </c:ext>
              </c:extLst>
            </c:dLbl>
            <c:dLbl>
              <c:idx val="33"/>
              <c:delete val="1"/>
              <c:extLst>
                <c:ext xmlns:c15="http://schemas.microsoft.com/office/drawing/2012/chart" uri="{CE6537A1-D6FC-4f65-9D91-7224C49458BB}"/>
                <c:ext xmlns:c16="http://schemas.microsoft.com/office/drawing/2014/chart" uri="{C3380CC4-5D6E-409C-BE32-E72D297353CC}">
                  <c16:uniqueId val="{00000021-DE0B-45D5-83AA-044AB934408A}"/>
                </c:ext>
              </c:extLst>
            </c:dLbl>
            <c:dLbl>
              <c:idx val="34"/>
              <c:delete val="1"/>
              <c:extLst>
                <c:ext xmlns:c15="http://schemas.microsoft.com/office/drawing/2012/chart" uri="{CE6537A1-D6FC-4f65-9D91-7224C49458BB}"/>
                <c:ext xmlns:c16="http://schemas.microsoft.com/office/drawing/2014/chart" uri="{C3380CC4-5D6E-409C-BE32-E72D297353CC}">
                  <c16:uniqueId val="{00000022-DE0B-45D5-83AA-044AB934408A}"/>
                </c:ext>
              </c:extLst>
            </c:dLbl>
            <c:dLbl>
              <c:idx val="35"/>
              <c:delete val="1"/>
              <c:extLst>
                <c:ext xmlns:c15="http://schemas.microsoft.com/office/drawing/2012/chart" uri="{CE6537A1-D6FC-4f65-9D91-7224C49458BB}"/>
                <c:ext xmlns:c16="http://schemas.microsoft.com/office/drawing/2014/chart" uri="{C3380CC4-5D6E-409C-BE32-E72D297353CC}">
                  <c16:uniqueId val="{00000023-DE0B-45D5-83AA-044AB934408A}"/>
                </c:ext>
              </c:extLst>
            </c:dLbl>
            <c:dLbl>
              <c:idx val="36"/>
              <c:delete val="1"/>
              <c:extLst>
                <c:ext xmlns:c15="http://schemas.microsoft.com/office/drawing/2012/chart" uri="{CE6537A1-D6FC-4f65-9D91-7224C49458BB}"/>
                <c:ext xmlns:c16="http://schemas.microsoft.com/office/drawing/2014/chart" uri="{C3380CC4-5D6E-409C-BE32-E72D297353CC}">
                  <c16:uniqueId val="{00000024-DE0B-45D5-83AA-044AB934408A}"/>
                </c:ext>
              </c:extLst>
            </c:dLbl>
            <c:dLbl>
              <c:idx val="37"/>
              <c:delete val="1"/>
              <c:extLst>
                <c:ext xmlns:c15="http://schemas.microsoft.com/office/drawing/2012/chart" uri="{CE6537A1-D6FC-4f65-9D91-7224C49458BB}"/>
                <c:ext xmlns:c16="http://schemas.microsoft.com/office/drawing/2014/chart" uri="{C3380CC4-5D6E-409C-BE32-E72D297353CC}">
                  <c16:uniqueId val="{00000025-DE0B-45D5-83AA-044AB934408A}"/>
                </c:ext>
              </c:extLst>
            </c:dLbl>
            <c:dLbl>
              <c:idx val="38"/>
              <c:delete val="1"/>
              <c:extLst>
                <c:ext xmlns:c15="http://schemas.microsoft.com/office/drawing/2012/chart" uri="{CE6537A1-D6FC-4f65-9D91-7224C49458BB}"/>
                <c:ext xmlns:c16="http://schemas.microsoft.com/office/drawing/2014/chart" uri="{C3380CC4-5D6E-409C-BE32-E72D297353CC}">
                  <c16:uniqueId val="{00000026-DE0B-45D5-83AA-044AB934408A}"/>
                </c:ext>
              </c:extLst>
            </c:dLbl>
            <c:dLbl>
              <c:idx val="39"/>
              <c:delete val="1"/>
              <c:extLst>
                <c:ext xmlns:c15="http://schemas.microsoft.com/office/drawing/2012/chart" uri="{CE6537A1-D6FC-4f65-9D91-7224C49458BB}"/>
                <c:ext xmlns:c16="http://schemas.microsoft.com/office/drawing/2014/chart" uri="{C3380CC4-5D6E-409C-BE32-E72D297353CC}">
                  <c16:uniqueId val="{00000027-DE0B-45D5-83AA-044AB934408A}"/>
                </c:ext>
              </c:extLst>
            </c:dLbl>
            <c:dLbl>
              <c:idx val="40"/>
              <c:delete val="1"/>
              <c:extLst>
                <c:ext xmlns:c15="http://schemas.microsoft.com/office/drawing/2012/chart" uri="{CE6537A1-D6FC-4f65-9D91-7224C49458BB}"/>
                <c:ext xmlns:c16="http://schemas.microsoft.com/office/drawing/2014/chart" uri="{C3380CC4-5D6E-409C-BE32-E72D297353CC}">
                  <c16:uniqueId val="{00000028-DE0B-45D5-83AA-044AB934408A}"/>
                </c:ext>
              </c:extLst>
            </c:dLbl>
            <c:dLbl>
              <c:idx val="41"/>
              <c:delete val="1"/>
              <c:extLst>
                <c:ext xmlns:c15="http://schemas.microsoft.com/office/drawing/2012/chart" uri="{CE6537A1-D6FC-4f65-9D91-7224C49458BB}"/>
                <c:ext xmlns:c16="http://schemas.microsoft.com/office/drawing/2014/chart" uri="{C3380CC4-5D6E-409C-BE32-E72D297353CC}">
                  <c16:uniqueId val="{00000029-DE0B-45D5-83AA-044AB934408A}"/>
                </c:ext>
              </c:extLst>
            </c:dLbl>
            <c:dLbl>
              <c:idx val="42"/>
              <c:delete val="1"/>
              <c:extLst>
                <c:ext xmlns:c15="http://schemas.microsoft.com/office/drawing/2012/chart" uri="{CE6537A1-D6FC-4f65-9D91-7224C49458BB}"/>
                <c:ext xmlns:c16="http://schemas.microsoft.com/office/drawing/2014/chart" uri="{C3380CC4-5D6E-409C-BE32-E72D297353CC}">
                  <c16:uniqueId val="{0000002A-DE0B-45D5-83AA-044AB934408A}"/>
                </c:ext>
              </c:extLst>
            </c:dLbl>
            <c:dLbl>
              <c:idx val="43"/>
              <c:delete val="1"/>
              <c:extLst>
                <c:ext xmlns:c15="http://schemas.microsoft.com/office/drawing/2012/chart" uri="{CE6537A1-D6FC-4f65-9D91-7224C49458BB}"/>
                <c:ext xmlns:c16="http://schemas.microsoft.com/office/drawing/2014/chart" uri="{C3380CC4-5D6E-409C-BE32-E72D297353CC}">
                  <c16:uniqueId val="{0000002B-DE0B-45D5-83AA-044AB934408A}"/>
                </c:ext>
              </c:extLst>
            </c:dLbl>
            <c:dLbl>
              <c:idx val="44"/>
              <c:delete val="1"/>
              <c:extLst>
                <c:ext xmlns:c15="http://schemas.microsoft.com/office/drawing/2012/chart" uri="{CE6537A1-D6FC-4f65-9D91-7224C49458BB}"/>
                <c:ext xmlns:c16="http://schemas.microsoft.com/office/drawing/2014/chart" uri="{C3380CC4-5D6E-409C-BE32-E72D297353CC}">
                  <c16:uniqueId val="{0000002C-DE0B-45D5-83AA-044AB934408A}"/>
                </c:ext>
              </c:extLst>
            </c:dLbl>
            <c:dLbl>
              <c:idx val="45"/>
              <c:layout>
                <c:manualLayout>
                  <c:x val="-6.236778482925355E-2"/>
                  <c:y val="-4.9846571041176069E-2"/>
                </c:manualLayout>
              </c:layout>
              <c:spPr>
                <a:solidFill>
                  <a:srgbClr val="FFFFFF"/>
                </a:solidFill>
                <a:ln>
                  <a:solidFill>
                    <a:srgbClr val="1F497D"/>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2D-DE0B-45D5-83AA-044AB934408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'Diat 6–34 tiedot'!$B$3:$BO$3</c:f>
              <c:numCache>
                <c:formatCode>General</c:formatCode>
                <c:ptCount val="66"/>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numCache>
            </c:numRef>
          </c:cat>
          <c:val>
            <c:numRef>
              <c:f>'Diat 6–34 tiedot'!$B$55:$BO$55</c:f>
              <c:numCache>
                <c:formatCode>#,##0</c:formatCode>
                <c:ptCount val="66"/>
                <c:pt idx="0">
                  <c:v>92747</c:v>
                </c:pt>
                <c:pt idx="1">
                  <c:v>92907</c:v>
                </c:pt>
                <c:pt idx="2">
                  <c:v>93994</c:v>
                </c:pt>
                <c:pt idx="3">
                  <c:v>94409</c:v>
                </c:pt>
                <c:pt idx="4">
                  <c:v>94451</c:v>
                </c:pt>
                <c:pt idx="5">
                  <c:v>94401</c:v>
                </c:pt>
                <c:pt idx="6">
                  <c:v>94691</c:v>
                </c:pt>
                <c:pt idx="7">
                  <c:v>95134</c:v>
                </c:pt>
                <c:pt idx="8">
                  <c:v>95295</c:v>
                </c:pt>
                <c:pt idx="9">
                  <c:v>94976</c:v>
                </c:pt>
                <c:pt idx="10">
                  <c:v>94621</c:v>
                </c:pt>
                <c:pt idx="11">
                  <c:v>94192</c:v>
                </c:pt>
                <c:pt idx="12">
                  <c:v>93451</c:v>
                </c:pt>
                <c:pt idx="13">
                  <c:v>92775</c:v>
                </c:pt>
                <c:pt idx="14">
                  <c:v>92458</c:v>
                </c:pt>
                <c:pt idx="15">
                  <c:v>92459</c:v>
                </c:pt>
                <c:pt idx="16">
                  <c:v>92190</c:v>
                </c:pt>
                <c:pt idx="17">
                  <c:v>92010</c:v>
                </c:pt>
                <c:pt idx="18">
                  <c:v>91794</c:v>
                </c:pt>
                <c:pt idx="19">
                  <c:v>91350</c:v>
                </c:pt>
                <c:pt idx="20">
                  <c:v>90781</c:v>
                </c:pt>
                <c:pt idx="21">
                  <c:v>90035</c:v>
                </c:pt>
                <c:pt idx="22">
                  <c:v>88896</c:v>
                </c:pt>
                <c:pt idx="23">
                  <c:v>87843</c:v>
                </c:pt>
                <c:pt idx="24">
                  <c:v>86943</c:v>
                </c:pt>
                <c:pt idx="25">
                  <c:v>85736</c:v>
                </c:pt>
                <c:pt idx="26">
                  <c:v>84497</c:v>
                </c:pt>
                <c:pt idx="27">
                  <c:v>83477</c:v>
                </c:pt>
                <c:pt idx="28">
                  <c:v>82744</c:v>
                </c:pt>
                <c:pt idx="29">
                  <c:v>82214</c:v>
                </c:pt>
                <c:pt idx="30">
                  <c:v>81585</c:v>
                </c:pt>
                <c:pt idx="31">
                  <c:v>80738</c:v>
                </c:pt>
                <c:pt idx="32">
                  <c:v>80218</c:v>
                </c:pt>
                <c:pt idx="33">
                  <c:v>79690</c:v>
                </c:pt>
                <c:pt idx="34">
                  <c:v>79234</c:v>
                </c:pt>
                <c:pt idx="35">
                  <c:v>78703</c:v>
                </c:pt>
                <c:pt idx="36">
                  <c:v>77984</c:v>
                </c:pt>
                <c:pt idx="37">
                  <c:v>77435</c:v>
                </c:pt>
                <c:pt idx="38">
                  <c:v>76782</c:v>
                </c:pt>
                <c:pt idx="39">
                  <c:v>76119</c:v>
                </c:pt>
                <c:pt idx="40">
                  <c:v>75324</c:v>
                </c:pt>
                <c:pt idx="41">
                  <c:v>74803</c:v>
                </c:pt>
                <c:pt idx="42">
                  <c:v>73959</c:v>
                </c:pt>
                <c:pt idx="43">
                  <c:v>73061</c:v>
                </c:pt>
                <c:pt idx="44">
                  <c:v>72306</c:v>
                </c:pt>
                <c:pt idx="45">
                  <c:v>71664</c:v>
                </c:pt>
              </c:numCache>
            </c:numRef>
          </c:val>
          <c:smooth val="0"/>
          <c:extLst>
            <c:ext xmlns:c16="http://schemas.microsoft.com/office/drawing/2014/chart" uri="{C3380CC4-5D6E-409C-BE32-E72D297353CC}">
              <c16:uniqueId val="{0000002E-DE0B-45D5-83AA-044AB934408A}"/>
            </c:ext>
          </c:extLst>
        </c:ser>
        <c:ser>
          <c:idx val="2"/>
          <c:order val="1"/>
          <c:tx>
            <c:strRef>
              <c:f>'Diat 6–34 tiedot'!$A$56</c:f>
              <c:strCache>
                <c:ptCount val="1"/>
                <c:pt idx="0">
                  <c:v>Kainuu ennuste 2019</c:v>
                </c:pt>
              </c:strCache>
            </c:strRef>
          </c:tx>
          <c:spPr>
            <a:ln w="38100" cap="rnd">
              <a:solidFill>
                <a:srgbClr val="FFC000"/>
              </a:solidFill>
              <a:prstDash val="sysDash"/>
              <a:round/>
            </a:ln>
            <a:effectLst>
              <a:outerShdw blurRad="40000" dist="23000" dir="5400000" rotWithShape="0">
                <a:srgbClr val="000000">
                  <a:alpha val="35000"/>
                </a:srgbClr>
              </a:outerShdw>
            </a:effectLst>
          </c:spPr>
          <c:marker>
            <c:symbol val="none"/>
          </c:marker>
          <c:dLbls>
            <c:dLbl>
              <c:idx val="65"/>
              <c:layout>
                <c:manualLayout>
                  <c:x val="-2.8785131459655604E-2"/>
                  <c:y val="4.53150645828873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F-DE0B-45D5-83AA-044AB934408A}"/>
                </c:ext>
              </c:extLst>
            </c:dLbl>
            <c:spPr>
              <a:solidFill>
                <a:srgbClr val="FFFFFF"/>
              </a:solidFill>
              <a:ln>
                <a:solidFill>
                  <a:srgbClr val="FFC000"/>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6–34 tiedot'!$B$3:$BO$3</c:f>
              <c:numCache>
                <c:formatCode>General</c:formatCode>
                <c:ptCount val="66"/>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numCache>
            </c:numRef>
          </c:cat>
          <c:val>
            <c:numRef>
              <c:f>'Diat 6–34 tiedot'!$B$56:$BO$56</c:f>
              <c:numCache>
                <c:formatCode>General</c:formatCode>
                <c:ptCount val="66"/>
                <c:pt idx="44" formatCode="#,##0">
                  <c:v>72206</c:v>
                </c:pt>
                <c:pt idx="45" formatCode="#,##0">
                  <c:v>71385</c:v>
                </c:pt>
                <c:pt idx="46" formatCode="#,##0">
                  <c:v>70608</c:v>
                </c:pt>
                <c:pt idx="47" formatCode="#,##0">
                  <c:v>69865</c:v>
                </c:pt>
                <c:pt idx="48" formatCode="#,##0">
                  <c:v>69150</c:v>
                </c:pt>
                <c:pt idx="49" formatCode="#,##0">
                  <c:v>68460</c:v>
                </c:pt>
                <c:pt idx="50" formatCode="#,##0">
                  <c:v>67784</c:v>
                </c:pt>
                <c:pt idx="51" formatCode="#,##0">
                  <c:v>67128</c:v>
                </c:pt>
                <c:pt idx="52" formatCode="#,##0">
                  <c:v>66483</c:v>
                </c:pt>
                <c:pt idx="53" formatCode="#,##0">
                  <c:v>65856</c:v>
                </c:pt>
                <c:pt idx="54" formatCode="#,##0">
                  <c:v>65247</c:v>
                </c:pt>
                <c:pt idx="55" formatCode="#,##0">
                  <c:v>64651</c:v>
                </c:pt>
                <c:pt idx="56" formatCode="#,##0">
                  <c:v>64075</c:v>
                </c:pt>
                <c:pt idx="57" formatCode="#,##0">
                  <c:v>63497</c:v>
                </c:pt>
                <c:pt idx="58" formatCode="#,##0">
                  <c:v>62925</c:v>
                </c:pt>
                <c:pt idx="59" formatCode="#,##0">
                  <c:v>62365</c:v>
                </c:pt>
                <c:pt idx="60" formatCode="#,##0">
                  <c:v>61814</c:v>
                </c:pt>
                <c:pt idx="61" formatCode="#,##0">
                  <c:v>61272</c:v>
                </c:pt>
                <c:pt idx="62" formatCode="#,##0">
                  <c:v>60742</c:v>
                </c:pt>
                <c:pt idx="63" formatCode="#,##0">
                  <c:v>60222</c:v>
                </c:pt>
                <c:pt idx="64" formatCode="#,##0">
                  <c:v>59706</c:v>
                </c:pt>
                <c:pt idx="65" formatCode="#,##0">
                  <c:v>59196</c:v>
                </c:pt>
              </c:numCache>
            </c:numRef>
          </c:val>
          <c:smooth val="0"/>
          <c:extLst>
            <c:ext xmlns:c16="http://schemas.microsoft.com/office/drawing/2014/chart" uri="{C3380CC4-5D6E-409C-BE32-E72D297353CC}">
              <c16:uniqueId val="{00000030-DE0B-45D5-83AA-044AB934408A}"/>
            </c:ext>
          </c:extLst>
        </c:ser>
        <c:ser>
          <c:idx val="3"/>
          <c:order val="2"/>
          <c:tx>
            <c:strRef>
              <c:f>'Diat 6–34 tiedot'!$A$57</c:f>
              <c:strCache>
                <c:ptCount val="1"/>
                <c:pt idx="0">
                  <c:v>Kainuu ennuste 2021</c:v>
                </c:pt>
              </c:strCache>
            </c:strRef>
          </c:tx>
          <c:spPr>
            <a:ln w="38100" cap="rnd">
              <a:solidFill>
                <a:srgbClr val="FF0000"/>
              </a:solidFill>
              <a:prstDash val="sysDash"/>
              <a:round/>
            </a:ln>
            <a:effectLst>
              <a:outerShdw blurRad="40000" dist="23000" dir="5400000" rotWithShape="0">
                <a:srgbClr val="000000">
                  <a:alpha val="35000"/>
                </a:srgbClr>
              </a:outerShdw>
            </a:effectLst>
          </c:spPr>
          <c:marker>
            <c:symbol val="none"/>
          </c:marker>
          <c:dLbls>
            <c:dLbl>
              <c:idx val="65"/>
              <c:layout>
                <c:manualLayout>
                  <c:x val="-3.038430542963623E-2"/>
                  <c:y val="-4.53150645828873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1-DE0B-45D5-83AA-044AB934408A}"/>
                </c:ext>
              </c:extLst>
            </c:dLbl>
            <c:spPr>
              <a:solidFill>
                <a:srgbClr val="FFFFFF"/>
              </a:solidFill>
              <a:ln>
                <a:solidFill>
                  <a:srgbClr val="FF0000"/>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6–34 tiedot'!$B$3:$BO$3</c:f>
              <c:numCache>
                <c:formatCode>General</c:formatCode>
                <c:ptCount val="66"/>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numCache>
            </c:numRef>
          </c:cat>
          <c:val>
            <c:numRef>
              <c:f>'Diat 6–34 tiedot'!$B$57:$BO$57</c:f>
              <c:numCache>
                <c:formatCode>General</c:formatCode>
                <c:ptCount val="66"/>
                <c:pt idx="46" formatCode="#,##0">
                  <c:v>71002</c:v>
                </c:pt>
                <c:pt idx="47" formatCode="#,##0">
                  <c:v>70332</c:v>
                </c:pt>
                <c:pt idx="48" formatCode="#,##0">
                  <c:v>69684</c:v>
                </c:pt>
                <c:pt idx="49" formatCode="#,##0">
                  <c:v>69046</c:v>
                </c:pt>
                <c:pt idx="50" formatCode="#,##0">
                  <c:v>68430</c:v>
                </c:pt>
                <c:pt idx="51" formatCode="#,##0">
                  <c:v>67819</c:v>
                </c:pt>
                <c:pt idx="52" formatCode="#,##0">
                  <c:v>67223</c:v>
                </c:pt>
                <c:pt idx="53" formatCode="#,##0">
                  <c:v>66638</c:v>
                </c:pt>
                <c:pt idx="54" formatCode="#,##0">
                  <c:v>66059</c:v>
                </c:pt>
                <c:pt idx="55" formatCode="#,##0">
                  <c:v>65494</c:v>
                </c:pt>
                <c:pt idx="56" formatCode="#,##0">
                  <c:v>64942</c:v>
                </c:pt>
                <c:pt idx="57" formatCode="#,##0">
                  <c:v>64392</c:v>
                </c:pt>
                <c:pt idx="58" formatCode="#,##0">
                  <c:v>63845</c:v>
                </c:pt>
                <c:pt idx="59" formatCode="#,##0">
                  <c:v>63307</c:v>
                </c:pt>
                <c:pt idx="60" formatCode="#,##0">
                  <c:v>62786</c:v>
                </c:pt>
                <c:pt idx="61" formatCode="#,##0">
                  <c:v>62268</c:v>
                </c:pt>
                <c:pt idx="62" formatCode="#,##0">
                  <c:v>61762</c:v>
                </c:pt>
                <c:pt idx="63" formatCode="#,##0">
                  <c:v>61268</c:v>
                </c:pt>
                <c:pt idx="64" formatCode="#,##0">
                  <c:v>60787</c:v>
                </c:pt>
                <c:pt idx="65" formatCode="#,##0">
                  <c:v>60312</c:v>
                </c:pt>
              </c:numCache>
            </c:numRef>
          </c:val>
          <c:smooth val="0"/>
          <c:extLst>
            <c:ext xmlns:c16="http://schemas.microsoft.com/office/drawing/2014/chart" uri="{C3380CC4-5D6E-409C-BE32-E72D297353CC}">
              <c16:uniqueId val="{00000032-DE0B-45D5-83AA-044AB934408A}"/>
            </c:ext>
          </c:extLst>
        </c:ser>
        <c:dLbls>
          <c:showLegendKey val="0"/>
          <c:showVal val="0"/>
          <c:showCatName val="0"/>
          <c:showSerName val="0"/>
          <c:showPercent val="0"/>
          <c:showBubbleSize val="0"/>
        </c:dLbls>
        <c:smooth val="0"/>
        <c:axId val="595450824"/>
        <c:axId val="595450168"/>
      </c:lineChart>
      <c:catAx>
        <c:axId val="595450824"/>
        <c:scaling>
          <c:orientation val="minMax"/>
        </c:scaling>
        <c:delete val="0"/>
        <c:axPos val="b"/>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fi-FI"/>
          </a:p>
        </c:txPr>
        <c:crossAx val="595450168"/>
        <c:crosses val="autoZero"/>
        <c:auto val="1"/>
        <c:lblAlgn val="ctr"/>
        <c:lblOffset val="100"/>
        <c:tickLblSkip val="5"/>
        <c:noMultiLvlLbl val="0"/>
      </c:catAx>
      <c:valAx>
        <c:axId val="595450168"/>
        <c:scaling>
          <c:orientation val="minMax"/>
          <c:min val="0"/>
        </c:scaling>
        <c:delete val="0"/>
        <c:axPos val="l"/>
        <c:majorGridlines>
          <c:spPr>
            <a:ln w="9525" cap="flat" cmpd="sng" algn="ctr">
              <a:solidFill>
                <a:schemeClr val="tx2">
                  <a:lumMod val="15000"/>
                  <a:lumOff val="85000"/>
                </a:schemeClr>
              </a:solidFill>
              <a:round/>
            </a:ln>
            <a:effectLst/>
          </c:spPr>
        </c:majorGridlines>
        <c:title>
          <c:tx>
            <c:rich>
              <a:bodyPr rot="0" spcFirstLastPara="1" vertOverflow="ellipsis" wrap="square" anchor="ctr" anchorCtr="1"/>
              <a:lstStyle/>
              <a:p>
                <a:pPr>
                  <a:defRPr sz="1000" b="1" i="0" u="none" strike="noStrike" kern="1200" baseline="0">
                    <a:solidFill>
                      <a:schemeClr val="tx2"/>
                    </a:solidFill>
                    <a:latin typeface="+mn-lt"/>
                    <a:ea typeface="+mn-ea"/>
                    <a:cs typeface="+mn-cs"/>
                  </a:defRPr>
                </a:pPr>
                <a:r>
                  <a:rPr lang="en-US" sz="1000"/>
                  <a:t>Väkiluku</a:t>
                </a:r>
              </a:p>
            </c:rich>
          </c:tx>
          <c:layout>
            <c:manualLayout>
              <c:xMode val="edge"/>
              <c:yMode val="edge"/>
              <c:x val="4.7975219099425813E-3"/>
              <c:y val="2.7025797473774354E-2"/>
            </c:manualLayout>
          </c:layout>
          <c:overlay val="0"/>
          <c:spPr>
            <a:noFill/>
            <a:ln>
              <a:noFill/>
            </a:ln>
            <a:effectLst/>
          </c:spPr>
          <c:txPr>
            <a:bodyPr rot="0" spcFirstLastPara="1" vertOverflow="ellipsis" wrap="square" anchor="ctr" anchorCtr="1"/>
            <a:lstStyle/>
            <a:p>
              <a:pPr>
                <a:defRPr sz="1000" b="1" i="0" u="none" strike="noStrike" kern="1200" baseline="0">
                  <a:solidFill>
                    <a:schemeClr val="tx2"/>
                  </a:solidFill>
                  <a:latin typeface="+mn-lt"/>
                  <a:ea typeface="+mn-ea"/>
                  <a:cs typeface="+mn-cs"/>
                </a:defRPr>
              </a:pPr>
              <a:endParaRPr lang="fi-FI"/>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fi-FI"/>
          </a:p>
        </c:txPr>
        <c:crossAx val="595450824"/>
        <c:crosses val="autoZero"/>
        <c:crossBetween val="between"/>
      </c:valAx>
      <c:spPr>
        <a:noFill/>
        <a:ln>
          <a:solidFill>
            <a:schemeClr val="tx2"/>
          </a:solidFill>
        </a:ln>
        <a:effectLst/>
      </c:spPr>
    </c:plotArea>
    <c:legend>
      <c:legendPos val="b"/>
      <c:layout>
        <c:manualLayout>
          <c:xMode val="edge"/>
          <c:yMode val="edge"/>
          <c:x val="9.6701546287901646E-2"/>
          <c:y val="0.61737065581959605"/>
          <c:w val="0.2795204996474262"/>
          <c:h val="0.26576304146150004"/>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rgbClr val="1F497D"/>
      </a:solidFill>
      <a:round/>
    </a:ln>
    <a:effectLst/>
  </c:spPr>
  <c:txPr>
    <a:bodyPr/>
    <a:lstStyle/>
    <a:p>
      <a:pPr>
        <a:defRPr/>
      </a:pPr>
      <a:endParaRPr lang="fi-FI"/>
    </a:p>
  </c:txPr>
  <c:externalData r:id="rId4">
    <c:autoUpdate val="0"/>
  </c:externalData>
  <c:userShapes r:id="rId5"/>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r>
              <a:rPr lang="fi-FI" sz="1400"/>
              <a:t>Lapin väestönkehitys 1975–2020 ja Tilastokeskuksen väestöennusteet</a:t>
            </a:r>
          </a:p>
        </c:rich>
      </c:tx>
      <c:layout>
        <c:manualLayout>
          <c:xMode val="edge"/>
          <c:yMode val="edge"/>
          <c:x val="0.17475193915583762"/>
          <c:y val="2.0391779062299293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fi-FI"/>
        </a:p>
      </c:txPr>
    </c:title>
    <c:autoTitleDeleted val="0"/>
    <c:plotArea>
      <c:layout>
        <c:manualLayout>
          <c:layoutTarget val="inner"/>
          <c:xMode val="edge"/>
          <c:yMode val="edge"/>
          <c:x val="7.9077893623451204E-2"/>
          <c:y val="8.4036787268964533E-2"/>
          <c:w val="0.89620126926563914"/>
          <c:h val="0.82743256262042386"/>
        </c:manualLayout>
      </c:layout>
      <c:lineChart>
        <c:grouping val="standard"/>
        <c:varyColors val="0"/>
        <c:ser>
          <c:idx val="0"/>
          <c:order val="0"/>
          <c:tx>
            <c:strRef>
              <c:f>'Diat 6–34 tiedot'!$A$58</c:f>
              <c:strCache>
                <c:ptCount val="1"/>
                <c:pt idx="0">
                  <c:v>Lappi toteutunut</c:v>
                </c:pt>
              </c:strCache>
            </c:strRef>
          </c:tx>
          <c:spPr>
            <a:ln w="38100" cap="rnd">
              <a:solidFill>
                <a:schemeClr val="tx2"/>
              </a:solidFill>
              <a:round/>
            </a:ln>
            <a:effectLst>
              <a:outerShdw blurRad="40000" dist="23000" dir="5400000" rotWithShape="0">
                <a:srgbClr val="000000">
                  <a:alpha val="35000"/>
                </a:srgbClr>
              </a:outerShdw>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032C-459D-A6B7-8DEB4AAF4F12}"/>
                </c:ext>
              </c:extLst>
            </c:dLbl>
            <c:dLbl>
              <c:idx val="1"/>
              <c:delete val="1"/>
              <c:extLst>
                <c:ext xmlns:c15="http://schemas.microsoft.com/office/drawing/2012/chart" uri="{CE6537A1-D6FC-4f65-9D91-7224C49458BB}"/>
                <c:ext xmlns:c16="http://schemas.microsoft.com/office/drawing/2014/chart" uri="{C3380CC4-5D6E-409C-BE32-E72D297353CC}">
                  <c16:uniqueId val="{00000001-032C-459D-A6B7-8DEB4AAF4F12}"/>
                </c:ext>
              </c:extLst>
            </c:dLbl>
            <c:dLbl>
              <c:idx val="2"/>
              <c:delete val="1"/>
              <c:extLst>
                <c:ext xmlns:c15="http://schemas.microsoft.com/office/drawing/2012/chart" uri="{CE6537A1-D6FC-4f65-9D91-7224C49458BB}"/>
                <c:ext xmlns:c16="http://schemas.microsoft.com/office/drawing/2014/chart" uri="{C3380CC4-5D6E-409C-BE32-E72D297353CC}">
                  <c16:uniqueId val="{00000002-032C-459D-A6B7-8DEB4AAF4F12}"/>
                </c:ext>
              </c:extLst>
            </c:dLbl>
            <c:dLbl>
              <c:idx val="3"/>
              <c:delete val="1"/>
              <c:extLst>
                <c:ext xmlns:c15="http://schemas.microsoft.com/office/drawing/2012/chart" uri="{CE6537A1-D6FC-4f65-9D91-7224C49458BB}"/>
                <c:ext xmlns:c16="http://schemas.microsoft.com/office/drawing/2014/chart" uri="{C3380CC4-5D6E-409C-BE32-E72D297353CC}">
                  <c16:uniqueId val="{00000003-032C-459D-A6B7-8DEB4AAF4F12}"/>
                </c:ext>
              </c:extLst>
            </c:dLbl>
            <c:dLbl>
              <c:idx val="4"/>
              <c:delete val="1"/>
              <c:extLst>
                <c:ext xmlns:c15="http://schemas.microsoft.com/office/drawing/2012/chart" uri="{CE6537A1-D6FC-4f65-9D91-7224C49458BB}"/>
                <c:ext xmlns:c16="http://schemas.microsoft.com/office/drawing/2014/chart" uri="{C3380CC4-5D6E-409C-BE32-E72D297353CC}">
                  <c16:uniqueId val="{00000004-032C-459D-A6B7-8DEB4AAF4F12}"/>
                </c:ext>
              </c:extLst>
            </c:dLbl>
            <c:dLbl>
              <c:idx val="5"/>
              <c:delete val="1"/>
              <c:extLst>
                <c:ext xmlns:c15="http://schemas.microsoft.com/office/drawing/2012/chart" uri="{CE6537A1-D6FC-4f65-9D91-7224C49458BB}"/>
                <c:ext xmlns:c16="http://schemas.microsoft.com/office/drawing/2014/chart" uri="{C3380CC4-5D6E-409C-BE32-E72D297353CC}">
                  <c16:uniqueId val="{00000005-032C-459D-A6B7-8DEB4AAF4F12}"/>
                </c:ext>
              </c:extLst>
            </c:dLbl>
            <c:dLbl>
              <c:idx val="6"/>
              <c:delete val="1"/>
              <c:extLst>
                <c:ext xmlns:c15="http://schemas.microsoft.com/office/drawing/2012/chart" uri="{CE6537A1-D6FC-4f65-9D91-7224C49458BB}"/>
                <c:ext xmlns:c16="http://schemas.microsoft.com/office/drawing/2014/chart" uri="{C3380CC4-5D6E-409C-BE32-E72D297353CC}">
                  <c16:uniqueId val="{00000006-032C-459D-A6B7-8DEB4AAF4F12}"/>
                </c:ext>
              </c:extLst>
            </c:dLbl>
            <c:dLbl>
              <c:idx val="7"/>
              <c:delete val="1"/>
              <c:extLst>
                <c:ext xmlns:c15="http://schemas.microsoft.com/office/drawing/2012/chart" uri="{CE6537A1-D6FC-4f65-9D91-7224C49458BB}"/>
                <c:ext xmlns:c16="http://schemas.microsoft.com/office/drawing/2014/chart" uri="{C3380CC4-5D6E-409C-BE32-E72D297353CC}">
                  <c16:uniqueId val="{00000007-032C-459D-A6B7-8DEB4AAF4F12}"/>
                </c:ext>
              </c:extLst>
            </c:dLbl>
            <c:dLbl>
              <c:idx val="8"/>
              <c:delete val="1"/>
              <c:extLst>
                <c:ext xmlns:c15="http://schemas.microsoft.com/office/drawing/2012/chart" uri="{CE6537A1-D6FC-4f65-9D91-7224C49458BB}"/>
                <c:ext xmlns:c16="http://schemas.microsoft.com/office/drawing/2014/chart" uri="{C3380CC4-5D6E-409C-BE32-E72D297353CC}">
                  <c16:uniqueId val="{00000008-032C-459D-A6B7-8DEB4AAF4F12}"/>
                </c:ext>
              </c:extLst>
            </c:dLbl>
            <c:dLbl>
              <c:idx val="9"/>
              <c:delete val="1"/>
              <c:extLst>
                <c:ext xmlns:c15="http://schemas.microsoft.com/office/drawing/2012/chart" uri="{CE6537A1-D6FC-4f65-9D91-7224C49458BB}"/>
                <c:ext xmlns:c16="http://schemas.microsoft.com/office/drawing/2014/chart" uri="{C3380CC4-5D6E-409C-BE32-E72D297353CC}">
                  <c16:uniqueId val="{00000009-032C-459D-A6B7-8DEB4AAF4F12}"/>
                </c:ext>
              </c:extLst>
            </c:dLbl>
            <c:dLbl>
              <c:idx val="10"/>
              <c:delete val="1"/>
              <c:extLst>
                <c:ext xmlns:c15="http://schemas.microsoft.com/office/drawing/2012/chart" uri="{CE6537A1-D6FC-4f65-9D91-7224C49458BB}"/>
                <c:ext xmlns:c16="http://schemas.microsoft.com/office/drawing/2014/chart" uri="{C3380CC4-5D6E-409C-BE32-E72D297353CC}">
                  <c16:uniqueId val="{0000000A-032C-459D-A6B7-8DEB4AAF4F12}"/>
                </c:ext>
              </c:extLst>
            </c:dLbl>
            <c:dLbl>
              <c:idx val="11"/>
              <c:delete val="1"/>
              <c:extLst>
                <c:ext xmlns:c15="http://schemas.microsoft.com/office/drawing/2012/chart" uri="{CE6537A1-D6FC-4f65-9D91-7224C49458BB}"/>
                <c:ext xmlns:c16="http://schemas.microsoft.com/office/drawing/2014/chart" uri="{C3380CC4-5D6E-409C-BE32-E72D297353CC}">
                  <c16:uniqueId val="{0000000B-032C-459D-A6B7-8DEB4AAF4F12}"/>
                </c:ext>
              </c:extLst>
            </c:dLbl>
            <c:dLbl>
              <c:idx val="12"/>
              <c:delete val="1"/>
              <c:extLst>
                <c:ext xmlns:c15="http://schemas.microsoft.com/office/drawing/2012/chart" uri="{CE6537A1-D6FC-4f65-9D91-7224C49458BB}"/>
                <c:ext xmlns:c16="http://schemas.microsoft.com/office/drawing/2014/chart" uri="{C3380CC4-5D6E-409C-BE32-E72D297353CC}">
                  <c16:uniqueId val="{0000000C-032C-459D-A6B7-8DEB4AAF4F12}"/>
                </c:ext>
              </c:extLst>
            </c:dLbl>
            <c:dLbl>
              <c:idx val="13"/>
              <c:delete val="1"/>
              <c:extLst>
                <c:ext xmlns:c15="http://schemas.microsoft.com/office/drawing/2012/chart" uri="{CE6537A1-D6FC-4f65-9D91-7224C49458BB}"/>
                <c:ext xmlns:c16="http://schemas.microsoft.com/office/drawing/2014/chart" uri="{C3380CC4-5D6E-409C-BE32-E72D297353CC}">
                  <c16:uniqueId val="{0000000D-032C-459D-A6B7-8DEB4AAF4F12}"/>
                </c:ext>
              </c:extLst>
            </c:dLbl>
            <c:dLbl>
              <c:idx val="14"/>
              <c:delete val="1"/>
              <c:extLst>
                <c:ext xmlns:c15="http://schemas.microsoft.com/office/drawing/2012/chart" uri="{CE6537A1-D6FC-4f65-9D91-7224C49458BB}"/>
                <c:ext xmlns:c16="http://schemas.microsoft.com/office/drawing/2014/chart" uri="{C3380CC4-5D6E-409C-BE32-E72D297353CC}">
                  <c16:uniqueId val="{0000000E-032C-459D-A6B7-8DEB4AAF4F12}"/>
                </c:ext>
              </c:extLst>
            </c:dLbl>
            <c:dLbl>
              <c:idx val="15"/>
              <c:delete val="1"/>
              <c:extLst>
                <c:ext xmlns:c15="http://schemas.microsoft.com/office/drawing/2012/chart" uri="{CE6537A1-D6FC-4f65-9D91-7224C49458BB}"/>
                <c:ext xmlns:c16="http://schemas.microsoft.com/office/drawing/2014/chart" uri="{C3380CC4-5D6E-409C-BE32-E72D297353CC}">
                  <c16:uniqueId val="{0000000F-032C-459D-A6B7-8DEB4AAF4F12}"/>
                </c:ext>
              </c:extLst>
            </c:dLbl>
            <c:dLbl>
              <c:idx val="16"/>
              <c:delete val="1"/>
              <c:extLst>
                <c:ext xmlns:c15="http://schemas.microsoft.com/office/drawing/2012/chart" uri="{CE6537A1-D6FC-4f65-9D91-7224C49458BB}"/>
                <c:ext xmlns:c16="http://schemas.microsoft.com/office/drawing/2014/chart" uri="{C3380CC4-5D6E-409C-BE32-E72D297353CC}">
                  <c16:uniqueId val="{00000010-032C-459D-A6B7-8DEB4AAF4F12}"/>
                </c:ext>
              </c:extLst>
            </c:dLbl>
            <c:dLbl>
              <c:idx val="17"/>
              <c:delete val="1"/>
              <c:extLst>
                <c:ext xmlns:c15="http://schemas.microsoft.com/office/drawing/2012/chart" uri="{CE6537A1-D6FC-4f65-9D91-7224C49458BB}"/>
                <c:ext xmlns:c16="http://schemas.microsoft.com/office/drawing/2014/chart" uri="{C3380CC4-5D6E-409C-BE32-E72D297353CC}">
                  <c16:uniqueId val="{00000011-032C-459D-A6B7-8DEB4AAF4F12}"/>
                </c:ext>
              </c:extLst>
            </c:dLbl>
            <c:dLbl>
              <c:idx val="18"/>
              <c:delete val="1"/>
              <c:extLst>
                <c:ext xmlns:c15="http://schemas.microsoft.com/office/drawing/2012/chart" uri="{CE6537A1-D6FC-4f65-9D91-7224C49458BB}"/>
                <c:ext xmlns:c16="http://schemas.microsoft.com/office/drawing/2014/chart" uri="{C3380CC4-5D6E-409C-BE32-E72D297353CC}">
                  <c16:uniqueId val="{00000012-032C-459D-A6B7-8DEB4AAF4F12}"/>
                </c:ext>
              </c:extLst>
            </c:dLbl>
            <c:dLbl>
              <c:idx val="19"/>
              <c:delete val="1"/>
              <c:extLst>
                <c:ext xmlns:c15="http://schemas.microsoft.com/office/drawing/2012/chart" uri="{CE6537A1-D6FC-4f65-9D91-7224C49458BB}"/>
                <c:ext xmlns:c16="http://schemas.microsoft.com/office/drawing/2014/chart" uri="{C3380CC4-5D6E-409C-BE32-E72D297353CC}">
                  <c16:uniqueId val="{00000013-032C-459D-A6B7-8DEB4AAF4F12}"/>
                </c:ext>
              </c:extLst>
            </c:dLbl>
            <c:dLbl>
              <c:idx val="20"/>
              <c:delete val="1"/>
              <c:extLst>
                <c:ext xmlns:c15="http://schemas.microsoft.com/office/drawing/2012/chart" uri="{CE6537A1-D6FC-4f65-9D91-7224C49458BB}"/>
                <c:ext xmlns:c16="http://schemas.microsoft.com/office/drawing/2014/chart" uri="{C3380CC4-5D6E-409C-BE32-E72D297353CC}">
                  <c16:uniqueId val="{00000014-032C-459D-A6B7-8DEB4AAF4F12}"/>
                </c:ext>
              </c:extLst>
            </c:dLbl>
            <c:dLbl>
              <c:idx val="21"/>
              <c:delete val="1"/>
              <c:extLst>
                <c:ext xmlns:c15="http://schemas.microsoft.com/office/drawing/2012/chart" uri="{CE6537A1-D6FC-4f65-9D91-7224C49458BB}"/>
                <c:ext xmlns:c16="http://schemas.microsoft.com/office/drawing/2014/chart" uri="{C3380CC4-5D6E-409C-BE32-E72D297353CC}">
                  <c16:uniqueId val="{00000015-032C-459D-A6B7-8DEB4AAF4F12}"/>
                </c:ext>
              </c:extLst>
            </c:dLbl>
            <c:dLbl>
              <c:idx val="22"/>
              <c:delete val="1"/>
              <c:extLst>
                <c:ext xmlns:c15="http://schemas.microsoft.com/office/drawing/2012/chart" uri="{CE6537A1-D6FC-4f65-9D91-7224C49458BB}"/>
                <c:ext xmlns:c16="http://schemas.microsoft.com/office/drawing/2014/chart" uri="{C3380CC4-5D6E-409C-BE32-E72D297353CC}">
                  <c16:uniqueId val="{00000016-032C-459D-A6B7-8DEB4AAF4F12}"/>
                </c:ext>
              </c:extLst>
            </c:dLbl>
            <c:dLbl>
              <c:idx val="23"/>
              <c:delete val="1"/>
              <c:extLst>
                <c:ext xmlns:c15="http://schemas.microsoft.com/office/drawing/2012/chart" uri="{CE6537A1-D6FC-4f65-9D91-7224C49458BB}"/>
                <c:ext xmlns:c16="http://schemas.microsoft.com/office/drawing/2014/chart" uri="{C3380CC4-5D6E-409C-BE32-E72D297353CC}">
                  <c16:uniqueId val="{00000017-032C-459D-A6B7-8DEB4AAF4F12}"/>
                </c:ext>
              </c:extLst>
            </c:dLbl>
            <c:dLbl>
              <c:idx val="24"/>
              <c:delete val="1"/>
              <c:extLst>
                <c:ext xmlns:c15="http://schemas.microsoft.com/office/drawing/2012/chart" uri="{CE6537A1-D6FC-4f65-9D91-7224C49458BB}"/>
                <c:ext xmlns:c16="http://schemas.microsoft.com/office/drawing/2014/chart" uri="{C3380CC4-5D6E-409C-BE32-E72D297353CC}">
                  <c16:uniqueId val="{00000018-032C-459D-A6B7-8DEB4AAF4F12}"/>
                </c:ext>
              </c:extLst>
            </c:dLbl>
            <c:dLbl>
              <c:idx val="25"/>
              <c:delete val="1"/>
              <c:extLst>
                <c:ext xmlns:c15="http://schemas.microsoft.com/office/drawing/2012/chart" uri="{CE6537A1-D6FC-4f65-9D91-7224C49458BB}"/>
                <c:ext xmlns:c16="http://schemas.microsoft.com/office/drawing/2014/chart" uri="{C3380CC4-5D6E-409C-BE32-E72D297353CC}">
                  <c16:uniqueId val="{00000019-032C-459D-A6B7-8DEB4AAF4F12}"/>
                </c:ext>
              </c:extLst>
            </c:dLbl>
            <c:dLbl>
              <c:idx val="26"/>
              <c:delete val="1"/>
              <c:extLst>
                <c:ext xmlns:c15="http://schemas.microsoft.com/office/drawing/2012/chart" uri="{CE6537A1-D6FC-4f65-9D91-7224C49458BB}"/>
                <c:ext xmlns:c16="http://schemas.microsoft.com/office/drawing/2014/chart" uri="{C3380CC4-5D6E-409C-BE32-E72D297353CC}">
                  <c16:uniqueId val="{0000001A-032C-459D-A6B7-8DEB4AAF4F12}"/>
                </c:ext>
              </c:extLst>
            </c:dLbl>
            <c:dLbl>
              <c:idx val="27"/>
              <c:delete val="1"/>
              <c:extLst>
                <c:ext xmlns:c15="http://schemas.microsoft.com/office/drawing/2012/chart" uri="{CE6537A1-D6FC-4f65-9D91-7224C49458BB}"/>
                <c:ext xmlns:c16="http://schemas.microsoft.com/office/drawing/2014/chart" uri="{C3380CC4-5D6E-409C-BE32-E72D297353CC}">
                  <c16:uniqueId val="{0000001B-032C-459D-A6B7-8DEB4AAF4F12}"/>
                </c:ext>
              </c:extLst>
            </c:dLbl>
            <c:dLbl>
              <c:idx val="28"/>
              <c:delete val="1"/>
              <c:extLst>
                <c:ext xmlns:c15="http://schemas.microsoft.com/office/drawing/2012/chart" uri="{CE6537A1-D6FC-4f65-9D91-7224C49458BB}"/>
                <c:ext xmlns:c16="http://schemas.microsoft.com/office/drawing/2014/chart" uri="{C3380CC4-5D6E-409C-BE32-E72D297353CC}">
                  <c16:uniqueId val="{0000001C-032C-459D-A6B7-8DEB4AAF4F12}"/>
                </c:ext>
              </c:extLst>
            </c:dLbl>
            <c:dLbl>
              <c:idx val="29"/>
              <c:delete val="1"/>
              <c:extLst>
                <c:ext xmlns:c15="http://schemas.microsoft.com/office/drawing/2012/chart" uri="{CE6537A1-D6FC-4f65-9D91-7224C49458BB}"/>
                <c:ext xmlns:c16="http://schemas.microsoft.com/office/drawing/2014/chart" uri="{C3380CC4-5D6E-409C-BE32-E72D297353CC}">
                  <c16:uniqueId val="{0000001D-032C-459D-A6B7-8DEB4AAF4F12}"/>
                </c:ext>
              </c:extLst>
            </c:dLbl>
            <c:dLbl>
              <c:idx val="30"/>
              <c:delete val="1"/>
              <c:extLst>
                <c:ext xmlns:c15="http://schemas.microsoft.com/office/drawing/2012/chart" uri="{CE6537A1-D6FC-4f65-9D91-7224C49458BB}"/>
                <c:ext xmlns:c16="http://schemas.microsoft.com/office/drawing/2014/chart" uri="{C3380CC4-5D6E-409C-BE32-E72D297353CC}">
                  <c16:uniqueId val="{0000001E-032C-459D-A6B7-8DEB4AAF4F12}"/>
                </c:ext>
              </c:extLst>
            </c:dLbl>
            <c:dLbl>
              <c:idx val="31"/>
              <c:delete val="1"/>
              <c:extLst>
                <c:ext xmlns:c15="http://schemas.microsoft.com/office/drawing/2012/chart" uri="{CE6537A1-D6FC-4f65-9D91-7224C49458BB}"/>
                <c:ext xmlns:c16="http://schemas.microsoft.com/office/drawing/2014/chart" uri="{C3380CC4-5D6E-409C-BE32-E72D297353CC}">
                  <c16:uniqueId val="{0000001F-032C-459D-A6B7-8DEB4AAF4F12}"/>
                </c:ext>
              </c:extLst>
            </c:dLbl>
            <c:dLbl>
              <c:idx val="32"/>
              <c:delete val="1"/>
              <c:extLst>
                <c:ext xmlns:c15="http://schemas.microsoft.com/office/drawing/2012/chart" uri="{CE6537A1-D6FC-4f65-9D91-7224C49458BB}"/>
                <c:ext xmlns:c16="http://schemas.microsoft.com/office/drawing/2014/chart" uri="{C3380CC4-5D6E-409C-BE32-E72D297353CC}">
                  <c16:uniqueId val="{00000020-032C-459D-A6B7-8DEB4AAF4F12}"/>
                </c:ext>
              </c:extLst>
            </c:dLbl>
            <c:dLbl>
              <c:idx val="33"/>
              <c:delete val="1"/>
              <c:extLst>
                <c:ext xmlns:c15="http://schemas.microsoft.com/office/drawing/2012/chart" uri="{CE6537A1-D6FC-4f65-9D91-7224C49458BB}"/>
                <c:ext xmlns:c16="http://schemas.microsoft.com/office/drawing/2014/chart" uri="{C3380CC4-5D6E-409C-BE32-E72D297353CC}">
                  <c16:uniqueId val="{00000021-032C-459D-A6B7-8DEB4AAF4F12}"/>
                </c:ext>
              </c:extLst>
            </c:dLbl>
            <c:dLbl>
              <c:idx val="34"/>
              <c:delete val="1"/>
              <c:extLst>
                <c:ext xmlns:c15="http://schemas.microsoft.com/office/drawing/2012/chart" uri="{CE6537A1-D6FC-4f65-9D91-7224C49458BB}"/>
                <c:ext xmlns:c16="http://schemas.microsoft.com/office/drawing/2014/chart" uri="{C3380CC4-5D6E-409C-BE32-E72D297353CC}">
                  <c16:uniqueId val="{00000022-032C-459D-A6B7-8DEB4AAF4F12}"/>
                </c:ext>
              </c:extLst>
            </c:dLbl>
            <c:dLbl>
              <c:idx val="35"/>
              <c:delete val="1"/>
              <c:extLst>
                <c:ext xmlns:c15="http://schemas.microsoft.com/office/drawing/2012/chart" uri="{CE6537A1-D6FC-4f65-9D91-7224C49458BB}"/>
                <c:ext xmlns:c16="http://schemas.microsoft.com/office/drawing/2014/chart" uri="{C3380CC4-5D6E-409C-BE32-E72D297353CC}">
                  <c16:uniqueId val="{00000023-032C-459D-A6B7-8DEB4AAF4F12}"/>
                </c:ext>
              </c:extLst>
            </c:dLbl>
            <c:dLbl>
              <c:idx val="36"/>
              <c:delete val="1"/>
              <c:extLst>
                <c:ext xmlns:c15="http://schemas.microsoft.com/office/drawing/2012/chart" uri="{CE6537A1-D6FC-4f65-9D91-7224C49458BB}"/>
                <c:ext xmlns:c16="http://schemas.microsoft.com/office/drawing/2014/chart" uri="{C3380CC4-5D6E-409C-BE32-E72D297353CC}">
                  <c16:uniqueId val="{00000024-032C-459D-A6B7-8DEB4AAF4F12}"/>
                </c:ext>
              </c:extLst>
            </c:dLbl>
            <c:dLbl>
              <c:idx val="37"/>
              <c:delete val="1"/>
              <c:extLst>
                <c:ext xmlns:c15="http://schemas.microsoft.com/office/drawing/2012/chart" uri="{CE6537A1-D6FC-4f65-9D91-7224C49458BB}"/>
                <c:ext xmlns:c16="http://schemas.microsoft.com/office/drawing/2014/chart" uri="{C3380CC4-5D6E-409C-BE32-E72D297353CC}">
                  <c16:uniqueId val="{00000025-032C-459D-A6B7-8DEB4AAF4F12}"/>
                </c:ext>
              </c:extLst>
            </c:dLbl>
            <c:dLbl>
              <c:idx val="38"/>
              <c:delete val="1"/>
              <c:extLst>
                <c:ext xmlns:c15="http://schemas.microsoft.com/office/drawing/2012/chart" uri="{CE6537A1-D6FC-4f65-9D91-7224C49458BB}"/>
                <c:ext xmlns:c16="http://schemas.microsoft.com/office/drawing/2014/chart" uri="{C3380CC4-5D6E-409C-BE32-E72D297353CC}">
                  <c16:uniqueId val="{00000026-032C-459D-A6B7-8DEB4AAF4F12}"/>
                </c:ext>
              </c:extLst>
            </c:dLbl>
            <c:dLbl>
              <c:idx val="39"/>
              <c:delete val="1"/>
              <c:extLst>
                <c:ext xmlns:c15="http://schemas.microsoft.com/office/drawing/2012/chart" uri="{CE6537A1-D6FC-4f65-9D91-7224C49458BB}"/>
                <c:ext xmlns:c16="http://schemas.microsoft.com/office/drawing/2014/chart" uri="{C3380CC4-5D6E-409C-BE32-E72D297353CC}">
                  <c16:uniqueId val="{00000027-032C-459D-A6B7-8DEB4AAF4F12}"/>
                </c:ext>
              </c:extLst>
            </c:dLbl>
            <c:dLbl>
              <c:idx val="40"/>
              <c:delete val="1"/>
              <c:extLst>
                <c:ext xmlns:c15="http://schemas.microsoft.com/office/drawing/2012/chart" uri="{CE6537A1-D6FC-4f65-9D91-7224C49458BB}"/>
                <c:ext xmlns:c16="http://schemas.microsoft.com/office/drawing/2014/chart" uri="{C3380CC4-5D6E-409C-BE32-E72D297353CC}">
                  <c16:uniqueId val="{00000028-032C-459D-A6B7-8DEB4AAF4F12}"/>
                </c:ext>
              </c:extLst>
            </c:dLbl>
            <c:dLbl>
              <c:idx val="41"/>
              <c:delete val="1"/>
              <c:extLst>
                <c:ext xmlns:c15="http://schemas.microsoft.com/office/drawing/2012/chart" uri="{CE6537A1-D6FC-4f65-9D91-7224C49458BB}"/>
                <c:ext xmlns:c16="http://schemas.microsoft.com/office/drawing/2014/chart" uri="{C3380CC4-5D6E-409C-BE32-E72D297353CC}">
                  <c16:uniqueId val="{00000029-032C-459D-A6B7-8DEB4AAF4F12}"/>
                </c:ext>
              </c:extLst>
            </c:dLbl>
            <c:dLbl>
              <c:idx val="42"/>
              <c:delete val="1"/>
              <c:extLst>
                <c:ext xmlns:c15="http://schemas.microsoft.com/office/drawing/2012/chart" uri="{CE6537A1-D6FC-4f65-9D91-7224C49458BB}"/>
                <c:ext xmlns:c16="http://schemas.microsoft.com/office/drawing/2014/chart" uri="{C3380CC4-5D6E-409C-BE32-E72D297353CC}">
                  <c16:uniqueId val="{0000002A-032C-459D-A6B7-8DEB4AAF4F12}"/>
                </c:ext>
              </c:extLst>
            </c:dLbl>
            <c:dLbl>
              <c:idx val="43"/>
              <c:delete val="1"/>
              <c:extLst>
                <c:ext xmlns:c15="http://schemas.microsoft.com/office/drawing/2012/chart" uri="{CE6537A1-D6FC-4f65-9D91-7224C49458BB}"/>
                <c:ext xmlns:c16="http://schemas.microsoft.com/office/drawing/2014/chart" uri="{C3380CC4-5D6E-409C-BE32-E72D297353CC}">
                  <c16:uniqueId val="{0000002B-032C-459D-A6B7-8DEB4AAF4F12}"/>
                </c:ext>
              </c:extLst>
            </c:dLbl>
            <c:dLbl>
              <c:idx val="44"/>
              <c:delete val="1"/>
              <c:extLst>
                <c:ext xmlns:c15="http://schemas.microsoft.com/office/drawing/2012/chart" uri="{CE6537A1-D6FC-4f65-9D91-7224C49458BB}"/>
                <c:ext xmlns:c16="http://schemas.microsoft.com/office/drawing/2014/chart" uri="{C3380CC4-5D6E-409C-BE32-E72D297353CC}">
                  <c16:uniqueId val="{0000002C-032C-459D-A6B7-8DEB4AAF4F12}"/>
                </c:ext>
              </c:extLst>
            </c:dLbl>
            <c:dLbl>
              <c:idx val="45"/>
              <c:layout>
                <c:manualLayout>
                  <c:x val="-6.236778482925355E-2"/>
                  <c:y val="-4.9846571041176069E-2"/>
                </c:manualLayout>
              </c:layout>
              <c:spPr>
                <a:solidFill>
                  <a:srgbClr val="FFFFFF"/>
                </a:solidFill>
                <a:ln>
                  <a:solidFill>
                    <a:srgbClr val="1F497D"/>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2D-032C-459D-A6B7-8DEB4AAF4F1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'Diat 6–34 tiedot'!$B$3:$BO$3</c:f>
              <c:numCache>
                <c:formatCode>General</c:formatCode>
                <c:ptCount val="66"/>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numCache>
            </c:numRef>
          </c:cat>
          <c:val>
            <c:numRef>
              <c:f>'Diat 6–34 tiedot'!$B$58:$BO$58</c:f>
              <c:numCache>
                <c:formatCode>#,##0</c:formatCode>
                <c:ptCount val="66"/>
                <c:pt idx="0">
                  <c:v>195757</c:v>
                </c:pt>
                <c:pt idx="1">
                  <c:v>195127</c:v>
                </c:pt>
                <c:pt idx="2">
                  <c:v>195232</c:v>
                </c:pt>
                <c:pt idx="3">
                  <c:v>195365</c:v>
                </c:pt>
                <c:pt idx="4">
                  <c:v>195060</c:v>
                </c:pt>
                <c:pt idx="5">
                  <c:v>194890</c:v>
                </c:pt>
                <c:pt idx="6">
                  <c:v>196288</c:v>
                </c:pt>
                <c:pt idx="7">
                  <c:v>198133</c:v>
                </c:pt>
                <c:pt idx="8">
                  <c:v>199876</c:v>
                </c:pt>
                <c:pt idx="9">
                  <c:v>200879</c:v>
                </c:pt>
                <c:pt idx="10">
                  <c:v>200943</c:v>
                </c:pt>
                <c:pt idx="11">
                  <c:v>200571</c:v>
                </c:pt>
                <c:pt idx="12">
                  <c:v>200174</c:v>
                </c:pt>
                <c:pt idx="13">
                  <c:v>199841</c:v>
                </c:pt>
                <c:pt idx="14">
                  <c:v>199973</c:v>
                </c:pt>
                <c:pt idx="15">
                  <c:v>200674</c:v>
                </c:pt>
                <c:pt idx="16">
                  <c:v>201652</c:v>
                </c:pt>
                <c:pt idx="17">
                  <c:v>202433</c:v>
                </c:pt>
                <c:pt idx="18">
                  <c:v>202895</c:v>
                </c:pt>
                <c:pt idx="19">
                  <c:v>202325</c:v>
                </c:pt>
                <c:pt idx="20">
                  <c:v>201411</c:v>
                </c:pt>
                <c:pt idx="21">
                  <c:v>200579</c:v>
                </c:pt>
                <c:pt idx="22">
                  <c:v>199051</c:v>
                </c:pt>
                <c:pt idx="23">
                  <c:v>196647</c:v>
                </c:pt>
                <c:pt idx="24">
                  <c:v>194352</c:v>
                </c:pt>
                <c:pt idx="25">
                  <c:v>191768</c:v>
                </c:pt>
                <c:pt idx="26">
                  <c:v>189288</c:v>
                </c:pt>
                <c:pt idx="27">
                  <c:v>187777</c:v>
                </c:pt>
                <c:pt idx="28">
                  <c:v>186917</c:v>
                </c:pt>
                <c:pt idx="29">
                  <c:v>186443</c:v>
                </c:pt>
                <c:pt idx="30">
                  <c:v>185800</c:v>
                </c:pt>
                <c:pt idx="31">
                  <c:v>184935</c:v>
                </c:pt>
                <c:pt idx="32">
                  <c:v>184390</c:v>
                </c:pt>
                <c:pt idx="33">
                  <c:v>183963</c:v>
                </c:pt>
                <c:pt idx="34">
                  <c:v>183748</c:v>
                </c:pt>
                <c:pt idx="35">
                  <c:v>183488</c:v>
                </c:pt>
                <c:pt idx="36">
                  <c:v>183330</c:v>
                </c:pt>
                <c:pt idx="37">
                  <c:v>182844</c:v>
                </c:pt>
                <c:pt idx="38">
                  <c:v>182514</c:v>
                </c:pt>
                <c:pt idx="39">
                  <c:v>181748</c:v>
                </c:pt>
                <c:pt idx="40">
                  <c:v>180858</c:v>
                </c:pt>
                <c:pt idx="41">
                  <c:v>180207</c:v>
                </c:pt>
                <c:pt idx="42">
                  <c:v>179223</c:v>
                </c:pt>
                <c:pt idx="43">
                  <c:v>178522</c:v>
                </c:pt>
                <c:pt idx="44">
                  <c:v>177161</c:v>
                </c:pt>
                <c:pt idx="45">
                  <c:v>176665</c:v>
                </c:pt>
              </c:numCache>
            </c:numRef>
          </c:val>
          <c:smooth val="0"/>
          <c:extLst>
            <c:ext xmlns:c16="http://schemas.microsoft.com/office/drawing/2014/chart" uri="{C3380CC4-5D6E-409C-BE32-E72D297353CC}">
              <c16:uniqueId val="{0000002E-032C-459D-A6B7-8DEB4AAF4F12}"/>
            </c:ext>
          </c:extLst>
        </c:ser>
        <c:ser>
          <c:idx val="2"/>
          <c:order val="1"/>
          <c:tx>
            <c:strRef>
              <c:f>'Diat 6–34 tiedot'!$A$59</c:f>
              <c:strCache>
                <c:ptCount val="1"/>
                <c:pt idx="0">
                  <c:v>Lappi ennuste 2019</c:v>
                </c:pt>
              </c:strCache>
            </c:strRef>
          </c:tx>
          <c:spPr>
            <a:ln w="38100" cap="rnd">
              <a:solidFill>
                <a:srgbClr val="FFC000"/>
              </a:solidFill>
              <a:prstDash val="sysDash"/>
              <a:round/>
            </a:ln>
            <a:effectLst>
              <a:outerShdw blurRad="40000" dist="23000" dir="5400000" rotWithShape="0">
                <a:srgbClr val="000000">
                  <a:alpha val="35000"/>
                </a:srgbClr>
              </a:outerShdw>
            </a:effectLst>
          </c:spPr>
          <c:marker>
            <c:symbol val="none"/>
          </c:marker>
          <c:dLbls>
            <c:dLbl>
              <c:idx val="65"/>
              <c:layout>
                <c:manualLayout>
                  <c:x val="-2.8785131459655604E-2"/>
                  <c:y val="4.53150645828873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F-032C-459D-A6B7-8DEB4AAF4F12}"/>
                </c:ext>
              </c:extLst>
            </c:dLbl>
            <c:spPr>
              <a:solidFill>
                <a:srgbClr val="FFFFFF"/>
              </a:solidFill>
              <a:ln>
                <a:solidFill>
                  <a:srgbClr val="FFC000"/>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6–34 tiedot'!$B$3:$BO$3</c:f>
              <c:numCache>
                <c:formatCode>General</c:formatCode>
                <c:ptCount val="66"/>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numCache>
            </c:numRef>
          </c:cat>
          <c:val>
            <c:numRef>
              <c:f>'Diat 6–34 tiedot'!$B$59:$BO$59</c:f>
              <c:numCache>
                <c:formatCode>General</c:formatCode>
                <c:ptCount val="66"/>
                <c:pt idx="44" formatCode="#,##0">
                  <c:v>177457</c:v>
                </c:pt>
                <c:pt idx="45" formatCode="#,##0">
                  <c:v>176502</c:v>
                </c:pt>
                <c:pt idx="46" formatCode="#,##0">
                  <c:v>175617</c:v>
                </c:pt>
                <c:pt idx="47" formatCode="#,##0">
                  <c:v>174785</c:v>
                </c:pt>
                <c:pt idx="48" formatCode="#,##0">
                  <c:v>174000</c:v>
                </c:pt>
                <c:pt idx="49" formatCode="#,##0">
                  <c:v>173240</c:v>
                </c:pt>
                <c:pt idx="50" formatCode="#,##0">
                  <c:v>172505</c:v>
                </c:pt>
                <c:pt idx="51" formatCode="#,##0">
                  <c:v>171788</c:v>
                </c:pt>
                <c:pt idx="52" formatCode="#,##0">
                  <c:v>171078</c:v>
                </c:pt>
                <c:pt idx="53" formatCode="#,##0">
                  <c:v>170359</c:v>
                </c:pt>
                <c:pt idx="54" formatCode="#,##0">
                  <c:v>169639</c:v>
                </c:pt>
                <c:pt idx="55" formatCode="#,##0">
                  <c:v>168911</c:v>
                </c:pt>
                <c:pt idx="56" formatCode="#,##0">
                  <c:v>168182</c:v>
                </c:pt>
                <c:pt idx="57" formatCode="#,##0">
                  <c:v>167466</c:v>
                </c:pt>
                <c:pt idx="58" formatCode="#,##0">
                  <c:v>166747</c:v>
                </c:pt>
                <c:pt idx="59" formatCode="#,##0">
                  <c:v>166033</c:v>
                </c:pt>
                <c:pt idx="60" formatCode="#,##0">
                  <c:v>165313</c:v>
                </c:pt>
                <c:pt idx="61" formatCode="#,##0">
                  <c:v>164613</c:v>
                </c:pt>
                <c:pt idx="62" formatCode="#,##0">
                  <c:v>163896</c:v>
                </c:pt>
                <c:pt idx="63" formatCode="#,##0">
                  <c:v>163177</c:v>
                </c:pt>
                <c:pt idx="64" formatCode="#,##0">
                  <c:v>162444</c:v>
                </c:pt>
                <c:pt idx="65" formatCode="#,##0">
                  <c:v>161697</c:v>
                </c:pt>
              </c:numCache>
            </c:numRef>
          </c:val>
          <c:smooth val="0"/>
          <c:extLst>
            <c:ext xmlns:c16="http://schemas.microsoft.com/office/drawing/2014/chart" uri="{C3380CC4-5D6E-409C-BE32-E72D297353CC}">
              <c16:uniqueId val="{00000030-032C-459D-A6B7-8DEB4AAF4F12}"/>
            </c:ext>
          </c:extLst>
        </c:ser>
        <c:ser>
          <c:idx val="3"/>
          <c:order val="2"/>
          <c:tx>
            <c:strRef>
              <c:f>'Diat 6–34 tiedot'!$A$60</c:f>
              <c:strCache>
                <c:ptCount val="1"/>
                <c:pt idx="0">
                  <c:v>Lappi ennuste 2021</c:v>
                </c:pt>
              </c:strCache>
            </c:strRef>
          </c:tx>
          <c:spPr>
            <a:ln w="38100" cap="rnd">
              <a:solidFill>
                <a:srgbClr val="FF0000"/>
              </a:solidFill>
              <a:prstDash val="sysDash"/>
              <a:round/>
            </a:ln>
            <a:effectLst>
              <a:outerShdw blurRad="40000" dist="23000" dir="5400000" rotWithShape="0">
                <a:srgbClr val="000000">
                  <a:alpha val="35000"/>
                </a:srgbClr>
              </a:outerShdw>
            </a:effectLst>
          </c:spPr>
          <c:marker>
            <c:symbol val="none"/>
          </c:marker>
          <c:dLbls>
            <c:dLbl>
              <c:idx val="65"/>
              <c:layout>
                <c:manualLayout>
                  <c:x val="-2.8785131459655604E-2"/>
                  <c:y val="-3.6252051666309855E-2"/>
                </c:manualLayout>
              </c:layout>
              <c:spPr>
                <a:solidFill>
                  <a:srgbClr val="FFFFFF"/>
                </a:solidFill>
                <a:ln>
                  <a:solidFill>
                    <a:srgbClr val="FF0000"/>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31-032C-459D-A6B7-8DEB4AAF4F1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'Diat 6–34 tiedot'!$B$3:$BO$3</c:f>
              <c:numCache>
                <c:formatCode>General</c:formatCode>
                <c:ptCount val="66"/>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numCache>
            </c:numRef>
          </c:cat>
          <c:val>
            <c:numRef>
              <c:f>'Diat 6–34 tiedot'!$B$60:$BO$60</c:f>
              <c:numCache>
                <c:formatCode>General</c:formatCode>
                <c:ptCount val="66"/>
                <c:pt idx="46" formatCode="#,##0">
                  <c:v>175901</c:v>
                </c:pt>
                <c:pt idx="47" formatCode="#,##0">
                  <c:v>175066</c:v>
                </c:pt>
                <c:pt idx="48" formatCode="#,##0">
                  <c:v>174277</c:v>
                </c:pt>
                <c:pt idx="49" formatCode="#,##0">
                  <c:v>173527</c:v>
                </c:pt>
                <c:pt idx="50" formatCode="#,##0">
                  <c:v>172821</c:v>
                </c:pt>
                <c:pt idx="51" formatCode="#,##0">
                  <c:v>172130</c:v>
                </c:pt>
                <c:pt idx="52" formatCode="#,##0">
                  <c:v>171440</c:v>
                </c:pt>
                <c:pt idx="53" formatCode="#,##0">
                  <c:v>170758</c:v>
                </c:pt>
                <c:pt idx="54" formatCode="#,##0">
                  <c:v>170070</c:v>
                </c:pt>
                <c:pt idx="55" formatCode="#,##0">
                  <c:v>169391</c:v>
                </c:pt>
                <c:pt idx="56" formatCode="#,##0">
                  <c:v>168719</c:v>
                </c:pt>
                <c:pt idx="57" formatCode="#,##0">
                  <c:v>168049</c:v>
                </c:pt>
                <c:pt idx="58" formatCode="#,##0">
                  <c:v>167392</c:v>
                </c:pt>
                <c:pt idx="59" formatCode="#,##0">
                  <c:v>166745</c:v>
                </c:pt>
                <c:pt idx="60" formatCode="#,##0">
                  <c:v>166100</c:v>
                </c:pt>
                <c:pt idx="61" formatCode="#,##0">
                  <c:v>165470</c:v>
                </c:pt>
                <c:pt idx="62" formatCode="#,##0">
                  <c:v>164837</c:v>
                </c:pt>
                <c:pt idx="63" formatCode="#,##0">
                  <c:v>164206</c:v>
                </c:pt>
                <c:pt idx="64" formatCode="#,##0">
                  <c:v>163572</c:v>
                </c:pt>
                <c:pt idx="65" formatCode="#,##0">
                  <c:v>162937</c:v>
                </c:pt>
              </c:numCache>
            </c:numRef>
          </c:val>
          <c:smooth val="0"/>
          <c:extLst>
            <c:ext xmlns:c16="http://schemas.microsoft.com/office/drawing/2014/chart" uri="{C3380CC4-5D6E-409C-BE32-E72D297353CC}">
              <c16:uniqueId val="{00000032-032C-459D-A6B7-8DEB4AAF4F12}"/>
            </c:ext>
          </c:extLst>
        </c:ser>
        <c:dLbls>
          <c:showLegendKey val="0"/>
          <c:showVal val="0"/>
          <c:showCatName val="0"/>
          <c:showSerName val="0"/>
          <c:showPercent val="0"/>
          <c:showBubbleSize val="0"/>
        </c:dLbls>
        <c:smooth val="0"/>
        <c:axId val="595450824"/>
        <c:axId val="595450168"/>
      </c:lineChart>
      <c:catAx>
        <c:axId val="595450824"/>
        <c:scaling>
          <c:orientation val="minMax"/>
        </c:scaling>
        <c:delete val="0"/>
        <c:axPos val="b"/>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fi-FI"/>
          </a:p>
        </c:txPr>
        <c:crossAx val="595450168"/>
        <c:crosses val="autoZero"/>
        <c:auto val="1"/>
        <c:lblAlgn val="ctr"/>
        <c:lblOffset val="100"/>
        <c:tickLblSkip val="5"/>
        <c:noMultiLvlLbl val="0"/>
      </c:catAx>
      <c:valAx>
        <c:axId val="595450168"/>
        <c:scaling>
          <c:orientation val="minMax"/>
          <c:min val="0"/>
        </c:scaling>
        <c:delete val="0"/>
        <c:axPos val="l"/>
        <c:majorGridlines>
          <c:spPr>
            <a:ln w="9525" cap="flat" cmpd="sng" algn="ctr">
              <a:solidFill>
                <a:schemeClr val="tx2">
                  <a:lumMod val="15000"/>
                  <a:lumOff val="85000"/>
                </a:schemeClr>
              </a:solidFill>
              <a:round/>
            </a:ln>
            <a:effectLst/>
          </c:spPr>
        </c:majorGridlines>
        <c:title>
          <c:tx>
            <c:rich>
              <a:bodyPr rot="0" spcFirstLastPara="1" vertOverflow="ellipsis" wrap="square" anchor="ctr" anchorCtr="1"/>
              <a:lstStyle/>
              <a:p>
                <a:pPr>
                  <a:defRPr sz="1000" b="1" i="0" u="none" strike="noStrike" kern="1200" baseline="0">
                    <a:solidFill>
                      <a:schemeClr val="tx2"/>
                    </a:solidFill>
                    <a:latin typeface="+mn-lt"/>
                    <a:ea typeface="+mn-ea"/>
                    <a:cs typeface="+mn-cs"/>
                  </a:defRPr>
                </a:pPr>
                <a:r>
                  <a:rPr lang="en-US" sz="1000"/>
                  <a:t>Väkiluku</a:t>
                </a:r>
              </a:p>
            </c:rich>
          </c:tx>
          <c:layout>
            <c:manualLayout>
              <c:xMode val="edge"/>
              <c:yMode val="edge"/>
              <c:x val="4.7975219099425813E-3"/>
              <c:y val="2.7025797473774354E-2"/>
            </c:manualLayout>
          </c:layout>
          <c:overlay val="0"/>
          <c:spPr>
            <a:noFill/>
            <a:ln>
              <a:noFill/>
            </a:ln>
            <a:effectLst/>
          </c:spPr>
          <c:txPr>
            <a:bodyPr rot="0" spcFirstLastPara="1" vertOverflow="ellipsis" wrap="square" anchor="ctr" anchorCtr="1"/>
            <a:lstStyle/>
            <a:p>
              <a:pPr>
                <a:defRPr sz="1000" b="1" i="0" u="none" strike="noStrike" kern="1200" baseline="0">
                  <a:solidFill>
                    <a:schemeClr val="tx2"/>
                  </a:solidFill>
                  <a:latin typeface="+mn-lt"/>
                  <a:ea typeface="+mn-ea"/>
                  <a:cs typeface="+mn-cs"/>
                </a:defRPr>
              </a:pPr>
              <a:endParaRPr lang="fi-FI"/>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fi-FI"/>
          </a:p>
        </c:txPr>
        <c:crossAx val="595450824"/>
        <c:crosses val="autoZero"/>
        <c:crossBetween val="between"/>
      </c:valAx>
      <c:spPr>
        <a:noFill/>
        <a:ln>
          <a:solidFill>
            <a:schemeClr val="tx2"/>
          </a:solidFill>
        </a:ln>
        <a:effectLst/>
      </c:spPr>
    </c:plotArea>
    <c:legend>
      <c:legendPos val="b"/>
      <c:layout>
        <c:manualLayout>
          <c:xMode val="edge"/>
          <c:yMode val="edge"/>
          <c:x val="9.6701546287901646E-2"/>
          <c:y val="0.61737065581959605"/>
          <c:w val="0.2795204996474262"/>
          <c:h val="0.26576304146150004"/>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rgbClr val="1F497D"/>
      </a:solidFill>
      <a:round/>
    </a:ln>
    <a:effectLst/>
  </c:spPr>
  <c:txPr>
    <a:bodyPr/>
    <a:lstStyle/>
    <a:p>
      <a:pPr>
        <a:defRPr/>
      </a:pPr>
      <a:endParaRPr lang="fi-FI"/>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r>
              <a:rPr lang="fi-FI" sz="1400"/>
              <a:t>Uudenmaan väestönkehitys 1975–2020 ja Tilastokeskuksen väestöennusteet</a:t>
            </a:r>
          </a:p>
        </c:rich>
      </c:tx>
      <c:layout>
        <c:manualLayout>
          <c:xMode val="edge"/>
          <c:yMode val="edge"/>
          <c:x val="0.17795028709579935"/>
          <c:y val="2.0391779062299293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fi-FI"/>
        </a:p>
      </c:txPr>
    </c:title>
    <c:autoTitleDeleted val="0"/>
    <c:plotArea>
      <c:layout>
        <c:manualLayout>
          <c:layoutTarget val="inner"/>
          <c:xMode val="edge"/>
          <c:yMode val="edge"/>
          <c:x val="7.9077893623451204E-2"/>
          <c:y val="8.4036787268964533E-2"/>
          <c:w val="0.89620126926563914"/>
          <c:h val="0.82743256262042386"/>
        </c:manualLayout>
      </c:layout>
      <c:lineChart>
        <c:grouping val="standard"/>
        <c:varyColors val="0"/>
        <c:ser>
          <c:idx val="0"/>
          <c:order val="0"/>
          <c:tx>
            <c:strRef>
              <c:f>'Diat 6–34 tiedot'!$A$7</c:f>
              <c:strCache>
                <c:ptCount val="1"/>
                <c:pt idx="0">
                  <c:v>Uusimaa toteutunut</c:v>
                </c:pt>
              </c:strCache>
            </c:strRef>
          </c:tx>
          <c:spPr>
            <a:ln w="38100" cap="rnd">
              <a:solidFill>
                <a:schemeClr val="tx2"/>
              </a:solidFill>
              <a:round/>
            </a:ln>
            <a:effectLst>
              <a:outerShdw blurRad="40000" dist="23000" dir="5400000" rotWithShape="0">
                <a:srgbClr val="000000">
                  <a:alpha val="35000"/>
                </a:srgbClr>
              </a:outerShdw>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91B0-4D3D-BE7D-669E41547D78}"/>
                </c:ext>
              </c:extLst>
            </c:dLbl>
            <c:dLbl>
              <c:idx val="1"/>
              <c:delete val="1"/>
              <c:extLst>
                <c:ext xmlns:c15="http://schemas.microsoft.com/office/drawing/2012/chart" uri="{CE6537A1-D6FC-4f65-9D91-7224C49458BB}"/>
                <c:ext xmlns:c16="http://schemas.microsoft.com/office/drawing/2014/chart" uri="{C3380CC4-5D6E-409C-BE32-E72D297353CC}">
                  <c16:uniqueId val="{00000001-91B0-4D3D-BE7D-669E41547D78}"/>
                </c:ext>
              </c:extLst>
            </c:dLbl>
            <c:dLbl>
              <c:idx val="2"/>
              <c:delete val="1"/>
              <c:extLst>
                <c:ext xmlns:c15="http://schemas.microsoft.com/office/drawing/2012/chart" uri="{CE6537A1-D6FC-4f65-9D91-7224C49458BB}"/>
                <c:ext xmlns:c16="http://schemas.microsoft.com/office/drawing/2014/chart" uri="{C3380CC4-5D6E-409C-BE32-E72D297353CC}">
                  <c16:uniqueId val="{00000002-91B0-4D3D-BE7D-669E41547D78}"/>
                </c:ext>
              </c:extLst>
            </c:dLbl>
            <c:dLbl>
              <c:idx val="3"/>
              <c:delete val="1"/>
              <c:extLst>
                <c:ext xmlns:c15="http://schemas.microsoft.com/office/drawing/2012/chart" uri="{CE6537A1-D6FC-4f65-9D91-7224C49458BB}"/>
                <c:ext xmlns:c16="http://schemas.microsoft.com/office/drawing/2014/chart" uri="{C3380CC4-5D6E-409C-BE32-E72D297353CC}">
                  <c16:uniqueId val="{00000003-91B0-4D3D-BE7D-669E41547D78}"/>
                </c:ext>
              </c:extLst>
            </c:dLbl>
            <c:dLbl>
              <c:idx val="4"/>
              <c:delete val="1"/>
              <c:extLst>
                <c:ext xmlns:c15="http://schemas.microsoft.com/office/drawing/2012/chart" uri="{CE6537A1-D6FC-4f65-9D91-7224C49458BB}"/>
                <c:ext xmlns:c16="http://schemas.microsoft.com/office/drawing/2014/chart" uri="{C3380CC4-5D6E-409C-BE32-E72D297353CC}">
                  <c16:uniqueId val="{00000004-91B0-4D3D-BE7D-669E41547D78}"/>
                </c:ext>
              </c:extLst>
            </c:dLbl>
            <c:dLbl>
              <c:idx val="5"/>
              <c:delete val="1"/>
              <c:extLst>
                <c:ext xmlns:c15="http://schemas.microsoft.com/office/drawing/2012/chart" uri="{CE6537A1-D6FC-4f65-9D91-7224C49458BB}"/>
                <c:ext xmlns:c16="http://schemas.microsoft.com/office/drawing/2014/chart" uri="{C3380CC4-5D6E-409C-BE32-E72D297353CC}">
                  <c16:uniqueId val="{00000005-91B0-4D3D-BE7D-669E41547D78}"/>
                </c:ext>
              </c:extLst>
            </c:dLbl>
            <c:dLbl>
              <c:idx val="6"/>
              <c:delete val="1"/>
              <c:extLst>
                <c:ext xmlns:c15="http://schemas.microsoft.com/office/drawing/2012/chart" uri="{CE6537A1-D6FC-4f65-9D91-7224C49458BB}"/>
                <c:ext xmlns:c16="http://schemas.microsoft.com/office/drawing/2014/chart" uri="{C3380CC4-5D6E-409C-BE32-E72D297353CC}">
                  <c16:uniqueId val="{00000006-91B0-4D3D-BE7D-669E41547D78}"/>
                </c:ext>
              </c:extLst>
            </c:dLbl>
            <c:dLbl>
              <c:idx val="7"/>
              <c:delete val="1"/>
              <c:extLst>
                <c:ext xmlns:c15="http://schemas.microsoft.com/office/drawing/2012/chart" uri="{CE6537A1-D6FC-4f65-9D91-7224C49458BB}"/>
                <c:ext xmlns:c16="http://schemas.microsoft.com/office/drawing/2014/chart" uri="{C3380CC4-5D6E-409C-BE32-E72D297353CC}">
                  <c16:uniqueId val="{00000007-91B0-4D3D-BE7D-669E41547D78}"/>
                </c:ext>
              </c:extLst>
            </c:dLbl>
            <c:dLbl>
              <c:idx val="8"/>
              <c:delete val="1"/>
              <c:extLst>
                <c:ext xmlns:c15="http://schemas.microsoft.com/office/drawing/2012/chart" uri="{CE6537A1-D6FC-4f65-9D91-7224C49458BB}"/>
                <c:ext xmlns:c16="http://schemas.microsoft.com/office/drawing/2014/chart" uri="{C3380CC4-5D6E-409C-BE32-E72D297353CC}">
                  <c16:uniqueId val="{00000008-91B0-4D3D-BE7D-669E41547D78}"/>
                </c:ext>
              </c:extLst>
            </c:dLbl>
            <c:dLbl>
              <c:idx val="9"/>
              <c:delete val="1"/>
              <c:extLst>
                <c:ext xmlns:c15="http://schemas.microsoft.com/office/drawing/2012/chart" uri="{CE6537A1-D6FC-4f65-9D91-7224C49458BB}"/>
                <c:ext xmlns:c16="http://schemas.microsoft.com/office/drawing/2014/chart" uri="{C3380CC4-5D6E-409C-BE32-E72D297353CC}">
                  <c16:uniqueId val="{00000009-91B0-4D3D-BE7D-669E41547D78}"/>
                </c:ext>
              </c:extLst>
            </c:dLbl>
            <c:dLbl>
              <c:idx val="10"/>
              <c:delete val="1"/>
              <c:extLst>
                <c:ext xmlns:c15="http://schemas.microsoft.com/office/drawing/2012/chart" uri="{CE6537A1-D6FC-4f65-9D91-7224C49458BB}"/>
                <c:ext xmlns:c16="http://schemas.microsoft.com/office/drawing/2014/chart" uri="{C3380CC4-5D6E-409C-BE32-E72D297353CC}">
                  <c16:uniqueId val="{0000000A-91B0-4D3D-BE7D-669E41547D78}"/>
                </c:ext>
              </c:extLst>
            </c:dLbl>
            <c:dLbl>
              <c:idx val="11"/>
              <c:delete val="1"/>
              <c:extLst>
                <c:ext xmlns:c15="http://schemas.microsoft.com/office/drawing/2012/chart" uri="{CE6537A1-D6FC-4f65-9D91-7224C49458BB}"/>
                <c:ext xmlns:c16="http://schemas.microsoft.com/office/drawing/2014/chart" uri="{C3380CC4-5D6E-409C-BE32-E72D297353CC}">
                  <c16:uniqueId val="{0000000B-91B0-4D3D-BE7D-669E41547D78}"/>
                </c:ext>
              </c:extLst>
            </c:dLbl>
            <c:dLbl>
              <c:idx val="12"/>
              <c:delete val="1"/>
              <c:extLst>
                <c:ext xmlns:c15="http://schemas.microsoft.com/office/drawing/2012/chart" uri="{CE6537A1-D6FC-4f65-9D91-7224C49458BB}"/>
                <c:ext xmlns:c16="http://schemas.microsoft.com/office/drawing/2014/chart" uri="{C3380CC4-5D6E-409C-BE32-E72D297353CC}">
                  <c16:uniqueId val="{0000000C-91B0-4D3D-BE7D-669E41547D78}"/>
                </c:ext>
              </c:extLst>
            </c:dLbl>
            <c:dLbl>
              <c:idx val="13"/>
              <c:delete val="1"/>
              <c:extLst>
                <c:ext xmlns:c15="http://schemas.microsoft.com/office/drawing/2012/chart" uri="{CE6537A1-D6FC-4f65-9D91-7224C49458BB}"/>
                <c:ext xmlns:c16="http://schemas.microsoft.com/office/drawing/2014/chart" uri="{C3380CC4-5D6E-409C-BE32-E72D297353CC}">
                  <c16:uniqueId val="{0000000D-91B0-4D3D-BE7D-669E41547D78}"/>
                </c:ext>
              </c:extLst>
            </c:dLbl>
            <c:dLbl>
              <c:idx val="14"/>
              <c:delete val="1"/>
              <c:extLst>
                <c:ext xmlns:c15="http://schemas.microsoft.com/office/drawing/2012/chart" uri="{CE6537A1-D6FC-4f65-9D91-7224C49458BB}"/>
                <c:ext xmlns:c16="http://schemas.microsoft.com/office/drawing/2014/chart" uri="{C3380CC4-5D6E-409C-BE32-E72D297353CC}">
                  <c16:uniqueId val="{0000000E-91B0-4D3D-BE7D-669E41547D78}"/>
                </c:ext>
              </c:extLst>
            </c:dLbl>
            <c:dLbl>
              <c:idx val="15"/>
              <c:delete val="1"/>
              <c:extLst>
                <c:ext xmlns:c15="http://schemas.microsoft.com/office/drawing/2012/chart" uri="{CE6537A1-D6FC-4f65-9D91-7224C49458BB}"/>
                <c:ext xmlns:c16="http://schemas.microsoft.com/office/drawing/2014/chart" uri="{C3380CC4-5D6E-409C-BE32-E72D297353CC}">
                  <c16:uniqueId val="{0000000F-91B0-4D3D-BE7D-669E41547D78}"/>
                </c:ext>
              </c:extLst>
            </c:dLbl>
            <c:dLbl>
              <c:idx val="16"/>
              <c:delete val="1"/>
              <c:extLst>
                <c:ext xmlns:c15="http://schemas.microsoft.com/office/drawing/2012/chart" uri="{CE6537A1-D6FC-4f65-9D91-7224C49458BB}"/>
                <c:ext xmlns:c16="http://schemas.microsoft.com/office/drawing/2014/chart" uri="{C3380CC4-5D6E-409C-BE32-E72D297353CC}">
                  <c16:uniqueId val="{00000010-91B0-4D3D-BE7D-669E41547D78}"/>
                </c:ext>
              </c:extLst>
            </c:dLbl>
            <c:dLbl>
              <c:idx val="17"/>
              <c:delete val="1"/>
              <c:extLst>
                <c:ext xmlns:c15="http://schemas.microsoft.com/office/drawing/2012/chart" uri="{CE6537A1-D6FC-4f65-9D91-7224C49458BB}"/>
                <c:ext xmlns:c16="http://schemas.microsoft.com/office/drawing/2014/chart" uri="{C3380CC4-5D6E-409C-BE32-E72D297353CC}">
                  <c16:uniqueId val="{00000011-91B0-4D3D-BE7D-669E41547D78}"/>
                </c:ext>
              </c:extLst>
            </c:dLbl>
            <c:dLbl>
              <c:idx val="18"/>
              <c:delete val="1"/>
              <c:extLst>
                <c:ext xmlns:c15="http://schemas.microsoft.com/office/drawing/2012/chart" uri="{CE6537A1-D6FC-4f65-9D91-7224C49458BB}"/>
                <c:ext xmlns:c16="http://schemas.microsoft.com/office/drawing/2014/chart" uri="{C3380CC4-5D6E-409C-BE32-E72D297353CC}">
                  <c16:uniqueId val="{00000012-91B0-4D3D-BE7D-669E41547D78}"/>
                </c:ext>
              </c:extLst>
            </c:dLbl>
            <c:dLbl>
              <c:idx val="19"/>
              <c:delete val="1"/>
              <c:extLst>
                <c:ext xmlns:c15="http://schemas.microsoft.com/office/drawing/2012/chart" uri="{CE6537A1-D6FC-4f65-9D91-7224C49458BB}"/>
                <c:ext xmlns:c16="http://schemas.microsoft.com/office/drawing/2014/chart" uri="{C3380CC4-5D6E-409C-BE32-E72D297353CC}">
                  <c16:uniqueId val="{00000013-91B0-4D3D-BE7D-669E41547D78}"/>
                </c:ext>
              </c:extLst>
            </c:dLbl>
            <c:dLbl>
              <c:idx val="20"/>
              <c:delete val="1"/>
              <c:extLst>
                <c:ext xmlns:c15="http://schemas.microsoft.com/office/drawing/2012/chart" uri="{CE6537A1-D6FC-4f65-9D91-7224C49458BB}"/>
                <c:ext xmlns:c16="http://schemas.microsoft.com/office/drawing/2014/chart" uri="{C3380CC4-5D6E-409C-BE32-E72D297353CC}">
                  <c16:uniqueId val="{00000014-91B0-4D3D-BE7D-669E41547D78}"/>
                </c:ext>
              </c:extLst>
            </c:dLbl>
            <c:dLbl>
              <c:idx val="21"/>
              <c:delete val="1"/>
              <c:extLst>
                <c:ext xmlns:c15="http://schemas.microsoft.com/office/drawing/2012/chart" uri="{CE6537A1-D6FC-4f65-9D91-7224C49458BB}"/>
                <c:ext xmlns:c16="http://schemas.microsoft.com/office/drawing/2014/chart" uri="{C3380CC4-5D6E-409C-BE32-E72D297353CC}">
                  <c16:uniqueId val="{00000015-91B0-4D3D-BE7D-669E41547D78}"/>
                </c:ext>
              </c:extLst>
            </c:dLbl>
            <c:dLbl>
              <c:idx val="22"/>
              <c:delete val="1"/>
              <c:extLst>
                <c:ext xmlns:c15="http://schemas.microsoft.com/office/drawing/2012/chart" uri="{CE6537A1-D6FC-4f65-9D91-7224C49458BB}"/>
                <c:ext xmlns:c16="http://schemas.microsoft.com/office/drawing/2014/chart" uri="{C3380CC4-5D6E-409C-BE32-E72D297353CC}">
                  <c16:uniqueId val="{00000016-91B0-4D3D-BE7D-669E41547D78}"/>
                </c:ext>
              </c:extLst>
            </c:dLbl>
            <c:dLbl>
              <c:idx val="23"/>
              <c:delete val="1"/>
              <c:extLst>
                <c:ext xmlns:c15="http://schemas.microsoft.com/office/drawing/2012/chart" uri="{CE6537A1-D6FC-4f65-9D91-7224C49458BB}"/>
                <c:ext xmlns:c16="http://schemas.microsoft.com/office/drawing/2014/chart" uri="{C3380CC4-5D6E-409C-BE32-E72D297353CC}">
                  <c16:uniqueId val="{00000017-91B0-4D3D-BE7D-669E41547D78}"/>
                </c:ext>
              </c:extLst>
            </c:dLbl>
            <c:dLbl>
              <c:idx val="24"/>
              <c:delete val="1"/>
              <c:extLst>
                <c:ext xmlns:c15="http://schemas.microsoft.com/office/drawing/2012/chart" uri="{CE6537A1-D6FC-4f65-9D91-7224C49458BB}"/>
                <c:ext xmlns:c16="http://schemas.microsoft.com/office/drawing/2014/chart" uri="{C3380CC4-5D6E-409C-BE32-E72D297353CC}">
                  <c16:uniqueId val="{00000018-91B0-4D3D-BE7D-669E41547D78}"/>
                </c:ext>
              </c:extLst>
            </c:dLbl>
            <c:dLbl>
              <c:idx val="25"/>
              <c:delete val="1"/>
              <c:extLst>
                <c:ext xmlns:c15="http://schemas.microsoft.com/office/drawing/2012/chart" uri="{CE6537A1-D6FC-4f65-9D91-7224C49458BB}"/>
                <c:ext xmlns:c16="http://schemas.microsoft.com/office/drawing/2014/chart" uri="{C3380CC4-5D6E-409C-BE32-E72D297353CC}">
                  <c16:uniqueId val="{00000019-91B0-4D3D-BE7D-669E41547D78}"/>
                </c:ext>
              </c:extLst>
            </c:dLbl>
            <c:dLbl>
              <c:idx val="26"/>
              <c:delete val="1"/>
              <c:extLst>
                <c:ext xmlns:c15="http://schemas.microsoft.com/office/drawing/2012/chart" uri="{CE6537A1-D6FC-4f65-9D91-7224C49458BB}"/>
                <c:ext xmlns:c16="http://schemas.microsoft.com/office/drawing/2014/chart" uri="{C3380CC4-5D6E-409C-BE32-E72D297353CC}">
                  <c16:uniqueId val="{0000001A-91B0-4D3D-BE7D-669E41547D78}"/>
                </c:ext>
              </c:extLst>
            </c:dLbl>
            <c:dLbl>
              <c:idx val="27"/>
              <c:delete val="1"/>
              <c:extLst>
                <c:ext xmlns:c15="http://schemas.microsoft.com/office/drawing/2012/chart" uri="{CE6537A1-D6FC-4f65-9D91-7224C49458BB}"/>
                <c:ext xmlns:c16="http://schemas.microsoft.com/office/drawing/2014/chart" uri="{C3380CC4-5D6E-409C-BE32-E72D297353CC}">
                  <c16:uniqueId val="{0000001B-91B0-4D3D-BE7D-669E41547D78}"/>
                </c:ext>
              </c:extLst>
            </c:dLbl>
            <c:dLbl>
              <c:idx val="28"/>
              <c:delete val="1"/>
              <c:extLst>
                <c:ext xmlns:c15="http://schemas.microsoft.com/office/drawing/2012/chart" uri="{CE6537A1-D6FC-4f65-9D91-7224C49458BB}"/>
                <c:ext xmlns:c16="http://schemas.microsoft.com/office/drawing/2014/chart" uri="{C3380CC4-5D6E-409C-BE32-E72D297353CC}">
                  <c16:uniqueId val="{0000001C-91B0-4D3D-BE7D-669E41547D78}"/>
                </c:ext>
              </c:extLst>
            </c:dLbl>
            <c:dLbl>
              <c:idx val="29"/>
              <c:delete val="1"/>
              <c:extLst>
                <c:ext xmlns:c15="http://schemas.microsoft.com/office/drawing/2012/chart" uri="{CE6537A1-D6FC-4f65-9D91-7224C49458BB}"/>
                <c:ext xmlns:c16="http://schemas.microsoft.com/office/drawing/2014/chart" uri="{C3380CC4-5D6E-409C-BE32-E72D297353CC}">
                  <c16:uniqueId val="{0000001D-91B0-4D3D-BE7D-669E41547D78}"/>
                </c:ext>
              </c:extLst>
            </c:dLbl>
            <c:dLbl>
              <c:idx val="30"/>
              <c:delete val="1"/>
              <c:extLst>
                <c:ext xmlns:c15="http://schemas.microsoft.com/office/drawing/2012/chart" uri="{CE6537A1-D6FC-4f65-9D91-7224C49458BB}"/>
                <c:ext xmlns:c16="http://schemas.microsoft.com/office/drawing/2014/chart" uri="{C3380CC4-5D6E-409C-BE32-E72D297353CC}">
                  <c16:uniqueId val="{0000001E-91B0-4D3D-BE7D-669E41547D78}"/>
                </c:ext>
              </c:extLst>
            </c:dLbl>
            <c:dLbl>
              <c:idx val="31"/>
              <c:delete val="1"/>
              <c:extLst>
                <c:ext xmlns:c15="http://schemas.microsoft.com/office/drawing/2012/chart" uri="{CE6537A1-D6FC-4f65-9D91-7224C49458BB}"/>
                <c:ext xmlns:c16="http://schemas.microsoft.com/office/drawing/2014/chart" uri="{C3380CC4-5D6E-409C-BE32-E72D297353CC}">
                  <c16:uniqueId val="{0000001F-91B0-4D3D-BE7D-669E41547D78}"/>
                </c:ext>
              </c:extLst>
            </c:dLbl>
            <c:dLbl>
              <c:idx val="32"/>
              <c:delete val="1"/>
              <c:extLst>
                <c:ext xmlns:c15="http://schemas.microsoft.com/office/drawing/2012/chart" uri="{CE6537A1-D6FC-4f65-9D91-7224C49458BB}"/>
                <c:ext xmlns:c16="http://schemas.microsoft.com/office/drawing/2014/chart" uri="{C3380CC4-5D6E-409C-BE32-E72D297353CC}">
                  <c16:uniqueId val="{00000020-91B0-4D3D-BE7D-669E41547D78}"/>
                </c:ext>
              </c:extLst>
            </c:dLbl>
            <c:dLbl>
              <c:idx val="33"/>
              <c:delete val="1"/>
              <c:extLst>
                <c:ext xmlns:c15="http://schemas.microsoft.com/office/drawing/2012/chart" uri="{CE6537A1-D6FC-4f65-9D91-7224C49458BB}"/>
                <c:ext xmlns:c16="http://schemas.microsoft.com/office/drawing/2014/chart" uri="{C3380CC4-5D6E-409C-BE32-E72D297353CC}">
                  <c16:uniqueId val="{00000021-91B0-4D3D-BE7D-669E41547D78}"/>
                </c:ext>
              </c:extLst>
            </c:dLbl>
            <c:dLbl>
              <c:idx val="34"/>
              <c:delete val="1"/>
              <c:extLst>
                <c:ext xmlns:c15="http://schemas.microsoft.com/office/drawing/2012/chart" uri="{CE6537A1-D6FC-4f65-9D91-7224C49458BB}"/>
                <c:ext xmlns:c16="http://schemas.microsoft.com/office/drawing/2014/chart" uri="{C3380CC4-5D6E-409C-BE32-E72D297353CC}">
                  <c16:uniqueId val="{00000022-91B0-4D3D-BE7D-669E41547D78}"/>
                </c:ext>
              </c:extLst>
            </c:dLbl>
            <c:dLbl>
              <c:idx val="35"/>
              <c:delete val="1"/>
              <c:extLst>
                <c:ext xmlns:c15="http://schemas.microsoft.com/office/drawing/2012/chart" uri="{CE6537A1-D6FC-4f65-9D91-7224C49458BB}"/>
                <c:ext xmlns:c16="http://schemas.microsoft.com/office/drawing/2014/chart" uri="{C3380CC4-5D6E-409C-BE32-E72D297353CC}">
                  <c16:uniqueId val="{00000023-91B0-4D3D-BE7D-669E41547D78}"/>
                </c:ext>
              </c:extLst>
            </c:dLbl>
            <c:dLbl>
              <c:idx val="36"/>
              <c:delete val="1"/>
              <c:extLst>
                <c:ext xmlns:c15="http://schemas.microsoft.com/office/drawing/2012/chart" uri="{CE6537A1-D6FC-4f65-9D91-7224C49458BB}"/>
                <c:ext xmlns:c16="http://schemas.microsoft.com/office/drawing/2014/chart" uri="{C3380CC4-5D6E-409C-BE32-E72D297353CC}">
                  <c16:uniqueId val="{00000024-91B0-4D3D-BE7D-669E41547D78}"/>
                </c:ext>
              </c:extLst>
            </c:dLbl>
            <c:dLbl>
              <c:idx val="37"/>
              <c:delete val="1"/>
              <c:extLst>
                <c:ext xmlns:c15="http://schemas.microsoft.com/office/drawing/2012/chart" uri="{CE6537A1-D6FC-4f65-9D91-7224C49458BB}"/>
                <c:ext xmlns:c16="http://schemas.microsoft.com/office/drawing/2014/chart" uri="{C3380CC4-5D6E-409C-BE32-E72D297353CC}">
                  <c16:uniqueId val="{00000025-91B0-4D3D-BE7D-669E41547D78}"/>
                </c:ext>
              </c:extLst>
            </c:dLbl>
            <c:dLbl>
              <c:idx val="38"/>
              <c:delete val="1"/>
              <c:extLst>
                <c:ext xmlns:c15="http://schemas.microsoft.com/office/drawing/2012/chart" uri="{CE6537A1-D6FC-4f65-9D91-7224C49458BB}"/>
                <c:ext xmlns:c16="http://schemas.microsoft.com/office/drawing/2014/chart" uri="{C3380CC4-5D6E-409C-BE32-E72D297353CC}">
                  <c16:uniqueId val="{00000026-91B0-4D3D-BE7D-669E41547D78}"/>
                </c:ext>
              </c:extLst>
            </c:dLbl>
            <c:dLbl>
              <c:idx val="39"/>
              <c:delete val="1"/>
              <c:extLst>
                <c:ext xmlns:c15="http://schemas.microsoft.com/office/drawing/2012/chart" uri="{CE6537A1-D6FC-4f65-9D91-7224C49458BB}"/>
                <c:ext xmlns:c16="http://schemas.microsoft.com/office/drawing/2014/chart" uri="{C3380CC4-5D6E-409C-BE32-E72D297353CC}">
                  <c16:uniqueId val="{00000027-91B0-4D3D-BE7D-669E41547D78}"/>
                </c:ext>
              </c:extLst>
            </c:dLbl>
            <c:dLbl>
              <c:idx val="40"/>
              <c:delete val="1"/>
              <c:extLst>
                <c:ext xmlns:c15="http://schemas.microsoft.com/office/drawing/2012/chart" uri="{CE6537A1-D6FC-4f65-9D91-7224C49458BB}"/>
                <c:ext xmlns:c16="http://schemas.microsoft.com/office/drawing/2014/chart" uri="{C3380CC4-5D6E-409C-BE32-E72D297353CC}">
                  <c16:uniqueId val="{00000028-91B0-4D3D-BE7D-669E41547D78}"/>
                </c:ext>
              </c:extLst>
            </c:dLbl>
            <c:dLbl>
              <c:idx val="41"/>
              <c:delete val="1"/>
              <c:extLst>
                <c:ext xmlns:c15="http://schemas.microsoft.com/office/drawing/2012/chart" uri="{CE6537A1-D6FC-4f65-9D91-7224C49458BB}"/>
                <c:ext xmlns:c16="http://schemas.microsoft.com/office/drawing/2014/chart" uri="{C3380CC4-5D6E-409C-BE32-E72D297353CC}">
                  <c16:uniqueId val="{00000029-91B0-4D3D-BE7D-669E41547D78}"/>
                </c:ext>
              </c:extLst>
            </c:dLbl>
            <c:dLbl>
              <c:idx val="42"/>
              <c:delete val="1"/>
              <c:extLst>
                <c:ext xmlns:c15="http://schemas.microsoft.com/office/drawing/2012/chart" uri="{CE6537A1-D6FC-4f65-9D91-7224C49458BB}"/>
                <c:ext xmlns:c16="http://schemas.microsoft.com/office/drawing/2014/chart" uri="{C3380CC4-5D6E-409C-BE32-E72D297353CC}">
                  <c16:uniqueId val="{0000002A-91B0-4D3D-BE7D-669E41547D78}"/>
                </c:ext>
              </c:extLst>
            </c:dLbl>
            <c:dLbl>
              <c:idx val="43"/>
              <c:delete val="1"/>
              <c:extLst>
                <c:ext xmlns:c15="http://schemas.microsoft.com/office/drawing/2012/chart" uri="{CE6537A1-D6FC-4f65-9D91-7224C49458BB}"/>
                <c:ext xmlns:c16="http://schemas.microsoft.com/office/drawing/2014/chart" uri="{C3380CC4-5D6E-409C-BE32-E72D297353CC}">
                  <c16:uniqueId val="{0000002B-91B0-4D3D-BE7D-669E41547D78}"/>
                </c:ext>
              </c:extLst>
            </c:dLbl>
            <c:dLbl>
              <c:idx val="44"/>
              <c:delete val="1"/>
              <c:extLst>
                <c:ext xmlns:c15="http://schemas.microsoft.com/office/drawing/2012/chart" uri="{CE6537A1-D6FC-4f65-9D91-7224C49458BB}"/>
                <c:ext xmlns:c16="http://schemas.microsoft.com/office/drawing/2014/chart" uri="{C3380CC4-5D6E-409C-BE32-E72D297353CC}">
                  <c16:uniqueId val="{0000002C-91B0-4D3D-BE7D-669E41547D78}"/>
                </c:ext>
              </c:extLst>
            </c:dLbl>
            <c:dLbl>
              <c:idx val="45"/>
              <c:layout>
                <c:manualLayout>
                  <c:x val="-6.236778482925355E-2"/>
                  <c:y val="-4.9846571041176069E-2"/>
                </c:manualLayout>
              </c:layout>
              <c:spPr>
                <a:solidFill>
                  <a:srgbClr val="FFFFFF"/>
                </a:solidFill>
                <a:ln>
                  <a:solidFill>
                    <a:srgbClr val="1F497D"/>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2D-91B0-4D3D-BE7D-669E41547D7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'Diat 6–34 tiedot'!$B$3:$BO$3</c:f>
              <c:numCache>
                <c:formatCode>General</c:formatCode>
                <c:ptCount val="66"/>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numCache>
            </c:numRef>
          </c:cat>
          <c:val>
            <c:numRef>
              <c:f>'Diat 6–34 tiedot'!$B$7:$BO$7</c:f>
              <c:numCache>
                <c:formatCode>#,##0</c:formatCode>
                <c:ptCount val="66"/>
                <c:pt idx="0">
                  <c:v>1076886</c:v>
                </c:pt>
                <c:pt idx="1">
                  <c:v>1083628</c:v>
                </c:pt>
                <c:pt idx="2">
                  <c:v>1089421</c:v>
                </c:pt>
                <c:pt idx="3">
                  <c:v>1095752</c:v>
                </c:pt>
                <c:pt idx="4">
                  <c:v>1104531</c:v>
                </c:pt>
                <c:pt idx="5">
                  <c:v>1113307</c:v>
                </c:pt>
                <c:pt idx="6">
                  <c:v>1123484</c:v>
                </c:pt>
                <c:pt idx="7">
                  <c:v>1135687</c:v>
                </c:pt>
                <c:pt idx="8">
                  <c:v>1147674</c:v>
                </c:pt>
                <c:pt idx="9">
                  <c:v>1160087</c:v>
                </c:pt>
                <c:pt idx="10">
                  <c:v>1172605</c:v>
                </c:pt>
                <c:pt idx="11">
                  <c:v>1185253</c:v>
                </c:pt>
                <c:pt idx="12">
                  <c:v>1199530</c:v>
                </c:pt>
                <c:pt idx="13">
                  <c:v>1210941</c:v>
                </c:pt>
                <c:pt idx="14">
                  <c:v>1219864</c:v>
                </c:pt>
                <c:pt idx="15">
                  <c:v>1232236</c:v>
                </c:pt>
                <c:pt idx="16">
                  <c:v>1248072</c:v>
                </c:pt>
                <c:pt idx="17">
                  <c:v>1261807</c:v>
                </c:pt>
                <c:pt idx="18">
                  <c:v>1277609</c:v>
                </c:pt>
                <c:pt idx="19">
                  <c:v>1293573</c:v>
                </c:pt>
                <c:pt idx="20">
                  <c:v>1310680</c:v>
                </c:pt>
                <c:pt idx="21">
                  <c:v>1327243</c:v>
                </c:pt>
                <c:pt idx="22">
                  <c:v>1344989</c:v>
                </c:pt>
                <c:pt idx="23">
                  <c:v>1362634</c:v>
                </c:pt>
                <c:pt idx="24">
                  <c:v>1379712</c:v>
                </c:pt>
                <c:pt idx="25">
                  <c:v>1394199</c:v>
                </c:pt>
                <c:pt idx="26">
                  <c:v>1408525</c:v>
                </c:pt>
                <c:pt idx="27">
                  <c:v>1419938</c:v>
                </c:pt>
                <c:pt idx="28">
                  <c:v>1429869</c:v>
                </c:pt>
                <c:pt idx="29">
                  <c:v>1439400</c:v>
                </c:pt>
                <c:pt idx="30">
                  <c:v>1452083</c:v>
                </c:pt>
                <c:pt idx="31">
                  <c:v>1467453</c:v>
                </c:pt>
                <c:pt idx="32">
                  <c:v>1483719</c:v>
                </c:pt>
                <c:pt idx="33">
                  <c:v>1501511</c:v>
                </c:pt>
                <c:pt idx="34">
                  <c:v>1517542</c:v>
                </c:pt>
                <c:pt idx="35">
                  <c:v>1532309</c:v>
                </c:pt>
                <c:pt idx="36">
                  <c:v>1549058</c:v>
                </c:pt>
                <c:pt idx="37">
                  <c:v>1566835</c:v>
                </c:pt>
                <c:pt idx="38">
                  <c:v>1585473</c:v>
                </c:pt>
                <c:pt idx="39">
                  <c:v>1603388</c:v>
                </c:pt>
                <c:pt idx="40">
                  <c:v>1620261</c:v>
                </c:pt>
                <c:pt idx="41">
                  <c:v>1638293</c:v>
                </c:pt>
                <c:pt idx="42">
                  <c:v>1655624</c:v>
                </c:pt>
                <c:pt idx="43">
                  <c:v>1671024</c:v>
                </c:pt>
                <c:pt idx="44">
                  <c:v>1689725</c:v>
                </c:pt>
                <c:pt idx="45">
                  <c:v>1702678</c:v>
                </c:pt>
              </c:numCache>
            </c:numRef>
          </c:val>
          <c:smooth val="0"/>
          <c:extLst>
            <c:ext xmlns:c16="http://schemas.microsoft.com/office/drawing/2014/chart" uri="{C3380CC4-5D6E-409C-BE32-E72D297353CC}">
              <c16:uniqueId val="{0000002E-91B0-4D3D-BE7D-669E41547D78}"/>
            </c:ext>
          </c:extLst>
        </c:ser>
        <c:ser>
          <c:idx val="2"/>
          <c:order val="1"/>
          <c:tx>
            <c:strRef>
              <c:f>'Diat 6–34 tiedot'!$A$8</c:f>
              <c:strCache>
                <c:ptCount val="1"/>
                <c:pt idx="0">
                  <c:v>Uusimaa ennuste 2019</c:v>
                </c:pt>
              </c:strCache>
            </c:strRef>
          </c:tx>
          <c:spPr>
            <a:ln w="38100" cap="rnd">
              <a:solidFill>
                <a:srgbClr val="FFC000"/>
              </a:solidFill>
              <a:prstDash val="sysDash"/>
              <a:round/>
            </a:ln>
            <a:effectLst>
              <a:outerShdw blurRad="40000" dist="23000" dir="5400000" rotWithShape="0">
                <a:srgbClr val="000000">
                  <a:alpha val="35000"/>
                </a:srgbClr>
              </a:outerShdw>
            </a:effectLst>
          </c:spPr>
          <c:marker>
            <c:symbol val="none"/>
          </c:marker>
          <c:dLbls>
            <c:dLbl>
              <c:idx val="65"/>
              <c:layout>
                <c:manualLayout>
                  <c:x val="-2.8785131459655604E-2"/>
                  <c:y val="4.53150645828873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F-91B0-4D3D-BE7D-669E41547D78}"/>
                </c:ext>
              </c:extLst>
            </c:dLbl>
            <c:spPr>
              <a:solidFill>
                <a:srgbClr val="FFFFFF"/>
              </a:solidFill>
              <a:ln>
                <a:solidFill>
                  <a:srgbClr val="FFC000"/>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6–34 tiedot'!$B$3:$BO$3</c:f>
              <c:numCache>
                <c:formatCode>General</c:formatCode>
                <c:ptCount val="66"/>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numCache>
            </c:numRef>
          </c:cat>
          <c:val>
            <c:numRef>
              <c:f>'Diat 6–34 tiedot'!$B$8:$BO$8</c:f>
              <c:numCache>
                <c:formatCode>General</c:formatCode>
                <c:ptCount val="66"/>
                <c:pt idx="44" formatCode="#,##0">
                  <c:v>1686320</c:v>
                </c:pt>
                <c:pt idx="45" formatCode="#,##0">
                  <c:v>1701280</c:v>
                </c:pt>
                <c:pt idx="46" formatCode="#,##0">
                  <c:v>1715868</c:v>
                </c:pt>
                <c:pt idx="47" formatCode="#,##0">
                  <c:v>1730052</c:v>
                </c:pt>
                <c:pt idx="48" formatCode="#,##0">
                  <c:v>1743813</c:v>
                </c:pt>
                <c:pt idx="49" formatCode="#,##0">
                  <c:v>1757101</c:v>
                </c:pt>
                <c:pt idx="50" formatCode="#,##0">
                  <c:v>1769914</c:v>
                </c:pt>
                <c:pt idx="51" formatCode="#,##0">
                  <c:v>1782231</c:v>
                </c:pt>
                <c:pt idx="52" formatCode="#,##0">
                  <c:v>1794018</c:v>
                </c:pt>
                <c:pt idx="53" formatCode="#,##0">
                  <c:v>1805291</c:v>
                </c:pt>
                <c:pt idx="54" formatCode="#,##0">
                  <c:v>1816071</c:v>
                </c:pt>
                <c:pt idx="55" formatCode="#,##0">
                  <c:v>1826362</c:v>
                </c:pt>
                <c:pt idx="56" formatCode="#,##0">
                  <c:v>1836142</c:v>
                </c:pt>
                <c:pt idx="57" formatCode="#,##0">
                  <c:v>1845431</c:v>
                </c:pt>
                <c:pt idx="58" formatCode="#,##0">
                  <c:v>1854222</c:v>
                </c:pt>
                <c:pt idx="59" formatCode="#,##0">
                  <c:v>1862517</c:v>
                </c:pt>
                <c:pt idx="60" formatCode="#,##0">
                  <c:v>1870317</c:v>
                </c:pt>
                <c:pt idx="61" formatCode="#,##0">
                  <c:v>1877608</c:v>
                </c:pt>
                <c:pt idx="62" formatCode="#,##0">
                  <c:v>1884398</c:v>
                </c:pt>
                <c:pt idx="63" formatCode="#,##0">
                  <c:v>1890686</c:v>
                </c:pt>
                <c:pt idx="64" formatCode="#,##0">
                  <c:v>1896521</c:v>
                </c:pt>
                <c:pt idx="65" formatCode="#,##0">
                  <c:v>1901907</c:v>
                </c:pt>
              </c:numCache>
            </c:numRef>
          </c:val>
          <c:smooth val="0"/>
          <c:extLst>
            <c:ext xmlns:c16="http://schemas.microsoft.com/office/drawing/2014/chart" uri="{C3380CC4-5D6E-409C-BE32-E72D297353CC}">
              <c16:uniqueId val="{00000030-91B0-4D3D-BE7D-669E41547D78}"/>
            </c:ext>
          </c:extLst>
        </c:ser>
        <c:ser>
          <c:idx val="3"/>
          <c:order val="2"/>
          <c:tx>
            <c:strRef>
              <c:f>'Diat 6–34 tiedot'!$A$9</c:f>
              <c:strCache>
                <c:ptCount val="1"/>
                <c:pt idx="0">
                  <c:v>Uusimaa ennuste 2021</c:v>
                </c:pt>
              </c:strCache>
            </c:strRef>
          </c:tx>
          <c:spPr>
            <a:ln w="38100" cap="rnd">
              <a:solidFill>
                <a:srgbClr val="FF0000"/>
              </a:solidFill>
              <a:prstDash val="sysDash"/>
              <a:round/>
            </a:ln>
            <a:effectLst>
              <a:outerShdw blurRad="40000" dist="23000" dir="5400000" rotWithShape="0">
                <a:srgbClr val="000000">
                  <a:alpha val="35000"/>
                </a:srgbClr>
              </a:outerShdw>
            </a:effectLst>
          </c:spPr>
          <c:marker>
            <c:symbol val="none"/>
          </c:marker>
          <c:dLbls>
            <c:dLbl>
              <c:idx val="65"/>
              <c:layout>
                <c:manualLayout>
                  <c:x val="-3.0384305429636462E-2"/>
                  <c:y val="-3.6252051666309855E-2"/>
                </c:manualLayout>
              </c:layout>
              <c:spPr>
                <a:solidFill>
                  <a:srgbClr val="FFFFFF"/>
                </a:solidFill>
                <a:ln>
                  <a:solidFill>
                    <a:srgbClr val="FF0000"/>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31-91B0-4D3D-BE7D-669E41547D7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'Diat 6–34 tiedot'!$B$3:$BO$3</c:f>
              <c:numCache>
                <c:formatCode>General</c:formatCode>
                <c:ptCount val="66"/>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numCache>
            </c:numRef>
          </c:cat>
          <c:val>
            <c:numRef>
              <c:f>'Diat 6–34 tiedot'!$B$9:$BO$9</c:f>
              <c:numCache>
                <c:formatCode>General</c:formatCode>
                <c:ptCount val="66"/>
                <c:pt idx="46" formatCode="#,##0">
                  <c:v>1720405</c:v>
                </c:pt>
                <c:pt idx="47" formatCode="#,##0">
                  <c:v>1735310</c:v>
                </c:pt>
                <c:pt idx="48" formatCode="#,##0">
                  <c:v>1749771</c:v>
                </c:pt>
                <c:pt idx="49" formatCode="#,##0">
                  <c:v>1763768</c:v>
                </c:pt>
                <c:pt idx="50" formatCode="#,##0">
                  <c:v>1777239</c:v>
                </c:pt>
                <c:pt idx="51" formatCode="#,##0">
                  <c:v>1790192</c:v>
                </c:pt>
                <c:pt idx="52" formatCode="#,##0">
                  <c:v>1802610</c:v>
                </c:pt>
                <c:pt idx="53" formatCode="#,##0">
                  <c:v>1814494</c:v>
                </c:pt>
                <c:pt idx="54" formatCode="#,##0">
                  <c:v>1825902</c:v>
                </c:pt>
                <c:pt idx="55" formatCode="#,##0">
                  <c:v>1836816</c:v>
                </c:pt>
                <c:pt idx="56" formatCode="#,##0">
                  <c:v>1847243</c:v>
                </c:pt>
                <c:pt idx="57" formatCode="#,##0">
                  <c:v>1857186</c:v>
                </c:pt>
                <c:pt idx="58" formatCode="#,##0">
                  <c:v>1866662</c:v>
                </c:pt>
                <c:pt idx="59" formatCode="#,##0">
                  <c:v>1875667</c:v>
                </c:pt>
                <c:pt idx="60" formatCode="#,##0">
                  <c:v>1884180</c:v>
                </c:pt>
                <c:pt idx="61" formatCode="#,##0">
                  <c:v>1892214</c:v>
                </c:pt>
                <c:pt idx="62" formatCode="#,##0">
                  <c:v>1899730</c:v>
                </c:pt>
                <c:pt idx="63" formatCode="#,##0">
                  <c:v>1906765</c:v>
                </c:pt>
                <c:pt idx="64" formatCode="#,##0">
                  <c:v>1913313</c:v>
                </c:pt>
                <c:pt idx="65" formatCode="#,##0">
                  <c:v>1919393</c:v>
                </c:pt>
              </c:numCache>
            </c:numRef>
          </c:val>
          <c:smooth val="0"/>
          <c:extLst>
            <c:ext xmlns:c16="http://schemas.microsoft.com/office/drawing/2014/chart" uri="{C3380CC4-5D6E-409C-BE32-E72D297353CC}">
              <c16:uniqueId val="{00000032-91B0-4D3D-BE7D-669E41547D78}"/>
            </c:ext>
          </c:extLst>
        </c:ser>
        <c:dLbls>
          <c:showLegendKey val="0"/>
          <c:showVal val="0"/>
          <c:showCatName val="0"/>
          <c:showSerName val="0"/>
          <c:showPercent val="0"/>
          <c:showBubbleSize val="0"/>
        </c:dLbls>
        <c:smooth val="0"/>
        <c:axId val="595450824"/>
        <c:axId val="595450168"/>
      </c:lineChart>
      <c:catAx>
        <c:axId val="595450824"/>
        <c:scaling>
          <c:orientation val="minMax"/>
        </c:scaling>
        <c:delete val="0"/>
        <c:axPos val="b"/>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fi-FI"/>
          </a:p>
        </c:txPr>
        <c:crossAx val="595450168"/>
        <c:crosses val="autoZero"/>
        <c:auto val="1"/>
        <c:lblAlgn val="ctr"/>
        <c:lblOffset val="100"/>
        <c:tickLblSkip val="5"/>
        <c:noMultiLvlLbl val="0"/>
      </c:catAx>
      <c:valAx>
        <c:axId val="595450168"/>
        <c:scaling>
          <c:orientation val="minMax"/>
          <c:min val="0"/>
        </c:scaling>
        <c:delete val="0"/>
        <c:axPos val="l"/>
        <c:majorGridlines>
          <c:spPr>
            <a:ln w="9525" cap="flat" cmpd="sng" algn="ctr">
              <a:solidFill>
                <a:schemeClr val="tx2">
                  <a:lumMod val="15000"/>
                  <a:lumOff val="85000"/>
                </a:schemeClr>
              </a:solidFill>
              <a:round/>
            </a:ln>
            <a:effectLst/>
          </c:spPr>
        </c:majorGridlines>
        <c:title>
          <c:tx>
            <c:rich>
              <a:bodyPr rot="0" spcFirstLastPara="1" vertOverflow="ellipsis" wrap="square" anchor="ctr" anchorCtr="1"/>
              <a:lstStyle/>
              <a:p>
                <a:pPr>
                  <a:defRPr sz="1000" b="1" i="0" u="none" strike="noStrike" kern="1200" baseline="0">
                    <a:solidFill>
                      <a:schemeClr val="tx2"/>
                    </a:solidFill>
                    <a:latin typeface="+mn-lt"/>
                    <a:ea typeface="+mn-ea"/>
                    <a:cs typeface="+mn-cs"/>
                  </a:defRPr>
                </a:pPr>
                <a:r>
                  <a:rPr lang="en-US" sz="1000"/>
                  <a:t>Väkiluku</a:t>
                </a:r>
              </a:p>
            </c:rich>
          </c:tx>
          <c:layout>
            <c:manualLayout>
              <c:xMode val="edge"/>
              <c:yMode val="edge"/>
              <c:x val="4.7975219099425813E-3"/>
              <c:y val="2.7025797473774354E-2"/>
            </c:manualLayout>
          </c:layout>
          <c:overlay val="0"/>
          <c:spPr>
            <a:noFill/>
            <a:ln>
              <a:noFill/>
            </a:ln>
            <a:effectLst/>
          </c:spPr>
          <c:txPr>
            <a:bodyPr rot="0" spcFirstLastPara="1" vertOverflow="ellipsis" wrap="square" anchor="ctr" anchorCtr="1"/>
            <a:lstStyle/>
            <a:p>
              <a:pPr>
                <a:defRPr sz="1000" b="1" i="0" u="none" strike="noStrike" kern="1200" baseline="0">
                  <a:solidFill>
                    <a:schemeClr val="tx2"/>
                  </a:solidFill>
                  <a:latin typeface="+mn-lt"/>
                  <a:ea typeface="+mn-ea"/>
                  <a:cs typeface="+mn-cs"/>
                </a:defRPr>
              </a:pPr>
              <a:endParaRPr lang="fi-FI"/>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fi-FI"/>
          </a:p>
        </c:txPr>
        <c:crossAx val="595450824"/>
        <c:crosses val="autoZero"/>
        <c:crossBetween val="between"/>
      </c:valAx>
      <c:spPr>
        <a:noFill/>
        <a:ln>
          <a:solidFill>
            <a:schemeClr val="tx2"/>
          </a:solidFill>
        </a:ln>
        <a:effectLst/>
      </c:spPr>
    </c:plotArea>
    <c:legend>
      <c:legendPos val="b"/>
      <c:layout>
        <c:manualLayout>
          <c:xMode val="edge"/>
          <c:yMode val="edge"/>
          <c:x val="9.6701546287901646E-2"/>
          <c:y val="0.61737065581959605"/>
          <c:w val="0.2795204996474262"/>
          <c:h val="0.26576304146150004"/>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rgbClr val="1F497D"/>
      </a:solidFill>
      <a:round/>
    </a:ln>
    <a:effectLst/>
  </c:spPr>
  <c:txPr>
    <a:bodyPr/>
    <a:lstStyle/>
    <a:p>
      <a:pPr>
        <a:defRPr/>
      </a:pPr>
      <a:endParaRPr lang="fi-FI"/>
    </a:p>
  </c:txPr>
  <c:externalData r:id="rId4">
    <c:autoUpdate val="0"/>
  </c:externalData>
  <c:userShapes r:id="rId5"/>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r>
              <a:rPr lang="fi-FI" sz="1400"/>
              <a:t>Ahvenanmaan väestönkehitys 1975–2020 ja Tilastokeskuksen väestöennusteet</a:t>
            </a:r>
          </a:p>
        </c:rich>
      </c:tx>
      <c:layout>
        <c:manualLayout>
          <c:xMode val="edge"/>
          <c:yMode val="edge"/>
          <c:x val="0.17475193915583762"/>
          <c:y val="2.0391779062299293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fi-FI"/>
        </a:p>
      </c:txPr>
    </c:title>
    <c:autoTitleDeleted val="0"/>
    <c:plotArea>
      <c:layout>
        <c:manualLayout>
          <c:layoutTarget val="inner"/>
          <c:xMode val="edge"/>
          <c:yMode val="edge"/>
          <c:x val="7.9077893623451204E-2"/>
          <c:y val="8.4036787268964533E-2"/>
          <c:w val="0.89620126926563914"/>
          <c:h val="0.82743256262042386"/>
        </c:manualLayout>
      </c:layout>
      <c:lineChart>
        <c:grouping val="standard"/>
        <c:varyColors val="0"/>
        <c:ser>
          <c:idx val="0"/>
          <c:order val="0"/>
          <c:tx>
            <c:strRef>
              <c:f>'Diat 6–34 tiedot'!$A$61</c:f>
              <c:strCache>
                <c:ptCount val="1"/>
                <c:pt idx="0">
                  <c:v>Ahvenanmaa toteutunut</c:v>
                </c:pt>
              </c:strCache>
            </c:strRef>
          </c:tx>
          <c:spPr>
            <a:ln w="38100" cap="rnd">
              <a:solidFill>
                <a:schemeClr val="tx2"/>
              </a:solidFill>
              <a:round/>
            </a:ln>
            <a:effectLst>
              <a:outerShdw blurRad="40000" dist="23000" dir="5400000" rotWithShape="0">
                <a:srgbClr val="000000">
                  <a:alpha val="35000"/>
                </a:srgbClr>
              </a:outerShdw>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6AA4-4F96-9846-603795AA6E7C}"/>
                </c:ext>
              </c:extLst>
            </c:dLbl>
            <c:dLbl>
              <c:idx val="1"/>
              <c:delete val="1"/>
              <c:extLst>
                <c:ext xmlns:c15="http://schemas.microsoft.com/office/drawing/2012/chart" uri="{CE6537A1-D6FC-4f65-9D91-7224C49458BB}"/>
                <c:ext xmlns:c16="http://schemas.microsoft.com/office/drawing/2014/chart" uri="{C3380CC4-5D6E-409C-BE32-E72D297353CC}">
                  <c16:uniqueId val="{00000001-6AA4-4F96-9846-603795AA6E7C}"/>
                </c:ext>
              </c:extLst>
            </c:dLbl>
            <c:dLbl>
              <c:idx val="2"/>
              <c:delete val="1"/>
              <c:extLst>
                <c:ext xmlns:c15="http://schemas.microsoft.com/office/drawing/2012/chart" uri="{CE6537A1-D6FC-4f65-9D91-7224C49458BB}"/>
                <c:ext xmlns:c16="http://schemas.microsoft.com/office/drawing/2014/chart" uri="{C3380CC4-5D6E-409C-BE32-E72D297353CC}">
                  <c16:uniqueId val="{00000002-6AA4-4F96-9846-603795AA6E7C}"/>
                </c:ext>
              </c:extLst>
            </c:dLbl>
            <c:dLbl>
              <c:idx val="3"/>
              <c:delete val="1"/>
              <c:extLst>
                <c:ext xmlns:c15="http://schemas.microsoft.com/office/drawing/2012/chart" uri="{CE6537A1-D6FC-4f65-9D91-7224C49458BB}"/>
                <c:ext xmlns:c16="http://schemas.microsoft.com/office/drawing/2014/chart" uri="{C3380CC4-5D6E-409C-BE32-E72D297353CC}">
                  <c16:uniqueId val="{00000003-6AA4-4F96-9846-603795AA6E7C}"/>
                </c:ext>
              </c:extLst>
            </c:dLbl>
            <c:dLbl>
              <c:idx val="4"/>
              <c:delete val="1"/>
              <c:extLst>
                <c:ext xmlns:c15="http://schemas.microsoft.com/office/drawing/2012/chart" uri="{CE6537A1-D6FC-4f65-9D91-7224C49458BB}"/>
                <c:ext xmlns:c16="http://schemas.microsoft.com/office/drawing/2014/chart" uri="{C3380CC4-5D6E-409C-BE32-E72D297353CC}">
                  <c16:uniqueId val="{00000004-6AA4-4F96-9846-603795AA6E7C}"/>
                </c:ext>
              </c:extLst>
            </c:dLbl>
            <c:dLbl>
              <c:idx val="5"/>
              <c:delete val="1"/>
              <c:extLst>
                <c:ext xmlns:c15="http://schemas.microsoft.com/office/drawing/2012/chart" uri="{CE6537A1-D6FC-4f65-9D91-7224C49458BB}"/>
                <c:ext xmlns:c16="http://schemas.microsoft.com/office/drawing/2014/chart" uri="{C3380CC4-5D6E-409C-BE32-E72D297353CC}">
                  <c16:uniqueId val="{00000005-6AA4-4F96-9846-603795AA6E7C}"/>
                </c:ext>
              </c:extLst>
            </c:dLbl>
            <c:dLbl>
              <c:idx val="6"/>
              <c:delete val="1"/>
              <c:extLst>
                <c:ext xmlns:c15="http://schemas.microsoft.com/office/drawing/2012/chart" uri="{CE6537A1-D6FC-4f65-9D91-7224C49458BB}"/>
                <c:ext xmlns:c16="http://schemas.microsoft.com/office/drawing/2014/chart" uri="{C3380CC4-5D6E-409C-BE32-E72D297353CC}">
                  <c16:uniqueId val="{00000006-6AA4-4F96-9846-603795AA6E7C}"/>
                </c:ext>
              </c:extLst>
            </c:dLbl>
            <c:dLbl>
              <c:idx val="7"/>
              <c:delete val="1"/>
              <c:extLst>
                <c:ext xmlns:c15="http://schemas.microsoft.com/office/drawing/2012/chart" uri="{CE6537A1-D6FC-4f65-9D91-7224C49458BB}"/>
                <c:ext xmlns:c16="http://schemas.microsoft.com/office/drawing/2014/chart" uri="{C3380CC4-5D6E-409C-BE32-E72D297353CC}">
                  <c16:uniqueId val="{00000007-6AA4-4F96-9846-603795AA6E7C}"/>
                </c:ext>
              </c:extLst>
            </c:dLbl>
            <c:dLbl>
              <c:idx val="8"/>
              <c:delete val="1"/>
              <c:extLst>
                <c:ext xmlns:c15="http://schemas.microsoft.com/office/drawing/2012/chart" uri="{CE6537A1-D6FC-4f65-9D91-7224C49458BB}"/>
                <c:ext xmlns:c16="http://schemas.microsoft.com/office/drawing/2014/chart" uri="{C3380CC4-5D6E-409C-BE32-E72D297353CC}">
                  <c16:uniqueId val="{00000008-6AA4-4F96-9846-603795AA6E7C}"/>
                </c:ext>
              </c:extLst>
            </c:dLbl>
            <c:dLbl>
              <c:idx val="9"/>
              <c:delete val="1"/>
              <c:extLst>
                <c:ext xmlns:c15="http://schemas.microsoft.com/office/drawing/2012/chart" uri="{CE6537A1-D6FC-4f65-9D91-7224C49458BB}"/>
                <c:ext xmlns:c16="http://schemas.microsoft.com/office/drawing/2014/chart" uri="{C3380CC4-5D6E-409C-BE32-E72D297353CC}">
                  <c16:uniqueId val="{00000009-6AA4-4F96-9846-603795AA6E7C}"/>
                </c:ext>
              </c:extLst>
            </c:dLbl>
            <c:dLbl>
              <c:idx val="10"/>
              <c:delete val="1"/>
              <c:extLst>
                <c:ext xmlns:c15="http://schemas.microsoft.com/office/drawing/2012/chart" uri="{CE6537A1-D6FC-4f65-9D91-7224C49458BB}"/>
                <c:ext xmlns:c16="http://schemas.microsoft.com/office/drawing/2014/chart" uri="{C3380CC4-5D6E-409C-BE32-E72D297353CC}">
                  <c16:uniqueId val="{0000000A-6AA4-4F96-9846-603795AA6E7C}"/>
                </c:ext>
              </c:extLst>
            </c:dLbl>
            <c:dLbl>
              <c:idx val="11"/>
              <c:delete val="1"/>
              <c:extLst>
                <c:ext xmlns:c15="http://schemas.microsoft.com/office/drawing/2012/chart" uri="{CE6537A1-D6FC-4f65-9D91-7224C49458BB}"/>
                <c:ext xmlns:c16="http://schemas.microsoft.com/office/drawing/2014/chart" uri="{C3380CC4-5D6E-409C-BE32-E72D297353CC}">
                  <c16:uniqueId val="{0000000B-6AA4-4F96-9846-603795AA6E7C}"/>
                </c:ext>
              </c:extLst>
            </c:dLbl>
            <c:dLbl>
              <c:idx val="12"/>
              <c:delete val="1"/>
              <c:extLst>
                <c:ext xmlns:c15="http://schemas.microsoft.com/office/drawing/2012/chart" uri="{CE6537A1-D6FC-4f65-9D91-7224C49458BB}"/>
                <c:ext xmlns:c16="http://schemas.microsoft.com/office/drawing/2014/chart" uri="{C3380CC4-5D6E-409C-BE32-E72D297353CC}">
                  <c16:uniqueId val="{0000000C-6AA4-4F96-9846-603795AA6E7C}"/>
                </c:ext>
              </c:extLst>
            </c:dLbl>
            <c:dLbl>
              <c:idx val="13"/>
              <c:delete val="1"/>
              <c:extLst>
                <c:ext xmlns:c15="http://schemas.microsoft.com/office/drawing/2012/chart" uri="{CE6537A1-D6FC-4f65-9D91-7224C49458BB}"/>
                <c:ext xmlns:c16="http://schemas.microsoft.com/office/drawing/2014/chart" uri="{C3380CC4-5D6E-409C-BE32-E72D297353CC}">
                  <c16:uniqueId val="{0000000D-6AA4-4F96-9846-603795AA6E7C}"/>
                </c:ext>
              </c:extLst>
            </c:dLbl>
            <c:dLbl>
              <c:idx val="14"/>
              <c:delete val="1"/>
              <c:extLst>
                <c:ext xmlns:c15="http://schemas.microsoft.com/office/drawing/2012/chart" uri="{CE6537A1-D6FC-4f65-9D91-7224C49458BB}"/>
                <c:ext xmlns:c16="http://schemas.microsoft.com/office/drawing/2014/chart" uri="{C3380CC4-5D6E-409C-BE32-E72D297353CC}">
                  <c16:uniqueId val="{0000000E-6AA4-4F96-9846-603795AA6E7C}"/>
                </c:ext>
              </c:extLst>
            </c:dLbl>
            <c:dLbl>
              <c:idx val="15"/>
              <c:delete val="1"/>
              <c:extLst>
                <c:ext xmlns:c15="http://schemas.microsoft.com/office/drawing/2012/chart" uri="{CE6537A1-D6FC-4f65-9D91-7224C49458BB}"/>
                <c:ext xmlns:c16="http://schemas.microsoft.com/office/drawing/2014/chart" uri="{C3380CC4-5D6E-409C-BE32-E72D297353CC}">
                  <c16:uniqueId val="{0000000F-6AA4-4F96-9846-603795AA6E7C}"/>
                </c:ext>
              </c:extLst>
            </c:dLbl>
            <c:dLbl>
              <c:idx val="16"/>
              <c:delete val="1"/>
              <c:extLst>
                <c:ext xmlns:c15="http://schemas.microsoft.com/office/drawing/2012/chart" uri="{CE6537A1-D6FC-4f65-9D91-7224C49458BB}"/>
                <c:ext xmlns:c16="http://schemas.microsoft.com/office/drawing/2014/chart" uri="{C3380CC4-5D6E-409C-BE32-E72D297353CC}">
                  <c16:uniqueId val="{00000010-6AA4-4F96-9846-603795AA6E7C}"/>
                </c:ext>
              </c:extLst>
            </c:dLbl>
            <c:dLbl>
              <c:idx val="17"/>
              <c:delete val="1"/>
              <c:extLst>
                <c:ext xmlns:c15="http://schemas.microsoft.com/office/drawing/2012/chart" uri="{CE6537A1-D6FC-4f65-9D91-7224C49458BB}"/>
                <c:ext xmlns:c16="http://schemas.microsoft.com/office/drawing/2014/chart" uri="{C3380CC4-5D6E-409C-BE32-E72D297353CC}">
                  <c16:uniqueId val="{00000011-6AA4-4F96-9846-603795AA6E7C}"/>
                </c:ext>
              </c:extLst>
            </c:dLbl>
            <c:dLbl>
              <c:idx val="18"/>
              <c:delete val="1"/>
              <c:extLst>
                <c:ext xmlns:c15="http://schemas.microsoft.com/office/drawing/2012/chart" uri="{CE6537A1-D6FC-4f65-9D91-7224C49458BB}"/>
                <c:ext xmlns:c16="http://schemas.microsoft.com/office/drawing/2014/chart" uri="{C3380CC4-5D6E-409C-BE32-E72D297353CC}">
                  <c16:uniqueId val="{00000012-6AA4-4F96-9846-603795AA6E7C}"/>
                </c:ext>
              </c:extLst>
            </c:dLbl>
            <c:dLbl>
              <c:idx val="19"/>
              <c:delete val="1"/>
              <c:extLst>
                <c:ext xmlns:c15="http://schemas.microsoft.com/office/drawing/2012/chart" uri="{CE6537A1-D6FC-4f65-9D91-7224C49458BB}"/>
                <c:ext xmlns:c16="http://schemas.microsoft.com/office/drawing/2014/chart" uri="{C3380CC4-5D6E-409C-BE32-E72D297353CC}">
                  <c16:uniqueId val="{00000013-6AA4-4F96-9846-603795AA6E7C}"/>
                </c:ext>
              </c:extLst>
            </c:dLbl>
            <c:dLbl>
              <c:idx val="20"/>
              <c:delete val="1"/>
              <c:extLst>
                <c:ext xmlns:c15="http://schemas.microsoft.com/office/drawing/2012/chart" uri="{CE6537A1-D6FC-4f65-9D91-7224C49458BB}"/>
                <c:ext xmlns:c16="http://schemas.microsoft.com/office/drawing/2014/chart" uri="{C3380CC4-5D6E-409C-BE32-E72D297353CC}">
                  <c16:uniqueId val="{00000014-6AA4-4F96-9846-603795AA6E7C}"/>
                </c:ext>
              </c:extLst>
            </c:dLbl>
            <c:dLbl>
              <c:idx val="21"/>
              <c:delete val="1"/>
              <c:extLst>
                <c:ext xmlns:c15="http://schemas.microsoft.com/office/drawing/2012/chart" uri="{CE6537A1-D6FC-4f65-9D91-7224C49458BB}"/>
                <c:ext xmlns:c16="http://schemas.microsoft.com/office/drawing/2014/chart" uri="{C3380CC4-5D6E-409C-BE32-E72D297353CC}">
                  <c16:uniqueId val="{00000015-6AA4-4F96-9846-603795AA6E7C}"/>
                </c:ext>
              </c:extLst>
            </c:dLbl>
            <c:dLbl>
              <c:idx val="22"/>
              <c:delete val="1"/>
              <c:extLst>
                <c:ext xmlns:c15="http://schemas.microsoft.com/office/drawing/2012/chart" uri="{CE6537A1-D6FC-4f65-9D91-7224C49458BB}"/>
                <c:ext xmlns:c16="http://schemas.microsoft.com/office/drawing/2014/chart" uri="{C3380CC4-5D6E-409C-BE32-E72D297353CC}">
                  <c16:uniqueId val="{00000016-6AA4-4F96-9846-603795AA6E7C}"/>
                </c:ext>
              </c:extLst>
            </c:dLbl>
            <c:dLbl>
              <c:idx val="23"/>
              <c:delete val="1"/>
              <c:extLst>
                <c:ext xmlns:c15="http://schemas.microsoft.com/office/drawing/2012/chart" uri="{CE6537A1-D6FC-4f65-9D91-7224C49458BB}"/>
                <c:ext xmlns:c16="http://schemas.microsoft.com/office/drawing/2014/chart" uri="{C3380CC4-5D6E-409C-BE32-E72D297353CC}">
                  <c16:uniqueId val="{00000017-6AA4-4F96-9846-603795AA6E7C}"/>
                </c:ext>
              </c:extLst>
            </c:dLbl>
            <c:dLbl>
              <c:idx val="24"/>
              <c:delete val="1"/>
              <c:extLst>
                <c:ext xmlns:c15="http://schemas.microsoft.com/office/drawing/2012/chart" uri="{CE6537A1-D6FC-4f65-9D91-7224C49458BB}"/>
                <c:ext xmlns:c16="http://schemas.microsoft.com/office/drawing/2014/chart" uri="{C3380CC4-5D6E-409C-BE32-E72D297353CC}">
                  <c16:uniqueId val="{00000018-6AA4-4F96-9846-603795AA6E7C}"/>
                </c:ext>
              </c:extLst>
            </c:dLbl>
            <c:dLbl>
              <c:idx val="25"/>
              <c:delete val="1"/>
              <c:extLst>
                <c:ext xmlns:c15="http://schemas.microsoft.com/office/drawing/2012/chart" uri="{CE6537A1-D6FC-4f65-9D91-7224C49458BB}"/>
                <c:ext xmlns:c16="http://schemas.microsoft.com/office/drawing/2014/chart" uri="{C3380CC4-5D6E-409C-BE32-E72D297353CC}">
                  <c16:uniqueId val="{00000019-6AA4-4F96-9846-603795AA6E7C}"/>
                </c:ext>
              </c:extLst>
            </c:dLbl>
            <c:dLbl>
              <c:idx val="26"/>
              <c:delete val="1"/>
              <c:extLst>
                <c:ext xmlns:c15="http://schemas.microsoft.com/office/drawing/2012/chart" uri="{CE6537A1-D6FC-4f65-9D91-7224C49458BB}"/>
                <c:ext xmlns:c16="http://schemas.microsoft.com/office/drawing/2014/chart" uri="{C3380CC4-5D6E-409C-BE32-E72D297353CC}">
                  <c16:uniqueId val="{0000001A-6AA4-4F96-9846-603795AA6E7C}"/>
                </c:ext>
              </c:extLst>
            </c:dLbl>
            <c:dLbl>
              <c:idx val="27"/>
              <c:delete val="1"/>
              <c:extLst>
                <c:ext xmlns:c15="http://schemas.microsoft.com/office/drawing/2012/chart" uri="{CE6537A1-D6FC-4f65-9D91-7224C49458BB}"/>
                <c:ext xmlns:c16="http://schemas.microsoft.com/office/drawing/2014/chart" uri="{C3380CC4-5D6E-409C-BE32-E72D297353CC}">
                  <c16:uniqueId val="{0000001B-6AA4-4F96-9846-603795AA6E7C}"/>
                </c:ext>
              </c:extLst>
            </c:dLbl>
            <c:dLbl>
              <c:idx val="28"/>
              <c:delete val="1"/>
              <c:extLst>
                <c:ext xmlns:c15="http://schemas.microsoft.com/office/drawing/2012/chart" uri="{CE6537A1-D6FC-4f65-9D91-7224C49458BB}"/>
                <c:ext xmlns:c16="http://schemas.microsoft.com/office/drawing/2014/chart" uri="{C3380CC4-5D6E-409C-BE32-E72D297353CC}">
                  <c16:uniqueId val="{0000001C-6AA4-4F96-9846-603795AA6E7C}"/>
                </c:ext>
              </c:extLst>
            </c:dLbl>
            <c:dLbl>
              <c:idx val="29"/>
              <c:delete val="1"/>
              <c:extLst>
                <c:ext xmlns:c15="http://schemas.microsoft.com/office/drawing/2012/chart" uri="{CE6537A1-D6FC-4f65-9D91-7224C49458BB}"/>
                <c:ext xmlns:c16="http://schemas.microsoft.com/office/drawing/2014/chart" uri="{C3380CC4-5D6E-409C-BE32-E72D297353CC}">
                  <c16:uniqueId val="{0000001D-6AA4-4F96-9846-603795AA6E7C}"/>
                </c:ext>
              </c:extLst>
            </c:dLbl>
            <c:dLbl>
              <c:idx val="30"/>
              <c:delete val="1"/>
              <c:extLst>
                <c:ext xmlns:c15="http://schemas.microsoft.com/office/drawing/2012/chart" uri="{CE6537A1-D6FC-4f65-9D91-7224C49458BB}"/>
                <c:ext xmlns:c16="http://schemas.microsoft.com/office/drawing/2014/chart" uri="{C3380CC4-5D6E-409C-BE32-E72D297353CC}">
                  <c16:uniqueId val="{0000001E-6AA4-4F96-9846-603795AA6E7C}"/>
                </c:ext>
              </c:extLst>
            </c:dLbl>
            <c:dLbl>
              <c:idx val="31"/>
              <c:delete val="1"/>
              <c:extLst>
                <c:ext xmlns:c15="http://schemas.microsoft.com/office/drawing/2012/chart" uri="{CE6537A1-D6FC-4f65-9D91-7224C49458BB}"/>
                <c:ext xmlns:c16="http://schemas.microsoft.com/office/drawing/2014/chart" uri="{C3380CC4-5D6E-409C-BE32-E72D297353CC}">
                  <c16:uniqueId val="{0000001F-6AA4-4F96-9846-603795AA6E7C}"/>
                </c:ext>
              </c:extLst>
            </c:dLbl>
            <c:dLbl>
              <c:idx val="32"/>
              <c:delete val="1"/>
              <c:extLst>
                <c:ext xmlns:c15="http://schemas.microsoft.com/office/drawing/2012/chart" uri="{CE6537A1-D6FC-4f65-9D91-7224C49458BB}"/>
                <c:ext xmlns:c16="http://schemas.microsoft.com/office/drawing/2014/chart" uri="{C3380CC4-5D6E-409C-BE32-E72D297353CC}">
                  <c16:uniqueId val="{00000020-6AA4-4F96-9846-603795AA6E7C}"/>
                </c:ext>
              </c:extLst>
            </c:dLbl>
            <c:dLbl>
              <c:idx val="33"/>
              <c:delete val="1"/>
              <c:extLst>
                <c:ext xmlns:c15="http://schemas.microsoft.com/office/drawing/2012/chart" uri="{CE6537A1-D6FC-4f65-9D91-7224C49458BB}"/>
                <c:ext xmlns:c16="http://schemas.microsoft.com/office/drawing/2014/chart" uri="{C3380CC4-5D6E-409C-BE32-E72D297353CC}">
                  <c16:uniqueId val="{00000021-6AA4-4F96-9846-603795AA6E7C}"/>
                </c:ext>
              </c:extLst>
            </c:dLbl>
            <c:dLbl>
              <c:idx val="34"/>
              <c:delete val="1"/>
              <c:extLst>
                <c:ext xmlns:c15="http://schemas.microsoft.com/office/drawing/2012/chart" uri="{CE6537A1-D6FC-4f65-9D91-7224C49458BB}"/>
                <c:ext xmlns:c16="http://schemas.microsoft.com/office/drawing/2014/chart" uri="{C3380CC4-5D6E-409C-BE32-E72D297353CC}">
                  <c16:uniqueId val="{00000022-6AA4-4F96-9846-603795AA6E7C}"/>
                </c:ext>
              </c:extLst>
            </c:dLbl>
            <c:dLbl>
              <c:idx val="35"/>
              <c:delete val="1"/>
              <c:extLst>
                <c:ext xmlns:c15="http://schemas.microsoft.com/office/drawing/2012/chart" uri="{CE6537A1-D6FC-4f65-9D91-7224C49458BB}"/>
                <c:ext xmlns:c16="http://schemas.microsoft.com/office/drawing/2014/chart" uri="{C3380CC4-5D6E-409C-BE32-E72D297353CC}">
                  <c16:uniqueId val="{00000023-6AA4-4F96-9846-603795AA6E7C}"/>
                </c:ext>
              </c:extLst>
            </c:dLbl>
            <c:dLbl>
              <c:idx val="36"/>
              <c:delete val="1"/>
              <c:extLst>
                <c:ext xmlns:c15="http://schemas.microsoft.com/office/drawing/2012/chart" uri="{CE6537A1-D6FC-4f65-9D91-7224C49458BB}"/>
                <c:ext xmlns:c16="http://schemas.microsoft.com/office/drawing/2014/chart" uri="{C3380CC4-5D6E-409C-BE32-E72D297353CC}">
                  <c16:uniqueId val="{00000024-6AA4-4F96-9846-603795AA6E7C}"/>
                </c:ext>
              </c:extLst>
            </c:dLbl>
            <c:dLbl>
              <c:idx val="37"/>
              <c:delete val="1"/>
              <c:extLst>
                <c:ext xmlns:c15="http://schemas.microsoft.com/office/drawing/2012/chart" uri="{CE6537A1-D6FC-4f65-9D91-7224C49458BB}"/>
                <c:ext xmlns:c16="http://schemas.microsoft.com/office/drawing/2014/chart" uri="{C3380CC4-5D6E-409C-BE32-E72D297353CC}">
                  <c16:uniqueId val="{00000025-6AA4-4F96-9846-603795AA6E7C}"/>
                </c:ext>
              </c:extLst>
            </c:dLbl>
            <c:dLbl>
              <c:idx val="38"/>
              <c:delete val="1"/>
              <c:extLst>
                <c:ext xmlns:c15="http://schemas.microsoft.com/office/drawing/2012/chart" uri="{CE6537A1-D6FC-4f65-9D91-7224C49458BB}"/>
                <c:ext xmlns:c16="http://schemas.microsoft.com/office/drawing/2014/chart" uri="{C3380CC4-5D6E-409C-BE32-E72D297353CC}">
                  <c16:uniqueId val="{00000026-6AA4-4F96-9846-603795AA6E7C}"/>
                </c:ext>
              </c:extLst>
            </c:dLbl>
            <c:dLbl>
              <c:idx val="39"/>
              <c:delete val="1"/>
              <c:extLst>
                <c:ext xmlns:c15="http://schemas.microsoft.com/office/drawing/2012/chart" uri="{CE6537A1-D6FC-4f65-9D91-7224C49458BB}"/>
                <c:ext xmlns:c16="http://schemas.microsoft.com/office/drawing/2014/chart" uri="{C3380CC4-5D6E-409C-BE32-E72D297353CC}">
                  <c16:uniqueId val="{00000027-6AA4-4F96-9846-603795AA6E7C}"/>
                </c:ext>
              </c:extLst>
            </c:dLbl>
            <c:dLbl>
              <c:idx val="40"/>
              <c:delete val="1"/>
              <c:extLst>
                <c:ext xmlns:c15="http://schemas.microsoft.com/office/drawing/2012/chart" uri="{CE6537A1-D6FC-4f65-9D91-7224C49458BB}"/>
                <c:ext xmlns:c16="http://schemas.microsoft.com/office/drawing/2014/chart" uri="{C3380CC4-5D6E-409C-BE32-E72D297353CC}">
                  <c16:uniqueId val="{00000028-6AA4-4F96-9846-603795AA6E7C}"/>
                </c:ext>
              </c:extLst>
            </c:dLbl>
            <c:dLbl>
              <c:idx val="41"/>
              <c:delete val="1"/>
              <c:extLst>
                <c:ext xmlns:c15="http://schemas.microsoft.com/office/drawing/2012/chart" uri="{CE6537A1-D6FC-4f65-9D91-7224C49458BB}"/>
                <c:ext xmlns:c16="http://schemas.microsoft.com/office/drawing/2014/chart" uri="{C3380CC4-5D6E-409C-BE32-E72D297353CC}">
                  <c16:uniqueId val="{00000029-6AA4-4F96-9846-603795AA6E7C}"/>
                </c:ext>
              </c:extLst>
            </c:dLbl>
            <c:dLbl>
              <c:idx val="42"/>
              <c:delete val="1"/>
              <c:extLst>
                <c:ext xmlns:c15="http://schemas.microsoft.com/office/drawing/2012/chart" uri="{CE6537A1-D6FC-4f65-9D91-7224C49458BB}"/>
                <c:ext xmlns:c16="http://schemas.microsoft.com/office/drawing/2014/chart" uri="{C3380CC4-5D6E-409C-BE32-E72D297353CC}">
                  <c16:uniqueId val="{0000002A-6AA4-4F96-9846-603795AA6E7C}"/>
                </c:ext>
              </c:extLst>
            </c:dLbl>
            <c:dLbl>
              <c:idx val="43"/>
              <c:delete val="1"/>
              <c:extLst>
                <c:ext xmlns:c15="http://schemas.microsoft.com/office/drawing/2012/chart" uri="{CE6537A1-D6FC-4f65-9D91-7224C49458BB}"/>
                <c:ext xmlns:c16="http://schemas.microsoft.com/office/drawing/2014/chart" uri="{C3380CC4-5D6E-409C-BE32-E72D297353CC}">
                  <c16:uniqueId val="{0000002B-6AA4-4F96-9846-603795AA6E7C}"/>
                </c:ext>
              </c:extLst>
            </c:dLbl>
            <c:dLbl>
              <c:idx val="44"/>
              <c:delete val="1"/>
              <c:extLst>
                <c:ext xmlns:c15="http://schemas.microsoft.com/office/drawing/2012/chart" uri="{CE6537A1-D6FC-4f65-9D91-7224C49458BB}"/>
                <c:ext xmlns:c16="http://schemas.microsoft.com/office/drawing/2014/chart" uri="{C3380CC4-5D6E-409C-BE32-E72D297353CC}">
                  <c16:uniqueId val="{0000002C-6AA4-4F96-9846-603795AA6E7C}"/>
                </c:ext>
              </c:extLst>
            </c:dLbl>
            <c:dLbl>
              <c:idx val="45"/>
              <c:layout>
                <c:manualLayout>
                  <c:x val="-6.236778482925355E-2"/>
                  <c:y val="-4.9846571041176069E-2"/>
                </c:manualLayout>
              </c:layout>
              <c:spPr>
                <a:solidFill>
                  <a:srgbClr val="FFFFFF"/>
                </a:solidFill>
                <a:ln>
                  <a:solidFill>
                    <a:srgbClr val="1F497D"/>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2D-6AA4-4F96-9846-603795AA6E7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'Diat 6–34 tiedot'!$B$3:$BO$3</c:f>
              <c:numCache>
                <c:formatCode>General</c:formatCode>
                <c:ptCount val="66"/>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numCache>
            </c:numRef>
          </c:cat>
          <c:val>
            <c:numRef>
              <c:f>'Diat 6–34 tiedot'!$B$61:$BO$61</c:f>
              <c:numCache>
                <c:formatCode>#,##0</c:formatCode>
                <c:ptCount val="66"/>
                <c:pt idx="0">
                  <c:v>22288</c:v>
                </c:pt>
                <c:pt idx="1">
                  <c:v>22412</c:v>
                </c:pt>
                <c:pt idx="2">
                  <c:v>22452</c:v>
                </c:pt>
                <c:pt idx="3">
                  <c:v>22542</c:v>
                </c:pt>
                <c:pt idx="4">
                  <c:v>22608</c:v>
                </c:pt>
                <c:pt idx="5">
                  <c:v>22783</c:v>
                </c:pt>
                <c:pt idx="6">
                  <c:v>22984</c:v>
                </c:pt>
                <c:pt idx="7">
                  <c:v>23251</c:v>
                </c:pt>
                <c:pt idx="8">
                  <c:v>23435</c:v>
                </c:pt>
                <c:pt idx="9">
                  <c:v>23595</c:v>
                </c:pt>
                <c:pt idx="10">
                  <c:v>23591</c:v>
                </c:pt>
                <c:pt idx="11">
                  <c:v>23640</c:v>
                </c:pt>
                <c:pt idx="12">
                  <c:v>23761</c:v>
                </c:pt>
                <c:pt idx="13">
                  <c:v>24045</c:v>
                </c:pt>
                <c:pt idx="14">
                  <c:v>24231</c:v>
                </c:pt>
                <c:pt idx="15">
                  <c:v>24604</c:v>
                </c:pt>
                <c:pt idx="16">
                  <c:v>24847</c:v>
                </c:pt>
                <c:pt idx="17">
                  <c:v>24993</c:v>
                </c:pt>
                <c:pt idx="18">
                  <c:v>25102</c:v>
                </c:pt>
                <c:pt idx="19">
                  <c:v>25158</c:v>
                </c:pt>
                <c:pt idx="20">
                  <c:v>25202</c:v>
                </c:pt>
                <c:pt idx="21">
                  <c:v>25257</c:v>
                </c:pt>
                <c:pt idx="22">
                  <c:v>25392</c:v>
                </c:pt>
                <c:pt idx="23">
                  <c:v>25625</c:v>
                </c:pt>
                <c:pt idx="24">
                  <c:v>25706</c:v>
                </c:pt>
                <c:pt idx="25">
                  <c:v>25776</c:v>
                </c:pt>
                <c:pt idx="26">
                  <c:v>26008</c:v>
                </c:pt>
                <c:pt idx="27">
                  <c:v>26257</c:v>
                </c:pt>
                <c:pt idx="28">
                  <c:v>26347</c:v>
                </c:pt>
                <c:pt idx="29">
                  <c:v>26530</c:v>
                </c:pt>
                <c:pt idx="30">
                  <c:v>26766</c:v>
                </c:pt>
                <c:pt idx="31">
                  <c:v>26923</c:v>
                </c:pt>
                <c:pt idx="32">
                  <c:v>27153</c:v>
                </c:pt>
                <c:pt idx="33">
                  <c:v>27456</c:v>
                </c:pt>
                <c:pt idx="34">
                  <c:v>27734</c:v>
                </c:pt>
                <c:pt idx="35">
                  <c:v>28007</c:v>
                </c:pt>
                <c:pt idx="36">
                  <c:v>28354</c:v>
                </c:pt>
                <c:pt idx="37">
                  <c:v>28501</c:v>
                </c:pt>
                <c:pt idx="38">
                  <c:v>28666</c:v>
                </c:pt>
                <c:pt idx="39">
                  <c:v>28916</c:v>
                </c:pt>
                <c:pt idx="40">
                  <c:v>28983</c:v>
                </c:pt>
                <c:pt idx="41">
                  <c:v>29214</c:v>
                </c:pt>
                <c:pt idx="42">
                  <c:v>29489</c:v>
                </c:pt>
                <c:pt idx="43">
                  <c:v>29789</c:v>
                </c:pt>
                <c:pt idx="44">
                  <c:v>29884</c:v>
                </c:pt>
                <c:pt idx="45">
                  <c:v>30129</c:v>
                </c:pt>
              </c:numCache>
            </c:numRef>
          </c:val>
          <c:smooth val="0"/>
          <c:extLst>
            <c:ext xmlns:c16="http://schemas.microsoft.com/office/drawing/2014/chart" uri="{C3380CC4-5D6E-409C-BE32-E72D297353CC}">
              <c16:uniqueId val="{0000002E-6AA4-4F96-9846-603795AA6E7C}"/>
            </c:ext>
          </c:extLst>
        </c:ser>
        <c:ser>
          <c:idx val="2"/>
          <c:order val="1"/>
          <c:tx>
            <c:strRef>
              <c:f>'Diat 6–34 tiedot'!$A$62</c:f>
              <c:strCache>
                <c:ptCount val="1"/>
                <c:pt idx="0">
                  <c:v>Ahvenanmaa ennuste 2019</c:v>
                </c:pt>
              </c:strCache>
            </c:strRef>
          </c:tx>
          <c:spPr>
            <a:ln w="38100" cap="rnd">
              <a:solidFill>
                <a:srgbClr val="FFC000"/>
              </a:solidFill>
              <a:prstDash val="sysDash"/>
              <a:round/>
            </a:ln>
            <a:effectLst>
              <a:outerShdw blurRad="40000" dist="23000" dir="5400000" rotWithShape="0">
                <a:srgbClr val="000000">
                  <a:alpha val="35000"/>
                </a:srgbClr>
              </a:outerShdw>
            </a:effectLst>
          </c:spPr>
          <c:marker>
            <c:symbol val="none"/>
          </c:marker>
          <c:dLbls>
            <c:dLbl>
              <c:idx val="65"/>
              <c:layout>
                <c:manualLayout>
                  <c:x val="-2.8785131459655486E-2"/>
                  <c:y val="-3.6252051666309876E-2"/>
                </c:manualLayout>
              </c:layout>
              <c:spPr>
                <a:solidFill>
                  <a:srgbClr val="FFFFFF"/>
                </a:solidFill>
                <a:ln>
                  <a:solidFill>
                    <a:srgbClr val="FFC000"/>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2F-6AA4-4F96-9846-603795AA6E7C}"/>
                </c:ext>
              </c:extLst>
            </c:dLbl>
            <c:spPr>
              <a:solidFill>
                <a:srgbClr val="FFFFFF"/>
              </a:solidFill>
              <a:ln>
                <a:solidFill>
                  <a:srgbClr val="1F497D"/>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6–34 tiedot'!$B$3:$BO$3</c:f>
              <c:numCache>
                <c:formatCode>General</c:formatCode>
                <c:ptCount val="66"/>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numCache>
            </c:numRef>
          </c:cat>
          <c:val>
            <c:numRef>
              <c:f>'Diat 6–34 tiedot'!$B$62:$BO$62</c:f>
              <c:numCache>
                <c:formatCode>General</c:formatCode>
                <c:ptCount val="66"/>
                <c:pt idx="44" formatCode="#,##0">
                  <c:v>30042</c:v>
                </c:pt>
                <c:pt idx="45" formatCode="#,##0">
                  <c:v>30303</c:v>
                </c:pt>
                <c:pt idx="46" formatCode="#,##0">
                  <c:v>30557</c:v>
                </c:pt>
                <c:pt idx="47" formatCode="#,##0">
                  <c:v>30800</c:v>
                </c:pt>
                <c:pt idx="48" formatCode="#,##0">
                  <c:v>31044</c:v>
                </c:pt>
                <c:pt idx="49" formatCode="#,##0">
                  <c:v>31279</c:v>
                </c:pt>
                <c:pt idx="50" formatCode="#,##0">
                  <c:v>31511</c:v>
                </c:pt>
                <c:pt idx="51" formatCode="#,##0">
                  <c:v>31733</c:v>
                </c:pt>
                <c:pt idx="52" formatCode="#,##0">
                  <c:v>31957</c:v>
                </c:pt>
                <c:pt idx="53" formatCode="#,##0">
                  <c:v>32159</c:v>
                </c:pt>
                <c:pt idx="54" formatCode="#,##0">
                  <c:v>32356</c:v>
                </c:pt>
                <c:pt idx="55" formatCode="#,##0">
                  <c:v>32558</c:v>
                </c:pt>
                <c:pt idx="56" formatCode="#,##0">
                  <c:v>32739</c:v>
                </c:pt>
                <c:pt idx="57" formatCode="#,##0">
                  <c:v>32921</c:v>
                </c:pt>
                <c:pt idx="58" formatCode="#,##0">
                  <c:v>33100</c:v>
                </c:pt>
                <c:pt idx="59" formatCode="#,##0">
                  <c:v>33268</c:v>
                </c:pt>
                <c:pt idx="60" formatCode="#,##0">
                  <c:v>33428</c:v>
                </c:pt>
                <c:pt idx="61" formatCode="#,##0">
                  <c:v>33583</c:v>
                </c:pt>
                <c:pt idx="62" formatCode="#,##0">
                  <c:v>33738</c:v>
                </c:pt>
                <c:pt idx="63" formatCode="#,##0">
                  <c:v>33886</c:v>
                </c:pt>
                <c:pt idx="64" formatCode="#,##0">
                  <c:v>34040</c:v>
                </c:pt>
                <c:pt idx="65" formatCode="#,##0">
                  <c:v>34176</c:v>
                </c:pt>
              </c:numCache>
            </c:numRef>
          </c:val>
          <c:smooth val="0"/>
          <c:extLst>
            <c:ext xmlns:c16="http://schemas.microsoft.com/office/drawing/2014/chart" uri="{C3380CC4-5D6E-409C-BE32-E72D297353CC}">
              <c16:uniqueId val="{00000030-6AA4-4F96-9846-603795AA6E7C}"/>
            </c:ext>
          </c:extLst>
        </c:ser>
        <c:ser>
          <c:idx val="3"/>
          <c:order val="2"/>
          <c:tx>
            <c:strRef>
              <c:f>'Diat 6–34 tiedot'!$A$63</c:f>
              <c:strCache>
                <c:ptCount val="1"/>
                <c:pt idx="0">
                  <c:v>Ahvenanmaa ennuste 2021</c:v>
                </c:pt>
              </c:strCache>
            </c:strRef>
          </c:tx>
          <c:spPr>
            <a:ln w="38100" cap="rnd">
              <a:solidFill>
                <a:srgbClr val="FF0000"/>
              </a:solidFill>
              <a:prstDash val="sysDash"/>
              <a:round/>
            </a:ln>
            <a:effectLst>
              <a:outerShdw blurRad="40000" dist="23000" dir="5400000" rotWithShape="0">
                <a:srgbClr val="000000">
                  <a:alpha val="35000"/>
                </a:srgbClr>
              </a:outerShdw>
            </a:effectLst>
          </c:spPr>
          <c:marker>
            <c:symbol val="none"/>
          </c:marker>
          <c:dLbls>
            <c:dLbl>
              <c:idx val="65"/>
              <c:layout>
                <c:manualLayout>
                  <c:x val="-2.8785131459655368E-2"/>
                  <c:y val="3.8517804895454179E-2"/>
                </c:manualLayout>
              </c:layout>
              <c:spPr>
                <a:solidFill>
                  <a:srgbClr val="FFFFFF"/>
                </a:solidFill>
                <a:ln>
                  <a:solidFill>
                    <a:srgbClr val="FF0000"/>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31-6AA4-4F96-9846-603795AA6E7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'Diat 6–34 tiedot'!$B$3:$BO$3</c:f>
              <c:numCache>
                <c:formatCode>General</c:formatCode>
                <c:ptCount val="66"/>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numCache>
            </c:numRef>
          </c:cat>
          <c:val>
            <c:numRef>
              <c:f>'Diat 6–34 tiedot'!$B$63:$BO$63</c:f>
              <c:numCache>
                <c:formatCode>General</c:formatCode>
                <c:ptCount val="66"/>
                <c:pt idx="46" formatCode="#,##0">
                  <c:v>30449</c:v>
                </c:pt>
                <c:pt idx="47" formatCode="#,##0">
                  <c:v>30664</c:v>
                </c:pt>
                <c:pt idx="48" formatCode="#,##0">
                  <c:v>30877</c:v>
                </c:pt>
                <c:pt idx="49" formatCode="#,##0">
                  <c:v>31091</c:v>
                </c:pt>
                <c:pt idx="50" formatCode="#,##0">
                  <c:v>31293</c:v>
                </c:pt>
                <c:pt idx="51" formatCode="#,##0">
                  <c:v>31488</c:v>
                </c:pt>
                <c:pt idx="52" formatCode="#,##0">
                  <c:v>31675</c:v>
                </c:pt>
                <c:pt idx="53" formatCode="#,##0">
                  <c:v>31855</c:v>
                </c:pt>
                <c:pt idx="54" formatCode="#,##0">
                  <c:v>32028</c:v>
                </c:pt>
                <c:pt idx="55" formatCode="#,##0">
                  <c:v>32197</c:v>
                </c:pt>
                <c:pt idx="56" formatCode="#,##0">
                  <c:v>32352</c:v>
                </c:pt>
                <c:pt idx="57" formatCode="#,##0">
                  <c:v>32505</c:v>
                </c:pt>
                <c:pt idx="58" formatCode="#,##0">
                  <c:v>32653</c:v>
                </c:pt>
                <c:pt idx="59" formatCode="#,##0">
                  <c:v>32792</c:v>
                </c:pt>
                <c:pt idx="60" formatCode="#,##0">
                  <c:v>32929</c:v>
                </c:pt>
                <c:pt idx="61" formatCode="#,##0">
                  <c:v>33057</c:v>
                </c:pt>
                <c:pt idx="62" formatCode="#,##0">
                  <c:v>33182</c:v>
                </c:pt>
                <c:pt idx="63" formatCode="#,##0">
                  <c:v>33310</c:v>
                </c:pt>
                <c:pt idx="64" formatCode="#,##0">
                  <c:v>33438</c:v>
                </c:pt>
                <c:pt idx="65" formatCode="#,##0">
                  <c:v>33555</c:v>
                </c:pt>
              </c:numCache>
            </c:numRef>
          </c:val>
          <c:smooth val="0"/>
          <c:extLst>
            <c:ext xmlns:c16="http://schemas.microsoft.com/office/drawing/2014/chart" uri="{C3380CC4-5D6E-409C-BE32-E72D297353CC}">
              <c16:uniqueId val="{00000032-6AA4-4F96-9846-603795AA6E7C}"/>
            </c:ext>
          </c:extLst>
        </c:ser>
        <c:dLbls>
          <c:showLegendKey val="0"/>
          <c:showVal val="0"/>
          <c:showCatName val="0"/>
          <c:showSerName val="0"/>
          <c:showPercent val="0"/>
          <c:showBubbleSize val="0"/>
        </c:dLbls>
        <c:smooth val="0"/>
        <c:axId val="595450824"/>
        <c:axId val="595450168"/>
      </c:lineChart>
      <c:catAx>
        <c:axId val="595450824"/>
        <c:scaling>
          <c:orientation val="minMax"/>
        </c:scaling>
        <c:delete val="0"/>
        <c:axPos val="b"/>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fi-FI"/>
          </a:p>
        </c:txPr>
        <c:crossAx val="595450168"/>
        <c:crosses val="autoZero"/>
        <c:auto val="1"/>
        <c:lblAlgn val="ctr"/>
        <c:lblOffset val="100"/>
        <c:tickLblSkip val="5"/>
        <c:noMultiLvlLbl val="0"/>
      </c:catAx>
      <c:valAx>
        <c:axId val="595450168"/>
        <c:scaling>
          <c:orientation val="minMax"/>
          <c:min val="0"/>
        </c:scaling>
        <c:delete val="0"/>
        <c:axPos val="l"/>
        <c:majorGridlines>
          <c:spPr>
            <a:ln w="9525" cap="flat" cmpd="sng" algn="ctr">
              <a:solidFill>
                <a:schemeClr val="tx2">
                  <a:lumMod val="15000"/>
                  <a:lumOff val="85000"/>
                </a:schemeClr>
              </a:solidFill>
              <a:round/>
            </a:ln>
            <a:effectLst/>
          </c:spPr>
        </c:majorGridlines>
        <c:title>
          <c:tx>
            <c:rich>
              <a:bodyPr rot="0" spcFirstLastPara="1" vertOverflow="ellipsis" wrap="square" anchor="ctr" anchorCtr="1"/>
              <a:lstStyle/>
              <a:p>
                <a:pPr>
                  <a:defRPr sz="1000" b="1" i="0" u="none" strike="noStrike" kern="1200" baseline="0">
                    <a:solidFill>
                      <a:schemeClr val="tx2"/>
                    </a:solidFill>
                    <a:latin typeface="+mn-lt"/>
                    <a:ea typeface="+mn-ea"/>
                    <a:cs typeface="+mn-cs"/>
                  </a:defRPr>
                </a:pPr>
                <a:r>
                  <a:rPr lang="en-US" sz="1000"/>
                  <a:t>Väkiluku</a:t>
                </a:r>
              </a:p>
            </c:rich>
          </c:tx>
          <c:layout>
            <c:manualLayout>
              <c:xMode val="edge"/>
              <c:yMode val="edge"/>
              <c:x val="4.7975219099425813E-3"/>
              <c:y val="2.7025797473774354E-2"/>
            </c:manualLayout>
          </c:layout>
          <c:overlay val="0"/>
          <c:spPr>
            <a:noFill/>
            <a:ln>
              <a:noFill/>
            </a:ln>
            <a:effectLst/>
          </c:spPr>
          <c:txPr>
            <a:bodyPr rot="0" spcFirstLastPara="1" vertOverflow="ellipsis" wrap="square" anchor="ctr" anchorCtr="1"/>
            <a:lstStyle/>
            <a:p>
              <a:pPr>
                <a:defRPr sz="1000" b="1" i="0" u="none" strike="noStrike" kern="1200" baseline="0">
                  <a:solidFill>
                    <a:schemeClr val="tx2"/>
                  </a:solidFill>
                  <a:latin typeface="+mn-lt"/>
                  <a:ea typeface="+mn-ea"/>
                  <a:cs typeface="+mn-cs"/>
                </a:defRPr>
              </a:pPr>
              <a:endParaRPr lang="fi-FI"/>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fi-FI"/>
          </a:p>
        </c:txPr>
        <c:crossAx val="595450824"/>
        <c:crosses val="autoZero"/>
        <c:crossBetween val="between"/>
      </c:valAx>
      <c:spPr>
        <a:noFill/>
        <a:ln>
          <a:solidFill>
            <a:schemeClr val="tx2"/>
          </a:solidFill>
        </a:ln>
        <a:effectLst/>
      </c:spPr>
    </c:plotArea>
    <c:legend>
      <c:legendPos val="b"/>
      <c:layout>
        <c:manualLayout>
          <c:xMode val="edge"/>
          <c:yMode val="edge"/>
          <c:x val="9.6701546287901646E-2"/>
          <c:y val="0.61737065581959605"/>
          <c:w val="0.2795204996474262"/>
          <c:h val="0.26576304146150004"/>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rgbClr val="1F497D"/>
      </a:solidFill>
      <a:round/>
    </a:ln>
    <a:effectLst/>
  </c:spPr>
  <c:txPr>
    <a:bodyPr/>
    <a:lstStyle/>
    <a:p>
      <a:pPr>
        <a:defRPr/>
      </a:pPr>
      <a:endParaRPr lang="fi-FI"/>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r>
              <a:rPr lang="fi-FI" sz="1400"/>
              <a:t>Varsinais-Suomen väestönkehitys 1975–2020 ja Tilastokeskuksen väestöennusteet</a:t>
            </a:r>
          </a:p>
        </c:rich>
      </c:tx>
      <c:layout>
        <c:manualLayout>
          <c:xMode val="edge"/>
          <c:yMode val="edge"/>
          <c:x val="0.14916515563614388"/>
          <c:y val="2.0391779062299293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fi-FI"/>
        </a:p>
      </c:txPr>
    </c:title>
    <c:autoTitleDeleted val="0"/>
    <c:plotArea>
      <c:layout>
        <c:manualLayout>
          <c:layoutTarget val="inner"/>
          <c:xMode val="edge"/>
          <c:yMode val="edge"/>
          <c:x val="7.9077893623451204E-2"/>
          <c:y val="8.4036787268964533E-2"/>
          <c:w val="0.89620126926563914"/>
          <c:h val="0.82743256262042386"/>
        </c:manualLayout>
      </c:layout>
      <c:lineChart>
        <c:grouping val="standard"/>
        <c:varyColors val="0"/>
        <c:ser>
          <c:idx val="0"/>
          <c:order val="0"/>
          <c:tx>
            <c:strRef>
              <c:f>'Diat 6–34 tiedot'!$A$10</c:f>
              <c:strCache>
                <c:ptCount val="1"/>
                <c:pt idx="0">
                  <c:v>Varsinais-Suomi toteutunut</c:v>
                </c:pt>
              </c:strCache>
            </c:strRef>
          </c:tx>
          <c:spPr>
            <a:ln w="38100" cap="rnd">
              <a:solidFill>
                <a:schemeClr val="tx2"/>
              </a:solidFill>
              <a:round/>
            </a:ln>
            <a:effectLst>
              <a:outerShdw blurRad="40000" dist="23000" dir="5400000" rotWithShape="0">
                <a:srgbClr val="000000">
                  <a:alpha val="35000"/>
                </a:srgbClr>
              </a:outerShdw>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4C8D-4805-9E6E-0DFBC8407C9C}"/>
                </c:ext>
              </c:extLst>
            </c:dLbl>
            <c:dLbl>
              <c:idx val="1"/>
              <c:delete val="1"/>
              <c:extLst>
                <c:ext xmlns:c15="http://schemas.microsoft.com/office/drawing/2012/chart" uri="{CE6537A1-D6FC-4f65-9D91-7224C49458BB}"/>
                <c:ext xmlns:c16="http://schemas.microsoft.com/office/drawing/2014/chart" uri="{C3380CC4-5D6E-409C-BE32-E72D297353CC}">
                  <c16:uniqueId val="{00000001-4C8D-4805-9E6E-0DFBC8407C9C}"/>
                </c:ext>
              </c:extLst>
            </c:dLbl>
            <c:dLbl>
              <c:idx val="2"/>
              <c:delete val="1"/>
              <c:extLst>
                <c:ext xmlns:c15="http://schemas.microsoft.com/office/drawing/2012/chart" uri="{CE6537A1-D6FC-4f65-9D91-7224C49458BB}"/>
                <c:ext xmlns:c16="http://schemas.microsoft.com/office/drawing/2014/chart" uri="{C3380CC4-5D6E-409C-BE32-E72D297353CC}">
                  <c16:uniqueId val="{00000002-4C8D-4805-9E6E-0DFBC8407C9C}"/>
                </c:ext>
              </c:extLst>
            </c:dLbl>
            <c:dLbl>
              <c:idx val="3"/>
              <c:delete val="1"/>
              <c:extLst>
                <c:ext xmlns:c15="http://schemas.microsoft.com/office/drawing/2012/chart" uri="{CE6537A1-D6FC-4f65-9D91-7224C49458BB}"/>
                <c:ext xmlns:c16="http://schemas.microsoft.com/office/drawing/2014/chart" uri="{C3380CC4-5D6E-409C-BE32-E72D297353CC}">
                  <c16:uniqueId val="{00000003-4C8D-4805-9E6E-0DFBC8407C9C}"/>
                </c:ext>
              </c:extLst>
            </c:dLbl>
            <c:dLbl>
              <c:idx val="4"/>
              <c:delete val="1"/>
              <c:extLst>
                <c:ext xmlns:c15="http://schemas.microsoft.com/office/drawing/2012/chart" uri="{CE6537A1-D6FC-4f65-9D91-7224C49458BB}"/>
                <c:ext xmlns:c16="http://schemas.microsoft.com/office/drawing/2014/chart" uri="{C3380CC4-5D6E-409C-BE32-E72D297353CC}">
                  <c16:uniqueId val="{00000004-4C8D-4805-9E6E-0DFBC8407C9C}"/>
                </c:ext>
              </c:extLst>
            </c:dLbl>
            <c:dLbl>
              <c:idx val="5"/>
              <c:delete val="1"/>
              <c:extLst>
                <c:ext xmlns:c15="http://schemas.microsoft.com/office/drawing/2012/chart" uri="{CE6537A1-D6FC-4f65-9D91-7224C49458BB}"/>
                <c:ext xmlns:c16="http://schemas.microsoft.com/office/drawing/2014/chart" uri="{C3380CC4-5D6E-409C-BE32-E72D297353CC}">
                  <c16:uniqueId val="{00000005-4C8D-4805-9E6E-0DFBC8407C9C}"/>
                </c:ext>
              </c:extLst>
            </c:dLbl>
            <c:dLbl>
              <c:idx val="6"/>
              <c:delete val="1"/>
              <c:extLst>
                <c:ext xmlns:c15="http://schemas.microsoft.com/office/drawing/2012/chart" uri="{CE6537A1-D6FC-4f65-9D91-7224C49458BB}"/>
                <c:ext xmlns:c16="http://schemas.microsoft.com/office/drawing/2014/chart" uri="{C3380CC4-5D6E-409C-BE32-E72D297353CC}">
                  <c16:uniqueId val="{00000006-4C8D-4805-9E6E-0DFBC8407C9C}"/>
                </c:ext>
              </c:extLst>
            </c:dLbl>
            <c:dLbl>
              <c:idx val="7"/>
              <c:delete val="1"/>
              <c:extLst>
                <c:ext xmlns:c15="http://schemas.microsoft.com/office/drawing/2012/chart" uri="{CE6537A1-D6FC-4f65-9D91-7224C49458BB}"/>
                <c:ext xmlns:c16="http://schemas.microsoft.com/office/drawing/2014/chart" uri="{C3380CC4-5D6E-409C-BE32-E72D297353CC}">
                  <c16:uniqueId val="{00000007-4C8D-4805-9E6E-0DFBC8407C9C}"/>
                </c:ext>
              </c:extLst>
            </c:dLbl>
            <c:dLbl>
              <c:idx val="8"/>
              <c:delete val="1"/>
              <c:extLst>
                <c:ext xmlns:c15="http://schemas.microsoft.com/office/drawing/2012/chart" uri="{CE6537A1-D6FC-4f65-9D91-7224C49458BB}"/>
                <c:ext xmlns:c16="http://schemas.microsoft.com/office/drawing/2014/chart" uri="{C3380CC4-5D6E-409C-BE32-E72D297353CC}">
                  <c16:uniqueId val="{00000008-4C8D-4805-9E6E-0DFBC8407C9C}"/>
                </c:ext>
              </c:extLst>
            </c:dLbl>
            <c:dLbl>
              <c:idx val="9"/>
              <c:delete val="1"/>
              <c:extLst>
                <c:ext xmlns:c15="http://schemas.microsoft.com/office/drawing/2012/chart" uri="{CE6537A1-D6FC-4f65-9D91-7224C49458BB}"/>
                <c:ext xmlns:c16="http://schemas.microsoft.com/office/drawing/2014/chart" uri="{C3380CC4-5D6E-409C-BE32-E72D297353CC}">
                  <c16:uniqueId val="{00000009-4C8D-4805-9E6E-0DFBC8407C9C}"/>
                </c:ext>
              </c:extLst>
            </c:dLbl>
            <c:dLbl>
              <c:idx val="10"/>
              <c:delete val="1"/>
              <c:extLst>
                <c:ext xmlns:c15="http://schemas.microsoft.com/office/drawing/2012/chart" uri="{CE6537A1-D6FC-4f65-9D91-7224C49458BB}"/>
                <c:ext xmlns:c16="http://schemas.microsoft.com/office/drawing/2014/chart" uri="{C3380CC4-5D6E-409C-BE32-E72D297353CC}">
                  <c16:uniqueId val="{0000000A-4C8D-4805-9E6E-0DFBC8407C9C}"/>
                </c:ext>
              </c:extLst>
            </c:dLbl>
            <c:dLbl>
              <c:idx val="11"/>
              <c:delete val="1"/>
              <c:extLst>
                <c:ext xmlns:c15="http://schemas.microsoft.com/office/drawing/2012/chart" uri="{CE6537A1-D6FC-4f65-9D91-7224C49458BB}"/>
                <c:ext xmlns:c16="http://schemas.microsoft.com/office/drawing/2014/chart" uri="{C3380CC4-5D6E-409C-BE32-E72D297353CC}">
                  <c16:uniqueId val="{0000000B-4C8D-4805-9E6E-0DFBC8407C9C}"/>
                </c:ext>
              </c:extLst>
            </c:dLbl>
            <c:dLbl>
              <c:idx val="12"/>
              <c:delete val="1"/>
              <c:extLst>
                <c:ext xmlns:c15="http://schemas.microsoft.com/office/drawing/2012/chart" uri="{CE6537A1-D6FC-4f65-9D91-7224C49458BB}"/>
                <c:ext xmlns:c16="http://schemas.microsoft.com/office/drawing/2014/chart" uri="{C3380CC4-5D6E-409C-BE32-E72D297353CC}">
                  <c16:uniqueId val="{0000000C-4C8D-4805-9E6E-0DFBC8407C9C}"/>
                </c:ext>
              </c:extLst>
            </c:dLbl>
            <c:dLbl>
              <c:idx val="13"/>
              <c:delete val="1"/>
              <c:extLst>
                <c:ext xmlns:c15="http://schemas.microsoft.com/office/drawing/2012/chart" uri="{CE6537A1-D6FC-4f65-9D91-7224C49458BB}"/>
                <c:ext xmlns:c16="http://schemas.microsoft.com/office/drawing/2014/chart" uri="{C3380CC4-5D6E-409C-BE32-E72D297353CC}">
                  <c16:uniqueId val="{0000000D-4C8D-4805-9E6E-0DFBC8407C9C}"/>
                </c:ext>
              </c:extLst>
            </c:dLbl>
            <c:dLbl>
              <c:idx val="14"/>
              <c:delete val="1"/>
              <c:extLst>
                <c:ext xmlns:c15="http://schemas.microsoft.com/office/drawing/2012/chart" uri="{CE6537A1-D6FC-4f65-9D91-7224C49458BB}"/>
                <c:ext xmlns:c16="http://schemas.microsoft.com/office/drawing/2014/chart" uri="{C3380CC4-5D6E-409C-BE32-E72D297353CC}">
                  <c16:uniqueId val="{0000000E-4C8D-4805-9E6E-0DFBC8407C9C}"/>
                </c:ext>
              </c:extLst>
            </c:dLbl>
            <c:dLbl>
              <c:idx val="15"/>
              <c:delete val="1"/>
              <c:extLst>
                <c:ext xmlns:c15="http://schemas.microsoft.com/office/drawing/2012/chart" uri="{CE6537A1-D6FC-4f65-9D91-7224C49458BB}"/>
                <c:ext xmlns:c16="http://schemas.microsoft.com/office/drawing/2014/chart" uri="{C3380CC4-5D6E-409C-BE32-E72D297353CC}">
                  <c16:uniqueId val="{0000000F-4C8D-4805-9E6E-0DFBC8407C9C}"/>
                </c:ext>
              </c:extLst>
            </c:dLbl>
            <c:dLbl>
              <c:idx val="16"/>
              <c:delete val="1"/>
              <c:extLst>
                <c:ext xmlns:c15="http://schemas.microsoft.com/office/drawing/2012/chart" uri="{CE6537A1-D6FC-4f65-9D91-7224C49458BB}"/>
                <c:ext xmlns:c16="http://schemas.microsoft.com/office/drawing/2014/chart" uri="{C3380CC4-5D6E-409C-BE32-E72D297353CC}">
                  <c16:uniqueId val="{00000010-4C8D-4805-9E6E-0DFBC8407C9C}"/>
                </c:ext>
              </c:extLst>
            </c:dLbl>
            <c:dLbl>
              <c:idx val="17"/>
              <c:delete val="1"/>
              <c:extLst>
                <c:ext xmlns:c15="http://schemas.microsoft.com/office/drawing/2012/chart" uri="{CE6537A1-D6FC-4f65-9D91-7224C49458BB}"/>
                <c:ext xmlns:c16="http://schemas.microsoft.com/office/drawing/2014/chart" uri="{C3380CC4-5D6E-409C-BE32-E72D297353CC}">
                  <c16:uniqueId val="{00000011-4C8D-4805-9E6E-0DFBC8407C9C}"/>
                </c:ext>
              </c:extLst>
            </c:dLbl>
            <c:dLbl>
              <c:idx val="18"/>
              <c:delete val="1"/>
              <c:extLst>
                <c:ext xmlns:c15="http://schemas.microsoft.com/office/drawing/2012/chart" uri="{CE6537A1-D6FC-4f65-9D91-7224C49458BB}"/>
                <c:ext xmlns:c16="http://schemas.microsoft.com/office/drawing/2014/chart" uri="{C3380CC4-5D6E-409C-BE32-E72D297353CC}">
                  <c16:uniqueId val="{00000012-4C8D-4805-9E6E-0DFBC8407C9C}"/>
                </c:ext>
              </c:extLst>
            </c:dLbl>
            <c:dLbl>
              <c:idx val="19"/>
              <c:delete val="1"/>
              <c:extLst>
                <c:ext xmlns:c15="http://schemas.microsoft.com/office/drawing/2012/chart" uri="{CE6537A1-D6FC-4f65-9D91-7224C49458BB}"/>
                <c:ext xmlns:c16="http://schemas.microsoft.com/office/drawing/2014/chart" uri="{C3380CC4-5D6E-409C-BE32-E72D297353CC}">
                  <c16:uniqueId val="{00000013-4C8D-4805-9E6E-0DFBC8407C9C}"/>
                </c:ext>
              </c:extLst>
            </c:dLbl>
            <c:dLbl>
              <c:idx val="20"/>
              <c:delete val="1"/>
              <c:extLst>
                <c:ext xmlns:c15="http://schemas.microsoft.com/office/drawing/2012/chart" uri="{CE6537A1-D6FC-4f65-9D91-7224C49458BB}"/>
                <c:ext xmlns:c16="http://schemas.microsoft.com/office/drawing/2014/chart" uri="{C3380CC4-5D6E-409C-BE32-E72D297353CC}">
                  <c16:uniqueId val="{00000014-4C8D-4805-9E6E-0DFBC8407C9C}"/>
                </c:ext>
              </c:extLst>
            </c:dLbl>
            <c:dLbl>
              <c:idx val="21"/>
              <c:delete val="1"/>
              <c:extLst>
                <c:ext xmlns:c15="http://schemas.microsoft.com/office/drawing/2012/chart" uri="{CE6537A1-D6FC-4f65-9D91-7224C49458BB}"/>
                <c:ext xmlns:c16="http://schemas.microsoft.com/office/drawing/2014/chart" uri="{C3380CC4-5D6E-409C-BE32-E72D297353CC}">
                  <c16:uniqueId val="{00000015-4C8D-4805-9E6E-0DFBC8407C9C}"/>
                </c:ext>
              </c:extLst>
            </c:dLbl>
            <c:dLbl>
              <c:idx val="22"/>
              <c:delete val="1"/>
              <c:extLst>
                <c:ext xmlns:c15="http://schemas.microsoft.com/office/drawing/2012/chart" uri="{CE6537A1-D6FC-4f65-9D91-7224C49458BB}"/>
                <c:ext xmlns:c16="http://schemas.microsoft.com/office/drawing/2014/chart" uri="{C3380CC4-5D6E-409C-BE32-E72D297353CC}">
                  <c16:uniqueId val="{00000016-4C8D-4805-9E6E-0DFBC8407C9C}"/>
                </c:ext>
              </c:extLst>
            </c:dLbl>
            <c:dLbl>
              <c:idx val="23"/>
              <c:delete val="1"/>
              <c:extLst>
                <c:ext xmlns:c15="http://schemas.microsoft.com/office/drawing/2012/chart" uri="{CE6537A1-D6FC-4f65-9D91-7224C49458BB}"/>
                <c:ext xmlns:c16="http://schemas.microsoft.com/office/drawing/2014/chart" uri="{C3380CC4-5D6E-409C-BE32-E72D297353CC}">
                  <c16:uniqueId val="{00000017-4C8D-4805-9E6E-0DFBC8407C9C}"/>
                </c:ext>
              </c:extLst>
            </c:dLbl>
            <c:dLbl>
              <c:idx val="24"/>
              <c:delete val="1"/>
              <c:extLst>
                <c:ext xmlns:c15="http://schemas.microsoft.com/office/drawing/2012/chart" uri="{CE6537A1-D6FC-4f65-9D91-7224C49458BB}"/>
                <c:ext xmlns:c16="http://schemas.microsoft.com/office/drawing/2014/chart" uri="{C3380CC4-5D6E-409C-BE32-E72D297353CC}">
                  <c16:uniqueId val="{00000018-4C8D-4805-9E6E-0DFBC8407C9C}"/>
                </c:ext>
              </c:extLst>
            </c:dLbl>
            <c:dLbl>
              <c:idx val="25"/>
              <c:delete val="1"/>
              <c:extLst>
                <c:ext xmlns:c15="http://schemas.microsoft.com/office/drawing/2012/chart" uri="{CE6537A1-D6FC-4f65-9D91-7224C49458BB}"/>
                <c:ext xmlns:c16="http://schemas.microsoft.com/office/drawing/2014/chart" uri="{C3380CC4-5D6E-409C-BE32-E72D297353CC}">
                  <c16:uniqueId val="{00000019-4C8D-4805-9E6E-0DFBC8407C9C}"/>
                </c:ext>
              </c:extLst>
            </c:dLbl>
            <c:dLbl>
              <c:idx val="26"/>
              <c:delete val="1"/>
              <c:extLst>
                <c:ext xmlns:c15="http://schemas.microsoft.com/office/drawing/2012/chart" uri="{CE6537A1-D6FC-4f65-9D91-7224C49458BB}"/>
                <c:ext xmlns:c16="http://schemas.microsoft.com/office/drawing/2014/chart" uri="{C3380CC4-5D6E-409C-BE32-E72D297353CC}">
                  <c16:uniqueId val="{0000001A-4C8D-4805-9E6E-0DFBC8407C9C}"/>
                </c:ext>
              </c:extLst>
            </c:dLbl>
            <c:dLbl>
              <c:idx val="27"/>
              <c:delete val="1"/>
              <c:extLst>
                <c:ext xmlns:c15="http://schemas.microsoft.com/office/drawing/2012/chart" uri="{CE6537A1-D6FC-4f65-9D91-7224C49458BB}"/>
                <c:ext xmlns:c16="http://schemas.microsoft.com/office/drawing/2014/chart" uri="{C3380CC4-5D6E-409C-BE32-E72D297353CC}">
                  <c16:uniqueId val="{0000001B-4C8D-4805-9E6E-0DFBC8407C9C}"/>
                </c:ext>
              </c:extLst>
            </c:dLbl>
            <c:dLbl>
              <c:idx val="28"/>
              <c:delete val="1"/>
              <c:extLst>
                <c:ext xmlns:c15="http://schemas.microsoft.com/office/drawing/2012/chart" uri="{CE6537A1-D6FC-4f65-9D91-7224C49458BB}"/>
                <c:ext xmlns:c16="http://schemas.microsoft.com/office/drawing/2014/chart" uri="{C3380CC4-5D6E-409C-BE32-E72D297353CC}">
                  <c16:uniqueId val="{0000001C-4C8D-4805-9E6E-0DFBC8407C9C}"/>
                </c:ext>
              </c:extLst>
            </c:dLbl>
            <c:dLbl>
              <c:idx val="29"/>
              <c:delete val="1"/>
              <c:extLst>
                <c:ext xmlns:c15="http://schemas.microsoft.com/office/drawing/2012/chart" uri="{CE6537A1-D6FC-4f65-9D91-7224C49458BB}"/>
                <c:ext xmlns:c16="http://schemas.microsoft.com/office/drawing/2014/chart" uri="{C3380CC4-5D6E-409C-BE32-E72D297353CC}">
                  <c16:uniqueId val="{0000001D-4C8D-4805-9E6E-0DFBC8407C9C}"/>
                </c:ext>
              </c:extLst>
            </c:dLbl>
            <c:dLbl>
              <c:idx val="30"/>
              <c:delete val="1"/>
              <c:extLst>
                <c:ext xmlns:c15="http://schemas.microsoft.com/office/drawing/2012/chart" uri="{CE6537A1-D6FC-4f65-9D91-7224C49458BB}"/>
                <c:ext xmlns:c16="http://schemas.microsoft.com/office/drawing/2014/chart" uri="{C3380CC4-5D6E-409C-BE32-E72D297353CC}">
                  <c16:uniqueId val="{0000001E-4C8D-4805-9E6E-0DFBC8407C9C}"/>
                </c:ext>
              </c:extLst>
            </c:dLbl>
            <c:dLbl>
              <c:idx val="31"/>
              <c:delete val="1"/>
              <c:extLst>
                <c:ext xmlns:c15="http://schemas.microsoft.com/office/drawing/2012/chart" uri="{CE6537A1-D6FC-4f65-9D91-7224C49458BB}"/>
                <c:ext xmlns:c16="http://schemas.microsoft.com/office/drawing/2014/chart" uri="{C3380CC4-5D6E-409C-BE32-E72D297353CC}">
                  <c16:uniqueId val="{0000001F-4C8D-4805-9E6E-0DFBC8407C9C}"/>
                </c:ext>
              </c:extLst>
            </c:dLbl>
            <c:dLbl>
              <c:idx val="32"/>
              <c:delete val="1"/>
              <c:extLst>
                <c:ext xmlns:c15="http://schemas.microsoft.com/office/drawing/2012/chart" uri="{CE6537A1-D6FC-4f65-9D91-7224C49458BB}"/>
                <c:ext xmlns:c16="http://schemas.microsoft.com/office/drawing/2014/chart" uri="{C3380CC4-5D6E-409C-BE32-E72D297353CC}">
                  <c16:uniqueId val="{00000020-4C8D-4805-9E6E-0DFBC8407C9C}"/>
                </c:ext>
              </c:extLst>
            </c:dLbl>
            <c:dLbl>
              <c:idx val="33"/>
              <c:delete val="1"/>
              <c:extLst>
                <c:ext xmlns:c15="http://schemas.microsoft.com/office/drawing/2012/chart" uri="{CE6537A1-D6FC-4f65-9D91-7224C49458BB}"/>
                <c:ext xmlns:c16="http://schemas.microsoft.com/office/drawing/2014/chart" uri="{C3380CC4-5D6E-409C-BE32-E72D297353CC}">
                  <c16:uniqueId val="{00000021-4C8D-4805-9E6E-0DFBC8407C9C}"/>
                </c:ext>
              </c:extLst>
            </c:dLbl>
            <c:dLbl>
              <c:idx val="34"/>
              <c:delete val="1"/>
              <c:extLst>
                <c:ext xmlns:c15="http://schemas.microsoft.com/office/drawing/2012/chart" uri="{CE6537A1-D6FC-4f65-9D91-7224C49458BB}"/>
                <c:ext xmlns:c16="http://schemas.microsoft.com/office/drawing/2014/chart" uri="{C3380CC4-5D6E-409C-BE32-E72D297353CC}">
                  <c16:uniqueId val="{00000022-4C8D-4805-9E6E-0DFBC8407C9C}"/>
                </c:ext>
              </c:extLst>
            </c:dLbl>
            <c:dLbl>
              <c:idx val="35"/>
              <c:delete val="1"/>
              <c:extLst>
                <c:ext xmlns:c15="http://schemas.microsoft.com/office/drawing/2012/chart" uri="{CE6537A1-D6FC-4f65-9D91-7224C49458BB}"/>
                <c:ext xmlns:c16="http://schemas.microsoft.com/office/drawing/2014/chart" uri="{C3380CC4-5D6E-409C-BE32-E72D297353CC}">
                  <c16:uniqueId val="{00000023-4C8D-4805-9E6E-0DFBC8407C9C}"/>
                </c:ext>
              </c:extLst>
            </c:dLbl>
            <c:dLbl>
              <c:idx val="36"/>
              <c:delete val="1"/>
              <c:extLst>
                <c:ext xmlns:c15="http://schemas.microsoft.com/office/drawing/2012/chart" uri="{CE6537A1-D6FC-4f65-9D91-7224C49458BB}"/>
                <c:ext xmlns:c16="http://schemas.microsoft.com/office/drawing/2014/chart" uri="{C3380CC4-5D6E-409C-BE32-E72D297353CC}">
                  <c16:uniqueId val="{00000024-4C8D-4805-9E6E-0DFBC8407C9C}"/>
                </c:ext>
              </c:extLst>
            </c:dLbl>
            <c:dLbl>
              <c:idx val="37"/>
              <c:delete val="1"/>
              <c:extLst>
                <c:ext xmlns:c15="http://schemas.microsoft.com/office/drawing/2012/chart" uri="{CE6537A1-D6FC-4f65-9D91-7224C49458BB}"/>
                <c:ext xmlns:c16="http://schemas.microsoft.com/office/drawing/2014/chart" uri="{C3380CC4-5D6E-409C-BE32-E72D297353CC}">
                  <c16:uniqueId val="{00000025-4C8D-4805-9E6E-0DFBC8407C9C}"/>
                </c:ext>
              </c:extLst>
            </c:dLbl>
            <c:dLbl>
              <c:idx val="38"/>
              <c:delete val="1"/>
              <c:extLst>
                <c:ext xmlns:c15="http://schemas.microsoft.com/office/drawing/2012/chart" uri="{CE6537A1-D6FC-4f65-9D91-7224C49458BB}"/>
                <c:ext xmlns:c16="http://schemas.microsoft.com/office/drawing/2014/chart" uri="{C3380CC4-5D6E-409C-BE32-E72D297353CC}">
                  <c16:uniqueId val="{00000026-4C8D-4805-9E6E-0DFBC8407C9C}"/>
                </c:ext>
              </c:extLst>
            </c:dLbl>
            <c:dLbl>
              <c:idx val="39"/>
              <c:delete val="1"/>
              <c:extLst>
                <c:ext xmlns:c15="http://schemas.microsoft.com/office/drawing/2012/chart" uri="{CE6537A1-D6FC-4f65-9D91-7224C49458BB}"/>
                <c:ext xmlns:c16="http://schemas.microsoft.com/office/drawing/2014/chart" uri="{C3380CC4-5D6E-409C-BE32-E72D297353CC}">
                  <c16:uniqueId val="{00000027-4C8D-4805-9E6E-0DFBC8407C9C}"/>
                </c:ext>
              </c:extLst>
            </c:dLbl>
            <c:dLbl>
              <c:idx val="40"/>
              <c:delete val="1"/>
              <c:extLst>
                <c:ext xmlns:c15="http://schemas.microsoft.com/office/drawing/2012/chart" uri="{CE6537A1-D6FC-4f65-9D91-7224C49458BB}"/>
                <c:ext xmlns:c16="http://schemas.microsoft.com/office/drawing/2014/chart" uri="{C3380CC4-5D6E-409C-BE32-E72D297353CC}">
                  <c16:uniqueId val="{00000028-4C8D-4805-9E6E-0DFBC8407C9C}"/>
                </c:ext>
              </c:extLst>
            </c:dLbl>
            <c:dLbl>
              <c:idx val="41"/>
              <c:delete val="1"/>
              <c:extLst>
                <c:ext xmlns:c15="http://schemas.microsoft.com/office/drawing/2012/chart" uri="{CE6537A1-D6FC-4f65-9D91-7224C49458BB}"/>
                <c:ext xmlns:c16="http://schemas.microsoft.com/office/drawing/2014/chart" uri="{C3380CC4-5D6E-409C-BE32-E72D297353CC}">
                  <c16:uniqueId val="{00000029-4C8D-4805-9E6E-0DFBC8407C9C}"/>
                </c:ext>
              </c:extLst>
            </c:dLbl>
            <c:dLbl>
              <c:idx val="42"/>
              <c:delete val="1"/>
              <c:extLst>
                <c:ext xmlns:c15="http://schemas.microsoft.com/office/drawing/2012/chart" uri="{CE6537A1-D6FC-4f65-9D91-7224C49458BB}"/>
                <c:ext xmlns:c16="http://schemas.microsoft.com/office/drawing/2014/chart" uri="{C3380CC4-5D6E-409C-BE32-E72D297353CC}">
                  <c16:uniqueId val="{0000002A-4C8D-4805-9E6E-0DFBC8407C9C}"/>
                </c:ext>
              </c:extLst>
            </c:dLbl>
            <c:dLbl>
              <c:idx val="43"/>
              <c:delete val="1"/>
              <c:extLst>
                <c:ext xmlns:c15="http://schemas.microsoft.com/office/drawing/2012/chart" uri="{CE6537A1-D6FC-4f65-9D91-7224C49458BB}"/>
                <c:ext xmlns:c16="http://schemas.microsoft.com/office/drawing/2014/chart" uri="{C3380CC4-5D6E-409C-BE32-E72D297353CC}">
                  <c16:uniqueId val="{0000002B-4C8D-4805-9E6E-0DFBC8407C9C}"/>
                </c:ext>
              </c:extLst>
            </c:dLbl>
            <c:dLbl>
              <c:idx val="44"/>
              <c:delete val="1"/>
              <c:extLst>
                <c:ext xmlns:c15="http://schemas.microsoft.com/office/drawing/2012/chart" uri="{CE6537A1-D6FC-4f65-9D91-7224C49458BB}"/>
                <c:ext xmlns:c16="http://schemas.microsoft.com/office/drawing/2014/chart" uri="{C3380CC4-5D6E-409C-BE32-E72D297353CC}">
                  <c16:uniqueId val="{0000002C-4C8D-4805-9E6E-0DFBC8407C9C}"/>
                </c:ext>
              </c:extLst>
            </c:dLbl>
            <c:dLbl>
              <c:idx val="45"/>
              <c:layout>
                <c:manualLayout>
                  <c:x val="-6.236778482925355E-2"/>
                  <c:y val="-4.9846571041176069E-2"/>
                </c:manualLayout>
              </c:layout>
              <c:spPr>
                <a:solidFill>
                  <a:srgbClr val="FFFFFF"/>
                </a:solidFill>
                <a:ln>
                  <a:solidFill>
                    <a:srgbClr val="1F497D"/>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2D-4C8D-4805-9E6E-0DFBC8407C9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'Diat 6–34 tiedot'!$B$3:$BO$3</c:f>
              <c:numCache>
                <c:formatCode>General</c:formatCode>
                <c:ptCount val="66"/>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numCache>
            </c:numRef>
          </c:cat>
          <c:val>
            <c:numRef>
              <c:f>'Diat 6–34 tiedot'!$B$10:$BO$10</c:f>
              <c:numCache>
                <c:formatCode>#,##0</c:formatCode>
                <c:ptCount val="66"/>
                <c:pt idx="0">
                  <c:v>402199</c:v>
                </c:pt>
                <c:pt idx="1">
                  <c:v>403339</c:v>
                </c:pt>
                <c:pt idx="2">
                  <c:v>404991</c:v>
                </c:pt>
                <c:pt idx="3">
                  <c:v>405003</c:v>
                </c:pt>
                <c:pt idx="4">
                  <c:v>405431</c:v>
                </c:pt>
                <c:pt idx="5">
                  <c:v>406360</c:v>
                </c:pt>
                <c:pt idx="6">
                  <c:v>407778</c:v>
                </c:pt>
                <c:pt idx="7">
                  <c:v>409701</c:v>
                </c:pt>
                <c:pt idx="8">
                  <c:v>411842</c:v>
                </c:pt>
                <c:pt idx="9">
                  <c:v>414127</c:v>
                </c:pt>
                <c:pt idx="10">
                  <c:v>415899</c:v>
                </c:pt>
                <c:pt idx="11">
                  <c:v>417540</c:v>
                </c:pt>
                <c:pt idx="12">
                  <c:v>419059</c:v>
                </c:pt>
                <c:pt idx="13">
                  <c:v>421591</c:v>
                </c:pt>
                <c:pt idx="14">
                  <c:v>423659</c:v>
                </c:pt>
                <c:pt idx="15">
                  <c:v>425282</c:v>
                </c:pt>
                <c:pt idx="16">
                  <c:v>427158</c:v>
                </c:pt>
                <c:pt idx="17">
                  <c:v>428864</c:v>
                </c:pt>
                <c:pt idx="18">
                  <c:v>430409</c:v>
                </c:pt>
                <c:pt idx="19">
                  <c:v>432603</c:v>
                </c:pt>
                <c:pt idx="20">
                  <c:v>435119</c:v>
                </c:pt>
                <c:pt idx="21">
                  <c:v>437491</c:v>
                </c:pt>
                <c:pt idx="22">
                  <c:v>439973</c:v>
                </c:pt>
                <c:pt idx="23">
                  <c:v>443050</c:v>
                </c:pt>
                <c:pt idx="24">
                  <c:v>445542</c:v>
                </c:pt>
                <c:pt idx="25">
                  <c:v>447103</c:v>
                </c:pt>
                <c:pt idx="26">
                  <c:v>449293</c:v>
                </c:pt>
                <c:pt idx="27">
                  <c:v>450968</c:v>
                </c:pt>
                <c:pt idx="28">
                  <c:v>452444</c:v>
                </c:pt>
                <c:pt idx="29">
                  <c:v>453745</c:v>
                </c:pt>
                <c:pt idx="30">
                  <c:v>455584</c:v>
                </c:pt>
                <c:pt idx="31">
                  <c:v>457789</c:v>
                </c:pt>
                <c:pt idx="32">
                  <c:v>459235</c:v>
                </c:pt>
                <c:pt idx="33">
                  <c:v>461177</c:v>
                </c:pt>
                <c:pt idx="34">
                  <c:v>462914</c:v>
                </c:pt>
                <c:pt idx="35">
                  <c:v>465183</c:v>
                </c:pt>
                <c:pt idx="36">
                  <c:v>467217</c:v>
                </c:pt>
                <c:pt idx="37">
                  <c:v>468936</c:v>
                </c:pt>
                <c:pt idx="38">
                  <c:v>470880</c:v>
                </c:pt>
                <c:pt idx="39">
                  <c:v>472725</c:v>
                </c:pt>
                <c:pt idx="40">
                  <c:v>474323</c:v>
                </c:pt>
                <c:pt idx="41">
                  <c:v>475543</c:v>
                </c:pt>
                <c:pt idx="42">
                  <c:v>477677</c:v>
                </c:pt>
                <c:pt idx="43">
                  <c:v>478582</c:v>
                </c:pt>
                <c:pt idx="44">
                  <c:v>479341</c:v>
                </c:pt>
                <c:pt idx="45">
                  <c:v>481403</c:v>
                </c:pt>
              </c:numCache>
            </c:numRef>
          </c:val>
          <c:smooth val="0"/>
          <c:extLst>
            <c:ext xmlns:c16="http://schemas.microsoft.com/office/drawing/2014/chart" uri="{C3380CC4-5D6E-409C-BE32-E72D297353CC}">
              <c16:uniqueId val="{0000002E-4C8D-4805-9E6E-0DFBC8407C9C}"/>
            </c:ext>
          </c:extLst>
        </c:ser>
        <c:ser>
          <c:idx val="2"/>
          <c:order val="1"/>
          <c:tx>
            <c:strRef>
              <c:f>'Diat 6–34 tiedot'!$A$11</c:f>
              <c:strCache>
                <c:ptCount val="1"/>
                <c:pt idx="0">
                  <c:v>Varsinais-Suomi ennuste 2019</c:v>
                </c:pt>
              </c:strCache>
            </c:strRef>
          </c:tx>
          <c:spPr>
            <a:ln w="38100" cap="rnd">
              <a:solidFill>
                <a:srgbClr val="FFC000"/>
              </a:solidFill>
              <a:prstDash val="sysDash"/>
              <a:round/>
            </a:ln>
            <a:effectLst>
              <a:outerShdw blurRad="40000" dist="23000" dir="5400000" rotWithShape="0">
                <a:srgbClr val="000000">
                  <a:alpha val="35000"/>
                </a:srgbClr>
              </a:outerShdw>
            </a:effectLst>
          </c:spPr>
          <c:marker>
            <c:symbol val="none"/>
          </c:marker>
          <c:dLbls>
            <c:dLbl>
              <c:idx val="65"/>
              <c:layout>
                <c:manualLayout>
                  <c:x val="-2.8785131459655604E-2"/>
                  <c:y val="4.53150645828873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F-4C8D-4805-9E6E-0DFBC8407C9C}"/>
                </c:ext>
              </c:extLst>
            </c:dLbl>
            <c:spPr>
              <a:solidFill>
                <a:srgbClr val="FFFFFF"/>
              </a:solidFill>
              <a:ln>
                <a:solidFill>
                  <a:srgbClr val="FFC000"/>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6–34 tiedot'!$B$3:$BO$3</c:f>
              <c:numCache>
                <c:formatCode>General</c:formatCode>
                <c:ptCount val="66"/>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numCache>
            </c:numRef>
          </c:cat>
          <c:val>
            <c:numRef>
              <c:f>'Diat 6–34 tiedot'!$B$11:$BO$11</c:f>
              <c:numCache>
                <c:formatCode>General</c:formatCode>
                <c:ptCount val="66"/>
                <c:pt idx="44" formatCode="#,##0">
                  <c:v>479371</c:v>
                </c:pt>
                <c:pt idx="45" formatCode="#,##0">
                  <c:v>480126</c:v>
                </c:pt>
                <c:pt idx="46" formatCode="#,##0">
                  <c:v>480847</c:v>
                </c:pt>
                <c:pt idx="47" formatCode="#,##0">
                  <c:v>481545</c:v>
                </c:pt>
                <c:pt idx="48" formatCode="#,##0">
                  <c:v>482215</c:v>
                </c:pt>
                <c:pt idx="49" formatCode="#,##0">
                  <c:v>482874</c:v>
                </c:pt>
                <c:pt idx="50" formatCode="#,##0">
                  <c:v>483518</c:v>
                </c:pt>
                <c:pt idx="51" formatCode="#,##0">
                  <c:v>484115</c:v>
                </c:pt>
                <c:pt idx="52" formatCode="#,##0">
                  <c:v>484678</c:v>
                </c:pt>
                <c:pt idx="53" formatCode="#,##0">
                  <c:v>485195</c:v>
                </c:pt>
                <c:pt idx="54" formatCode="#,##0">
                  <c:v>485639</c:v>
                </c:pt>
                <c:pt idx="55" formatCode="#,##0">
                  <c:v>486015</c:v>
                </c:pt>
                <c:pt idx="56" formatCode="#,##0">
                  <c:v>486300</c:v>
                </c:pt>
                <c:pt idx="57" formatCode="#,##0">
                  <c:v>486511</c:v>
                </c:pt>
                <c:pt idx="58" formatCode="#,##0">
                  <c:v>486612</c:v>
                </c:pt>
                <c:pt idx="59" formatCode="#,##0">
                  <c:v>486621</c:v>
                </c:pt>
                <c:pt idx="60" formatCode="#,##0">
                  <c:v>486533</c:v>
                </c:pt>
                <c:pt idx="61" formatCode="#,##0">
                  <c:v>486336</c:v>
                </c:pt>
                <c:pt idx="62" formatCode="#,##0">
                  <c:v>486035</c:v>
                </c:pt>
                <c:pt idx="63" formatCode="#,##0">
                  <c:v>485634</c:v>
                </c:pt>
                <c:pt idx="64" formatCode="#,##0">
                  <c:v>485138</c:v>
                </c:pt>
                <c:pt idx="65" formatCode="#,##0">
                  <c:v>484568</c:v>
                </c:pt>
              </c:numCache>
            </c:numRef>
          </c:val>
          <c:smooth val="0"/>
          <c:extLst>
            <c:ext xmlns:c16="http://schemas.microsoft.com/office/drawing/2014/chart" uri="{C3380CC4-5D6E-409C-BE32-E72D297353CC}">
              <c16:uniqueId val="{00000030-4C8D-4805-9E6E-0DFBC8407C9C}"/>
            </c:ext>
          </c:extLst>
        </c:ser>
        <c:ser>
          <c:idx val="3"/>
          <c:order val="2"/>
          <c:tx>
            <c:strRef>
              <c:f>'Diat 6–34 tiedot'!$A$12</c:f>
              <c:strCache>
                <c:ptCount val="1"/>
                <c:pt idx="0">
                  <c:v>Varsinais-Suomi ennuste 2021</c:v>
                </c:pt>
              </c:strCache>
            </c:strRef>
          </c:tx>
          <c:spPr>
            <a:ln w="38100" cap="rnd">
              <a:solidFill>
                <a:srgbClr val="FF0000"/>
              </a:solidFill>
              <a:prstDash val="sysDash"/>
              <a:round/>
            </a:ln>
            <a:effectLst>
              <a:outerShdw blurRad="40000" dist="23000" dir="5400000" rotWithShape="0">
                <a:srgbClr val="000000">
                  <a:alpha val="35000"/>
                </a:srgbClr>
              </a:outerShdw>
            </a:effectLst>
          </c:spPr>
          <c:marker>
            <c:symbol val="none"/>
          </c:marker>
          <c:dLbls>
            <c:dLbl>
              <c:idx val="65"/>
              <c:layout>
                <c:manualLayout>
                  <c:x val="-2.8785131459655604E-2"/>
                  <c:y val="-4.0783558124598586E-2"/>
                </c:manualLayout>
              </c:layout>
              <c:spPr>
                <a:solidFill>
                  <a:srgbClr val="FFFFFF"/>
                </a:solidFill>
                <a:ln>
                  <a:solidFill>
                    <a:srgbClr val="FF0000"/>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31-4C8D-4805-9E6E-0DFBC8407C9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'Diat 6–34 tiedot'!$B$3:$BO$3</c:f>
              <c:numCache>
                <c:formatCode>General</c:formatCode>
                <c:ptCount val="66"/>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numCache>
            </c:numRef>
          </c:cat>
          <c:val>
            <c:numRef>
              <c:f>'Diat 6–34 tiedot'!$B$12:$BO$12</c:f>
              <c:numCache>
                <c:formatCode>General</c:formatCode>
                <c:ptCount val="66"/>
                <c:pt idx="46" formatCode="#,##0">
                  <c:v>482880</c:v>
                </c:pt>
                <c:pt idx="47" formatCode="#,##0">
                  <c:v>483954</c:v>
                </c:pt>
                <c:pt idx="48" formatCode="#,##0">
                  <c:v>485013</c:v>
                </c:pt>
                <c:pt idx="49" formatCode="#,##0">
                  <c:v>486055</c:v>
                </c:pt>
                <c:pt idx="50" formatCode="#,##0">
                  <c:v>487089</c:v>
                </c:pt>
                <c:pt idx="51" formatCode="#,##0">
                  <c:v>488097</c:v>
                </c:pt>
                <c:pt idx="52" formatCode="#,##0">
                  <c:v>489074</c:v>
                </c:pt>
                <c:pt idx="53" formatCode="#,##0">
                  <c:v>489995</c:v>
                </c:pt>
                <c:pt idx="54" formatCode="#,##0">
                  <c:v>490852</c:v>
                </c:pt>
                <c:pt idx="55" formatCode="#,##0">
                  <c:v>491637</c:v>
                </c:pt>
                <c:pt idx="56" formatCode="#,##0">
                  <c:v>492330</c:v>
                </c:pt>
                <c:pt idx="57" formatCode="#,##0">
                  <c:v>492945</c:v>
                </c:pt>
                <c:pt idx="58" formatCode="#,##0">
                  <c:v>493467</c:v>
                </c:pt>
                <c:pt idx="59" formatCode="#,##0">
                  <c:v>493882</c:v>
                </c:pt>
                <c:pt idx="60" formatCode="#,##0">
                  <c:v>494193</c:v>
                </c:pt>
                <c:pt idx="61" formatCode="#,##0">
                  <c:v>494399</c:v>
                </c:pt>
                <c:pt idx="62" formatCode="#,##0">
                  <c:v>494509</c:v>
                </c:pt>
                <c:pt idx="63" formatCode="#,##0">
                  <c:v>494523</c:v>
                </c:pt>
                <c:pt idx="64" formatCode="#,##0">
                  <c:v>494458</c:v>
                </c:pt>
                <c:pt idx="65" formatCode="#,##0">
                  <c:v>494333</c:v>
                </c:pt>
              </c:numCache>
            </c:numRef>
          </c:val>
          <c:smooth val="0"/>
          <c:extLst>
            <c:ext xmlns:c16="http://schemas.microsoft.com/office/drawing/2014/chart" uri="{C3380CC4-5D6E-409C-BE32-E72D297353CC}">
              <c16:uniqueId val="{00000032-4C8D-4805-9E6E-0DFBC8407C9C}"/>
            </c:ext>
          </c:extLst>
        </c:ser>
        <c:dLbls>
          <c:showLegendKey val="0"/>
          <c:showVal val="0"/>
          <c:showCatName val="0"/>
          <c:showSerName val="0"/>
          <c:showPercent val="0"/>
          <c:showBubbleSize val="0"/>
        </c:dLbls>
        <c:smooth val="0"/>
        <c:axId val="595450824"/>
        <c:axId val="595450168"/>
      </c:lineChart>
      <c:catAx>
        <c:axId val="595450824"/>
        <c:scaling>
          <c:orientation val="minMax"/>
        </c:scaling>
        <c:delete val="0"/>
        <c:axPos val="b"/>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fi-FI"/>
          </a:p>
        </c:txPr>
        <c:crossAx val="595450168"/>
        <c:crosses val="autoZero"/>
        <c:auto val="1"/>
        <c:lblAlgn val="ctr"/>
        <c:lblOffset val="100"/>
        <c:tickLblSkip val="5"/>
        <c:noMultiLvlLbl val="0"/>
      </c:catAx>
      <c:valAx>
        <c:axId val="595450168"/>
        <c:scaling>
          <c:orientation val="minMax"/>
          <c:min val="0"/>
        </c:scaling>
        <c:delete val="0"/>
        <c:axPos val="l"/>
        <c:majorGridlines>
          <c:spPr>
            <a:ln w="9525" cap="flat" cmpd="sng" algn="ctr">
              <a:solidFill>
                <a:schemeClr val="tx2">
                  <a:lumMod val="15000"/>
                  <a:lumOff val="85000"/>
                </a:schemeClr>
              </a:solidFill>
              <a:round/>
            </a:ln>
            <a:effectLst/>
          </c:spPr>
        </c:majorGridlines>
        <c:title>
          <c:tx>
            <c:rich>
              <a:bodyPr rot="0" spcFirstLastPara="1" vertOverflow="ellipsis" wrap="square" anchor="ctr" anchorCtr="1"/>
              <a:lstStyle/>
              <a:p>
                <a:pPr>
                  <a:defRPr sz="1000" b="1" i="0" u="none" strike="noStrike" kern="1200" baseline="0">
                    <a:solidFill>
                      <a:schemeClr val="tx2"/>
                    </a:solidFill>
                    <a:latin typeface="+mn-lt"/>
                    <a:ea typeface="+mn-ea"/>
                    <a:cs typeface="+mn-cs"/>
                  </a:defRPr>
                </a:pPr>
                <a:r>
                  <a:rPr lang="en-US" sz="1000"/>
                  <a:t>Väkiluku</a:t>
                </a:r>
              </a:p>
            </c:rich>
          </c:tx>
          <c:layout>
            <c:manualLayout>
              <c:xMode val="edge"/>
              <c:yMode val="edge"/>
              <c:x val="4.7975219099425813E-3"/>
              <c:y val="2.7025797473774354E-2"/>
            </c:manualLayout>
          </c:layout>
          <c:overlay val="0"/>
          <c:spPr>
            <a:noFill/>
            <a:ln>
              <a:noFill/>
            </a:ln>
            <a:effectLst/>
          </c:spPr>
          <c:txPr>
            <a:bodyPr rot="0" spcFirstLastPara="1" vertOverflow="ellipsis" wrap="square" anchor="ctr" anchorCtr="1"/>
            <a:lstStyle/>
            <a:p>
              <a:pPr>
                <a:defRPr sz="1000" b="1" i="0" u="none" strike="noStrike" kern="1200" baseline="0">
                  <a:solidFill>
                    <a:schemeClr val="tx2"/>
                  </a:solidFill>
                  <a:latin typeface="+mn-lt"/>
                  <a:ea typeface="+mn-ea"/>
                  <a:cs typeface="+mn-cs"/>
                </a:defRPr>
              </a:pPr>
              <a:endParaRPr lang="fi-FI"/>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fi-FI"/>
          </a:p>
        </c:txPr>
        <c:crossAx val="595450824"/>
        <c:crosses val="autoZero"/>
        <c:crossBetween val="between"/>
      </c:valAx>
      <c:spPr>
        <a:noFill/>
        <a:ln>
          <a:solidFill>
            <a:schemeClr val="tx2"/>
          </a:solidFill>
        </a:ln>
        <a:effectLst/>
      </c:spPr>
    </c:plotArea>
    <c:legend>
      <c:legendPos val="b"/>
      <c:layout>
        <c:manualLayout>
          <c:xMode val="edge"/>
          <c:yMode val="edge"/>
          <c:x val="9.6701546287901646E-2"/>
          <c:y val="0.61737065581959605"/>
          <c:w val="0.2795204996474262"/>
          <c:h val="0.26576304146150004"/>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rgbClr val="1F497D"/>
      </a:solidFill>
      <a:round/>
    </a:ln>
    <a:effectLst/>
  </c:spPr>
  <c:txPr>
    <a:bodyPr/>
    <a:lstStyle/>
    <a:p>
      <a:pPr>
        <a:defRPr/>
      </a:pPr>
      <a:endParaRPr lang="fi-FI"/>
    </a:p>
  </c:txPr>
  <c:externalData r:id="rId4">
    <c:autoUpdate val="0"/>
  </c:externalData>
  <c:userShapes r:id="rId5"/>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r>
              <a:rPr lang="fi-FI" sz="1400"/>
              <a:t>Satakunnan väestönkehitys 1975–2020 ja Tilastokeskuksen väestöennusteet</a:t>
            </a:r>
          </a:p>
        </c:rich>
      </c:tx>
      <c:layout>
        <c:manualLayout>
          <c:xMode val="edge"/>
          <c:yMode val="edge"/>
          <c:x val="0.1555618515160673"/>
          <c:y val="2.0391779062299293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fi-FI"/>
        </a:p>
      </c:txPr>
    </c:title>
    <c:autoTitleDeleted val="0"/>
    <c:plotArea>
      <c:layout>
        <c:manualLayout>
          <c:layoutTarget val="inner"/>
          <c:xMode val="edge"/>
          <c:yMode val="edge"/>
          <c:x val="7.9077893623451204E-2"/>
          <c:y val="8.4036787268964533E-2"/>
          <c:w val="0.89620126926563914"/>
          <c:h val="0.82743256262042386"/>
        </c:manualLayout>
      </c:layout>
      <c:lineChart>
        <c:grouping val="standard"/>
        <c:varyColors val="0"/>
        <c:ser>
          <c:idx val="0"/>
          <c:order val="0"/>
          <c:tx>
            <c:strRef>
              <c:f>'Diat 6–34 tiedot'!$A$13</c:f>
              <c:strCache>
                <c:ptCount val="1"/>
                <c:pt idx="0">
                  <c:v>Satakunta toteutunut</c:v>
                </c:pt>
              </c:strCache>
            </c:strRef>
          </c:tx>
          <c:spPr>
            <a:ln w="38100" cap="rnd">
              <a:solidFill>
                <a:schemeClr val="tx2"/>
              </a:solidFill>
              <a:round/>
            </a:ln>
            <a:effectLst>
              <a:outerShdw blurRad="40000" dist="23000" dir="5400000" rotWithShape="0">
                <a:srgbClr val="000000">
                  <a:alpha val="35000"/>
                </a:srgbClr>
              </a:outerShdw>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1D4C-432B-8DA9-DB515ED4C929}"/>
                </c:ext>
              </c:extLst>
            </c:dLbl>
            <c:dLbl>
              <c:idx val="1"/>
              <c:delete val="1"/>
              <c:extLst>
                <c:ext xmlns:c15="http://schemas.microsoft.com/office/drawing/2012/chart" uri="{CE6537A1-D6FC-4f65-9D91-7224C49458BB}"/>
                <c:ext xmlns:c16="http://schemas.microsoft.com/office/drawing/2014/chart" uri="{C3380CC4-5D6E-409C-BE32-E72D297353CC}">
                  <c16:uniqueId val="{00000001-1D4C-432B-8DA9-DB515ED4C929}"/>
                </c:ext>
              </c:extLst>
            </c:dLbl>
            <c:dLbl>
              <c:idx val="2"/>
              <c:delete val="1"/>
              <c:extLst>
                <c:ext xmlns:c15="http://schemas.microsoft.com/office/drawing/2012/chart" uri="{CE6537A1-D6FC-4f65-9D91-7224C49458BB}"/>
                <c:ext xmlns:c16="http://schemas.microsoft.com/office/drawing/2014/chart" uri="{C3380CC4-5D6E-409C-BE32-E72D297353CC}">
                  <c16:uniqueId val="{00000002-1D4C-432B-8DA9-DB515ED4C929}"/>
                </c:ext>
              </c:extLst>
            </c:dLbl>
            <c:dLbl>
              <c:idx val="3"/>
              <c:delete val="1"/>
              <c:extLst>
                <c:ext xmlns:c15="http://schemas.microsoft.com/office/drawing/2012/chart" uri="{CE6537A1-D6FC-4f65-9D91-7224C49458BB}"/>
                <c:ext xmlns:c16="http://schemas.microsoft.com/office/drawing/2014/chart" uri="{C3380CC4-5D6E-409C-BE32-E72D297353CC}">
                  <c16:uniqueId val="{00000003-1D4C-432B-8DA9-DB515ED4C929}"/>
                </c:ext>
              </c:extLst>
            </c:dLbl>
            <c:dLbl>
              <c:idx val="4"/>
              <c:delete val="1"/>
              <c:extLst>
                <c:ext xmlns:c15="http://schemas.microsoft.com/office/drawing/2012/chart" uri="{CE6537A1-D6FC-4f65-9D91-7224C49458BB}"/>
                <c:ext xmlns:c16="http://schemas.microsoft.com/office/drawing/2014/chart" uri="{C3380CC4-5D6E-409C-BE32-E72D297353CC}">
                  <c16:uniqueId val="{00000004-1D4C-432B-8DA9-DB515ED4C929}"/>
                </c:ext>
              </c:extLst>
            </c:dLbl>
            <c:dLbl>
              <c:idx val="5"/>
              <c:delete val="1"/>
              <c:extLst>
                <c:ext xmlns:c15="http://schemas.microsoft.com/office/drawing/2012/chart" uri="{CE6537A1-D6FC-4f65-9D91-7224C49458BB}"/>
                <c:ext xmlns:c16="http://schemas.microsoft.com/office/drawing/2014/chart" uri="{C3380CC4-5D6E-409C-BE32-E72D297353CC}">
                  <c16:uniqueId val="{00000005-1D4C-432B-8DA9-DB515ED4C929}"/>
                </c:ext>
              </c:extLst>
            </c:dLbl>
            <c:dLbl>
              <c:idx val="6"/>
              <c:delete val="1"/>
              <c:extLst>
                <c:ext xmlns:c15="http://schemas.microsoft.com/office/drawing/2012/chart" uri="{CE6537A1-D6FC-4f65-9D91-7224C49458BB}"/>
                <c:ext xmlns:c16="http://schemas.microsoft.com/office/drawing/2014/chart" uri="{C3380CC4-5D6E-409C-BE32-E72D297353CC}">
                  <c16:uniqueId val="{00000006-1D4C-432B-8DA9-DB515ED4C929}"/>
                </c:ext>
              </c:extLst>
            </c:dLbl>
            <c:dLbl>
              <c:idx val="7"/>
              <c:delete val="1"/>
              <c:extLst>
                <c:ext xmlns:c15="http://schemas.microsoft.com/office/drawing/2012/chart" uri="{CE6537A1-D6FC-4f65-9D91-7224C49458BB}"/>
                <c:ext xmlns:c16="http://schemas.microsoft.com/office/drawing/2014/chart" uri="{C3380CC4-5D6E-409C-BE32-E72D297353CC}">
                  <c16:uniqueId val="{00000007-1D4C-432B-8DA9-DB515ED4C929}"/>
                </c:ext>
              </c:extLst>
            </c:dLbl>
            <c:dLbl>
              <c:idx val="8"/>
              <c:delete val="1"/>
              <c:extLst>
                <c:ext xmlns:c15="http://schemas.microsoft.com/office/drawing/2012/chart" uri="{CE6537A1-D6FC-4f65-9D91-7224C49458BB}"/>
                <c:ext xmlns:c16="http://schemas.microsoft.com/office/drawing/2014/chart" uri="{C3380CC4-5D6E-409C-BE32-E72D297353CC}">
                  <c16:uniqueId val="{00000008-1D4C-432B-8DA9-DB515ED4C929}"/>
                </c:ext>
              </c:extLst>
            </c:dLbl>
            <c:dLbl>
              <c:idx val="9"/>
              <c:delete val="1"/>
              <c:extLst>
                <c:ext xmlns:c15="http://schemas.microsoft.com/office/drawing/2012/chart" uri="{CE6537A1-D6FC-4f65-9D91-7224C49458BB}"/>
                <c:ext xmlns:c16="http://schemas.microsoft.com/office/drawing/2014/chart" uri="{C3380CC4-5D6E-409C-BE32-E72D297353CC}">
                  <c16:uniqueId val="{00000009-1D4C-432B-8DA9-DB515ED4C929}"/>
                </c:ext>
              </c:extLst>
            </c:dLbl>
            <c:dLbl>
              <c:idx val="10"/>
              <c:delete val="1"/>
              <c:extLst>
                <c:ext xmlns:c15="http://schemas.microsoft.com/office/drawing/2012/chart" uri="{CE6537A1-D6FC-4f65-9D91-7224C49458BB}"/>
                <c:ext xmlns:c16="http://schemas.microsoft.com/office/drawing/2014/chart" uri="{C3380CC4-5D6E-409C-BE32-E72D297353CC}">
                  <c16:uniqueId val="{0000000A-1D4C-432B-8DA9-DB515ED4C929}"/>
                </c:ext>
              </c:extLst>
            </c:dLbl>
            <c:dLbl>
              <c:idx val="11"/>
              <c:delete val="1"/>
              <c:extLst>
                <c:ext xmlns:c15="http://schemas.microsoft.com/office/drawing/2012/chart" uri="{CE6537A1-D6FC-4f65-9D91-7224C49458BB}"/>
                <c:ext xmlns:c16="http://schemas.microsoft.com/office/drawing/2014/chart" uri="{C3380CC4-5D6E-409C-BE32-E72D297353CC}">
                  <c16:uniqueId val="{0000000B-1D4C-432B-8DA9-DB515ED4C929}"/>
                </c:ext>
              </c:extLst>
            </c:dLbl>
            <c:dLbl>
              <c:idx val="12"/>
              <c:delete val="1"/>
              <c:extLst>
                <c:ext xmlns:c15="http://schemas.microsoft.com/office/drawing/2012/chart" uri="{CE6537A1-D6FC-4f65-9D91-7224C49458BB}"/>
                <c:ext xmlns:c16="http://schemas.microsoft.com/office/drawing/2014/chart" uri="{C3380CC4-5D6E-409C-BE32-E72D297353CC}">
                  <c16:uniqueId val="{0000000C-1D4C-432B-8DA9-DB515ED4C929}"/>
                </c:ext>
              </c:extLst>
            </c:dLbl>
            <c:dLbl>
              <c:idx val="13"/>
              <c:delete val="1"/>
              <c:extLst>
                <c:ext xmlns:c15="http://schemas.microsoft.com/office/drawing/2012/chart" uri="{CE6537A1-D6FC-4f65-9D91-7224C49458BB}"/>
                <c:ext xmlns:c16="http://schemas.microsoft.com/office/drawing/2014/chart" uri="{C3380CC4-5D6E-409C-BE32-E72D297353CC}">
                  <c16:uniqueId val="{0000000D-1D4C-432B-8DA9-DB515ED4C929}"/>
                </c:ext>
              </c:extLst>
            </c:dLbl>
            <c:dLbl>
              <c:idx val="14"/>
              <c:delete val="1"/>
              <c:extLst>
                <c:ext xmlns:c15="http://schemas.microsoft.com/office/drawing/2012/chart" uri="{CE6537A1-D6FC-4f65-9D91-7224C49458BB}"/>
                <c:ext xmlns:c16="http://schemas.microsoft.com/office/drawing/2014/chart" uri="{C3380CC4-5D6E-409C-BE32-E72D297353CC}">
                  <c16:uniqueId val="{0000000E-1D4C-432B-8DA9-DB515ED4C929}"/>
                </c:ext>
              </c:extLst>
            </c:dLbl>
            <c:dLbl>
              <c:idx val="15"/>
              <c:delete val="1"/>
              <c:extLst>
                <c:ext xmlns:c15="http://schemas.microsoft.com/office/drawing/2012/chart" uri="{CE6537A1-D6FC-4f65-9D91-7224C49458BB}"/>
                <c:ext xmlns:c16="http://schemas.microsoft.com/office/drawing/2014/chart" uri="{C3380CC4-5D6E-409C-BE32-E72D297353CC}">
                  <c16:uniqueId val="{0000000F-1D4C-432B-8DA9-DB515ED4C929}"/>
                </c:ext>
              </c:extLst>
            </c:dLbl>
            <c:dLbl>
              <c:idx val="16"/>
              <c:delete val="1"/>
              <c:extLst>
                <c:ext xmlns:c15="http://schemas.microsoft.com/office/drawing/2012/chart" uri="{CE6537A1-D6FC-4f65-9D91-7224C49458BB}"/>
                <c:ext xmlns:c16="http://schemas.microsoft.com/office/drawing/2014/chart" uri="{C3380CC4-5D6E-409C-BE32-E72D297353CC}">
                  <c16:uniqueId val="{00000010-1D4C-432B-8DA9-DB515ED4C929}"/>
                </c:ext>
              </c:extLst>
            </c:dLbl>
            <c:dLbl>
              <c:idx val="17"/>
              <c:delete val="1"/>
              <c:extLst>
                <c:ext xmlns:c15="http://schemas.microsoft.com/office/drawing/2012/chart" uri="{CE6537A1-D6FC-4f65-9D91-7224C49458BB}"/>
                <c:ext xmlns:c16="http://schemas.microsoft.com/office/drawing/2014/chart" uri="{C3380CC4-5D6E-409C-BE32-E72D297353CC}">
                  <c16:uniqueId val="{00000011-1D4C-432B-8DA9-DB515ED4C929}"/>
                </c:ext>
              </c:extLst>
            </c:dLbl>
            <c:dLbl>
              <c:idx val="18"/>
              <c:delete val="1"/>
              <c:extLst>
                <c:ext xmlns:c15="http://schemas.microsoft.com/office/drawing/2012/chart" uri="{CE6537A1-D6FC-4f65-9D91-7224C49458BB}"/>
                <c:ext xmlns:c16="http://schemas.microsoft.com/office/drawing/2014/chart" uri="{C3380CC4-5D6E-409C-BE32-E72D297353CC}">
                  <c16:uniqueId val="{00000012-1D4C-432B-8DA9-DB515ED4C929}"/>
                </c:ext>
              </c:extLst>
            </c:dLbl>
            <c:dLbl>
              <c:idx val="19"/>
              <c:delete val="1"/>
              <c:extLst>
                <c:ext xmlns:c15="http://schemas.microsoft.com/office/drawing/2012/chart" uri="{CE6537A1-D6FC-4f65-9D91-7224C49458BB}"/>
                <c:ext xmlns:c16="http://schemas.microsoft.com/office/drawing/2014/chart" uri="{C3380CC4-5D6E-409C-BE32-E72D297353CC}">
                  <c16:uniqueId val="{00000013-1D4C-432B-8DA9-DB515ED4C929}"/>
                </c:ext>
              </c:extLst>
            </c:dLbl>
            <c:dLbl>
              <c:idx val="20"/>
              <c:delete val="1"/>
              <c:extLst>
                <c:ext xmlns:c15="http://schemas.microsoft.com/office/drawing/2012/chart" uri="{CE6537A1-D6FC-4f65-9D91-7224C49458BB}"/>
                <c:ext xmlns:c16="http://schemas.microsoft.com/office/drawing/2014/chart" uri="{C3380CC4-5D6E-409C-BE32-E72D297353CC}">
                  <c16:uniqueId val="{00000014-1D4C-432B-8DA9-DB515ED4C929}"/>
                </c:ext>
              </c:extLst>
            </c:dLbl>
            <c:dLbl>
              <c:idx val="21"/>
              <c:delete val="1"/>
              <c:extLst>
                <c:ext xmlns:c15="http://schemas.microsoft.com/office/drawing/2012/chart" uri="{CE6537A1-D6FC-4f65-9D91-7224C49458BB}"/>
                <c:ext xmlns:c16="http://schemas.microsoft.com/office/drawing/2014/chart" uri="{C3380CC4-5D6E-409C-BE32-E72D297353CC}">
                  <c16:uniqueId val="{00000015-1D4C-432B-8DA9-DB515ED4C929}"/>
                </c:ext>
              </c:extLst>
            </c:dLbl>
            <c:dLbl>
              <c:idx val="22"/>
              <c:delete val="1"/>
              <c:extLst>
                <c:ext xmlns:c15="http://schemas.microsoft.com/office/drawing/2012/chart" uri="{CE6537A1-D6FC-4f65-9D91-7224C49458BB}"/>
                <c:ext xmlns:c16="http://schemas.microsoft.com/office/drawing/2014/chart" uri="{C3380CC4-5D6E-409C-BE32-E72D297353CC}">
                  <c16:uniqueId val="{00000016-1D4C-432B-8DA9-DB515ED4C929}"/>
                </c:ext>
              </c:extLst>
            </c:dLbl>
            <c:dLbl>
              <c:idx val="23"/>
              <c:delete val="1"/>
              <c:extLst>
                <c:ext xmlns:c15="http://schemas.microsoft.com/office/drawing/2012/chart" uri="{CE6537A1-D6FC-4f65-9D91-7224C49458BB}"/>
                <c:ext xmlns:c16="http://schemas.microsoft.com/office/drawing/2014/chart" uri="{C3380CC4-5D6E-409C-BE32-E72D297353CC}">
                  <c16:uniqueId val="{00000017-1D4C-432B-8DA9-DB515ED4C929}"/>
                </c:ext>
              </c:extLst>
            </c:dLbl>
            <c:dLbl>
              <c:idx val="24"/>
              <c:delete val="1"/>
              <c:extLst>
                <c:ext xmlns:c15="http://schemas.microsoft.com/office/drawing/2012/chart" uri="{CE6537A1-D6FC-4f65-9D91-7224C49458BB}"/>
                <c:ext xmlns:c16="http://schemas.microsoft.com/office/drawing/2014/chart" uri="{C3380CC4-5D6E-409C-BE32-E72D297353CC}">
                  <c16:uniqueId val="{00000018-1D4C-432B-8DA9-DB515ED4C929}"/>
                </c:ext>
              </c:extLst>
            </c:dLbl>
            <c:dLbl>
              <c:idx val="25"/>
              <c:delete val="1"/>
              <c:extLst>
                <c:ext xmlns:c15="http://schemas.microsoft.com/office/drawing/2012/chart" uri="{CE6537A1-D6FC-4f65-9D91-7224C49458BB}"/>
                <c:ext xmlns:c16="http://schemas.microsoft.com/office/drawing/2014/chart" uri="{C3380CC4-5D6E-409C-BE32-E72D297353CC}">
                  <c16:uniqueId val="{00000019-1D4C-432B-8DA9-DB515ED4C929}"/>
                </c:ext>
              </c:extLst>
            </c:dLbl>
            <c:dLbl>
              <c:idx val="26"/>
              <c:delete val="1"/>
              <c:extLst>
                <c:ext xmlns:c15="http://schemas.microsoft.com/office/drawing/2012/chart" uri="{CE6537A1-D6FC-4f65-9D91-7224C49458BB}"/>
                <c:ext xmlns:c16="http://schemas.microsoft.com/office/drawing/2014/chart" uri="{C3380CC4-5D6E-409C-BE32-E72D297353CC}">
                  <c16:uniqueId val="{0000001A-1D4C-432B-8DA9-DB515ED4C929}"/>
                </c:ext>
              </c:extLst>
            </c:dLbl>
            <c:dLbl>
              <c:idx val="27"/>
              <c:delete val="1"/>
              <c:extLst>
                <c:ext xmlns:c15="http://schemas.microsoft.com/office/drawing/2012/chart" uri="{CE6537A1-D6FC-4f65-9D91-7224C49458BB}"/>
                <c:ext xmlns:c16="http://schemas.microsoft.com/office/drawing/2014/chart" uri="{C3380CC4-5D6E-409C-BE32-E72D297353CC}">
                  <c16:uniqueId val="{0000001B-1D4C-432B-8DA9-DB515ED4C929}"/>
                </c:ext>
              </c:extLst>
            </c:dLbl>
            <c:dLbl>
              <c:idx val="28"/>
              <c:delete val="1"/>
              <c:extLst>
                <c:ext xmlns:c15="http://schemas.microsoft.com/office/drawing/2012/chart" uri="{CE6537A1-D6FC-4f65-9D91-7224C49458BB}"/>
                <c:ext xmlns:c16="http://schemas.microsoft.com/office/drawing/2014/chart" uri="{C3380CC4-5D6E-409C-BE32-E72D297353CC}">
                  <c16:uniqueId val="{0000001C-1D4C-432B-8DA9-DB515ED4C929}"/>
                </c:ext>
              </c:extLst>
            </c:dLbl>
            <c:dLbl>
              <c:idx val="29"/>
              <c:delete val="1"/>
              <c:extLst>
                <c:ext xmlns:c15="http://schemas.microsoft.com/office/drawing/2012/chart" uri="{CE6537A1-D6FC-4f65-9D91-7224C49458BB}"/>
                <c:ext xmlns:c16="http://schemas.microsoft.com/office/drawing/2014/chart" uri="{C3380CC4-5D6E-409C-BE32-E72D297353CC}">
                  <c16:uniqueId val="{0000001D-1D4C-432B-8DA9-DB515ED4C929}"/>
                </c:ext>
              </c:extLst>
            </c:dLbl>
            <c:dLbl>
              <c:idx val="30"/>
              <c:delete val="1"/>
              <c:extLst>
                <c:ext xmlns:c15="http://schemas.microsoft.com/office/drawing/2012/chart" uri="{CE6537A1-D6FC-4f65-9D91-7224C49458BB}"/>
                <c:ext xmlns:c16="http://schemas.microsoft.com/office/drawing/2014/chart" uri="{C3380CC4-5D6E-409C-BE32-E72D297353CC}">
                  <c16:uniqueId val="{0000001E-1D4C-432B-8DA9-DB515ED4C929}"/>
                </c:ext>
              </c:extLst>
            </c:dLbl>
            <c:dLbl>
              <c:idx val="31"/>
              <c:delete val="1"/>
              <c:extLst>
                <c:ext xmlns:c15="http://schemas.microsoft.com/office/drawing/2012/chart" uri="{CE6537A1-D6FC-4f65-9D91-7224C49458BB}"/>
                <c:ext xmlns:c16="http://schemas.microsoft.com/office/drawing/2014/chart" uri="{C3380CC4-5D6E-409C-BE32-E72D297353CC}">
                  <c16:uniqueId val="{0000001F-1D4C-432B-8DA9-DB515ED4C929}"/>
                </c:ext>
              </c:extLst>
            </c:dLbl>
            <c:dLbl>
              <c:idx val="32"/>
              <c:delete val="1"/>
              <c:extLst>
                <c:ext xmlns:c15="http://schemas.microsoft.com/office/drawing/2012/chart" uri="{CE6537A1-D6FC-4f65-9D91-7224C49458BB}"/>
                <c:ext xmlns:c16="http://schemas.microsoft.com/office/drawing/2014/chart" uri="{C3380CC4-5D6E-409C-BE32-E72D297353CC}">
                  <c16:uniqueId val="{00000020-1D4C-432B-8DA9-DB515ED4C929}"/>
                </c:ext>
              </c:extLst>
            </c:dLbl>
            <c:dLbl>
              <c:idx val="33"/>
              <c:delete val="1"/>
              <c:extLst>
                <c:ext xmlns:c15="http://schemas.microsoft.com/office/drawing/2012/chart" uri="{CE6537A1-D6FC-4f65-9D91-7224C49458BB}"/>
                <c:ext xmlns:c16="http://schemas.microsoft.com/office/drawing/2014/chart" uri="{C3380CC4-5D6E-409C-BE32-E72D297353CC}">
                  <c16:uniqueId val="{00000021-1D4C-432B-8DA9-DB515ED4C929}"/>
                </c:ext>
              </c:extLst>
            </c:dLbl>
            <c:dLbl>
              <c:idx val="34"/>
              <c:delete val="1"/>
              <c:extLst>
                <c:ext xmlns:c15="http://schemas.microsoft.com/office/drawing/2012/chart" uri="{CE6537A1-D6FC-4f65-9D91-7224C49458BB}"/>
                <c:ext xmlns:c16="http://schemas.microsoft.com/office/drawing/2014/chart" uri="{C3380CC4-5D6E-409C-BE32-E72D297353CC}">
                  <c16:uniqueId val="{00000022-1D4C-432B-8DA9-DB515ED4C929}"/>
                </c:ext>
              </c:extLst>
            </c:dLbl>
            <c:dLbl>
              <c:idx val="35"/>
              <c:delete val="1"/>
              <c:extLst>
                <c:ext xmlns:c15="http://schemas.microsoft.com/office/drawing/2012/chart" uri="{CE6537A1-D6FC-4f65-9D91-7224C49458BB}"/>
                <c:ext xmlns:c16="http://schemas.microsoft.com/office/drawing/2014/chart" uri="{C3380CC4-5D6E-409C-BE32-E72D297353CC}">
                  <c16:uniqueId val="{00000023-1D4C-432B-8DA9-DB515ED4C929}"/>
                </c:ext>
              </c:extLst>
            </c:dLbl>
            <c:dLbl>
              <c:idx val="36"/>
              <c:delete val="1"/>
              <c:extLst>
                <c:ext xmlns:c15="http://schemas.microsoft.com/office/drawing/2012/chart" uri="{CE6537A1-D6FC-4f65-9D91-7224C49458BB}"/>
                <c:ext xmlns:c16="http://schemas.microsoft.com/office/drawing/2014/chart" uri="{C3380CC4-5D6E-409C-BE32-E72D297353CC}">
                  <c16:uniqueId val="{00000024-1D4C-432B-8DA9-DB515ED4C929}"/>
                </c:ext>
              </c:extLst>
            </c:dLbl>
            <c:dLbl>
              <c:idx val="37"/>
              <c:delete val="1"/>
              <c:extLst>
                <c:ext xmlns:c15="http://schemas.microsoft.com/office/drawing/2012/chart" uri="{CE6537A1-D6FC-4f65-9D91-7224C49458BB}"/>
                <c:ext xmlns:c16="http://schemas.microsoft.com/office/drawing/2014/chart" uri="{C3380CC4-5D6E-409C-BE32-E72D297353CC}">
                  <c16:uniqueId val="{00000025-1D4C-432B-8DA9-DB515ED4C929}"/>
                </c:ext>
              </c:extLst>
            </c:dLbl>
            <c:dLbl>
              <c:idx val="38"/>
              <c:delete val="1"/>
              <c:extLst>
                <c:ext xmlns:c15="http://schemas.microsoft.com/office/drawing/2012/chart" uri="{CE6537A1-D6FC-4f65-9D91-7224C49458BB}"/>
                <c:ext xmlns:c16="http://schemas.microsoft.com/office/drawing/2014/chart" uri="{C3380CC4-5D6E-409C-BE32-E72D297353CC}">
                  <c16:uniqueId val="{00000026-1D4C-432B-8DA9-DB515ED4C929}"/>
                </c:ext>
              </c:extLst>
            </c:dLbl>
            <c:dLbl>
              <c:idx val="39"/>
              <c:delete val="1"/>
              <c:extLst>
                <c:ext xmlns:c15="http://schemas.microsoft.com/office/drawing/2012/chart" uri="{CE6537A1-D6FC-4f65-9D91-7224C49458BB}"/>
                <c:ext xmlns:c16="http://schemas.microsoft.com/office/drawing/2014/chart" uri="{C3380CC4-5D6E-409C-BE32-E72D297353CC}">
                  <c16:uniqueId val="{00000027-1D4C-432B-8DA9-DB515ED4C929}"/>
                </c:ext>
              </c:extLst>
            </c:dLbl>
            <c:dLbl>
              <c:idx val="40"/>
              <c:delete val="1"/>
              <c:extLst>
                <c:ext xmlns:c15="http://schemas.microsoft.com/office/drawing/2012/chart" uri="{CE6537A1-D6FC-4f65-9D91-7224C49458BB}"/>
                <c:ext xmlns:c16="http://schemas.microsoft.com/office/drawing/2014/chart" uri="{C3380CC4-5D6E-409C-BE32-E72D297353CC}">
                  <c16:uniqueId val="{00000028-1D4C-432B-8DA9-DB515ED4C929}"/>
                </c:ext>
              </c:extLst>
            </c:dLbl>
            <c:dLbl>
              <c:idx val="41"/>
              <c:delete val="1"/>
              <c:extLst>
                <c:ext xmlns:c15="http://schemas.microsoft.com/office/drawing/2012/chart" uri="{CE6537A1-D6FC-4f65-9D91-7224C49458BB}"/>
                <c:ext xmlns:c16="http://schemas.microsoft.com/office/drawing/2014/chart" uri="{C3380CC4-5D6E-409C-BE32-E72D297353CC}">
                  <c16:uniqueId val="{00000029-1D4C-432B-8DA9-DB515ED4C929}"/>
                </c:ext>
              </c:extLst>
            </c:dLbl>
            <c:dLbl>
              <c:idx val="42"/>
              <c:delete val="1"/>
              <c:extLst>
                <c:ext xmlns:c15="http://schemas.microsoft.com/office/drawing/2012/chart" uri="{CE6537A1-D6FC-4f65-9D91-7224C49458BB}"/>
                <c:ext xmlns:c16="http://schemas.microsoft.com/office/drawing/2014/chart" uri="{C3380CC4-5D6E-409C-BE32-E72D297353CC}">
                  <c16:uniqueId val="{0000002A-1D4C-432B-8DA9-DB515ED4C929}"/>
                </c:ext>
              </c:extLst>
            </c:dLbl>
            <c:dLbl>
              <c:idx val="43"/>
              <c:delete val="1"/>
              <c:extLst>
                <c:ext xmlns:c15="http://schemas.microsoft.com/office/drawing/2012/chart" uri="{CE6537A1-D6FC-4f65-9D91-7224C49458BB}"/>
                <c:ext xmlns:c16="http://schemas.microsoft.com/office/drawing/2014/chart" uri="{C3380CC4-5D6E-409C-BE32-E72D297353CC}">
                  <c16:uniqueId val="{0000002B-1D4C-432B-8DA9-DB515ED4C929}"/>
                </c:ext>
              </c:extLst>
            </c:dLbl>
            <c:dLbl>
              <c:idx val="44"/>
              <c:delete val="1"/>
              <c:extLst>
                <c:ext xmlns:c15="http://schemas.microsoft.com/office/drawing/2012/chart" uri="{CE6537A1-D6FC-4f65-9D91-7224C49458BB}"/>
                <c:ext xmlns:c16="http://schemas.microsoft.com/office/drawing/2014/chart" uri="{C3380CC4-5D6E-409C-BE32-E72D297353CC}">
                  <c16:uniqueId val="{0000002C-1D4C-432B-8DA9-DB515ED4C929}"/>
                </c:ext>
              </c:extLst>
            </c:dLbl>
            <c:dLbl>
              <c:idx val="45"/>
              <c:layout>
                <c:manualLayout>
                  <c:x val="-6.236778482925355E-2"/>
                  <c:y val="-4.9846571041176069E-2"/>
                </c:manualLayout>
              </c:layout>
              <c:spPr>
                <a:solidFill>
                  <a:srgbClr val="FFFFFF"/>
                </a:solidFill>
                <a:ln>
                  <a:solidFill>
                    <a:srgbClr val="1F497D"/>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2D-1D4C-432B-8DA9-DB515ED4C92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'Diat 6–34 tiedot'!$B$3:$BO$3</c:f>
              <c:numCache>
                <c:formatCode>General</c:formatCode>
                <c:ptCount val="66"/>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numCache>
            </c:numRef>
          </c:cat>
          <c:val>
            <c:numRef>
              <c:f>'Diat 6–34 tiedot'!$B$13:$BO$13</c:f>
              <c:numCache>
                <c:formatCode>#,##0</c:formatCode>
                <c:ptCount val="66"/>
                <c:pt idx="0">
                  <c:v>241538</c:v>
                </c:pt>
                <c:pt idx="1">
                  <c:v>242484</c:v>
                </c:pt>
                <c:pt idx="2">
                  <c:v>242837</c:v>
                </c:pt>
                <c:pt idx="3">
                  <c:v>243188</c:v>
                </c:pt>
                <c:pt idx="4">
                  <c:v>243374</c:v>
                </c:pt>
                <c:pt idx="5">
                  <c:v>243839</c:v>
                </c:pt>
                <c:pt idx="6">
                  <c:v>244333</c:v>
                </c:pt>
                <c:pt idx="7">
                  <c:v>244828</c:v>
                </c:pt>
                <c:pt idx="8">
                  <c:v>245138</c:v>
                </c:pt>
                <c:pt idx="9">
                  <c:v>245547</c:v>
                </c:pt>
                <c:pt idx="10">
                  <c:v>244717</c:v>
                </c:pt>
                <c:pt idx="11">
                  <c:v>243849</c:v>
                </c:pt>
                <c:pt idx="12">
                  <c:v>242794</c:v>
                </c:pt>
                <c:pt idx="13">
                  <c:v>241805</c:v>
                </c:pt>
                <c:pt idx="14">
                  <c:v>240925</c:v>
                </c:pt>
                <c:pt idx="15">
                  <c:v>240777</c:v>
                </c:pt>
                <c:pt idx="16">
                  <c:v>240767</c:v>
                </c:pt>
                <c:pt idx="17">
                  <c:v>240744</c:v>
                </c:pt>
                <c:pt idx="18">
                  <c:v>240519</c:v>
                </c:pt>
                <c:pt idx="19">
                  <c:v>240028</c:v>
                </c:pt>
                <c:pt idx="20">
                  <c:v>239255</c:v>
                </c:pt>
                <c:pt idx="21">
                  <c:v>238057</c:v>
                </c:pt>
                <c:pt idx="22">
                  <c:v>236818</c:v>
                </c:pt>
                <c:pt idx="23">
                  <c:v>235662</c:v>
                </c:pt>
                <c:pt idx="24">
                  <c:v>234233</c:v>
                </c:pt>
                <c:pt idx="25">
                  <c:v>232569</c:v>
                </c:pt>
                <c:pt idx="26">
                  <c:v>231307</c:v>
                </c:pt>
                <c:pt idx="27">
                  <c:v>230480</c:v>
                </c:pt>
                <c:pt idx="28">
                  <c:v>229910</c:v>
                </c:pt>
                <c:pt idx="29">
                  <c:v>229389</c:v>
                </c:pt>
                <c:pt idx="30">
                  <c:v>228675</c:v>
                </c:pt>
                <c:pt idx="31">
                  <c:v>228051</c:v>
                </c:pt>
                <c:pt idx="32">
                  <c:v>227131</c:v>
                </c:pt>
                <c:pt idx="33">
                  <c:v>226358</c:v>
                </c:pt>
                <c:pt idx="34">
                  <c:v>226116</c:v>
                </c:pt>
                <c:pt idx="35">
                  <c:v>225762</c:v>
                </c:pt>
                <c:pt idx="36">
                  <c:v>225302</c:v>
                </c:pt>
                <c:pt idx="37">
                  <c:v>224934</c:v>
                </c:pt>
                <c:pt idx="38">
                  <c:v>224556</c:v>
                </c:pt>
                <c:pt idx="39">
                  <c:v>223983</c:v>
                </c:pt>
                <c:pt idx="40">
                  <c:v>222957</c:v>
                </c:pt>
                <c:pt idx="41">
                  <c:v>221740</c:v>
                </c:pt>
                <c:pt idx="42">
                  <c:v>220398</c:v>
                </c:pt>
                <c:pt idx="43">
                  <c:v>218624</c:v>
                </c:pt>
                <c:pt idx="44">
                  <c:v>216752</c:v>
                </c:pt>
                <c:pt idx="45">
                  <c:v>215416</c:v>
                </c:pt>
              </c:numCache>
            </c:numRef>
          </c:val>
          <c:smooth val="0"/>
          <c:extLst>
            <c:ext xmlns:c16="http://schemas.microsoft.com/office/drawing/2014/chart" uri="{C3380CC4-5D6E-409C-BE32-E72D297353CC}">
              <c16:uniqueId val="{0000002E-1D4C-432B-8DA9-DB515ED4C929}"/>
            </c:ext>
          </c:extLst>
        </c:ser>
        <c:ser>
          <c:idx val="2"/>
          <c:order val="1"/>
          <c:tx>
            <c:strRef>
              <c:f>'Diat 6–34 tiedot'!$A$14</c:f>
              <c:strCache>
                <c:ptCount val="1"/>
                <c:pt idx="0">
                  <c:v>Satakunta ennuste 2019</c:v>
                </c:pt>
              </c:strCache>
            </c:strRef>
          </c:tx>
          <c:spPr>
            <a:ln w="38100" cap="rnd">
              <a:solidFill>
                <a:srgbClr val="FFC000"/>
              </a:solidFill>
              <a:prstDash val="sysDash"/>
              <a:round/>
            </a:ln>
            <a:effectLst>
              <a:outerShdw blurRad="40000" dist="23000" dir="5400000" rotWithShape="0">
                <a:srgbClr val="000000">
                  <a:alpha val="35000"/>
                </a:srgbClr>
              </a:outerShdw>
            </a:effectLst>
          </c:spPr>
          <c:marker>
            <c:symbol val="none"/>
          </c:marker>
          <c:dLbls>
            <c:dLbl>
              <c:idx val="65"/>
              <c:layout>
                <c:manualLayout>
                  <c:x val="-3.0384305429636344E-2"/>
                  <c:y val="-4.98465710411760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F-1D4C-432B-8DA9-DB515ED4C929}"/>
                </c:ext>
              </c:extLst>
            </c:dLbl>
            <c:spPr>
              <a:solidFill>
                <a:srgbClr val="FFFFFF"/>
              </a:solidFill>
              <a:ln>
                <a:solidFill>
                  <a:srgbClr val="FFC000"/>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6–34 tiedot'!$B$3:$BO$3</c:f>
              <c:numCache>
                <c:formatCode>General</c:formatCode>
                <c:ptCount val="66"/>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numCache>
            </c:numRef>
          </c:cat>
          <c:val>
            <c:numRef>
              <c:f>'Diat 6–34 tiedot'!$B$14:$BO$14</c:f>
              <c:numCache>
                <c:formatCode>General</c:formatCode>
                <c:ptCount val="66"/>
                <c:pt idx="44" formatCode="#,##0">
                  <c:v>217235</c:v>
                </c:pt>
                <c:pt idx="45" formatCode="#,##0">
                  <c:v>215887</c:v>
                </c:pt>
                <c:pt idx="46" formatCode="#,##0">
                  <c:v>214572</c:v>
                </c:pt>
                <c:pt idx="47" formatCode="#,##0">
                  <c:v>213276</c:v>
                </c:pt>
                <c:pt idx="48" formatCode="#,##0">
                  <c:v>212000</c:v>
                </c:pt>
                <c:pt idx="49" formatCode="#,##0">
                  <c:v>210735</c:v>
                </c:pt>
                <c:pt idx="50" formatCode="#,##0">
                  <c:v>209482</c:v>
                </c:pt>
                <c:pt idx="51" formatCode="#,##0">
                  <c:v>208229</c:v>
                </c:pt>
                <c:pt idx="52" formatCode="#,##0">
                  <c:v>207000</c:v>
                </c:pt>
                <c:pt idx="53" formatCode="#,##0">
                  <c:v>205787</c:v>
                </c:pt>
                <c:pt idx="54" formatCode="#,##0">
                  <c:v>204575</c:v>
                </c:pt>
                <c:pt idx="55" formatCode="#,##0">
                  <c:v>203356</c:v>
                </c:pt>
                <c:pt idx="56" formatCode="#,##0">
                  <c:v>202140</c:v>
                </c:pt>
                <c:pt idx="57" formatCode="#,##0">
                  <c:v>200926</c:v>
                </c:pt>
                <c:pt idx="58" formatCode="#,##0">
                  <c:v>199712</c:v>
                </c:pt>
                <c:pt idx="59" formatCode="#,##0">
                  <c:v>198489</c:v>
                </c:pt>
                <c:pt idx="60" formatCode="#,##0">
                  <c:v>197283</c:v>
                </c:pt>
                <c:pt idx="61" formatCode="#,##0">
                  <c:v>196083</c:v>
                </c:pt>
                <c:pt idx="62" formatCode="#,##0">
                  <c:v>194898</c:v>
                </c:pt>
                <c:pt idx="63" formatCode="#,##0">
                  <c:v>193721</c:v>
                </c:pt>
                <c:pt idx="64" formatCode="#,##0">
                  <c:v>192563</c:v>
                </c:pt>
                <c:pt idx="65" formatCode="#,##0">
                  <c:v>191403</c:v>
                </c:pt>
              </c:numCache>
            </c:numRef>
          </c:val>
          <c:smooth val="0"/>
          <c:extLst>
            <c:ext xmlns:c16="http://schemas.microsoft.com/office/drawing/2014/chart" uri="{C3380CC4-5D6E-409C-BE32-E72D297353CC}">
              <c16:uniqueId val="{00000030-1D4C-432B-8DA9-DB515ED4C929}"/>
            </c:ext>
          </c:extLst>
        </c:ser>
        <c:ser>
          <c:idx val="3"/>
          <c:order val="2"/>
          <c:tx>
            <c:strRef>
              <c:f>'Diat 6–34 tiedot'!$A$15</c:f>
              <c:strCache>
                <c:ptCount val="1"/>
                <c:pt idx="0">
                  <c:v>Satakunta ennuste 2021</c:v>
                </c:pt>
              </c:strCache>
            </c:strRef>
          </c:tx>
          <c:spPr>
            <a:ln w="38100" cap="rnd">
              <a:solidFill>
                <a:srgbClr val="FF0000"/>
              </a:solidFill>
              <a:prstDash val="sysDash"/>
              <a:round/>
            </a:ln>
            <a:effectLst>
              <a:outerShdw blurRad="40000" dist="23000" dir="5400000" rotWithShape="0">
                <a:srgbClr val="000000">
                  <a:alpha val="35000"/>
                </a:srgbClr>
              </a:outerShdw>
            </a:effectLst>
          </c:spPr>
          <c:marker>
            <c:symbol val="none"/>
          </c:marker>
          <c:dLbls>
            <c:dLbl>
              <c:idx val="65"/>
              <c:layout>
                <c:manualLayout>
                  <c:x val="-3.1983479399617321E-2"/>
                  <c:y val="4.07835581245985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1-1D4C-432B-8DA9-DB515ED4C929}"/>
                </c:ext>
              </c:extLst>
            </c:dLbl>
            <c:spPr>
              <a:solidFill>
                <a:srgbClr val="FFFFFF"/>
              </a:solidFill>
              <a:ln>
                <a:solidFill>
                  <a:srgbClr val="FF0000"/>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6–34 tiedot'!$B$3:$BO$3</c:f>
              <c:numCache>
                <c:formatCode>General</c:formatCode>
                <c:ptCount val="66"/>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numCache>
            </c:numRef>
          </c:cat>
          <c:val>
            <c:numRef>
              <c:f>'Diat 6–34 tiedot'!$B$15:$BO$15</c:f>
              <c:numCache>
                <c:formatCode>General</c:formatCode>
                <c:ptCount val="66"/>
                <c:pt idx="46" formatCode="#,##0">
                  <c:v>214037</c:v>
                </c:pt>
                <c:pt idx="47" formatCode="#,##0">
                  <c:v>212567</c:v>
                </c:pt>
                <c:pt idx="48" formatCode="#,##0">
                  <c:v>211121</c:v>
                </c:pt>
                <c:pt idx="49" formatCode="#,##0">
                  <c:v>209704</c:v>
                </c:pt>
                <c:pt idx="50" formatCode="#,##0">
                  <c:v>208307</c:v>
                </c:pt>
                <c:pt idx="51" formatCode="#,##0">
                  <c:v>206923</c:v>
                </c:pt>
                <c:pt idx="52" formatCode="#,##0">
                  <c:v>205567</c:v>
                </c:pt>
                <c:pt idx="53" formatCode="#,##0">
                  <c:v>204228</c:v>
                </c:pt>
                <c:pt idx="54" formatCode="#,##0">
                  <c:v>202892</c:v>
                </c:pt>
                <c:pt idx="55" formatCode="#,##0">
                  <c:v>201574</c:v>
                </c:pt>
                <c:pt idx="56" formatCode="#,##0">
                  <c:v>200257</c:v>
                </c:pt>
                <c:pt idx="57" formatCode="#,##0">
                  <c:v>198952</c:v>
                </c:pt>
                <c:pt idx="58" formatCode="#,##0">
                  <c:v>197652</c:v>
                </c:pt>
                <c:pt idx="59" formatCode="#,##0">
                  <c:v>196371</c:v>
                </c:pt>
                <c:pt idx="60" formatCode="#,##0">
                  <c:v>195098</c:v>
                </c:pt>
                <c:pt idx="61" formatCode="#,##0">
                  <c:v>193849</c:v>
                </c:pt>
                <c:pt idx="62" formatCode="#,##0">
                  <c:v>192631</c:v>
                </c:pt>
                <c:pt idx="63" formatCode="#,##0">
                  <c:v>191446</c:v>
                </c:pt>
                <c:pt idx="64" formatCode="#,##0">
                  <c:v>190282</c:v>
                </c:pt>
                <c:pt idx="65" formatCode="#,##0">
                  <c:v>189132</c:v>
                </c:pt>
              </c:numCache>
            </c:numRef>
          </c:val>
          <c:smooth val="0"/>
          <c:extLst>
            <c:ext xmlns:c16="http://schemas.microsoft.com/office/drawing/2014/chart" uri="{C3380CC4-5D6E-409C-BE32-E72D297353CC}">
              <c16:uniqueId val="{00000032-1D4C-432B-8DA9-DB515ED4C929}"/>
            </c:ext>
          </c:extLst>
        </c:ser>
        <c:dLbls>
          <c:showLegendKey val="0"/>
          <c:showVal val="0"/>
          <c:showCatName val="0"/>
          <c:showSerName val="0"/>
          <c:showPercent val="0"/>
          <c:showBubbleSize val="0"/>
        </c:dLbls>
        <c:smooth val="0"/>
        <c:axId val="595450824"/>
        <c:axId val="595450168"/>
      </c:lineChart>
      <c:catAx>
        <c:axId val="595450824"/>
        <c:scaling>
          <c:orientation val="minMax"/>
        </c:scaling>
        <c:delete val="0"/>
        <c:axPos val="b"/>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fi-FI"/>
          </a:p>
        </c:txPr>
        <c:crossAx val="595450168"/>
        <c:crosses val="autoZero"/>
        <c:auto val="1"/>
        <c:lblAlgn val="ctr"/>
        <c:lblOffset val="100"/>
        <c:tickLblSkip val="5"/>
        <c:noMultiLvlLbl val="0"/>
      </c:catAx>
      <c:valAx>
        <c:axId val="595450168"/>
        <c:scaling>
          <c:orientation val="minMax"/>
          <c:min val="0"/>
        </c:scaling>
        <c:delete val="0"/>
        <c:axPos val="l"/>
        <c:majorGridlines>
          <c:spPr>
            <a:ln w="9525" cap="flat" cmpd="sng" algn="ctr">
              <a:solidFill>
                <a:schemeClr val="tx2">
                  <a:lumMod val="15000"/>
                  <a:lumOff val="85000"/>
                </a:schemeClr>
              </a:solidFill>
              <a:round/>
            </a:ln>
            <a:effectLst/>
          </c:spPr>
        </c:majorGridlines>
        <c:title>
          <c:tx>
            <c:rich>
              <a:bodyPr rot="0" spcFirstLastPara="1" vertOverflow="ellipsis" wrap="square" anchor="ctr" anchorCtr="1"/>
              <a:lstStyle/>
              <a:p>
                <a:pPr>
                  <a:defRPr sz="1000" b="1" i="0" u="none" strike="noStrike" kern="1200" baseline="0">
                    <a:solidFill>
                      <a:schemeClr val="tx2"/>
                    </a:solidFill>
                    <a:latin typeface="+mn-lt"/>
                    <a:ea typeface="+mn-ea"/>
                    <a:cs typeface="+mn-cs"/>
                  </a:defRPr>
                </a:pPr>
                <a:r>
                  <a:rPr lang="en-US" sz="1000"/>
                  <a:t>Väkiluku</a:t>
                </a:r>
              </a:p>
            </c:rich>
          </c:tx>
          <c:layout>
            <c:manualLayout>
              <c:xMode val="edge"/>
              <c:yMode val="edge"/>
              <c:x val="4.7975219099425813E-3"/>
              <c:y val="2.7025797473774354E-2"/>
            </c:manualLayout>
          </c:layout>
          <c:overlay val="0"/>
          <c:spPr>
            <a:noFill/>
            <a:ln>
              <a:noFill/>
            </a:ln>
            <a:effectLst/>
          </c:spPr>
          <c:txPr>
            <a:bodyPr rot="0" spcFirstLastPara="1" vertOverflow="ellipsis" wrap="square" anchor="ctr" anchorCtr="1"/>
            <a:lstStyle/>
            <a:p>
              <a:pPr>
                <a:defRPr sz="1000" b="1" i="0" u="none" strike="noStrike" kern="1200" baseline="0">
                  <a:solidFill>
                    <a:schemeClr val="tx2"/>
                  </a:solidFill>
                  <a:latin typeface="+mn-lt"/>
                  <a:ea typeface="+mn-ea"/>
                  <a:cs typeface="+mn-cs"/>
                </a:defRPr>
              </a:pPr>
              <a:endParaRPr lang="fi-FI"/>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fi-FI"/>
          </a:p>
        </c:txPr>
        <c:crossAx val="595450824"/>
        <c:crosses val="autoZero"/>
        <c:crossBetween val="between"/>
      </c:valAx>
      <c:spPr>
        <a:noFill/>
        <a:ln>
          <a:solidFill>
            <a:schemeClr val="tx2"/>
          </a:solidFill>
        </a:ln>
        <a:effectLst/>
      </c:spPr>
    </c:plotArea>
    <c:legend>
      <c:legendPos val="b"/>
      <c:layout>
        <c:manualLayout>
          <c:xMode val="edge"/>
          <c:yMode val="edge"/>
          <c:x val="9.6701546287901646E-2"/>
          <c:y val="0.61737065581959605"/>
          <c:w val="0.2795204996474262"/>
          <c:h val="0.26576304146150004"/>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rgbClr val="1F497D"/>
      </a:solidFill>
      <a:round/>
    </a:ln>
    <a:effectLst/>
  </c:spPr>
  <c:txPr>
    <a:bodyPr/>
    <a:lstStyle/>
    <a:p>
      <a:pPr>
        <a:defRPr/>
      </a:pPr>
      <a:endParaRPr lang="fi-FI"/>
    </a:p>
  </c:txPr>
  <c:externalData r:id="rId4">
    <c:autoUpdate val="0"/>
  </c:externalData>
  <c:userShapes r:id="rId5"/>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r>
              <a:rPr lang="fi-FI" sz="1400"/>
              <a:t>Kanta-Hämeen väestönkehitys 1975–2020 ja Tilastokeskuksen väestöennusteet</a:t>
            </a:r>
          </a:p>
        </c:rich>
      </c:tx>
      <c:layout>
        <c:manualLayout>
          <c:xMode val="edge"/>
          <c:yMode val="edge"/>
          <c:x val="0.1555618515160673"/>
          <c:y val="2.0391779062299293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fi-FI"/>
        </a:p>
      </c:txPr>
    </c:title>
    <c:autoTitleDeleted val="0"/>
    <c:plotArea>
      <c:layout>
        <c:manualLayout>
          <c:layoutTarget val="inner"/>
          <c:xMode val="edge"/>
          <c:yMode val="edge"/>
          <c:x val="7.9077893623451204E-2"/>
          <c:y val="8.4036787268964533E-2"/>
          <c:w val="0.89620126926563914"/>
          <c:h val="0.82743256262042386"/>
        </c:manualLayout>
      </c:layout>
      <c:lineChart>
        <c:grouping val="standard"/>
        <c:varyColors val="0"/>
        <c:ser>
          <c:idx val="0"/>
          <c:order val="0"/>
          <c:tx>
            <c:strRef>
              <c:f>'Diat 6–34 tiedot'!$A$16</c:f>
              <c:strCache>
                <c:ptCount val="1"/>
                <c:pt idx="0">
                  <c:v>Kanta-Häme toteutunut</c:v>
                </c:pt>
              </c:strCache>
            </c:strRef>
          </c:tx>
          <c:spPr>
            <a:ln w="38100" cap="rnd">
              <a:solidFill>
                <a:schemeClr val="tx2"/>
              </a:solidFill>
              <a:round/>
            </a:ln>
            <a:effectLst>
              <a:outerShdw blurRad="40000" dist="23000" dir="5400000" rotWithShape="0">
                <a:srgbClr val="000000">
                  <a:alpha val="35000"/>
                </a:srgbClr>
              </a:outerShdw>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E391-4A93-847E-FB861557643A}"/>
                </c:ext>
              </c:extLst>
            </c:dLbl>
            <c:dLbl>
              <c:idx val="1"/>
              <c:delete val="1"/>
              <c:extLst>
                <c:ext xmlns:c15="http://schemas.microsoft.com/office/drawing/2012/chart" uri="{CE6537A1-D6FC-4f65-9D91-7224C49458BB}"/>
                <c:ext xmlns:c16="http://schemas.microsoft.com/office/drawing/2014/chart" uri="{C3380CC4-5D6E-409C-BE32-E72D297353CC}">
                  <c16:uniqueId val="{00000001-E391-4A93-847E-FB861557643A}"/>
                </c:ext>
              </c:extLst>
            </c:dLbl>
            <c:dLbl>
              <c:idx val="2"/>
              <c:delete val="1"/>
              <c:extLst>
                <c:ext xmlns:c15="http://schemas.microsoft.com/office/drawing/2012/chart" uri="{CE6537A1-D6FC-4f65-9D91-7224C49458BB}"/>
                <c:ext xmlns:c16="http://schemas.microsoft.com/office/drawing/2014/chart" uri="{C3380CC4-5D6E-409C-BE32-E72D297353CC}">
                  <c16:uniqueId val="{00000002-E391-4A93-847E-FB861557643A}"/>
                </c:ext>
              </c:extLst>
            </c:dLbl>
            <c:dLbl>
              <c:idx val="3"/>
              <c:delete val="1"/>
              <c:extLst>
                <c:ext xmlns:c15="http://schemas.microsoft.com/office/drawing/2012/chart" uri="{CE6537A1-D6FC-4f65-9D91-7224C49458BB}"/>
                <c:ext xmlns:c16="http://schemas.microsoft.com/office/drawing/2014/chart" uri="{C3380CC4-5D6E-409C-BE32-E72D297353CC}">
                  <c16:uniqueId val="{00000003-E391-4A93-847E-FB861557643A}"/>
                </c:ext>
              </c:extLst>
            </c:dLbl>
            <c:dLbl>
              <c:idx val="4"/>
              <c:delete val="1"/>
              <c:extLst>
                <c:ext xmlns:c15="http://schemas.microsoft.com/office/drawing/2012/chart" uri="{CE6537A1-D6FC-4f65-9D91-7224C49458BB}"/>
                <c:ext xmlns:c16="http://schemas.microsoft.com/office/drawing/2014/chart" uri="{C3380CC4-5D6E-409C-BE32-E72D297353CC}">
                  <c16:uniqueId val="{00000004-E391-4A93-847E-FB861557643A}"/>
                </c:ext>
              </c:extLst>
            </c:dLbl>
            <c:dLbl>
              <c:idx val="5"/>
              <c:delete val="1"/>
              <c:extLst>
                <c:ext xmlns:c15="http://schemas.microsoft.com/office/drawing/2012/chart" uri="{CE6537A1-D6FC-4f65-9D91-7224C49458BB}"/>
                <c:ext xmlns:c16="http://schemas.microsoft.com/office/drawing/2014/chart" uri="{C3380CC4-5D6E-409C-BE32-E72D297353CC}">
                  <c16:uniqueId val="{00000005-E391-4A93-847E-FB861557643A}"/>
                </c:ext>
              </c:extLst>
            </c:dLbl>
            <c:dLbl>
              <c:idx val="6"/>
              <c:delete val="1"/>
              <c:extLst>
                <c:ext xmlns:c15="http://schemas.microsoft.com/office/drawing/2012/chart" uri="{CE6537A1-D6FC-4f65-9D91-7224C49458BB}"/>
                <c:ext xmlns:c16="http://schemas.microsoft.com/office/drawing/2014/chart" uri="{C3380CC4-5D6E-409C-BE32-E72D297353CC}">
                  <c16:uniqueId val="{00000006-E391-4A93-847E-FB861557643A}"/>
                </c:ext>
              </c:extLst>
            </c:dLbl>
            <c:dLbl>
              <c:idx val="7"/>
              <c:delete val="1"/>
              <c:extLst>
                <c:ext xmlns:c15="http://schemas.microsoft.com/office/drawing/2012/chart" uri="{CE6537A1-D6FC-4f65-9D91-7224C49458BB}"/>
                <c:ext xmlns:c16="http://schemas.microsoft.com/office/drawing/2014/chart" uri="{C3380CC4-5D6E-409C-BE32-E72D297353CC}">
                  <c16:uniqueId val="{00000007-E391-4A93-847E-FB861557643A}"/>
                </c:ext>
              </c:extLst>
            </c:dLbl>
            <c:dLbl>
              <c:idx val="8"/>
              <c:delete val="1"/>
              <c:extLst>
                <c:ext xmlns:c15="http://schemas.microsoft.com/office/drawing/2012/chart" uri="{CE6537A1-D6FC-4f65-9D91-7224C49458BB}"/>
                <c:ext xmlns:c16="http://schemas.microsoft.com/office/drawing/2014/chart" uri="{C3380CC4-5D6E-409C-BE32-E72D297353CC}">
                  <c16:uniqueId val="{00000008-E391-4A93-847E-FB861557643A}"/>
                </c:ext>
              </c:extLst>
            </c:dLbl>
            <c:dLbl>
              <c:idx val="9"/>
              <c:delete val="1"/>
              <c:extLst>
                <c:ext xmlns:c15="http://schemas.microsoft.com/office/drawing/2012/chart" uri="{CE6537A1-D6FC-4f65-9D91-7224C49458BB}"/>
                <c:ext xmlns:c16="http://schemas.microsoft.com/office/drawing/2014/chart" uri="{C3380CC4-5D6E-409C-BE32-E72D297353CC}">
                  <c16:uniqueId val="{00000009-E391-4A93-847E-FB861557643A}"/>
                </c:ext>
              </c:extLst>
            </c:dLbl>
            <c:dLbl>
              <c:idx val="10"/>
              <c:delete val="1"/>
              <c:extLst>
                <c:ext xmlns:c15="http://schemas.microsoft.com/office/drawing/2012/chart" uri="{CE6537A1-D6FC-4f65-9D91-7224C49458BB}"/>
                <c:ext xmlns:c16="http://schemas.microsoft.com/office/drawing/2014/chart" uri="{C3380CC4-5D6E-409C-BE32-E72D297353CC}">
                  <c16:uniqueId val="{0000000A-E391-4A93-847E-FB861557643A}"/>
                </c:ext>
              </c:extLst>
            </c:dLbl>
            <c:dLbl>
              <c:idx val="11"/>
              <c:delete val="1"/>
              <c:extLst>
                <c:ext xmlns:c15="http://schemas.microsoft.com/office/drawing/2012/chart" uri="{CE6537A1-D6FC-4f65-9D91-7224C49458BB}"/>
                <c:ext xmlns:c16="http://schemas.microsoft.com/office/drawing/2014/chart" uri="{C3380CC4-5D6E-409C-BE32-E72D297353CC}">
                  <c16:uniqueId val="{0000000B-E391-4A93-847E-FB861557643A}"/>
                </c:ext>
              </c:extLst>
            </c:dLbl>
            <c:dLbl>
              <c:idx val="12"/>
              <c:delete val="1"/>
              <c:extLst>
                <c:ext xmlns:c15="http://schemas.microsoft.com/office/drawing/2012/chart" uri="{CE6537A1-D6FC-4f65-9D91-7224C49458BB}"/>
                <c:ext xmlns:c16="http://schemas.microsoft.com/office/drawing/2014/chart" uri="{C3380CC4-5D6E-409C-BE32-E72D297353CC}">
                  <c16:uniqueId val="{0000000C-E391-4A93-847E-FB861557643A}"/>
                </c:ext>
              </c:extLst>
            </c:dLbl>
            <c:dLbl>
              <c:idx val="13"/>
              <c:delete val="1"/>
              <c:extLst>
                <c:ext xmlns:c15="http://schemas.microsoft.com/office/drawing/2012/chart" uri="{CE6537A1-D6FC-4f65-9D91-7224C49458BB}"/>
                <c:ext xmlns:c16="http://schemas.microsoft.com/office/drawing/2014/chart" uri="{C3380CC4-5D6E-409C-BE32-E72D297353CC}">
                  <c16:uniqueId val="{0000000D-E391-4A93-847E-FB861557643A}"/>
                </c:ext>
              </c:extLst>
            </c:dLbl>
            <c:dLbl>
              <c:idx val="14"/>
              <c:delete val="1"/>
              <c:extLst>
                <c:ext xmlns:c15="http://schemas.microsoft.com/office/drawing/2012/chart" uri="{CE6537A1-D6FC-4f65-9D91-7224C49458BB}"/>
                <c:ext xmlns:c16="http://schemas.microsoft.com/office/drawing/2014/chart" uri="{C3380CC4-5D6E-409C-BE32-E72D297353CC}">
                  <c16:uniqueId val="{0000000E-E391-4A93-847E-FB861557643A}"/>
                </c:ext>
              </c:extLst>
            </c:dLbl>
            <c:dLbl>
              <c:idx val="15"/>
              <c:delete val="1"/>
              <c:extLst>
                <c:ext xmlns:c15="http://schemas.microsoft.com/office/drawing/2012/chart" uri="{CE6537A1-D6FC-4f65-9D91-7224C49458BB}"/>
                <c:ext xmlns:c16="http://schemas.microsoft.com/office/drawing/2014/chart" uri="{C3380CC4-5D6E-409C-BE32-E72D297353CC}">
                  <c16:uniqueId val="{0000000F-E391-4A93-847E-FB861557643A}"/>
                </c:ext>
              </c:extLst>
            </c:dLbl>
            <c:dLbl>
              <c:idx val="16"/>
              <c:delete val="1"/>
              <c:extLst>
                <c:ext xmlns:c15="http://schemas.microsoft.com/office/drawing/2012/chart" uri="{CE6537A1-D6FC-4f65-9D91-7224C49458BB}"/>
                <c:ext xmlns:c16="http://schemas.microsoft.com/office/drawing/2014/chart" uri="{C3380CC4-5D6E-409C-BE32-E72D297353CC}">
                  <c16:uniqueId val="{00000010-E391-4A93-847E-FB861557643A}"/>
                </c:ext>
              </c:extLst>
            </c:dLbl>
            <c:dLbl>
              <c:idx val="17"/>
              <c:delete val="1"/>
              <c:extLst>
                <c:ext xmlns:c15="http://schemas.microsoft.com/office/drawing/2012/chart" uri="{CE6537A1-D6FC-4f65-9D91-7224C49458BB}"/>
                <c:ext xmlns:c16="http://schemas.microsoft.com/office/drawing/2014/chart" uri="{C3380CC4-5D6E-409C-BE32-E72D297353CC}">
                  <c16:uniqueId val="{00000011-E391-4A93-847E-FB861557643A}"/>
                </c:ext>
              </c:extLst>
            </c:dLbl>
            <c:dLbl>
              <c:idx val="18"/>
              <c:delete val="1"/>
              <c:extLst>
                <c:ext xmlns:c15="http://schemas.microsoft.com/office/drawing/2012/chart" uri="{CE6537A1-D6FC-4f65-9D91-7224C49458BB}"/>
                <c:ext xmlns:c16="http://schemas.microsoft.com/office/drawing/2014/chart" uri="{C3380CC4-5D6E-409C-BE32-E72D297353CC}">
                  <c16:uniqueId val="{00000012-E391-4A93-847E-FB861557643A}"/>
                </c:ext>
              </c:extLst>
            </c:dLbl>
            <c:dLbl>
              <c:idx val="19"/>
              <c:delete val="1"/>
              <c:extLst>
                <c:ext xmlns:c15="http://schemas.microsoft.com/office/drawing/2012/chart" uri="{CE6537A1-D6FC-4f65-9D91-7224C49458BB}"/>
                <c:ext xmlns:c16="http://schemas.microsoft.com/office/drawing/2014/chart" uri="{C3380CC4-5D6E-409C-BE32-E72D297353CC}">
                  <c16:uniqueId val="{00000013-E391-4A93-847E-FB861557643A}"/>
                </c:ext>
              </c:extLst>
            </c:dLbl>
            <c:dLbl>
              <c:idx val="20"/>
              <c:delete val="1"/>
              <c:extLst>
                <c:ext xmlns:c15="http://schemas.microsoft.com/office/drawing/2012/chart" uri="{CE6537A1-D6FC-4f65-9D91-7224C49458BB}"/>
                <c:ext xmlns:c16="http://schemas.microsoft.com/office/drawing/2014/chart" uri="{C3380CC4-5D6E-409C-BE32-E72D297353CC}">
                  <c16:uniqueId val="{00000014-E391-4A93-847E-FB861557643A}"/>
                </c:ext>
              </c:extLst>
            </c:dLbl>
            <c:dLbl>
              <c:idx val="21"/>
              <c:delete val="1"/>
              <c:extLst>
                <c:ext xmlns:c15="http://schemas.microsoft.com/office/drawing/2012/chart" uri="{CE6537A1-D6FC-4f65-9D91-7224C49458BB}"/>
                <c:ext xmlns:c16="http://schemas.microsoft.com/office/drawing/2014/chart" uri="{C3380CC4-5D6E-409C-BE32-E72D297353CC}">
                  <c16:uniqueId val="{00000015-E391-4A93-847E-FB861557643A}"/>
                </c:ext>
              </c:extLst>
            </c:dLbl>
            <c:dLbl>
              <c:idx val="22"/>
              <c:delete val="1"/>
              <c:extLst>
                <c:ext xmlns:c15="http://schemas.microsoft.com/office/drawing/2012/chart" uri="{CE6537A1-D6FC-4f65-9D91-7224C49458BB}"/>
                <c:ext xmlns:c16="http://schemas.microsoft.com/office/drawing/2014/chart" uri="{C3380CC4-5D6E-409C-BE32-E72D297353CC}">
                  <c16:uniqueId val="{00000016-E391-4A93-847E-FB861557643A}"/>
                </c:ext>
              </c:extLst>
            </c:dLbl>
            <c:dLbl>
              <c:idx val="23"/>
              <c:delete val="1"/>
              <c:extLst>
                <c:ext xmlns:c15="http://schemas.microsoft.com/office/drawing/2012/chart" uri="{CE6537A1-D6FC-4f65-9D91-7224C49458BB}"/>
                <c:ext xmlns:c16="http://schemas.microsoft.com/office/drawing/2014/chart" uri="{C3380CC4-5D6E-409C-BE32-E72D297353CC}">
                  <c16:uniqueId val="{00000017-E391-4A93-847E-FB861557643A}"/>
                </c:ext>
              </c:extLst>
            </c:dLbl>
            <c:dLbl>
              <c:idx val="24"/>
              <c:delete val="1"/>
              <c:extLst>
                <c:ext xmlns:c15="http://schemas.microsoft.com/office/drawing/2012/chart" uri="{CE6537A1-D6FC-4f65-9D91-7224C49458BB}"/>
                <c:ext xmlns:c16="http://schemas.microsoft.com/office/drawing/2014/chart" uri="{C3380CC4-5D6E-409C-BE32-E72D297353CC}">
                  <c16:uniqueId val="{00000018-E391-4A93-847E-FB861557643A}"/>
                </c:ext>
              </c:extLst>
            </c:dLbl>
            <c:dLbl>
              <c:idx val="25"/>
              <c:delete val="1"/>
              <c:extLst>
                <c:ext xmlns:c15="http://schemas.microsoft.com/office/drawing/2012/chart" uri="{CE6537A1-D6FC-4f65-9D91-7224C49458BB}"/>
                <c:ext xmlns:c16="http://schemas.microsoft.com/office/drawing/2014/chart" uri="{C3380CC4-5D6E-409C-BE32-E72D297353CC}">
                  <c16:uniqueId val="{00000019-E391-4A93-847E-FB861557643A}"/>
                </c:ext>
              </c:extLst>
            </c:dLbl>
            <c:dLbl>
              <c:idx val="26"/>
              <c:delete val="1"/>
              <c:extLst>
                <c:ext xmlns:c15="http://schemas.microsoft.com/office/drawing/2012/chart" uri="{CE6537A1-D6FC-4f65-9D91-7224C49458BB}"/>
                <c:ext xmlns:c16="http://schemas.microsoft.com/office/drawing/2014/chart" uri="{C3380CC4-5D6E-409C-BE32-E72D297353CC}">
                  <c16:uniqueId val="{0000001A-E391-4A93-847E-FB861557643A}"/>
                </c:ext>
              </c:extLst>
            </c:dLbl>
            <c:dLbl>
              <c:idx val="27"/>
              <c:delete val="1"/>
              <c:extLst>
                <c:ext xmlns:c15="http://schemas.microsoft.com/office/drawing/2012/chart" uri="{CE6537A1-D6FC-4f65-9D91-7224C49458BB}"/>
                <c:ext xmlns:c16="http://schemas.microsoft.com/office/drawing/2014/chart" uri="{C3380CC4-5D6E-409C-BE32-E72D297353CC}">
                  <c16:uniqueId val="{0000001B-E391-4A93-847E-FB861557643A}"/>
                </c:ext>
              </c:extLst>
            </c:dLbl>
            <c:dLbl>
              <c:idx val="28"/>
              <c:delete val="1"/>
              <c:extLst>
                <c:ext xmlns:c15="http://schemas.microsoft.com/office/drawing/2012/chart" uri="{CE6537A1-D6FC-4f65-9D91-7224C49458BB}"/>
                <c:ext xmlns:c16="http://schemas.microsoft.com/office/drawing/2014/chart" uri="{C3380CC4-5D6E-409C-BE32-E72D297353CC}">
                  <c16:uniqueId val="{0000001C-E391-4A93-847E-FB861557643A}"/>
                </c:ext>
              </c:extLst>
            </c:dLbl>
            <c:dLbl>
              <c:idx val="29"/>
              <c:delete val="1"/>
              <c:extLst>
                <c:ext xmlns:c15="http://schemas.microsoft.com/office/drawing/2012/chart" uri="{CE6537A1-D6FC-4f65-9D91-7224C49458BB}"/>
                <c:ext xmlns:c16="http://schemas.microsoft.com/office/drawing/2014/chart" uri="{C3380CC4-5D6E-409C-BE32-E72D297353CC}">
                  <c16:uniqueId val="{0000001D-E391-4A93-847E-FB861557643A}"/>
                </c:ext>
              </c:extLst>
            </c:dLbl>
            <c:dLbl>
              <c:idx val="30"/>
              <c:delete val="1"/>
              <c:extLst>
                <c:ext xmlns:c15="http://schemas.microsoft.com/office/drawing/2012/chart" uri="{CE6537A1-D6FC-4f65-9D91-7224C49458BB}"/>
                <c:ext xmlns:c16="http://schemas.microsoft.com/office/drawing/2014/chart" uri="{C3380CC4-5D6E-409C-BE32-E72D297353CC}">
                  <c16:uniqueId val="{0000001E-E391-4A93-847E-FB861557643A}"/>
                </c:ext>
              </c:extLst>
            </c:dLbl>
            <c:dLbl>
              <c:idx val="31"/>
              <c:delete val="1"/>
              <c:extLst>
                <c:ext xmlns:c15="http://schemas.microsoft.com/office/drawing/2012/chart" uri="{CE6537A1-D6FC-4f65-9D91-7224C49458BB}"/>
                <c:ext xmlns:c16="http://schemas.microsoft.com/office/drawing/2014/chart" uri="{C3380CC4-5D6E-409C-BE32-E72D297353CC}">
                  <c16:uniqueId val="{0000001F-E391-4A93-847E-FB861557643A}"/>
                </c:ext>
              </c:extLst>
            </c:dLbl>
            <c:dLbl>
              <c:idx val="32"/>
              <c:delete val="1"/>
              <c:extLst>
                <c:ext xmlns:c15="http://schemas.microsoft.com/office/drawing/2012/chart" uri="{CE6537A1-D6FC-4f65-9D91-7224C49458BB}"/>
                <c:ext xmlns:c16="http://schemas.microsoft.com/office/drawing/2014/chart" uri="{C3380CC4-5D6E-409C-BE32-E72D297353CC}">
                  <c16:uniqueId val="{00000020-E391-4A93-847E-FB861557643A}"/>
                </c:ext>
              </c:extLst>
            </c:dLbl>
            <c:dLbl>
              <c:idx val="33"/>
              <c:delete val="1"/>
              <c:extLst>
                <c:ext xmlns:c15="http://schemas.microsoft.com/office/drawing/2012/chart" uri="{CE6537A1-D6FC-4f65-9D91-7224C49458BB}"/>
                <c:ext xmlns:c16="http://schemas.microsoft.com/office/drawing/2014/chart" uri="{C3380CC4-5D6E-409C-BE32-E72D297353CC}">
                  <c16:uniqueId val="{00000021-E391-4A93-847E-FB861557643A}"/>
                </c:ext>
              </c:extLst>
            </c:dLbl>
            <c:dLbl>
              <c:idx val="34"/>
              <c:delete val="1"/>
              <c:extLst>
                <c:ext xmlns:c15="http://schemas.microsoft.com/office/drawing/2012/chart" uri="{CE6537A1-D6FC-4f65-9D91-7224C49458BB}"/>
                <c:ext xmlns:c16="http://schemas.microsoft.com/office/drawing/2014/chart" uri="{C3380CC4-5D6E-409C-BE32-E72D297353CC}">
                  <c16:uniqueId val="{00000022-E391-4A93-847E-FB861557643A}"/>
                </c:ext>
              </c:extLst>
            </c:dLbl>
            <c:dLbl>
              <c:idx val="35"/>
              <c:delete val="1"/>
              <c:extLst>
                <c:ext xmlns:c15="http://schemas.microsoft.com/office/drawing/2012/chart" uri="{CE6537A1-D6FC-4f65-9D91-7224C49458BB}"/>
                <c:ext xmlns:c16="http://schemas.microsoft.com/office/drawing/2014/chart" uri="{C3380CC4-5D6E-409C-BE32-E72D297353CC}">
                  <c16:uniqueId val="{00000023-E391-4A93-847E-FB861557643A}"/>
                </c:ext>
              </c:extLst>
            </c:dLbl>
            <c:dLbl>
              <c:idx val="36"/>
              <c:delete val="1"/>
              <c:extLst>
                <c:ext xmlns:c15="http://schemas.microsoft.com/office/drawing/2012/chart" uri="{CE6537A1-D6FC-4f65-9D91-7224C49458BB}"/>
                <c:ext xmlns:c16="http://schemas.microsoft.com/office/drawing/2014/chart" uri="{C3380CC4-5D6E-409C-BE32-E72D297353CC}">
                  <c16:uniqueId val="{00000024-E391-4A93-847E-FB861557643A}"/>
                </c:ext>
              </c:extLst>
            </c:dLbl>
            <c:dLbl>
              <c:idx val="37"/>
              <c:delete val="1"/>
              <c:extLst>
                <c:ext xmlns:c15="http://schemas.microsoft.com/office/drawing/2012/chart" uri="{CE6537A1-D6FC-4f65-9D91-7224C49458BB}"/>
                <c:ext xmlns:c16="http://schemas.microsoft.com/office/drawing/2014/chart" uri="{C3380CC4-5D6E-409C-BE32-E72D297353CC}">
                  <c16:uniqueId val="{00000025-E391-4A93-847E-FB861557643A}"/>
                </c:ext>
              </c:extLst>
            </c:dLbl>
            <c:dLbl>
              <c:idx val="38"/>
              <c:delete val="1"/>
              <c:extLst>
                <c:ext xmlns:c15="http://schemas.microsoft.com/office/drawing/2012/chart" uri="{CE6537A1-D6FC-4f65-9D91-7224C49458BB}"/>
                <c:ext xmlns:c16="http://schemas.microsoft.com/office/drawing/2014/chart" uri="{C3380CC4-5D6E-409C-BE32-E72D297353CC}">
                  <c16:uniqueId val="{00000026-E391-4A93-847E-FB861557643A}"/>
                </c:ext>
              </c:extLst>
            </c:dLbl>
            <c:dLbl>
              <c:idx val="39"/>
              <c:delete val="1"/>
              <c:extLst>
                <c:ext xmlns:c15="http://schemas.microsoft.com/office/drawing/2012/chart" uri="{CE6537A1-D6FC-4f65-9D91-7224C49458BB}"/>
                <c:ext xmlns:c16="http://schemas.microsoft.com/office/drawing/2014/chart" uri="{C3380CC4-5D6E-409C-BE32-E72D297353CC}">
                  <c16:uniqueId val="{00000027-E391-4A93-847E-FB861557643A}"/>
                </c:ext>
              </c:extLst>
            </c:dLbl>
            <c:dLbl>
              <c:idx val="40"/>
              <c:delete val="1"/>
              <c:extLst>
                <c:ext xmlns:c15="http://schemas.microsoft.com/office/drawing/2012/chart" uri="{CE6537A1-D6FC-4f65-9D91-7224C49458BB}"/>
                <c:ext xmlns:c16="http://schemas.microsoft.com/office/drawing/2014/chart" uri="{C3380CC4-5D6E-409C-BE32-E72D297353CC}">
                  <c16:uniqueId val="{00000028-E391-4A93-847E-FB861557643A}"/>
                </c:ext>
              </c:extLst>
            </c:dLbl>
            <c:dLbl>
              <c:idx val="41"/>
              <c:delete val="1"/>
              <c:extLst>
                <c:ext xmlns:c15="http://schemas.microsoft.com/office/drawing/2012/chart" uri="{CE6537A1-D6FC-4f65-9D91-7224C49458BB}"/>
                <c:ext xmlns:c16="http://schemas.microsoft.com/office/drawing/2014/chart" uri="{C3380CC4-5D6E-409C-BE32-E72D297353CC}">
                  <c16:uniqueId val="{00000029-E391-4A93-847E-FB861557643A}"/>
                </c:ext>
              </c:extLst>
            </c:dLbl>
            <c:dLbl>
              <c:idx val="42"/>
              <c:delete val="1"/>
              <c:extLst>
                <c:ext xmlns:c15="http://schemas.microsoft.com/office/drawing/2012/chart" uri="{CE6537A1-D6FC-4f65-9D91-7224C49458BB}"/>
                <c:ext xmlns:c16="http://schemas.microsoft.com/office/drawing/2014/chart" uri="{C3380CC4-5D6E-409C-BE32-E72D297353CC}">
                  <c16:uniqueId val="{0000002A-E391-4A93-847E-FB861557643A}"/>
                </c:ext>
              </c:extLst>
            </c:dLbl>
            <c:dLbl>
              <c:idx val="43"/>
              <c:delete val="1"/>
              <c:extLst>
                <c:ext xmlns:c15="http://schemas.microsoft.com/office/drawing/2012/chart" uri="{CE6537A1-D6FC-4f65-9D91-7224C49458BB}"/>
                <c:ext xmlns:c16="http://schemas.microsoft.com/office/drawing/2014/chart" uri="{C3380CC4-5D6E-409C-BE32-E72D297353CC}">
                  <c16:uniqueId val="{0000002B-E391-4A93-847E-FB861557643A}"/>
                </c:ext>
              </c:extLst>
            </c:dLbl>
            <c:dLbl>
              <c:idx val="44"/>
              <c:delete val="1"/>
              <c:extLst>
                <c:ext xmlns:c15="http://schemas.microsoft.com/office/drawing/2012/chart" uri="{CE6537A1-D6FC-4f65-9D91-7224C49458BB}"/>
                <c:ext xmlns:c16="http://schemas.microsoft.com/office/drawing/2014/chart" uri="{C3380CC4-5D6E-409C-BE32-E72D297353CC}">
                  <c16:uniqueId val="{0000002C-E391-4A93-847E-FB861557643A}"/>
                </c:ext>
              </c:extLst>
            </c:dLbl>
            <c:dLbl>
              <c:idx val="45"/>
              <c:layout>
                <c:manualLayout>
                  <c:x val="-6.236778482925355E-2"/>
                  <c:y val="-4.9846571041176069E-2"/>
                </c:manualLayout>
              </c:layout>
              <c:spPr>
                <a:solidFill>
                  <a:srgbClr val="FFFFFF"/>
                </a:solidFill>
                <a:ln>
                  <a:solidFill>
                    <a:srgbClr val="1F497D"/>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2D-E391-4A93-847E-FB861557643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'Diat 6–34 tiedot'!$B$3:$BO$3</c:f>
              <c:numCache>
                <c:formatCode>General</c:formatCode>
                <c:ptCount val="66"/>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numCache>
            </c:numRef>
          </c:cat>
          <c:val>
            <c:numRef>
              <c:f>'Diat 6–34 tiedot'!$B$16:$BO$16</c:f>
              <c:numCache>
                <c:formatCode>#,##0</c:formatCode>
                <c:ptCount val="66"/>
                <c:pt idx="0">
                  <c:v>155506</c:v>
                </c:pt>
                <c:pt idx="1">
                  <c:v>155396</c:v>
                </c:pt>
                <c:pt idx="2">
                  <c:v>155408</c:v>
                </c:pt>
                <c:pt idx="3">
                  <c:v>155376</c:v>
                </c:pt>
                <c:pt idx="4">
                  <c:v>155178</c:v>
                </c:pt>
                <c:pt idx="5">
                  <c:v>155348</c:v>
                </c:pt>
                <c:pt idx="6">
                  <c:v>155554</c:v>
                </c:pt>
                <c:pt idx="7">
                  <c:v>155879</c:v>
                </c:pt>
                <c:pt idx="8">
                  <c:v>157061</c:v>
                </c:pt>
                <c:pt idx="9">
                  <c:v>157598</c:v>
                </c:pt>
                <c:pt idx="10">
                  <c:v>157901</c:v>
                </c:pt>
                <c:pt idx="11">
                  <c:v>158335</c:v>
                </c:pt>
                <c:pt idx="12">
                  <c:v>158739</c:v>
                </c:pt>
                <c:pt idx="13">
                  <c:v>159709</c:v>
                </c:pt>
                <c:pt idx="14">
                  <c:v>161181</c:v>
                </c:pt>
                <c:pt idx="15">
                  <c:v>162248</c:v>
                </c:pt>
                <c:pt idx="16">
                  <c:v>163442</c:v>
                </c:pt>
                <c:pt idx="17">
                  <c:v>164363</c:v>
                </c:pt>
                <c:pt idx="18">
                  <c:v>164767</c:v>
                </c:pt>
                <c:pt idx="19">
                  <c:v>164957</c:v>
                </c:pt>
                <c:pt idx="20">
                  <c:v>164937</c:v>
                </c:pt>
                <c:pt idx="21">
                  <c:v>164892</c:v>
                </c:pt>
                <c:pt idx="22">
                  <c:v>165026</c:v>
                </c:pt>
                <c:pt idx="23">
                  <c:v>164914</c:v>
                </c:pt>
                <c:pt idx="24">
                  <c:v>165190</c:v>
                </c:pt>
                <c:pt idx="25">
                  <c:v>165307</c:v>
                </c:pt>
                <c:pt idx="26">
                  <c:v>165509</c:v>
                </c:pt>
                <c:pt idx="27">
                  <c:v>165886</c:v>
                </c:pt>
                <c:pt idx="28">
                  <c:v>166648</c:v>
                </c:pt>
                <c:pt idx="29">
                  <c:v>167630</c:v>
                </c:pt>
                <c:pt idx="30">
                  <c:v>168381</c:v>
                </c:pt>
                <c:pt idx="31">
                  <c:v>169952</c:v>
                </c:pt>
                <c:pt idx="32">
                  <c:v>171449</c:v>
                </c:pt>
                <c:pt idx="33">
                  <c:v>173041</c:v>
                </c:pt>
                <c:pt idx="34">
                  <c:v>173828</c:v>
                </c:pt>
                <c:pt idx="35">
                  <c:v>174555</c:v>
                </c:pt>
                <c:pt idx="36">
                  <c:v>175230</c:v>
                </c:pt>
                <c:pt idx="37">
                  <c:v>175472</c:v>
                </c:pt>
                <c:pt idx="38">
                  <c:v>175481</c:v>
                </c:pt>
                <c:pt idx="39">
                  <c:v>175350</c:v>
                </c:pt>
                <c:pt idx="40">
                  <c:v>174710</c:v>
                </c:pt>
                <c:pt idx="41">
                  <c:v>173781</c:v>
                </c:pt>
                <c:pt idx="42">
                  <c:v>172720</c:v>
                </c:pt>
                <c:pt idx="43">
                  <c:v>171364</c:v>
                </c:pt>
                <c:pt idx="44">
                  <c:v>170925</c:v>
                </c:pt>
                <c:pt idx="45">
                  <c:v>170577</c:v>
                </c:pt>
              </c:numCache>
            </c:numRef>
          </c:val>
          <c:smooth val="0"/>
          <c:extLst>
            <c:ext xmlns:c16="http://schemas.microsoft.com/office/drawing/2014/chart" uri="{C3380CC4-5D6E-409C-BE32-E72D297353CC}">
              <c16:uniqueId val="{0000002E-E391-4A93-847E-FB861557643A}"/>
            </c:ext>
          </c:extLst>
        </c:ser>
        <c:ser>
          <c:idx val="2"/>
          <c:order val="1"/>
          <c:tx>
            <c:strRef>
              <c:f>'Diat 6–34 tiedot'!$A$17</c:f>
              <c:strCache>
                <c:ptCount val="1"/>
                <c:pt idx="0">
                  <c:v>Kanta-Häme ennuste 2019</c:v>
                </c:pt>
              </c:strCache>
            </c:strRef>
          </c:tx>
          <c:spPr>
            <a:ln w="38100" cap="rnd">
              <a:solidFill>
                <a:srgbClr val="FFC000"/>
              </a:solidFill>
              <a:prstDash val="sysDash"/>
              <a:round/>
            </a:ln>
            <a:effectLst>
              <a:outerShdw blurRad="40000" dist="23000" dir="5400000" rotWithShape="0">
                <a:srgbClr val="000000">
                  <a:alpha val="35000"/>
                </a:srgbClr>
              </a:outerShdw>
            </a:effectLst>
          </c:spPr>
          <c:marker>
            <c:symbol val="none"/>
          </c:marker>
          <c:dLbls>
            <c:dLbl>
              <c:idx val="65"/>
              <c:layout>
                <c:manualLayout>
                  <c:x val="-2.8785131459655604E-2"/>
                  <c:y val="4.53150645828873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F-E391-4A93-847E-FB861557643A}"/>
                </c:ext>
              </c:extLst>
            </c:dLbl>
            <c:spPr>
              <a:solidFill>
                <a:srgbClr val="FFFFFF"/>
              </a:solidFill>
              <a:ln>
                <a:solidFill>
                  <a:srgbClr val="FFC000"/>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6–34 tiedot'!$B$3:$BO$3</c:f>
              <c:numCache>
                <c:formatCode>General</c:formatCode>
                <c:ptCount val="66"/>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numCache>
            </c:numRef>
          </c:cat>
          <c:val>
            <c:numRef>
              <c:f>'Diat 6–34 tiedot'!$B$17:$BO$17</c:f>
              <c:numCache>
                <c:formatCode>General</c:formatCode>
                <c:ptCount val="66"/>
                <c:pt idx="44" formatCode="#,##0">
                  <c:v>170350</c:v>
                </c:pt>
                <c:pt idx="45" formatCode="#,##0">
                  <c:v>169386</c:v>
                </c:pt>
                <c:pt idx="46" formatCode="#,##0">
                  <c:v>168454</c:v>
                </c:pt>
                <c:pt idx="47" formatCode="#,##0">
                  <c:v>167558</c:v>
                </c:pt>
                <c:pt idx="48" formatCode="#,##0">
                  <c:v>166687</c:v>
                </c:pt>
                <c:pt idx="49" formatCode="#,##0">
                  <c:v>165835</c:v>
                </c:pt>
                <c:pt idx="50" formatCode="#,##0">
                  <c:v>164999</c:v>
                </c:pt>
                <c:pt idx="51" formatCode="#,##0">
                  <c:v>164170</c:v>
                </c:pt>
                <c:pt idx="52" formatCode="#,##0">
                  <c:v>163351</c:v>
                </c:pt>
                <c:pt idx="53" formatCode="#,##0">
                  <c:v>162540</c:v>
                </c:pt>
                <c:pt idx="54" formatCode="#,##0">
                  <c:v>161743</c:v>
                </c:pt>
                <c:pt idx="55" formatCode="#,##0">
                  <c:v>160969</c:v>
                </c:pt>
                <c:pt idx="56" formatCode="#,##0">
                  <c:v>160217</c:v>
                </c:pt>
                <c:pt idx="57" formatCode="#,##0">
                  <c:v>159475</c:v>
                </c:pt>
                <c:pt idx="58" formatCode="#,##0">
                  <c:v>158740</c:v>
                </c:pt>
                <c:pt idx="59" formatCode="#,##0">
                  <c:v>158019</c:v>
                </c:pt>
                <c:pt idx="60" formatCode="#,##0">
                  <c:v>157314</c:v>
                </c:pt>
                <c:pt idx="61" formatCode="#,##0">
                  <c:v>156620</c:v>
                </c:pt>
                <c:pt idx="62" formatCode="#,##0">
                  <c:v>155940</c:v>
                </c:pt>
                <c:pt idx="63" formatCode="#,##0">
                  <c:v>155265</c:v>
                </c:pt>
                <c:pt idx="64" formatCode="#,##0">
                  <c:v>154607</c:v>
                </c:pt>
                <c:pt idx="65" formatCode="#,##0">
                  <c:v>153955</c:v>
                </c:pt>
              </c:numCache>
            </c:numRef>
          </c:val>
          <c:smooth val="0"/>
          <c:extLst>
            <c:ext xmlns:c16="http://schemas.microsoft.com/office/drawing/2014/chart" uri="{C3380CC4-5D6E-409C-BE32-E72D297353CC}">
              <c16:uniqueId val="{00000030-E391-4A93-847E-FB861557643A}"/>
            </c:ext>
          </c:extLst>
        </c:ser>
        <c:ser>
          <c:idx val="3"/>
          <c:order val="2"/>
          <c:tx>
            <c:strRef>
              <c:f>'Diat 6–34 tiedot'!$A$18</c:f>
              <c:strCache>
                <c:ptCount val="1"/>
                <c:pt idx="0">
                  <c:v>Kanta-Häme ennuste 2021</c:v>
                </c:pt>
              </c:strCache>
            </c:strRef>
          </c:tx>
          <c:spPr>
            <a:ln w="38100" cap="rnd">
              <a:solidFill>
                <a:srgbClr val="FF0000"/>
              </a:solidFill>
              <a:prstDash val="sysDash"/>
              <a:round/>
            </a:ln>
            <a:effectLst>
              <a:outerShdw blurRad="40000" dist="23000" dir="5400000" rotWithShape="0">
                <a:srgbClr val="000000">
                  <a:alpha val="35000"/>
                </a:srgbClr>
              </a:outerShdw>
            </a:effectLst>
          </c:spPr>
          <c:marker>
            <c:symbol val="none"/>
          </c:marker>
          <c:dLbls>
            <c:dLbl>
              <c:idx val="65"/>
              <c:layout>
                <c:manualLayout>
                  <c:x val="-2.3987609549713022E-2"/>
                  <c:y val="-4.3049311353742951E-2"/>
                </c:manualLayout>
              </c:layout>
              <c:spPr>
                <a:solidFill>
                  <a:srgbClr val="FFFFFF"/>
                </a:solidFill>
                <a:ln>
                  <a:solidFill>
                    <a:srgbClr val="FF0000"/>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31-E391-4A93-847E-FB861557643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'Diat 6–34 tiedot'!$B$3:$BO$3</c:f>
              <c:numCache>
                <c:formatCode>General</c:formatCode>
                <c:ptCount val="66"/>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numCache>
            </c:numRef>
          </c:cat>
          <c:val>
            <c:numRef>
              <c:f>'Diat 6–34 tiedot'!$B$18:$BO$18</c:f>
              <c:numCache>
                <c:formatCode>General</c:formatCode>
                <c:ptCount val="66"/>
                <c:pt idx="46" formatCode="#,##0">
                  <c:v>169954</c:v>
                </c:pt>
                <c:pt idx="47" formatCode="#,##0">
                  <c:v>169268</c:v>
                </c:pt>
                <c:pt idx="48" formatCode="#,##0">
                  <c:v>168626</c:v>
                </c:pt>
                <c:pt idx="49" formatCode="#,##0">
                  <c:v>167997</c:v>
                </c:pt>
                <c:pt idx="50" formatCode="#,##0">
                  <c:v>167381</c:v>
                </c:pt>
                <c:pt idx="51" formatCode="#,##0">
                  <c:v>166772</c:v>
                </c:pt>
                <c:pt idx="52" formatCode="#,##0">
                  <c:v>166170</c:v>
                </c:pt>
                <c:pt idx="53" formatCode="#,##0">
                  <c:v>165568</c:v>
                </c:pt>
                <c:pt idx="54" formatCode="#,##0">
                  <c:v>164972</c:v>
                </c:pt>
                <c:pt idx="55" formatCode="#,##0">
                  <c:v>164397</c:v>
                </c:pt>
                <c:pt idx="56" formatCode="#,##0">
                  <c:v>163836</c:v>
                </c:pt>
                <c:pt idx="57" formatCode="#,##0">
                  <c:v>163286</c:v>
                </c:pt>
                <c:pt idx="58" formatCode="#,##0">
                  <c:v>162743</c:v>
                </c:pt>
                <c:pt idx="59" formatCode="#,##0">
                  <c:v>162202</c:v>
                </c:pt>
                <c:pt idx="60" formatCode="#,##0">
                  <c:v>161681</c:v>
                </c:pt>
                <c:pt idx="61" formatCode="#,##0">
                  <c:v>161172</c:v>
                </c:pt>
                <c:pt idx="62" formatCode="#,##0">
                  <c:v>160674</c:v>
                </c:pt>
                <c:pt idx="63" formatCode="#,##0">
                  <c:v>160184</c:v>
                </c:pt>
                <c:pt idx="64" formatCode="#,##0">
                  <c:v>159716</c:v>
                </c:pt>
                <c:pt idx="65" formatCode="#,##0">
                  <c:v>159251</c:v>
                </c:pt>
              </c:numCache>
            </c:numRef>
          </c:val>
          <c:smooth val="0"/>
          <c:extLst>
            <c:ext xmlns:c16="http://schemas.microsoft.com/office/drawing/2014/chart" uri="{C3380CC4-5D6E-409C-BE32-E72D297353CC}">
              <c16:uniqueId val="{00000032-E391-4A93-847E-FB861557643A}"/>
            </c:ext>
          </c:extLst>
        </c:ser>
        <c:dLbls>
          <c:showLegendKey val="0"/>
          <c:showVal val="0"/>
          <c:showCatName val="0"/>
          <c:showSerName val="0"/>
          <c:showPercent val="0"/>
          <c:showBubbleSize val="0"/>
        </c:dLbls>
        <c:smooth val="0"/>
        <c:axId val="595450824"/>
        <c:axId val="595450168"/>
      </c:lineChart>
      <c:catAx>
        <c:axId val="595450824"/>
        <c:scaling>
          <c:orientation val="minMax"/>
        </c:scaling>
        <c:delete val="0"/>
        <c:axPos val="b"/>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fi-FI"/>
          </a:p>
        </c:txPr>
        <c:crossAx val="595450168"/>
        <c:crosses val="autoZero"/>
        <c:auto val="1"/>
        <c:lblAlgn val="ctr"/>
        <c:lblOffset val="100"/>
        <c:tickLblSkip val="5"/>
        <c:noMultiLvlLbl val="0"/>
      </c:catAx>
      <c:valAx>
        <c:axId val="595450168"/>
        <c:scaling>
          <c:orientation val="minMax"/>
          <c:min val="0"/>
        </c:scaling>
        <c:delete val="0"/>
        <c:axPos val="l"/>
        <c:majorGridlines>
          <c:spPr>
            <a:ln w="9525" cap="flat" cmpd="sng" algn="ctr">
              <a:solidFill>
                <a:schemeClr val="tx2">
                  <a:lumMod val="15000"/>
                  <a:lumOff val="85000"/>
                </a:schemeClr>
              </a:solidFill>
              <a:round/>
            </a:ln>
            <a:effectLst/>
          </c:spPr>
        </c:majorGridlines>
        <c:title>
          <c:tx>
            <c:rich>
              <a:bodyPr rot="0" spcFirstLastPara="1" vertOverflow="ellipsis" wrap="square" anchor="ctr" anchorCtr="1"/>
              <a:lstStyle/>
              <a:p>
                <a:pPr>
                  <a:defRPr sz="1000" b="1" i="0" u="none" strike="noStrike" kern="1200" baseline="0">
                    <a:solidFill>
                      <a:schemeClr val="tx2"/>
                    </a:solidFill>
                    <a:latin typeface="+mn-lt"/>
                    <a:ea typeface="+mn-ea"/>
                    <a:cs typeface="+mn-cs"/>
                  </a:defRPr>
                </a:pPr>
                <a:r>
                  <a:rPr lang="en-US" sz="1000"/>
                  <a:t>Väkiluku</a:t>
                </a:r>
              </a:p>
            </c:rich>
          </c:tx>
          <c:layout>
            <c:manualLayout>
              <c:xMode val="edge"/>
              <c:yMode val="edge"/>
              <c:x val="4.7975219099425813E-3"/>
              <c:y val="2.7025797473774354E-2"/>
            </c:manualLayout>
          </c:layout>
          <c:overlay val="0"/>
          <c:spPr>
            <a:noFill/>
            <a:ln>
              <a:noFill/>
            </a:ln>
            <a:effectLst/>
          </c:spPr>
          <c:txPr>
            <a:bodyPr rot="0" spcFirstLastPara="1" vertOverflow="ellipsis" wrap="square" anchor="ctr" anchorCtr="1"/>
            <a:lstStyle/>
            <a:p>
              <a:pPr>
                <a:defRPr sz="1000" b="1" i="0" u="none" strike="noStrike" kern="1200" baseline="0">
                  <a:solidFill>
                    <a:schemeClr val="tx2"/>
                  </a:solidFill>
                  <a:latin typeface="+mn-lt"/>
                  <a:ea typeface="+mn-ea"/>
                  <a:cs typeface="+mn-cs"/>
                </a:defRPr>
              </a:pPr>
              <a:endParaRPr lang="fi-FI"/>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fi-FI"/>
          </a:p>
        </c:txPr>
        <c:crossAx val="595450824"/>
        <c:crosses val="autoZero"/>
        <c:crossBetween val="between"/>
      </c:valAx>
      <c:spPr>
        <a:noFill/>
        <a:ln>
          <a:solidFill>
            <a:schemeClr val="tx2"/>
          </a:solidFill>
        </a:ln>
        <a:effectLst/>
      </c:spPr>
    </c:plotArea>
    <c:legend>
      <c:legendPos val="b"/>
      <c:layout>
        <c:manualLayout>
          <c:xMode val="edge"/>
          <c:yMode val="edge"/>
          <c:x val="9.6701546287901646E-2"/>
          <c:y val="0.61737065581959605"/>
          <c:w val="0.2795204996474262"/>
          <c:h val="0.26576304146150004"/>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rgbClr val="1F497D"/>
      </a:solidFill>
      <a:round/>
    </a:ln>
    <a:effectLst/>
  </c:spPr>
  <c:txPr>
    <a:bodyPr/>
    <a:lstStyle/>
    <a:p>
      <a:pPr>
        <a:defRPr/>
      </a:pPr>
      <a:endParaRPr lang="fi-FI"/>
    </a:p>
  </c:txPr>
  <c:externalData r:id="rId4">
    <c:autoUpdate val="0"/>
  </c:externalData>
  <c:userShapes r:id="rId5"/>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r>
              <a:rPr lang="fi-FI" sz="1400"/>
              <a:t>Pirkanmaan väestönkehitys 1975–2020 ja Tilastokeskuksen väestöennusteet</a:t>
            </a:r>
          </a:p>
        </c:rich>
      </c:tx>
      <c:layout>
        <c:manualLayout>
          <c:xMode val="edge"/>
          <c:yMode val="edge"/>
          <c:x val="0.1555618515160673"/>
          <c:y val="2.0391779062299293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fi-FI"/>
        </a:p>
      </c:txPr>
    </c:title>
    <c:autoTitleDeleted val="0"/>
    <c:plotArea>
      <c:layout>
        <c:manualLayout>
          <c:layoutTarget val="inner"/>
          <c:xMode val="edge"/>
          <c:yMode val="edge"/>
          <c:x val="7.9077893623451204E-2"/>
          <c:y val="8.4036787268964533E-2"/>
          <c:w val="0.89620126926563914"/>
          <c:h val="0.82743256262042386"/>
        </c:manualLayout>
      </c:layout>
      <c:lineChart>
        <c:grouping val="standard"/>
        <c:varyColors val="0"/>
        <c:ser>
          <c:idx val="0"/>
          <c:order val="0"/>
          <c:tx>
            <c:strRef>
              <c:f>'Diat 6–34 tiedot'!$A$19</c:f>
              <c:strCache>
                <c:ptCount val="1"/>
                <c:pt idx="0">
                  <c:v>Pirkanmaa toteutunut</c:v>
                </c:pt>
              </c:strCache>
            </c:strRef>
          </c:tx>
          <c:spPr>
            <a:ln w="38100" cap="rnd">
              <a:solidFill>
                <a:schemeClr val="tx2"/>
              </a:solidFill>
              <a:round/>
            </a:ln>
            <a:effectLst>
              <a:outerShdw blurRad="40000" dist="23000" dir="5400000" rotWithShape="0">
                <a:srgbClr val="000000">
                  <a:alpha val="35000"/>
                </a:srgbClr>
              </a:outerShdw>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58BE-44E8-A829-4C382EA6AA1C}"/>
                </c:ext>
              </c:extLst>
            </c:dLbl>
            <c:dLbl>
              <c:idx val="1"/>
              <c:delete val="1"/>
              <c:extLst>
                <c:ext xmlns:c15="http://schemas.microsoft.com/office/drawing/2012/chart" uri="{CE6537A1-D6FC-4f65-9D91-7224C49458BB}"/>
                <c:ext xmlns:c16="http://schemas.microsoft.com/office/drawing/2014/chart" uri="{C3380CC4-5D6E-409C-BE32-E72D297353CC}">
                  <c16:uniqueId val="{00000001-58BE-44E8-A829-4C382EA6AA1C}"/>
                </c:ext>
              </c:extLst>
            </c:dLbl>
            <c:dLbl>
              <c:idx val="2"/>
              <c:delete val="1"/>
              <c:extLst>
                <c:ext xmlns:c15="http://schemas.microsoft.com/office/drawing/2012/chart" uri="{CE6537A1-D6FC-4f65-9D91-7224C49458BB}"/>
                <c:ext xmlns:c16="http://schemas.microsoft.com/office/drawing/2014/chart" uri="{C3380CC4-5D6E-409C-BE32-E72D297353CC}">
                  <c16:uniqueId val="{00000002-58BE-44E8-A829-4C382EA6AA1C}"/>
                </c:ext>
              </c:extLst>
            </c:dLbl>
            <c:dLbl>
              <c:idx val="3"/>
              <c:delete val="1"/>
              <c:extLst>
                <c:ext xmlns:c15="http://schemas.microsoft.com/office/drawing/2012/chart" uri="{CE6537A1-D6FC-4f65-9D91-7224C49458BB}"/>
                <c:ext xmlns:c16="http://schemas.microsoft.com/office/drawing/2014/chart" uri="{C3380CC4-5D6E-409C-BE32-E72D297353CC}">
                  <c16:uniqueId val="{00000003-58BE-44E8-A829-4C382EA6AA1C}"/>
                </c:ext>
              </c:extLst>
            </c:dLbl>
            <c:dLbl>
              <c:idx val="4"/>
              <c:delete val="1"/>
              <c:extLst>
                <c:ext xmlns:c15="http://schemas.microsoft.com/office/drawing/2012/chart" uri="{CE6537A1-D6FC-4f65-9D91-7224C49458BB}"/>
                <c:ext xmlns:c16="http://schemas.microsoft.com/office/drawing/2014/chart" uri="{C3380CC4-5D6E-409C-BE32-E72D297353CC}">
                  <c16:uniqueId val="{00000004-58BE-44E8-A829-4C382EA6AA1C}"/>
                </c:ext>
              </c:extLst>
            </c:dLbl>
            <c:dLbl>
              <c:idx val="5"/>
              <c:delete val="1"/>
              <c:extLst>
                <c:ext xmlns:c15="http://schemas.microsoft.com/office/drawing/2012/chart" uri="{CE6537A1-D6FC-4f65-9D91-7224C49458BB}"/>
                <c:ext xmlns:c16="http://schemas.microsoft.com/office/drawing/2014/chart" uri="{C3380CC4-5D6E-409C-BE32-E72D297353CC}">
                  <c16:uniqueId val="{00000005-58BE-44E8-A829-4C382EA6AA1C}"/>
                </c:ext>
              </c:extLst>
            </c:dLbl>
            <c:dLbl>
              <c:idx val="6"/>
              <c:delete val="1"/>
              <c:extLst>
                <c:ext xmlns:c15="http://schemas.microsoft.com/office/drawing/2012/chart" uri="{CE6537A1-D6FC-4f65-9D91-7224C49458BB}"/>
                <c:ext xmlns:c16="http://schemas.microsoft.com/office/drawing/2014/chart" uri="{C3380CC4-5D6E-409C-BE32-E72D297353CC}">
                  <c16:uniqueId val="{00000006-58BE-44E8-A829-4C382EA6AA1C}"/>
                </c:ext>
              </c:extLst>
            </c:dLbl>
            <c:dLbl>
              <c:idx val="7"/>
              <c:delete val="1"/>
              <c:extLst>
                <c:ext xmlns:c15="http://schemas.microsoft.com/office/drawing/2012/chart" uri="{CE6537A1-D6FC-4f65-9D91-7224C49458BB}"/>
                <c:ext xmlns:c16="http://schemas.microsoft.com/office/drawing/2014/chart" uri="{C3380CC4-5D6E-409C-BE32-E72D297353CC}">
                  <c16:uniqueId val="{00000007-58BE-44E8-A829-4C382EA6AA1C}"/>
                </c:ext>
              </c:extLst>
            </c:dLbl>
            <c:dLbl>
              <c:idx val="8"/>
              <c:delete val="1"/>
              <c:extLst>
                <c:ext xmlns:c15="http://schemas.microsoft.com/office/drawing/2012/chart" uri="{CE6537A1-D6FC-4f65-9D91-7224C49458BB}"/>
                <c:ext xmlns:c16="http://schemas.microsoft.com/office/drawing/2014/chart" uri="{C3380CC4-5D6E-409C-BE32-E72D297353CC}">
                  <c16:uniqueId val="{00000008-58BE-44E8-A829-4C382EA6AA1C}"/>
                </c:ext>
              </c:extLst>
            </c:dLbl>
            <c:dLbl>
              <c:idx val="9"/>
              <c:delete val="1"/>
              <c:extLst>
                <c:ext xmlns:c15="http://schemas.microsoft.com/office/drawing/2012/chart" uri="{CE6537A1-D6FC-4f65-9D91-7224C49458BB}"/>
                <c:ext xmlns:c16="http://schemas.microsoft.com/office/drawing/2014/chart" uri="{C3380CC4-5D6E-409C-BE32-E72D297353CC}">
                  <c16:uniqueId val="{00000009-58BE-44E8-A829-4C382EA6AA1C}"/>
                </c:ext>
              </c:extLst>
            </c:dLbl>
            <c:dLbl>
              <c:idx val="10"/>
              <c:delete val="1"/>
              <c:extLst>
                <c:ext xmlns:c15="http://schemas.microsoft.com/office/drawing/2012/chart" uri="{CE6537A1-D6FC-4f65-9D91-7224C49458BB}"/>
                <c:ext xmlns:c16="http://schemas.microsoft.com/office/drawing/2014/chart" uri="{C3380CC4-5D6E-409C-BE32-E72D297353CC}">
                  <c16:uniqueId val="{0000000A-58BE-44E8-A829-4C382EA6AA1C}"/>
                </c:ext>
              </c:extLst>
            </c:dLbl>
            <c:dLbl>
              <c:idx val="11"/>
              <c:delete val="1"/>
              <c:extLst>
                <c:ext xmlns:c15="http://schemas.microsoft.com/office/drawing/2012/chart" uri="{CE6537A1-D6FC-4f65-9D91-7224C49458BB}"/>
                <c:ext xmlns:c16="http://schemas.microsoft.com/office/drawing/2014/chart" uri="{C3380CC4-5D6E-409C-BE32-E72D297353CC}">
                  <c16:uniqueId val="{0000000B-58BE-44E8-A829-4C382EA6AA1C}"/>
                </c:ext>
              </c:extLst>
            </c:dLbl>
            <c:dLbl>
              <c:idx val="12"/>
              <c:delete val="1"/>
              <c:extLst>
                <c:ext xmlns:c15="http://schemas.microsoft.com/office/drawing/2012/chart" uri="{CE6537A1-D6FC-4f65-9D91-7224C49458BB}"/>
                <c:ext xmlns:c16="http://schemas.microsoft.com/office/drawing/2014/chart" uri="{C3380CC4-5D6E-409C-BE32-E72D297353CC}">
                  <c16:uniqueId val="{0000000C-58BE-44E8-A829-4C382EA6AA1C}"/>
                </c:ext>
              </c:extLst>
            </c:dLbl>
            <c:dLbl>
              <c:idx val="13"/>
              <c:delete val="1"/>
              <c:extLst>
                <c:ext xmlns:c15="http://schemas.microsoft.com/office/drawing/2012/chart" uri="{CE6537A1-D6FC-4f65-9D91-7224C49458BB}"/>
                <c:ext xmlns:c16="http://schemas.microsoft.com/office/drawing/2014/chart" uri="{C3380CC4-5D6E-409C-BE32-E72D297353CC}">
                  <c16:uniqueId val="{0000000D-58BE-44E8-A829-4C382EA6AA1C}"/>
                </c:ext>
              </c:extLst>
            </c:dLbl>
            <c:dLbl>
              <c:idx val="14"/>
              <c:delete val="1"/>
              <c:extLst>
                <c:ext xmlns:c15="http://schemas.microsoft.com/office/drawing/2012/chart" uri="{CE6537A1-D6FC-4f65-9D91-7224C49458BB}"/>
                <c:ext xmlns:c16="http://schemas.microsoft.com/office/drawing/2014/chart" uri="{C3380CC4-5D6E-409C-BE32-E72D297353CC}">
                  <c16:uniqueId val="{0000000E-58BE-44E8-A829-4C382EA6AA1C}"/>
                </c:ext>
              </c:extLst>
            </c:dLbl>
            <c:dLbl>
              <c:idx val="15"/>
              <c:delete val="1"/>
              <c:extLst>
                <c:ext xmlns:c15="http://schemas.microsoft.com/office/drawing/2012/chart" uri="{CE6537A1-D6FC-4f65-9D91-7224C49458BB}"/>
                <c:ext xmlns:c16="http://schemas.microsoft.com/office/drawing/2014/chart" uri="{C3380CC4-5D6E-409C-BE32-E72D297353CC}">
                  <c16:uniqueId val="{0000000F-58BE-44E8-A829-4C382EA6AA1C}"/>
                </c:ext>
              </c:extLst>
            </c:dLbl>
            <c:dLbl>
              <c:idx val="16"/>
              <c:delete val="1"/>
              <c:extLst>
                <c:ext xmlns:c15="http://schemas.microsoft.com/office/drawing/2012/chart" uri="{CE6537A1-D6FC-4f65-9D91-7224C49458BB}"/>
                <c:ext xmlns:c16="http://schemas.microsoft.com/office/drawing/2014/chart" uri="{C3380CC4-5D6E-409C-BE32-E72D297353CC}">
                  <c16:uniqueId val="{00000010-58BE-44E8-A829-4C382EA6AA1C}"/>
                </c:ext>
              </c:extLst>
            </c:dLbl>
            <c:dLbl>
              <c:idx val="17"/>
              <c:delete val="1"/>
              <c:extLst>
                <c:ext xmlns:c15="http://schemas.microsoft.com/office/drawing/2012/chart" uri="{CE6537A1-D6FC-4f65-9D91-7224C49458BB}"/>
                <c:ext xmlns:c16="http://schemas.microsoft.com/office/drawing/2014/chart" uri="{C3380CC4-5D6E-409C-BE32-E72D297353CC}">
                  <c16:uniqueId val="{00000011-58BE-44E8-A829-4C382EA6AA1C}"/>
                </c:ext>
              </c:extLst>
            </c:dLbl>
            <c:dLbl>
              <c:idx val="18"/>
              <c:delete val="1"/>
              <c:extLst>
                <c:ext xmlns:c15="http://schemas.microsoft.com/office/drawing/2012/chart" uri="{CE6537A1-D6FC-4f65-9D91-7224C49458BB}"/>
                <c:ext xmlns:c16="http://schemas.microsoft.com/office/drawing/2014/chart" uri="{C3380CC4-5D6E-409C-BE32-E72D297353CC}">
                  <c16:uniqueId val="{00000012-58BE-44E8-A829-4C382EA6AA1C}"/>
                </c:ext>
              </c:extLst>
            </c:dLbl>
            <c:dLbl>
              <c:idx val="19"/>
              <c:delete val="1"/>
              <c:extLst>
                <c:ext xmlns:c15="http://schemas.microsoft.com/office/drawing/2012/chart" uri="{CE6537A1-D6FC-4f65-9D91-7224C49458BB}"/>
                <c:ext xmlns:c16="http://schemas.microsoft.com/office/drawing/2014/chart" uri="{C3380CC4-5D6E-409C-BE32-E72D297353CC}">
                  <c16:uniqueId val="{00000013-58BE-44E8-A829-4C382EA6AA1C}"/>
                </c:ext>
              </c:extLst>
            </c:dLbl>
            <c:dLbl>
              <c:idx val="20"/>
              <c:delete val="1"/>
              <c:extLst>
                <c:ext xmlns:c15="http://schemas.microsoft.com/office/drawing/2012/chart" uri="{CE6537A1-D6FC-4f65-9D91-7224C49458BB}"/>
                <c:ext xmlns:c16="http://schemas.microsoft.com/office/drawing/2014/chart" uri="{C3380CC4-5D6E-409C-BE32-E72D297353CC}">
                  <c16:uniqueId val="{00000014-58BE-44E8-A829-4C382EA6AA1C}"/>
                </c:ext>
              </c:extLst>
            </c:dLbl>
            <c:dLbl>
              <c:idx val="21"/>
              <c:delete val="1"/>
              <c:extLst>
                <c:ext xmlns:c15="http://schemas.microsoft.com/office/drawing/2012/chart" uri="{CE6537A1-D6FC-4f65-9D91-7224C49458BB}"/>
                <c:ext xmlns:c16="http://schemas.microsoft.com/office/drawing/2014/chart" uri="{C3380CC4-5D6E-409C-BE32-E72D297353CC}">
                  <c16:uniqueId val="{00000015-58BE-44E8-A829-4C382EA6AA1C}"/>
                </c:ext>
              </c:extLst>
            </c:dLbl>
            <c:dLbl>
              <c:idx val="22"/>
              <c:delete val="1"/>
              <c:extLst>
                <c:ext xmlns:c15="http://schemas.microsoft.com/office/drawing/2012/chart" uri="{CE6537A1-D6FC-4f65-9D91-7224C49458BB}"/>
                <c:ext xmlns:c16="http://schemas.microsoft.com/office/drawing/2014/chart" uri="{C3380CC4-5D6E-409C-BE32-E72D297353CC}">
                  <c16:uniqueId val="{00000016-58BE-44E8-A829-4C382EA6AA1C}"/>
                </c:ext>
              </c:extLst>
            </c:dLbl>
            <c:dLbl>
              <c:idx val="23"/>
              <c:delete val="1"/>
              <c:extLst>
                <c:ext xmlns:c15="http://schemas.microsoft.com/office/drawing/2012/chart" uri="{CE6537A1-D6FC-4f65-9D91-7224C49458BB}"/>
                <c:ext xmlns:c16="http://schemas.microsoft.com/office/drawing/2014/chart" uri="{C3380CC4-5D6E-409C-BE32-E72D297353CC}">
                  <c16:uniqueId val="{00000017-58BE-44E8-A829-4C382EA6AA1C}"/>
                </c:ext>
              </c:extLst>
            </c:dLbl>
            <c:dLbl>
              <c:idx val="24"/>
              <c:delete val="1"/>
              <c:extLst>
                <c:ext xmlns:c15="http://schemas.microsoft.com/office/drawing/2012/chart" uri="{CE6537A1-D6FC-4f65-9D91-7224C49458BB}"/>
                <c:ext xmlns:c16="http://schemas.microsoft.com/office/drawing/2014/chart" uri="{C3380CC4-5D6E-409C-BE32-E72D297353CC}">
                  <c16:uniqueId val="{00000018-58BE-44E8-A829-4C382EA6AA1C}"/>
                </c:ext>
              </c:extLst>
            </c:dLbl>
            <c:dLbl>
              <c:idx val="25"/>
              <c:delete val="1"/>
              <c:extLst>
                <c:ext xmlns:c15="http://schemas.microsoft.com/office/drawing/2012/chart" uri="{CE6537A1-D6FC-4f65-9D91-7224C49458BB}"/>
                <c:ext xmlns:c16="http://schemas.microsoft.com/office/drawing/2014/chart" uri="{C3380CC4-5D6E-409C-BE32-E72D297353CC}">
                  <c16:uniqueId val="{00000019-58BE-44E8-A829-4C382EA6AA1C}"/>
                </c:ext>
              </c:extLst>
            </c:dLbl>
            <c:dLbl>
              <c:idx val="26"/>
              <c:delete val="1"/>
              <c:extLst>
                <c:ext xmlns:c15="http://schemas.microsoft.com/office/drawing/2012/chart" uri="{CE6537A1-D6FC-4f65-9D91-7224C49458BB}"/>
                <c:ext xmlns:c16="http://schemas.microsoft.com/office/drawing/2014/chart" uri="{C3380CC4-5D6E-409C-BE32-E72D297353CC}">
                  <c16:uniqueId val="{0000001A-58BE-44E8-A829-4C382EA6AA1C}"/>
                </c:ext>
              </c:extLst>
            </c:dLbl>
            <c:dLbl>
              <c:idx val="27"/>
              <c:delete val="1"/>
              <c:extLst>
                <c:ext xmlns:c15="http://schemas.microsoft.com/office/drawing/2012/chart" uri="{CE6537A1-D6FC-4f65-9D91-7224C49458BB}"/>
                <c:ext xmlns:c16="http://schemas.microsoft.com/office/drawing/2014/chart" uri="{C3380CC4-5D6E-409C-BE32-E72D297353CC}">
                  <c16:uniqueId val="{0000001B-58BE-44E8-A829-4C382EA6AA1C}"/>
                </c:ext>
              </c:extLst>
            </c:dLbl>
            <c:dLbl>
              <c:idx val="28"/>
              <c:delete val="1"/>
              <c:extLst>
                <c:ext xmlns:c15="http://schemas.microsoft.com/office/drawing/2012/chart" uri="{CE6537A1-D6FC-4f65-9D91-7224C49458BB}"/>
                <c:ext xmlns:c16="http://schemas.microsoft.com/office/drawing/2014/chart" uri="{C3380CC4-5D6E-409C-BE32-E72D297353CC}">
                  <c16:uniqueId val="{0000001C-58BE-44E8-A829-4C382EA6AA1C}"/>
                </c:ext>
              </c:extLst>
            </c:dLbl>
            <c:dLbl>
              <c:idx val="29"/>
              <c:delete val="1"/>
              <c:extLst>
                <c:ext xmlns:c15="http://schemas.microsoft.com/office/drawing/2012/chart" uri="{CE6537A1-D6FC-4f65-9D91-7224C49458BB}"/>
                <c:ext xmlns:c16="http://schemas.microsoft.com/office/drawing/2014/chart" uri="{C3380CC4-5D6E-409C-BE32-E72D297353CC}">
                  <c16:uniqueId val="{0000001D-58BE-44E8-A829-4C382EA6AA1C}"/>
                </c:ext>
              </c:extLst>
            </c:dLbl>
            <c:dLbl>
              <c:idx val="30"/>
              <c:delete val="1"/>
              <c:extLst>
                <c:ext xmlns:c15="http://schemas.microsoft.com/office/drawing/2012/chart" uri="{CE6537A1-D6FC-4f65-9D91-7224C49458BB}"/>
                <c:ext xmlns:c16="http://schemas.microsoft.com/office/drawing/2014/chart" uri="{C3380CC4-5D6E-409C-BE32-E72D297353CC}">
                  <c16:uniqueId val="{0000001E-58BE-44E8-A829-4C382EA6AA1C}"/>
                </c:ext>
              </c:extLst>
            </c:dLbl>
            <c:dLbl>
              <c:idx val="31"/>
              <c:delete val="1"/>
              <c:extLst>
                <c:ext xmlns:c15="http://schemas.microsoft.com/office/drawing/2012/chart" uri="{CE6537A1-D6FC-4f65-9D91-7224C49458BB}"/>
                <c:ext xmlns:c16="http://schemas.microsoft.com/office/drawing/2014/chart" uri="{C3380CC4-5D6E-409C-BE32-E72D297353CC}">
                  <c16:uniqueId val="{0000001F-58BE-44E8-A829-4C382EA6AA1C}"/>
                </c:ext>
              </c:extLst>
            </c:dLbl>
            <c:dLbl>
              <c:idx val="32"/>
              <c:delete val="1"/>
              <c:extLst>
                <c:ext xmlns:c15="http://schemas.microsoft.com/office/drawing/2012/chart" uri="{CE6537A1-D6FC-4f65-9D91-7224C49458BB}"/>
                <c:ext xmlns:c16="http://schemas.microsoft.com/office/drawing/2014/chart" uri="{C3380CC4-5D6E-409C-BE32-E72D297353CC}">
                  <c16:uniqueId val="{00000020-58BE-44E8-A829-4C382EA6AA1C}"/>
                </c:ext>
              </c:extLst>
            </c:dLbl>
            <c:dLbl>
              <c:idx val="33"/>
              <c:delete val="1"/>
              <c:extLst>
                <c:ext xmlns:c15="http://schemas.microsoft.com/office/drawing/2012/chart" uri="{CE6537A1-D6FC-4f65-9D91-7224C49458BB}"/>
                <c:ext xmlns:c16="http://schemas.microsoft.com/office/drawing/2014/chart" uri="{C3380CC4-5D6E-409C-BE32-E72D297353CC}">
                  <c16:uniqueId val="{00000021-58BE-44E8-A829-4C382EA6AA1C}"/>
                </c:ext>
              </c:extLst>
            </c:dLbl>
            <c:dLbl>
              <c:idx val="34"/>
              <c:delete val="1"/>
              <c:extLst>
                <c:ext xmlns:c15="http://schemas.microsoft.com/office/drawing/2012/chart" uri="{CE6537A1-D6FC-4f65-9D91-7224C49458BB}"/>
                <c:ext xmlns:c16="http://schemas.microsoft.com/office/drawing/2014/chart" uri="{C3380CC4-5D6E-409C-BE32-E72D297353CC}">
                  <c16:uniqueId val="{00000022-58BE-44E8-A829-4C382EA6AA1C}"/>
                </c:ext>
              </c:extLst>
            </c:dLbl>
            <c:dLbl>
              <c:idx val="35"/>
              <c:delete val="1"/>
              <c:extLst>
                <c:ext xmlns:c15="http://schemas.microsoft.com/office/drawing/2012/chart" uri="{CE6537A1-D6FC-4f65-9D91-7224C49458BB}"/>
                <c:ext xmlns:c16="http://schemas.microsoft.com/office/drawing/2014/chart" uri="{C3380CC4-5D6E-409C-BE32-E72D297353CC}">
                  <c16:uniqueId val="{00000023-58BE-44E8-A829-4C382EA6AA1C}"/>
                </c:ext>
              </c:extLst>
            </c:dLbl>
            <c:dLbl>
              <c:idx val="36"/>
              <c:delete val="1"/>
              <c:extLst>
                <c:ext xmlns:c15="http://schemas.microsoft.com/office/drawing/2012/chart" uri="{CE6537A1-D6FC-4f65-9D91-7224C49458BB}"/>
                <c:ext xmlns:c16="http://schemas.microsoft.com/office/drawing/2014/chart" uri="{C3380CC4-5D6E-409C-BE32-E72D297353CC}">
                  <c16:uniqueId val="{00000024-58BE-44E8-A829-4C382EA6AA1C}"/>
                </c:ext>
              </c:extLst>
            </c:dLbl>
            <c:dLbl>
              <c:idx val="37"/>
              <c:delete val="1"/>
              <c:extLst>
                <c:ext xmlns:c15="http://schemas.microsoft.com/office/drawing/2012/chart" uri="{CE6537A1-D6FC-4f65-9D91-7224C49458BB}"/>
                <c:ext xmlns:c16="http://schemas.microsoft.com/office/drawing/2014/chart" uri="{C3380CC4-5D6E-409C-BE32-E72D297353CC}">
                  <c16:uniqueId val="{00000025-58BE-44E8-A829-4C382EA6AA1C}"/>
                </c:ext>
              </c:extLst>
            </c:dLbl>
            <c:dLbl>
              <c:idx val="38"/>
              <c:delete val="1"/>
              <c:extLst>
                <c:ext xmlns:c15="http://schemas.microsoft.com/office/drawing/2012/chart" uri="{CE6537A1-D6FC-4f65-9D91-7224C49458BB}"/>
                <c:ext xmlns:c16="http://schemas.microsoft.com/office/drawing/2014/chart" uri="{C3380CC4-5D6E-409C-BE32-E72D297353CC}">
                  <c16:uniqueId val="{00000026-58BE-44E8-A829-4C382EA6AA1C}"/>
                </c:ext>
              </c:extLst>
            </c:dLbl>
            <c:dLbl>
              <c:idx val="39"/>
              <c:delete val="1"/>
              <c:extLst>
                <c:ext xmlns:c15="http://schemas.microsoft.com/office/drawing/2012/chart" uri="{CE6537A1-D6FC-4f65-9D91-7224C49458BB}"/>
                <c:ext xmlns:c16="http://schemas.microsoft.com/office/drawing/2014/chart" uri="{C3380CC4-5D6E-409C-BE32-E72D297353CC}">
                  <c16:uniqueId val="{00000027-58BE-44E8-A829-4C382EA6AA1C}"/>
                </c:ext>
              </c:extLst>
            </c:dLbl>
            <c:dLbl>
              <c:idx val="40"/>
              <c:delete val="1"/>
              <c:extLst>
                <c:ext xmlns:c15="http://schemas.microsoft.com/office/drawing/2012/chart" uri="{CE6537A1-D6FC-4f65-9D91-7224C49458BB}"/>
                <c:ext xmlns:c16="http://schemas.microsoft.com/office/drawing/2014/chart" uri="{C3380CC4-5D6E-409C-BE32-E72D297353CC}">
                  <c16:uniqueId val="{00000028-58BE-44E8-A829-4C382EA6AA1C}"/>
                </c:ext>
              </c:extLst>
            </c:dLbl>
            <c:dLbl>
              <c:idx val="41"/>
              <c:delete val="1"/>
              <c:extLst>
                <c:ext xmlns:c15="http://schemas.microsoft.com/office/drawing/2012/chart" uri="{CE6537A1-D6FC-4f65-9D91-7224C49458BB}"/>
                <c:ext xmlns:c16="http://schemas.microsoft.com/office/drawing/2014/chart" uri="{C3380CC4-5D6E-409C-BE32-E72D297353CC}">
                  <c16:uniqueId val="{00000029-58BE-44E8-A829-4C382EA6AA1C}"/>
                </c:ext>
              </c:extLst>
            </c:dLbl>
            <c:dLbl>
              <c:idx val="42"/>
              <c:delete val="1"/>
              <c:extLst>
                <c:ext xmlns:c15="http://schemas.microsoft.com/office/drawing/2012/chart" uri="{CE6537A1-D6FC-4f65-9D91-7224C49458BB}"/>
                <c:ext xmlns:c16="http://schemas.microsoft.com/office/drawing/2014/chart" uri="{C3380CC4-5D6E-409C-BE32-E72D297353CC}">
                  <c16:uniqueId val="{0000002A-58BE-44E8-A829-4C382EA6AA1C}"/>
                </c:ext>
              </c:extLst>
            </c:dLbl>
            <c:dLbl>
              <c:idx val="43"/>
              <c:delete val="1"/>
              <c:extLst>
                <c:ext xmlns:c15="http://schemas.microsoft.com/office/drawing/2012/chart" uri="{CE6537A1-D6FC-4f65-9D91-7224C49458BB}"/>
                <c:ext xmlns:c16="http://schemas.microsoft.com/office/drawing/2014/chart" uri="{C3380CC4-5D6E-409C-BE32-E72D297353CC}">
                  <c16:uniqueId val="{0000002B-58BE-44E8-A829-4C382EA6AA1C}"/>
                </c:ext>
              </c:extLst>
            </c:dLbl>
            <c:dLbl>
              <c:idx val="44"/>
              <c:delete val="1"/>
              <c:extLst>
                <c:ext xmlns:c15="http://schemas.microsoft.com/office/drawing/2012/chart" uri="{CE6537A1-D6FC-4f65-9D91-7224C49458BB}"/>
                <c:ext xmlns:c16="http://schemas.microsoft.com/office/drawing/2014/chart" uri="{C3380CC4-5D6E-409C-BE32-E72D297353CC}">
                  <c16:uniqueId val="{0000002C-58BE-44E8-A829-4C382EA6AA1C}"/>
                </c:ext>
              </c:extLst>
            </c:dLbl>
            <c:dLbl>
              <c:idx val="45"/>
              <c:layout>
                <c:manualLayout>
                  <c:x val="-6.236778482925355E-2"/>
                  <c:y val="-4.9846571041176069E-2"/>
                </c:manualLayout>
              </c:layout>
              <c:spPr>
                <a:solidFill>
                  <a:srgbClr val="FFFFFF"/>
                </a:solidFill>
                <a:ln>
                  <a:solidFill>
                    <a:srgbClr val="1F497D"/>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2D-58BE-44E8-A829-4C382EA6AA1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'Diat 6–34 tiedot'!$B$3:$BO$3</c:f>
              <c:numCache>
                <c:formatCode>General</c:formatCode>
                <c:ptCount val="66"/>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numCache>
            </c:numRef>
          </c:cat>
          <c:val>
            <c:numRef>
              <c:f>'Diat 6–34 tiedot'!$B$19:$BO$19</c:f>
              <c:numCache>
                <c:formatCode>#,##0</c:formatCode>
                <c:ptCount val="66"/>
                <c:pt idx="0">
                  <c:v>412873</c:v>
                </c:pt>
                <c:pt idx="1">
                  <c:v>412389</c:v>
                </c:pt>
                <c:pt idx="2">
                  <c:v>412788</c:v>
                </c:pt>
                <c:pt idx="3">
                  <c:v>412383</c:v>
                </c:pt>
                <c:pt idx="4">
                  <c:v>413434</c:v>
                </c:pt>
                <c:pt idx="5">
                  <c:v>414507</c:v>
                </c:pt>
                <c:pt idx="6">
                  <c:v>416064</c:v>
                </c:pt>
                <c:pt idx="7">
                  <c:v>417759</c:v>
                </c:pt>
                <c:pt idx="8">
                  <c:v>419342</c:v>
                </c:pt>
                <c:pt idx="9">
                  <c:v>421098</c:v>
                </c:pt>
                <c:pt idx="10">
                  <c:v>422606</c:v>
                </c:pt>
                <c:pt idx="11">
                  <c:v>424291</c:v>
                </c:pt>
                <c:pt idx="12">
                  <c:v>425231</c:v>
                </c:pt>
                <c:pt idx="13">
                  <c:v>426960</c:v>
                </c:pt>
                <c:pt idx="14">
                  <c:v>428740</c:v>
                </c:pt>
                <c:pt idx="15">
                  <c:v>430651</c:v>
                </c:pt>
                <c:pt idx="16">
                  <c:v>432391</c:v>
                </c:pt>
                <c:pt idx="17">
                  <c:v>434066</c:v>
                </c:pt>
                <c:pt idx="18">
                  <c:v>435789</c:v>
                </c:pt>
                <c:pt idx="19">
                  <c:v>438114</c:v>
                </c:pt>
                <c:pt idx="20">
                  <c:v>440734</c:v>
                </c:pt>
                <c:pt idx="21">
                  <c:v>443065</c:v>
                </c:pt>
                <c:pt idx="22">
                  <c:v>445536</c:v>
                </c:pt>
                <c:pt idx="23">
                  <c:v>448045</c:v>
                </c:pt>
                <c:pt idx="24">
                  <c:v>450548</c:v>
                </c:pt>
                <c:pt idx="25">
                  <c:v>453319</c:v>
                </c:pt>
                <c:pt idx="26">
                  <c:v>456934</c:v>
                </c:pt>
                <c:pt idx="27">
                  <c:v>460103</c:v>
                </c:pt>
                <c:pt idx="28">
                  <c:v>463330</c:v>
                </c:pt>
                <c:pt idx="29">
                  <c:v>467424</c:v>
                </c:pt>
                <c:pt idx="30">
                  <c:v>471409</c:v>
                </c:pt>
                <c:pt idx="31">
                  <c:v>476221</c:v>
                </c:pt>
                <c:pt idx="32">
                  <c:v>480634</c:v>
                </c:pt>
                <c:pt idx="33">
                  <c:v>484638</c:v>
                </c:pt>
                <c:pt idx="34">
                  <c:v>488295</c:v>
                </c:pt>
                <c:pt idx="35">
                  <c:v>491746</c:v>
                </c:pt>
                <c:pt idx="36">
                  <c:v>495242</c:v>
                </c:pt>
                <c:pt idx="37">
                  <c:v>499006</c:v>
                </c:pt>
                <c:pt idx="38">
                  <c:v>502575</c:v>
                </c:pt>
                <c:pt idx="39">
                  <c:v>505756</c:v>
                </c:pt>
                <c:pt idx="40">
                  <c:v>508448</c:v>
                </c:pt>
                <c:pt idx="41">
                  <c:v>511642</c:v>
                </c:pt>
                <c:pt idx="42">
                  <c:v>514333</c:v>
                </c:pt>
                <c:pt idx="43">
                  <c:v>517333</c:v>
                </c:pt>
                <c:pt idx="44">
                  <c:v>519872</c:v>
                </c:pt>
                <c:pt idx="45">
                  <c:v>522852</c:v>
                </c:pt>
              </c:numCache>
            </c:numRef>
          </c:val>
          <c:smooth val="0"/>
          <c:extLst>
            <c:ext xmlns:c16="http://schemas.microsoft.com/office/drawing/2014/chart" uri="{C3380CC4-5D6E-409C-BE32-E72D297353CC}">
              <c16:uniqueId val="{0000002E-58BE-44E8-A829-4C382EA6AA1C}"/>
            </c:ext>
          </c:extLst>
        </c:ser>
        <c:ser>
          <c:idx val="2"/>
          <c:order val="1"/>
          <c:tx>
            <c:strRef>
              <c:f>'Diat 6–34 tiedot'!$A$20</c:f>
              <c:strCache>
                <c:ptCount val="1"/>
                <c:pt idx="0">
                  <c:v>Pirkanmaa ennuste 2019</c:v>
                </c:pt>
              </c:strCache>
            </c:strRef>
          </c:tx>
          <c:spPr>
            <a:ln w="38100" cap="rnd">
              <a:solidFill>
                <a:srgbClr val="FFC000"/>
              </a:solidFill>
              <a:prstDash val="sysDash"/>
              <a:round/>
            </a:ln>
            <a:effectLst>
              <a:outerShdw blurRad="40000" dist="23000" dir="5400000" rotWithShape="0">
                <a:srgbClr val="000000">
                  <a:alpha val="35000"/>
                </a:srgbClr>
              </a:outerShdw>
            </a:effectLst>
          </c:spPr>
          <c:marker>
            <c:symbol val="none"/>
          </c:marker>
          <c:dLbls>
            <c:dLbl>
              <c:idx val="65"/>
              <c:layout>
                <c:manualLayout>
                  <c:x val="-2.8785131459655604E-2"/>
                  <c:y val="4.53150645828873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F-58BE-44E8-A829-4C382EA6AA1C}"/>
                </c:ext>
              </c:extLst>
            </c:dLbl>
            <c:spPr>
              <a:solidFill>
                <a:srgbClr val="FFFFFF"/>
              </a:solidFill>
              <a:ln>
                <a:solidFill>
                  <a:srgbClr val="FFC000"/>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6–34 tiedot'!$B$3:$BO$3</c:f>
              <c:numCache>
                <c:formatCode>General</c:formatCode>
                <c:ptCount val="66"/>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numCache>
            </c:numRef>
          </c:cat>
          <c:val>
            <c:numRef>
              <c:f>'Diat 6–34 tiedot'!$B$20:$BO$20</c:f>
              <c:numCache>
                <c:formatCode>General</c:formatCode>
                <c:ptCount val="66"/>
                <c:pt idx="44" formatCode="#,##0">
                  <c:v>519612</c:v>
                </c:pt>
                <c:pt idx="45" formatCode="#,##0">
                  <c:v>521769</c:v>
                </c:pt>
                <c:pt idx="46" formatCode="#,##0">
                  <c:v>523810</c:v>
                </c:pt>
                <c:pt idx="47" formatCode="#,##0">
                  <c:v>525754</c:v>
                </c:pt>
                <c:pt idx="48" formatCode="#,##0">
                  <c:v>527603</c:v>
                </c:pt>
                <c:pt idx="49" formatCode="#,##0">
                  <c:v>529344</c:v>
                </c:pt>
                <c:pt idx="50" formatCode="#,##0">
                  <c:v>530999</c:v>
                </c:pt>
                <c:pt idx="51" formatCode="#,##0">
                  <c:v>532563</c:v>
                </c:pt>
                <c:pt idx="52" formatCode="#,##0">
                  <c:v>534019</c:v>
                </c:pt>
                <c:pt idx="53" formatCode="#,##0">
                  <c:v>535369</c:v>
                </c:pt>
                <c:pt idx="54" formatCode="#,##0">
                  <c:v>536611</c:v>
                </c:pt>
                <c:pt idx="55" formatCode="#,##0">
                  <c:v>537751</c:v>
                </c:pt>
                <c:pt idx="56" formatCode="#,##0">
                  <c:v>538754</c:v>
                </c:pt>
                <c:pt idx="57" formatCode="#,##0">
                  <c:v>539632</c:v>
                </c:pt>
                <c:pt idx="58" formatCode="#,##0">
                  <c:v>540389</c:v>
                </c:pt>
                <c:pt idx="59" formatCode="#,##0">
                  <c:v>541020</c:v>
                </c:pt>
                <c:pt idx="60" formatCode="#,##0">
                  <c:v>541528</c:v>
                </c:pt>
                <c:pt idx="61" formatCode="#,##0">
                  <c:v>541894</c:v>
                </c:pt>
                <c:pt idx="62" formatCode="#,##0">
                  <c:v>542133</c:v>
                </c:pt>
                <c:pt idx="63" formatCode="#,##0">
                  <c:v>542249</c:v>
                </c:pt>
                <c:pt idx="64" formatCode="#,##0">
                  <c:v>542263</c:v>
                </c:pt>
                <c:pt idx="65" formatCode="#,##0">
                  <c:v>542170</c:v>
                </c:pt>
              </c:numCache>
            </c:numRef>
          </c:val>
          <c:smooth val="0"/>
          <c:extLst>
            <c:ext xmlns:c16="http://schemas.microsoft.com/office/drawing/2014/chart" uri="{C3380CC4-5D6E-409C-BE32-E72D297353CC}">
              <c16:uniqueId val="{00000030-58BE-44E8-A829-4C382EA6AA1C}"/>
            </c:ext>
          </c:extLst>
        </c:ser>
        <c:ser>
          <c:idx val="3"/>
          <c:order val="2"/>
          <c:tx>
            <c:strRef>
              <c:f>'Diat 6–34 tiedot'!$A$21</c:f>
              <c:strCache>
                <c:ptCount val="1"/>
                <c:pt idx="0">
                  <c:v>Pirkanmaa ennuste 2021</c:v>
                </c:pt>
              </c:strCache>
            </c:strRef>
          </c:tx>
          <c:spPr>
            <a:ln w="38100" cap="rnd">
              <a:solidFill>
                <a:srgbClr val="FF0000"/>
              </a:solidFill>
              <a:prstDash val="sysDash"/>
              <a:round/>
            </a:ln>
            <a:effectLst>
              <a:outerShdw blurRad="40000" dist="23000" dir="5400000" rotWithShape="0">
                <a:srgbClr val="000000">
                  <a:alpha val="35000"/>
                </a:srgbClr>
              </a:outerShdw>
            </a:effectLst>
          </c:spPr>
          <c:marker>
            <c:symbol val="none"/>
          </c:marker>
          <c:dLbls>
            <c:dLbl>
              <c:idx val="65"/>
              <c:layout>
                <c:manualLayout>
                  <c:x val="-3.0384305429636344E-2"/>
                  <c:y val="-3.6252051666309855E-2"/>
                </c:manualLayout>
              </c:layout>
              <c:spPr>
                <a:solidFill>
                  <a:srgbClr val="FFFFFF"/>
                </a:solidFill>
                <a:ln>
                  <a:solidFill>
                    <a:srgbClr val="FF0000"/>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31-58BE-44E8-A829-4C382EA6AA1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'Diat 6–34 tiedot'!$B$3:$BO$3</c:f>
              <c:numCache>
                <c:formatCode>General</c:formatCode>
                <c:ptCount val="66"/>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numCache>
            </c:numRef>
          </c:cat>
          <c:val>
            <c:numRef>
              <c:f>'Diat 6–34 tiedot'!$B$21:$BO$21</c:f>
              <c:numCache>
                <c:formatCode>General</c:formatCode>
                <c:ptCount val="66"/>
                <c:pt idx="46" formatCode="#,##0">
                  <c:v>526118</c:v>
                </c:pt>
                <c:pt idx="47" formatCode="#,##0">
                  <c:v>528912</c:v>
                </c:pt>
                <c:pt idx="48" formatCode="#,##0">
                  <c:v>531569</c:v>
                </c:pt>
                <c:pt idx="49" formatCode="#,##0">
                  <c:v>534089</c:v>
                </c:pt>
                <c:pt idx="50" formatCode="#,##0">
                  <c:v>536491</c:v>
                </c:pt>
                <c:pt idx="51" formatCode="#,##0">
                  <c:v>538784</c:v>
                </c:pt>
                <c:pt idx="52" formatCode="#,##0">
                  <c:v>540954</c:v>
                </c:pt>
                <c:pt idx="53" formatCode="#,##0">
                  <c:v>543005</c:v>
                </c:pt>
                <c:pt idx="54" formatCode="#,##0">
                  <c:v>544962</c:v>
                </c:pt>
                <c:pt idx="55" formatCode="#,##0">
                  <c:v>546805</c:v>
                </c:pt>
                <c:pt idx="56" formatCode="#,##0">
                  <c:v>548507</c:v>
                </c:pt>
                <c:pt idx="57" formatCode="#,##0">
                  <c:v>550075</c:v>
                </c:pt>
                <c:pt idx="58" formatCode="#,##0">
                  <c:v>551512</c:v>
                </c:pt>
                <c:pt idx="59" formatCode="#,##0">
                  <c:v>552818</c:v>
                </c:pt>
                <c:pt idx="60" formatCode="#,##0">
                  <c:v>553986</c:v>
                </c:pt>
                <c:pt idx="61" formatCode="#,##0">
                  <c:v>555010</c:v>
                </c:pt>
                <c:pt idx="62" formatCode="#,##0">
                  <c:v>555904</c:v>
                </c:pt>
                <c:pt idx="63" formatCode="#,##0">
                  <c:v>556667</c:v>
                </c:pt>
                <c:pt idx="64" formatCode="#,##0">
                  <c:v>557322</c:v>
                </c:pt>
                <c:pt idx="65" formatCode="#,##0">
                  <c:v>557883</c:v>
                </c:pt>
              </c:numCache>
            </c:numRef>
          </c:val>
          <c:smooth val="0"/>
          <c:extLst>
            <c:ext xmlns:c16="http://schemas.microsoft.com/office/drawing/2014/chart" uri="{C3380CC4-5D6E-409C-BE32-E72D297353CC}">
              <c16:uniqueId val="{00000032-58BE-44E8-A829-4C382EA6AA1C}"/>
            </c:ext>
          </c:extLst>
        </c:ser>
        <c:dLbls>
          <c:showLegendKey val="0"/>
          <c:showVal val="0"/>
          <c:showCatName val="0"/>
          <c:showSerName val="0"/>
          <c:showPercent val="0"/>
          <c:showBubbleSize val="0"/>
        </c:dLbls>
        <c:smooth val="0"/>
        <c:axId val="595450824"/>
        <c:axId val="595450168"/>
      </c:lineChart>
      <c:catAx>
        <c:axId val="595450824"/>
        <c:scaling>
          <c:orientation val="minMax"/>
        </c:scaling>
        <c:delete val="0"/>
        <c:axPos val="b"/>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fi-FI"/>
          </a:p>
        </c:txPr>
        <c:crossAx val="595450168"/>
        <c:crosses val="autoZero"/>
        <c:auto val="1"/>
        <c:lblAlgn val="ctr"/>
        <c:lblOffset val="100"/>
        <c:tickLblSkip val="5"/>
        <c:noMultiLvlLbl val="0"/>
      </c:catAx>
      <c:valAx>
        <c:axId val="595450168"/>
        <c:scaling>
          <c:orientation val="minMax"/>
          <c:min val="0"/>
        </c:scaling>
        <c:delete val="0"/>
        <c:axPos val="l"/>
        <c:majorGridlines>
          <c:spPr>
            <a:ln w="9525" cap="flat" cmpd="sng" algn="ctr">
              <a:solidFill>
                <a:schemeClr val="tx2">
                  <a:lumMod val="15000"/>
                  <a:lumOff val="85000"/>
                </a:schemeClr>
              </a:solidFill>
              <a:round/>
            </a:ln>
            <a:effectLst/>
          </c:spPr>
        </c:majorGridlines>
        <c:title>
          <c:tx>
            <c:rich>
              <a:bodyPr rot="0" spcFirstLastPara="1" vertOverflow="ellipsis" wrap="square" anchor="ctr" anchorCtr="1"/>
              <a:lstStyle/>
              <a:p>
                <a:pPr>
                  <a:defRPr sz="1000" b="1" i="0" u="none" strike="noStrike" kern="1200" baseline="0">
                    <a:solidFill>
                      <a:schemeClr val="tx2"/>
                    </a:solidFill>
                    <a:latin typeface="+mn-lt"/>
                    <a:ea typeface="+mn-ea"/>
                    <a:cs typeface="+mn-cs"/>
                  </a:defRPr>
                </a:pPr>
                <a:r>
                  <a:rPr lang="en-US" sz="1000"/>
                  <a:t>Väkiluku</a:t>
                </a:r>
              </a:p>
            </c:rich>
          </c:tx>
          <c:layout>
            <c:manualLayout>
              <c:xMode val="edge"/>
              <c:yMode val="edge"/>
              <c:x val="4.7975219099425813E-3"/>
              <c:y val="2.7025797473774354E-2"/>
            </c:manualLayout>
          </c:layout>
          <c:overlay val="0"/>
          <c:spPr>
            <a:noFill/>
            <a:ln>
              <a:noFill/>
            </a:ln>
            <a:effectLst/>
          </c:spPr>
          <c:txPr>
            <a:bodyPr rot="0" spcFirstLastPara="1" vertOverflow="ellipsis" wrap="square" anchor="ctr" anchorCtr="1"/>
            <a:lstStyle/>
            <a:p>
              <a:pPr>
                <a:defRPr sz="1000" b="1" i="0" u="none" strike="noStrike" kern="1200" baseline="0">
                  <a:solidFill>
                    <a:schemeClr val="tx2"/>
                  </a:solidFill>
                  <a:latin typeface="+mn-lt"/>
                  <a:ea typeface="+mn-ea"/>
                  <a:cs typeface="+mn-cs"/>
                </a:defRPr>
              </a:pPr>
              <a:endParaRPr lang="fi-FI"/>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fi-FI"/>
          </a:p>
        </c:txPr>
        <c:crossAx val="595450824"/>
        <c:crosses val="autoZero"/>
        <c:crossBetween val="between"/>
      </c:valAx>
      <c:spPr>
        <a:noFill/>
        <a:ln>
          <a:solidFill>
            <a:schemeClr val="tx2"/>
          </a:solidFill>
        </a:ln>
        <a:effectLst/>
      </c:spPr>
    </c:plotArea>
    <c:legend>
      <c:legendPos val="b"/>
      <c:layout>
        <c:manualLayout>
          <c:xMode val="edge"/>
          <c:yMode val="edge"/>
          <c:x val="9.6701546287901646E-2"/>
          <c:y val="0.61737065581959605"/>
          <c:w val="0.2795204996474262"/>
          <c:h val="0.26576304146150004"/>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rgbClr val="1F497D"/>
      </a:solidFill>
      <a:round/>
    </a:ln>
    <a:effectLst/>
  </c:spPr>
  <c:txPr>
    <a:bodyPr/>
    <a:lstStyle/>
    <a:p>
      <a:pPr>
        <a:defRPr/>
      </a:pPr>
      <a:endParaRPr lang="fi-FI"/>
    </a:p>
  </c:txPr>
  <c:externalData r:id="rId4">
    <c:autoUpdate val="0"/>
  </c:externalData>
  <c:userShapes r:id="rId5"/>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r>
              <a:rPr lang="fi-FI" sz="1400"/>
              <a:t>Päijät-Hämeen väestönkehitys 1975–2020 ja Tilastokeskuksen väestöennusteet</a:t>
            </a:r>
          </a:p>
        </c:rich>
      </c:tx>
      <c:layout>
        <c:manualLayout>
          <c:xMode val="edge"/>
          <c:yMode val="edge"/>
          <c:x val="0.1555618515160673"/>
          <c:y val="2.0391779062299293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fi-FI"/>
        </a:p>
      </c:txPr>
    </c:title>
    <c:autoTitleDeleted val="0"/>
    <c:plotArea>
      <c:layout>
        <c:manualLayout>
          <c:layoutTarget val="inner"/>
          <c:xMode val="edge"/>
          <c:yMode val="edge"/>
          <c:x val="7.9077893623451204E-2"/>
          <c:y val="8.4036787268964533E-2"/>
          <c:w val="0.89620126926563914"/>
          <c:h val="0.82743256262042386"/>
        </c:manualLayout>
      </c:layout>
      <c:lineChart>
        <c:grouping val="standard"/>
        <c:varyColors val="0"/>
        <c:ser>
          <c:idx val="0"/>
          <c:order val="0"/>
          <c:tx>
            <c:strRef>
              <c:f>'Diat 6–34 tiedot'!$A$22</c:f>
              <c:strCache>
                <c:ptCount val="1"/>
                <c:pt idx="0">
                  <c:v>Päijät-Häme toteutunut</c:v>
                </c:pt>
              </c:strCache>
            </c:strRef>
          </c:tx>
          <c:spPr>
            <a:ln w="38100" cap="rnd">
              <a:solidFill>
                <a:schemeClr val="tx2"/>
              </a:solidFill>
              <a:round/>
            </a:ln>
            <a:effectLst>
              <a:outerShdw blurRad="40000" dist="23000" dir="5400000" rotWithShape="0">
                <a:srgbClr val="000000">
                  <a:alpha val="35000"/>
                </a:srgbClr>
              </a:outerShdw>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FF65-4ABD-B0FB-47D319D191B6}"/>
                </c:ext>
              </c:extLst>
            </c:dLbl>
            <c:dLbl>
              <c:idx val="1"/>
              <c:delete val="1"/>
              <c:extLst>
                <c:ext xmlns:c15="http://schemas.microsoft.com/office/drawing/2012/chart" uri="{CE6537A1-D6FC-4f65-9D91-7224C49458BB}"/>
                <c:ext xmlns:c16="http://schemas.microsoft.com/office/drawing/2014/chart" uri="{C3380CC4-5D6E-409C-BE32-E72D297353CC}">
                  <c16:uniqueId val="{00000001-FF65-4ABD-B0FB-47D319D191B6}"/>
                </c:ext>
              </c:extLst>
            </c:dLbl>
            <c:dLbl>
              <c:idx val="2"/>
              <c:delete val="1"/>
              <c:extLst>
                <c:ext xmlns:c15="http://schemas.microsoft.com/office/drawing/2012/chart" uri="{CE6537A1-D6FC-4f65-9D91-7224C49458BB}"/>
                <c:ext xmlns:c16="http://schemas.microsoft.com/office/drawing/2014/chart" uri="{C3380CC4-5D6E-409C-BE32-E72D297353CC}">
                  <c16:uniqueId val="{00000002-FF65-4ABD-B0FB-47D319D191B6}"/>
                </c:ext>
              </c:extLst>
            </c:dLbl>
            <c:dLbl>
              <c:idx val="3"/>
              <c:delete val="1"/>
              <c:extLst>
                <c:ext xmlns:c15="http://schemas.microsoft.com/office/drawing/2012/chart" uri="{CE6537A1-D6FC-4f65-9D91-7224C49458BB}"/>
                <c:ext xmlns:c16="http://schemas.microsoft.com/office/drawing/2014/chart" uri="{C3380CC4-5D6E-409C-BE32-E72D297353CC}">
                  <c16:uniqueId val="{00000003-FF65-4ABD-B0FB-47D319D191B6}"/>
                </c:ext>
              </c:extLst>
            </c:dLbl>
            <c:dLbl>
              <c:idx val="4"/>
              <c:delete val="1"/>
              <c:extLst>
                <c:ext xmlns:c15="http://schemas.microsoft.com/office/drawing/2012/chart" uri="{CE6537A1-D6FC-4f65-9D91-7224C49458BB}"/>
                <c:ext xmlns:c16="http://schemas.microsoft.com/office/drawing/2014/chart" uri="{C3380CC4-5D6E-409C-BE32-E72D297353CC}">
                  <c16:uniqueId val="{00000004-FF65-4ABD-B0FB-47D319D191B6}"/>
                </c:ext>
              </c:extLst>
            </c:dLbl>
            <c:dLbl>
              <c:idx val="5"/>
              <c:delete val="1"/>
              <c:extLst>
                <c:ext xmlns:c15="http://schemas.microsoft.com/office/drawing/2012/chart" uri="{CE6537A1-D6FC-4f65-9D91-7224C49458BB}"/>
                <c:ext xmlns:c16="http://schemas.microsoft.com/office/drawing/2014/chart" uri="{C3380CC4-5D6E-409C-BE32-E72D297353CC}">
                  <c16:uniqueId val="{00000005-FF65-4ABD-B0FB-47D319D191B6}"/>
                </c:ext>
              </c:extLst>
            </c:dLbl>
            <c:dLbl>
              <c:idx val="6"/>
              <c:delete val="1"/>
              <c:extLst>
                <c:ext xmlns:c15="http://schemas.microsoft.com/office/drawing/2012/chart" uri="{CE6537A1-D6FC-4f65-9D91-7224C49458BB}"/>
                <c:ext xmlns:c16="http://schemas.microsoft.com/office/drawing/2014/chart" uri="{C3380CC4-5D6E-409C-BE32-E72D297353CC}">
                  <c16:uniqueId val="{00000006-FF65-4ABD-B0FB-47D319D191B6}"/>
                </c:ext>
              </c:extLst>
            </c:dLbl>
            <c:dLbl>
              <c:idx val="7"/>
              <c:delete val="1"/>
              <c:extLst>
                <c:ext xmlns:c15="http://schemas.microsoft.com/office/drawing/2012/chart" uri="{CE6537A1-D6FC-4f65-9D91-7224C49458BB}"/>
                <c:ext xmlns:c16="http://schemas.microsoft.com/office/drawing/2014/chart" uri="{C3380CC4-5D6E-409C-BE32-E72D297353CC}">
                  <c16:uniqueId val="{00000007-FF65-4ABD-B0FB-47D319D191B6}"/>
                </c:ext>
              </c:extLst>
            </c:dLbl>
            <c:dLbl>
              <c:idx val="8"/>
              <c:delete val="1"/>
              <c:extLst>
                <c:ext xmlns:c15="http://schemas.microsoft.com/office/drawing/2012/chart" uri="{CE6537A1-D6FC-4f65-9D91-7224C49458BB}"/>
                <c:ext xmlns:c16="http://schemas.microsoft.com/office/drawing/2014/chart" uri="{C3380CC4-5D6E-409C-BE32-E72D297353CC}">
                  <c16:uniqueId val="{00000008-FF65-4ABD-B0FB-47D319D191B6}"/>
                </c:ext>
              </c:extLst>
            </c:dLbl>
            <c:dLbl>
              <c:idx val="9"/>
              <c:delete val="1"/>
              <c:extLst>
                <c:ext xmlns:c15="http://schemas.microsoft.com/office/drawing/2012/chart" uri="{CE6537A1-D6FC-4f65-9D91-7224C49458BB}"/>
                <c:ext xmlns:c16="http://schemas.microsoft.com/office/drawing/2014/chart" uri="{C3380CC4-5D6E-409C-BE32-E72D297353CC}">
                  <c16:uniqueId val="{00000009-FF65-4ABD-B0FB-47D319D191B6}"/>
                </c:ext>
              </c:extLst>
            </c:dLbl>
            <c:dLbl>
              <c:idx val="10"/>
              <c:delete val="1"/>
              <c:extLst>
                <c:ext xmlns:c15="http://schemas.microsoft.com/office/drawing/2012/chart" uri="{CE6537A1-D6FC-4f65-9D91-7224C49458BB}"/>
                <c:ext xmlns:c16="http://schemas.microsoft.com/office/drawing/2014/chart" uri="{C3380CC4-5D6E-409C-BE32-E72D297353CC}">
                  <c16:uniqueId val="{0000000A-FF65-4ABD-B0FB-47D319D191B6}"/>
                </c:ext>
              </c:extLst>
            </c:dLbl>
            <c:dLbl>
              <c:idx val="11"/>
              <c:delete val="1"/>
              <c:extLst>
                <c:ext xmlns:c15="http://schemas.microsoft.com/office/drawing/2012/chart" uri="{CE6537A1-D6FC-4f65-9D91-7224C49458BB}"/>
                <c:ext xmlns:c16="http://schemas.microsoft.com/office/drawing/2014/chart" uri="{C3380CC4-5D6E-409C-BE32-E72D297353CC}">
                  <c16:uniqueId val="{0000000B-FF65-4ABD-B0FB-47D319D191B6}"/>
                </c:ext>
              </c:extLst>
            </c:dLbl>
            <c:dLbl>
              <c:idx val="12"/>
              <c:delete val="1"/>
              <c:extLst>
                <c:ext xmlns:c15="http://schemas.microsoft.com/office/drawing/2012/chart" uri="{CE6537A1-D6FC-4f65-9D91-7224C49458BB}"/>
                <c:ext xmlns:c16="http://schemas.microsoft.com/office/drawing/2014/chart" uri="{C3380CC4-5D6E-409C-BE32-E72D297353CC}">
                  <c16:uniqueId val="{0000000C-FF65-4ABD-B0FB-47D319D191B6}"/>
                </c:ext>
              </c:extLst>
            </c:dLbl>
            <c:dLbl>
              <c:idx val="13"/>
              <c:delete val="1"/>
              <c:extLst>
                <c:ext xmlns:c15="http://schemas.microsoft.com/office/drawing/2012/chart" uri="{CE6537A1-D6FC-4f65-9D91-7224C49458BB}"/>
                <c:ext xmlns:c16="http://schemas.microsoft.com/office/drawing/2014/chart" uri="{C3380CC4-5D6E-409C-BE32-E72D297353CC}">
                  <c16:uniqueId val="{0000000D-FF65-4ABD-B0FB-47D319D191B6}"/>
                </c:ext>
              </c:extLst>
            </c:dLbl>
            <c:dLbl>
              <c:idx val="14"/>
              <c:delete val="1"/>
              <c:extLst>
                <c:ext xmlns:c15="http://schemas.microsoft.com/office/drawing/2012/chart" uri="{CE6537A1-D6FC-4f65-9D91-7224C49458BB}"/>
                <c:ext xmlns:c16="http://schemas.microsoft.com/office/drawing/2014/chart" uri="{C3380CC4-5D6E-409C-BE32-E72D297353CC}">
                  <c16:uniqueId val="{0000000E-FF65-4ABD-B0FB-47D319D191B6}"/>
                </c:ext>
              </c:extLst>
            </c:dLbl>
            <c:dLbl>
              <c:idx val="15"/>
              <c:delete val="1"/>
              <c:extLst>
                <c:ext xmlns:c15="http://schemas.microsoft.com/office/drawing/2012/chart" uri="{CE6537A1-D6FC-4f65-9D91-7224C49458BB}"/>
                <c:ext xmlns:c16="http://schemas.microsoft.com/office/drawing/2014/chart" uri="{C3380CC4-5D6E-409C-BE32-E72D297353CC}">
                  <c16:uniqueId val="{0000000F-FF65-4ABD-B0FB-47D319D191B6}"/>
                </c:ext>
              </c:extLst>
            </c:dLbl>
            <c:dLbl>
              <c:idx val="16"/>
              <c:delete val="1"/>
              <c:extLst>
                <c:ext xmlns:c15="http://schemas.microsoft.com/office/drawing/2012/chart" uri="{CE6537A1-D6FC-4f65-9D91-7224C49458BB}"/>
                <c:ext xmlns:c16="http://schemas.microsoft.com/office/drawing/2014/chart" uri="{C3380CC4-5D6E-409C-BE32-E72D297353CC}">
                  <c16:uniqueId val="{00000010-FF65-4ABD-B0FB-47D319D191B6}"/>
                </c:ext>
              </c:extLst>
            </c:dLbl>
            <c:dLbl>
              <c:idx val="17"/>
              <c:delete val="1"/>
              <c:extLst>
                <c:ext xmlns:c15="http://schemas.microsoft.com/office/drawing/2012/chart" uri="{CE6537A1-D6FC-4f65-9D91-7224C49458BB}"/>
                <c:ext xmlns:c16="http://schemas.microsoft.com/office/drawing/2014/chart" uri="{C3380CC4-5D6E-409C-BE32-E72D297353CC}">
                  <c16:uniqueId val="{00000011-FF65-4ABD-B0FB-47D319D191B6}"/>
                </c:ext>
              </c:extLst>
            </c:dLbl>
            <c:dLbl>
              <c:idx val="18"/>
              <c:delete val="1"/>
              <c:extLst>
                <c:ext xmlns:c15="http://schemas.microsoft.com/office/drawing/2012/chart" uri="{CE6537A1-D6FC-4f65-9D91-7224C49458BB}"/>
                <c:ext xmlns:c16="http://schemas.microsoft.com/office/drawing/2014/chart" uri="{C3380CC4-5D6E-409C-BE32-E72D297353CC}">
                  <c16:uniqueId val="{00000012-FF65-4ABD-B0FB-47D319D191B6}"/>
                </c:ext>
              </c:extLst>
            </c:dLbl>
            <c:dLbl>
              <c:idx val="19"/>
              <c:delete val="1"/>
              <c:extLst>
                <c:ext xmlns:c15="http://schemas.microsoft.com/office/drawing/2012/chart" uri="{CE6537A1-D6FC-4f65-9D91-7224C49458BB}"/>
                <c:ext xmlns:c16="http://schemas.microsoft.com/office/drawing/2014/chart" uri="{C3380CC4-5D6E-409C-BE32-E72D297353CC}">
                  <c16:uniqueId val="{00000013-FF65-4ABD-B0FB-47D319D191B6}"/>
                </c:ext>
              </c:extLst>
            </c:dLbl>
            <c:dLbl>
              <c:idx val="20"/>
              <c:delete val="1"/>
              <c:extLst>
                <c:ext xmlns:c15="http://schemas.microsoft.com/office/drawing/2012/chart" uri="{CE6537A1-D6FC-4f65-9D91-7224C49458BB}"/>
                <c:ext xmlns:c16="http://schemas.microsoft.com/office/drawing/2014/chart" uri="{C3380CC4-5D6E-409C-BE32-E72D297353CC}">
                  <c16:uniqueId val="{00000014-FF65-4ABD-B0FB-47D319D191B6}"/>
                </c:ext>
              </c:extLst>
            </c:dLbl>
            <c:dLbl>
              <c:idx val="21"/>
              <c:delete val="1"/>
              <c:extLst>
                <c:ext xmlns:c15="http://schemas.microsoft.com/office/drawing/2012/chart" uri="{CE6537A1-D6FC-4f65-9D91-7224C49458BB}"/>
                <c:ext xmlns:c16="http://schemas.microsoft.com/office/drawing/2014/chart" uri="{C3380CC4-5D6E-409C-BE32-E72D297353CC}">
                  <c16:uniqueId val="{00000015-FF65-4ABD-B0FB-47D319D191B6}"/>
                </c:ext>
              </c:extLst>
            </c:dLbl>
            <c:dLbl>
              <c:idx val="22"/>
              <c:delete val="1"/>
              <c:extLst>
                <c:ext xmlns:c15="http://schemas.microsoft.com/office/drawing/2012/chart" uri="{CE6537A1-D6FC-4f65-9D91-7224C49458BB}"/>
                <c:ext xmlns:c16="http://schemas.microsoft.com/office/drawing/2014/chart" uri="{C3380CC4-5D6E-409C-BE32-E72D297353CC}">
                  <c16:uniqueId val="{00000016-FF65-4ABD-B0FB-47D319D191B6}"/>
                </c:ext>
              </c:extLst>
            </c:dLbl>
            <c:dLbl>
              <c:idx val="23"/>
              <c:delete val="1"/>
              <c:extLst>
                <c:ext xmlns:c15="http://schemas.microsoft.com/office/drawing/2012/chart" uri="{CE6537A1-D6FC-4f65-9D91-7224C49458BB}"/>
                <c:ext xmlns:c16="http://schemas.microsoft.com/office/drawing/2014/chart" uri="{C3380CC4-5D6E-409C-BE32-E72D297353CC}">
                  <c16:uniqueId val="{00000017-FF65-4ABD-B0FB-47D319D191B6}"/>
                </c:ext>
              </c:extLst>
            </c:dLbl>
            <c:dLbl>
              <c:idx val="24"/>
              <c:delete val="1"/>
              <c:extLst>
                <c:ext xmlns:c15="http://schemas.microsoft.com/office/drawing/2012/chart" uri="{CE6537A1-D6FC-4f65-9D91-7224C49458BB}"/>
                <c:ext xmlns:c16="http://schemas.microsoft.com/office/drawing/2014/chart" uri="{C3380CC4-5D6E-409C-BE32-E72D297353CC}">
                  <c16:uniqueId val="{00000018-FF65-4ABD-B0FB-47D319D191B6}"/>
                </c:ext>
              </c:extLst>
            </c:dLbl>
            <c:dLbl>
              <c:idx val="25"/>
              <c:delete val="1"/>
              <c:extLst>
                <c:ext xmlns:c15="http://schemas.microsoft.com/office/drawing/2012/chart" uri="{CE6537A1-D6FC-4f65-9D91-7224C49458BB}"/>
                <c:ext xmlns:c16="http://schemas.microsoft.com/office/drawing/2014/chart" uri="{C3380CC4-5D6E-409C-BE32-E72D297353CC}">
                  <c16:uniqueId val="{00000019-FF65-4ABD-B0FB-47D319D191B6}"/>
                </c:ext>
              </c:extLst>
            </c:dLbl>
            <c:dLbl>
              <c:idx val="26"/>
              <c:delete val="1"/>
              <c:extLst>
                <c:ext xmlns:c15="http://schemas.microsoft.com/office/drawing/2012/chart" uri="{CE6537A1-D6FC-4f65-9D91-7224C49458BB}"/>
                <c:ext xmlns:c16="http://schemas.microsoft.com/office/drawing/2014/chart" uri="{C3380CC4-5D6E-409C-BE32-E72D297353CC}">
                  <c16:uniqueId val="{0000001A-FF65-4ABD-B0FB-47D319D191B6}"/>
                </c:ext>
              </c:extLst>
            </c:dLbl>
            <c:dLbl>
              <c:idx val="27"/>
              <c:delete val="1"/>
              <c:extLst>
                <c:ext xmlns:c15="http://schemas.microsoft.com/office/drawing/2012/chart" uri="{CE6537A1-D6FC-4f65-9D91-7224C49458BB}"/>
                <c:ext xmlns:c16="http://schemas.microsoft.com/office/drawing/2014/chart" uri="{C3380CC4-5D6E-409C-BE32-E72D297353CC}">
                  <c16:uniqueId val="{0000001B-FF65-4ABD-B0FB-47D319D191B6}"/>
                </c:ext>
              </c:extLst>
            </c:dLbl>
            <c:dLbl>
              <c:idx val="28"/>
              <c:delete val="1"/>
              <c:extLst>
                <c:ext xmlns:c15="http://schemas.microsoft.com/office/drawing/2012/chart" uri="{CE6537A1-D6FC-4f65-9D91-7224C49458BB}"/>
                <c:ext xmlns:c16="http://schemas.microsoft.com/office/drawing/2014/chart" uri="{C3380CC4-5D6E-409C-BE32-E72D297353CC}">
                  <c16:uniqueId val="{0000001C-FF65-4ABD-B0FB-47D319D191B6}"/>
                </c:ext>
              </c:extLst>
            </c:dLbl>
            <c:dLbl>
              <c:idx val="29"/>
              <c:delete val="1"/>
              <c:extLst>
                <c:ext xmlns:c15="http://schemas.microsoft.com/office/drawing/2012/chart" uri="{CE6537A1-D6FC-4f65-9D91-7224C49458BB}"/>
                <c:ext xmlns:c16="http://schemas.microsoft.com/office/drawing/2014/chart" uri="{C3380CC4-5D6E-409C-BE32-E72D297353CC}">
                  <c16:uniqueId val="{0000001D-FF65-4ABD-B0FB-47D319D191B6}"/>
                </c:ext>
              </c:extLst>
            </c:dLbl>
            <c:dLbl>
              <c:idx val="30"/>
              <c:delete val="1"/>
              <c:extLst>
                <c:ext xmlns:c15="http://schemas.microsoft.com/office/drawing/2012/chart" uri="{CE6537A1-D6FC-4f65-9D91-7224C49458BB}"/>
                <c:ext xmlns:c16="http://schemas.microsoft.com/office/drawing/2014/chart" uri="{C3380CC4-5D6E-409C-BE32-E72D297353CC}">
                  <c16:uniqueId val="{0000001E-FF65-4ABD-B0FB-47D319D191B6}"/>
                </c:ext>
              </c:extLst>
            </c:dLbl>
            <c:dLbl>
              <c:idx val="31"/>
              <c:delete val="1"/>
              <c:extLst>
                <c:ext xmlns:c15="http://schemas.microsoft.com/office/drawing/2012/chart" uri="{CE6537A1-D6FC-4f65-9D91-7224C49458BB}"/>
                <c:ext xmlns:c16="http://schemas.microsoft.com/office/drawing/2014/chart" uri="{C3380CC4-5D6E-409C-BE32-E72D297353CC}">
                  <c16:uniqueId val="{0000001F-FF65-4ABD-B0FB-47D319D191B6}"/>
                </c:ext>
              </c:extLst>
            </c:dLbl>
            <c:dLbl>
              <c:idx val="32"/>
              <c:delete val="1"/>
              <c:extLst>
                <c:ext xmlns:c15="http://schemas.microsoft.com/office/drawing/2012/chart" uri="{CE6537A1-D6FC-4f65-9D91-7224C49458BB}"/>
                <c:ext xmlns:c16="http://schemas.microsoft.com/office/drawing/2014/chart" uri="{C3380CC4-5D6E-409C-BE32-E72D297353CC}">
                  <c16:uniqueId val="{00000020-FF65-4ABD-B0FB-47D319D191B6}"/>
                </c:ext>
              </c:extLst>
            </c:dLbl>
            <c:dLbl>
              <c:idx val="33"/>
              <c:delete val="1"/>
              <c:extLst>
                <c:ext xmlns:c15="http://schemas.microsoft.com/office/drawing/2012/chart" uri="{CE6537A1-D6FC-4f65-9D91-7224C49458BB}"/>
                <c:ext xmlns:c16="http://schemas.microsoft.com/office/drawing/2014/chart" uri="{C3380CC4-5D6E-409C-BE32-E72D297353CC}">
                  <c16:uniqueId val="{00000021-FF65-4ABD-B0FB-47D319D191B6}"/>
                </c:ext>
              </c:extLst>
            </c:dLbl>
            <c:dLbl>
              <c:idx val="34"/>
              <c:delete val="1"/>
              <c:extLst>
                <c:ext xmlns:c15="http://schemas.microsoft.com/office/drawing/2012/chart" uri="{CE6537A1-D6FC-4f65-9D91-7224C49458BB}"/>
                <c:ext xmlns:c16="http://schemas.microsoft.com/office/drawing/2014/chart" uri="{C3380CC4-5D6E-409C-BE32-E72D297353CC}">
                  <c16:uniqueId val="{00000022-FF65-4ABD-B0FB-47D319D191B6}"/>
                </c:ext>
              </c:extLst>
            </c:dLbl>
            <c:dLbl>
              <c:idx val="35"/>
              <c:delete val="1"/>
              <c:extLst>
                <c:ext xmlns:c15="http://schemas.microsoft.com/office/drawing/2012/chart" uri="{CE6537A1-D6FC-4f65-9D91-7224C49458BB}"/>
                <c:ext xmlns:c16="http://schemas.microsoft.com/office/drawing/2014/chart" uri="{C3380CC4-5D6E-409C-BE32-E72D297353CC}">
                  <c16:uniqueId val="{00000023-FF65-4ABD-B0FB-47D319D191B6}"/>
                </c:ext>
              </c:extLst>
            </c:dLbl>
            <c:dLbl>
              <c:idx val="36"/>
              <c:delete val="1"/>
              <c:extLst>
                <c:ext xmlns:c15="http://schemas.microsoft.com/office/drawing/2012/chart" uri="{CE6537A1-D6FC-4f65-9D91-7224C49458BB}"/>
                <c:ext xmlns:c16="http://schemas.microsoft.com/office/drawing/2014/chart" uri="{C3380CC4-5D6E-409C-BE32-E72D297353CC}">
                  <c16:uniqueId val="{00000024-FF65-4ABD-B0FB-47D319D191B6}"/>
                </c:ext>
              </c:extLst>
            </c:dLbl>
            <c:dLbl>
              <c:idx val="37"/>
              <c:delete val="1"/>
              <c:extLst>
                <c:ext xmlns:c15="http://schemas.microsoft.com/office/drawing/2012/chart" uri="{CE6537A1-D6FC-4f65-9D91-7224C49458BB}"/>
                <c:ext xmlns:c16="http://schemas.microsoft.com/office/drawing/2014/chart" uri="{C3380CC4-5D6E-409C-BE32-E72D297353CC}">
                  <c16:uniqueId val="{00000025-FF65-4ABD-B0FB-47D319D191B6}"/>
                </c:ext>
              </c:extLst>
            </c:dLbl>
            <c:dLbl>
              <c:idx val="38"/>
              <c:delete val="1"/>
              <c:extLst>
                <c:ext xmlns:c15="http://schemas.microsoft.com/office/drawing/2012/chart" uri="{CE6537A1-D6FC-4f65-9D91-7224C49458BB}"/>
                <c:ext xmlns:c16="http://schemas.microsoft.com/office/drawing/2014/chart" uri="{C3380CC4-5D6E-409C-BE32-E72D297353CC}">
                  <c16:uniqueId val="{00000026-FF65-4ABD-B0FB-47D319D191B6}"/>
                </c:ext>
              </c:extLst>
            </c:dLbl>
            <c:dLbl>
              <c:idx val="39"/>
              <c:delete val="1"/>
              <c:extLst>
                <c:ext xmlns:c15="http://schemas.microsoft.com/office/drawing/2012/chart" uri="{CE6537A1-D6FC-4f65-9D91-7224C49458BB}"/>
                <c:ext xmlns:c16="http://schemas.microsoft.com/office/drawing/2014/chart" uri="{C3380CC4-5D6E-409C-BE32-E72D297353CC}">
                  <c16:uniqueId val="{00000027-FF65-4ABD-B0FB-47D319D191B6}"/>
                </c:ext>
              </c:extLst>
            </c:dLbl>
            <c:dLbl>
              <c:idx val="40"/>
              <c:delete val="1"/>
              <c:extLst>
                <c:ext xmlns:c15="http://schemas.microsoft.com/office/drawing/2012/chart" uri="{CE6537A1-D6FC-4f65-9D91-7224C49458BB}"/>
                <c:ext xmlns:c16="http://schemas.microsoft.com/office/drawing/2014/chart" uri="{C3380CC4-5D6E-409C-BE32-E72D297353CC}">
                  <c16:uniqueId val="{00000028-FF65-4ABD-B0FB-47D319D191B6}"/>
                </c:ext>
              </c:extLst>
            </c:dLbl>
            <c:dLbl>
              <c:idx val="41"/>
              <c:delete val="1"/>
              <c:extLst>
                <c:ext xmlns:c15="http://schemas.microsoft.com/office/drawing/2012/chart" uri="{CE6537A1-D6FC-4f65-9D91-7224C49458BB}"/>
                <c:ext xmlns:c16="http://schemas.microsoft.com/office/drawing/2014/chart" uri="{C3380CC4-5D6E-409C-BE32-E72D297353CC}">
                  <c16:uniqueId val="{00000029-FF65-4ABD-B0FB-47D319D191B6}"/>
                </c:ext>
              </c:extLst>
            </c:dLbl>
            <c:dLbl>
              <c:idx val="42"/>
              <c:delete val="1"/>
              <c:extLst>
                <c:ext xmlns:c15="http://schemas.microsoft.com/office/drawing/2012/chart" uri="{CE6537A1-D6FC-4f65-9D91-7224C49458BB}"/>
                <c:ext xmlns:c16="http://schemas.microsoft.com/office/drawing/2014/chart" uri="{C3380CC4-5D6E-409C-BE32-E72D297353CC}">
                  <c16:uniqueId val="{0000002A-FF65-4ABD-B0FB-47D319D191B6}"/>
                </c:ext>
              </c:extLst>
            </c:dLbl>
            <c:dLbl>
              <c:idx val="43"/>
              <c:delete val="1"/>
              <c:extLst>
                <c:ext xmlns:c15="http://schemas.microsoft.com/office/drawing/2012/chart" uri="{CE6537A1-D6FC-4f65-9D91-7224C49458BB}"/>
                <c:ext xmlns:c16="http://schemas.microsoft.com/office/drawing/2014/chart" uri="{C3380CC4-5D6E-409C-BE32-E72D297353CC}">
                  <c16:uniqueId val="{0000002B-FF65-4ABD-B0FB-47D319D191B6}"/>
                </c:ext>
              </c:extLst>
            </c:dLbl>
            <c:dLbl>
              <c:idx val="44"/>
              <c:delete val="1"/>
              <c:extLst>
                <c:ext xmlns:c15="http://schemas.microsoft.com/office/drawing/2012/chart" uri="{CE6537A1-D6FC-4f65-9D91-7224C49458BB}"/>
                <c:ext xmlns:c16="http://schemas.microsoft.com/office/drawing/2014/chart" uri="{C3380CC4-5D6E-409C-BE32-E72D297353CC}">
                  <c16:uniqueId val="{0000002C-FF65-4ABD-B0FB-47D319D191B6}"/>
                </c:ext>
              </c:extLst>
            </c:dLbl>
            <c:dLbl>
              <c:idx val="45"/>
              <c:layout>
                <c:manualLayout>
                  <c:x val="-6.236778482925355E-2"/>
                  <c:y val="-4.9846571041176069E-2"/>
                </c:manualLayout>
              </c:layout>
              <c:spPr>
                <a:solidFill>
                  <a:srgbClr val="FFFFFF"/>
                </a:solidFill>
                <a:ln>
                  <a:solidFill>
                    <a:srgbClr val="1F497D"/>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2D-FF65-4ABD-B0FB-47D319D191B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'Diat 6–34 tiedot'!$B$3:$BO$3</c:f>
              <c:numCache>
                <c:formatCode>General</c:formatCode>
                <c:ptCount val="66"/>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numCache>
            </c:numRef>
          </c:cat>
          <c:val>
            <c:numRef>
              <c:f>'Diat 6–34 tiedot'!$B$22:$BO$22</c:f>
              <c:numCache>
                <c:formatCode>#,##0</c:formatCode>
                <c:ptCount val="66"/>
                <c:pt idx="0">
                  <c:v>197924</c:v>
                </c:pt>
                <c:pt idx="1">
                  <c:v>198813</c:v>
                </c:pt>
                <c:pt idx="2">
                  <c:v>199487</c:v>
                </c:pt>
                <c:pt idx="3">
                  <c:v>199896</c:v>
                </c:pt>
                <c:pt idx="4">
                  <c:v>200082</c:v>
                </c:pt>
                <c:pt idx="5">
                  <c:v>200352</c:v>
                </c:pt>
                <c:pt idx="6">
                  <c:v>200636</c:v>
                </c:pt>
                <c:pt idx="7">
                  <c:v>200848</c:v>
                </c:pt>
                <c:pt idx="8">
                  <c:v>201473</c:v>
                </c:pt>
                <c:pt idx="9">
                  <c:v>202333</c:v>
                </c:pt>
                <c:pt idx="10">
                  <c:v>202731</c:v>
                </c:pt>
                <c:pt idx="11">
                  <c:v>202826</c:v>
                </c:pt>
                <c:pt idx="12">
                  <c:v>202777</c:v>
                </c:pt>
                <c:pt idx="13">
                  <c:v>203219</c:v>
                </c:pt>
                <c:pt idx="14">
                  <c:v>204146</c:v>
                </c:pt>
                <c:pt idx="15">
                  <c:v>204901</c:v>
                </c:pt>
                <c:pt idx="16">
                  <c:v>205613</c:v>
                </c:pt>
                <c:pt idx="17">
                  <c:v>206107</c:v>
                </c:pt>
                <c:pt idx="18">
                  <c:v>206233</c:v>
                </c:pt>
                <c:pt idx="19">
                  <c:v>206171</c:v>
                </c:pt>
                <c:pt idx="20">
                  <c:v>205973</c:v>
                </c:pt>
                <c:pt idx="21">
                  <c:v>205394</c:v>
                </c:pt>
                <c:pt idx="22">
                  <c:v>205338</c:v>
                </c:pt>
                <c:pt idx="23">
                  <c:v>205030</c:v>
                </c:pt>
                <c:pt idx="24">
                  <c:v>204858</c:v>
                </c:pt>
                <c:pt idx="25">
                  <c:v>204912</c:v>
                </c:pt>
                <c:pt idx="26">
                  <c:v>205071</c:v>
                </c:pt>
                <c:pt idx="27">
                  <c:v>205464</c:v>
                </c:pt>
                <c:pt idx="28">
                  <c:v>205755</c:v>
                </c:pt>
                <c:pt idx="29">
                  <c:v>206021</c:v>
                </c:pt>
                <c:pt idx="30">
                  <c:v>206240</c:v>
                </c:pt>
                <c:pt idx="31">
                  <c:v>206481</c:v>
                </c:pt>
                <c:pt idx="32">
                  <c:v>207269</c:v>
                </c:pt>
                <c:pt idx="33">
                  <c:v>207940</c:v>
                </c:pt>
                <c:pt idx="34">
                  <c:v>208331</c:v>
                </c:pt>
                <c:pt idx="35">
                  <c:v>208777</c:v>
                </c:pt>
                <c:pt idx="36">
                  <c:v>209238</c:v>
                </c:pt>
                <c:pt idx="37">
                  <c:v>209503</c:v>
                </c:pt>
                <c:pt idx="38">
                  <c:v>209405</c:v>
                </c:pt>
                <c:pt idx="39">
                  <c:v>208959</c:v>
                </c:pt>
                <c:pt idx="40">
                  <c:v>208525</c:v>
                </c:pt>
                <c:pt idx="41">
                  <c:v>208574</c:v>
                </c:pt>
                <c:pt idx="42">
                  <c:v>208048</c:v>
                </c:pt>
                <c:pt idx="43">
                  <c:v>207394</c:v>
                </c:pt>
                <c:pt idx="44">
                  <c:v>206315</c:v>
                </c:pt>
                <c:pt idx="45">
                  <c:v>205771</c:v>
                </c:pt>
              </c:numCache>
            </c:numRef>
          </c:val>
          <c:smooth val="0"/>
          <c:extLst>
            <c:ext xmlns:c16="http://schemas.microsoft.com/office/drawing/2014/chart" uri="{C3380CC4-5D6E-409C-BE32-E72D297353CC}">
              <c16:uniqueId val="{0000002E-FF65-4ABD-B0FB-47D319D191B6}"/>
            </c:ext>
          </c:extLst>
        </c:ser>
        <c:ser>
          <c:idx val="2"/>
          <c:order val="1"/>
          <c:tx>
            <c:strRef>
              <c:f>'Diat 6–34 tiedot'!$A$23</c:f>
              <c:strCache>
                <c:ptCount val="1"/>
                <c:pt idx="0">
                  <c:v>Päijät-Häme ennuste 2019</c:v>
                </c:pt>
              </c:strCache>
            </c:strRef>
          </c:tx>
          <c:spPr>
            <a:ln w="38100" cap="rnd">
              <a:solidFill>
                <a:srgbClr val="FFC000"/>
              </a:solidFill>
              <a:prstDash val="sysDash"/>
              <a:round/>
            </a:ln>
            <a:effectLst>
              <a:outerShdw blurRad="40000" dist="23000" dir="5400000" rotWithShape="0">
                <a:srgbClr val="000000">
                  <a:alpha val="35000"/>
                </a:srgbClr>
              </a:outerShdw>
            </a:effectLst>
          </c:spPr>
          <c:marker>
            <c:symbol val="none"/>
          </c:marker>
          <c:dLbls>
            <c:dLbl>
              <c:idx val="65"/>
              <c:layout>
                <c:manualLayout>
                  <c:x val="-2.8785131459655604E-2"/>
                  <c:y val="4.53150645828873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F-FF65-4ABD-B0FB-47D319D191B6}"/>
                </c:ext>
              </c:extLst>
            </c:dLbl>
            <c:spPr>
              <a:solidFill>
                <a:srgbClr val="FFFFFF"/>
              </a:solidFill>
              <a:ln>
                <a:solidFill>
                  <a:srgbClr val="1F497D"/>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6–34 tiedot'!$B$3:$BO$3</c:f>
              <c:numCache>
                <c:formatCode>General</c:formatCode>
                <c:ptCount val="66"/>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numCache>
            </c:numRef>
          </c:cat>
          <c:val>
            <c:numRef>
              <c:f>'Diat 6–34 tiedot'!$B$23:$BO$23</c:f>
              <c:numCache>
                <c:formatCode>General</c:formatCode>
                <c:ptCount val="66"/>
                <c:pt idx="44" formatCode="#,##0">
                  <c:v>206755</c:v>
                </c:pt>
                <c:pt idx="45" formatCode="#,##0">
                  <c:v>206124</c:v>
                </c:pt>
                <c:pt idx="46" formatCode="#,##0">
                  <c:v>205509</c:v>
                </c:pt>
                <c:pt idx="47" formatCode="#,##0">
                  <c:v>204888</c:v>
                </c:pt>
                <c:pt idx="48" formatCode="#,##0">
                  <c:v>204255</c:v>
                </c:pt>
                <c:pt idx="49" formatCode="#,##0">
                  <c:v>203614</c:v>
                </c:pt>
                <c:pt idx="50" formatCode="#,##0">
                  <c:v>202950</c:v>
                </c:pt>
                <c:pt idx="51" formatCode="#,##0">
                  <c:v>202281</c:v>
                </c:pt>
                <c:pt idx="52" formatCode="#,##0">
                  <c:v>201597</c:v>
                </c:pt>
                <c:pt idx="53" formatCode="#,##0">
                  <c:v>200897</c:v>
                </c:pt>
                <c:pt idx="54" formatCode="#,##0">
                  <c:v>200189</c:v>
                </c:pt>
                <c:pt idx="55" formatCode="#,##0">
                  <c:v>199457</c:v>
                </c:pt>
                <c:pt idx="56" formatCode="#,##0">
                  <c:v>198701</c:v>
                </c:pt>
                <c:pt idx="57" formatCode="#,##0">
                  <c:v>197924</c:v>
                </c:pt>
                <c:pt idx="58" formatCode="#,##0">
                  <c:v>197125</c:v>
                </c:pt>
                <c:pt idx="59" formatCode="#,##0">
                  <c:v>196300</c:v>
                </c:pt>
                <c:pt idx="60" formatCode="#,##0">
                  <c:v>195475</c:v>
                </c:pt>
                <c:pt idx="61" formatCode="#,##0">
                  <c:v>194634</c:v>
                </c:pt>
                <c:pt idx="62" formatCode="#,##0">
                  <c:v>193786</c:v>
                </c:pt>
                <c:pt idx="63" formatCode="#,##0">
                  <c:v>192930</c:v>
                </c:pt>
                <c:pt idx="64" formatCode="#,##0">
                  <c:v>192080</c:v>
                </c:pt>
                <c:pt idx="65" formatCode="#,##0">
                  <c:v>191226</c:v>
                </c:pt>
              </c:numCache>
            </c:numRef>
          </c:val>
          <c:smooth val="0"/>
          <c:extLst>
            <c:ext xmlns:c16="http://schemas.microsoft.com/office/drawing/2014/chart" uri="{C3380CC4-5D6E-409C-BE32-E72D297353CC}">
              <c16:uniqueId val="{00000030-FF65-4ABD-B0FB-47D319D191B6}"/>
            </c:ext>
          </c:extLst>
        </c:ser>
        <c:ser>
          <c:idx val="3"/>
          <c:order val="2"/>
          <c:tx>
            <c:strRef>
              <c:f>'Diat 6–34 tiedot'!$A$24</c:f>
              <c:strCache>
                <c:ptCount val="1"/>
                <c:pt idx="0">
                  <c:v>Päijät-Häme ennuste 2021</c:v>
                </c:pt>
              </c:strCache>
            </c:strRef>
          </c:tx>
          <c:spPr>
            <a:ln w="38100" cap="rnd">
              <a:solidFill>
                <a:srgbClr val="FF0000"/>
              </a:solidFill>
              <a:prstDash val="sysDash"/>
              <a:round/>
            </a:ln>
            <a:effectLst>
              <a:outerShdw blurRad="40000" dist="23000" dir="5400000" rotWithShape="0">
                <a:srgbClr val="000000">
                  <a:alpha val="35000"/>
                </a:srgbClr>
              </a:outerShdw>
            </a:effectLst>
          </c:spPr>
          <c:marker>
            <c:symbol val="none"/>
          </c:marker>
          <c:dLbls>
            <c:dLbl>
              <c:idx val="65"/>
              <c:layout>
                <c:manualLayout>
                  <c:x val="-2.8785131459655604E-2"/>
                  <c:y val="-3.8517804895454262E-2"/>
                </c:manualLayout>
              </c:layout>
              <c:spPr>
                <a:solidFill>
                  <a:srgbClr val="FFFFFF"/>
                </a:solidFill>
                <a:ln>
                  <a:solidFill>
                    <a:srgbClr val="FF0000"/>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31-FF65-4ABD-B0FB-47D319D191B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'Diat 6–34 tiedot'!$B$3:$BO$3</c:f>
              <c:numCache>
                <c:formatCode>General</c:formatCode>
                <c:ptCount val="66"/>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numCache>
            </c:numRef>
          </c:cat>
          <c:val>
            <c:numRef>
              <c:f>'Diat 6–34 tiedot'!$B$24:$BO$24</c:f>
              <c:numCache>
                <c:formatCode>General</c:formatCode>
                <c:ptCount val="66"/>
                <c:pt idx="46" formatCode="#,##0">
                  <c:v>205293</c:v>
                </c:pt>
                <c:pt idx="47" formatCode="#,##0">
                  <c:v>204716</c:v>
                </c:pt>
                <c:pt idx="48" formatCode="#,##0">
                  <c:v>204141</c:v>
                </c:pt>
                <c:pt idx="49" formatCode="#,##0">
                  <c:v>203560</c:v>
                </c:pt>
                <c:pt idx="50" formatCode="#,##0">
                  <c:v>202967</c:v>
                </c:pt>
                <c:pt idx="51" formatCode="#,##0">
                  <c:v>202378</c:v>
                </c:pt>
                <c:pt idx="52" formatCode="#,##0">
                  <c:v>201786</c:v>
                </c:pt>
                <c:pt idx="53" formatCode="#,##0">
                  <c:v>201173</c:v>
                </c:pt>
                <c:pt idx="54" formatCode="#,##0">
                  <c:v>200556</c:v>
                </c:pt>
                <c:pt idx="55" formatCode="#,##0">
                  <c:v>199927</c:v>
                </c:pt>
                <c:pt idx="56" formatCode="#,##0">
                  <c:v>199278</c:v>
                </c:pt>
                <c:pt idx="57" formatCode="#,##0">
                  <c:v>198620</c:v>
                </c:pt>
                <c:pt idx="58" formatCode="#,##0">
                  <c:v>197947</c:v>
                </c:pt>
                <c:pt idx="59" formatCode="#,##0">
                  <c:v>197265</c:v>
                </c:pt>
                <c:pt idx="60" formatCode="#,##0">
                  <c:v>196579</c:v>
                </c:pt>
                <c:pt idx="61" formatCode="#,##0">
                  <c:v>195898</c:v>
                </c:pt>
                <c:pt idx="62" formatCode="#,##0">
                  <c:v>195208</c:v>
                </c:pt>
                <c:pt idx="63" formatCode="#,##0">
                  <c:v>194535</c:v>
                </c:pt>
                <c:pt idx="64" formatCode="#,##0">
                  <c:v>193867</c:v>
                </c:pt>
                <c:pt idx="65" formatCode="#,##0">
                  <c:v>193194</c:v>
                </c:pt>
              </c:numCache>
            </c:numRef>
          </c:val>
          <c:smooth val="0"/>
          <c:extLst>
            <c:ext xmlns:c16="http://schemas.microsoft.com/office/drawing/2014/chart" uri="{C3380CC4-5D6E-409C-BE32-E72D297353CC}">
              <c16:uniqueId val="{00000032-FF65-4ABD-B0FB-47D319D191B6}"/>
            </c:ext>
          </c:extLst>
        </c:ser>
        <c:dLbls>
          <c:showLegendKey val="0"/>
          <c:showVal val="0"/>
          <c:showCatName val="0"/>
          <c:showSerName val="0"/>
          <c:showPercent val="0"/>
          <c:showBubbleSize val="0"/>
        </c:dLbls>
        <c:smooth val="0"/>
        <c:axId val="595450824"/>
        <c:axId val="595450168"/>
      </c:lineChart>
      <c:catAx>
        <c:axId val="595450824"/>
        <c:scaling>
          <c:orientation val="minMax"/>
        </c:scaling>
        <c:delete val="0"/>
        <c:axPos val="b"/>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fi-FI"/>
          </a:p>
        </c:txPr>
        <c:crossAx val="595450168"/>
        <c:crosses val="autoZero"/>
        <c:auto val="1"/>
        <c:lblAlgn val="ctr"/>
        <c:lblOffset val="100"/>
        <c:tickLblSkip val="5"/>
        <c:noMultiLvlLbl val="0"/>
      </c:catAx>
      <c:valAx>
        <c:axId val="595450168"/>
        <c:scaling>
          <c:orientation val="minMax"/>
          <c:min val="0"/>
        </c:scaling>
        <c:delete val="0"/>
        <c:axPos val="l"/>
        <c:majorGridlines>
          <c:spPr>
            <a:ln w="9525" cap="flat" cmpd="sng" algn="ctr">
              <a:solidFill>
                <a:schemeClr val="tx2">
                  <a:lumMod val="15000"/>
                  <a:lumOff val="85000"/>
                </a:schemeClr>
              </a:solidFill>
              <a:round/>
            </a:ln>
            <a:effectLst/>
          </c:spPr>
        </c:majorGridlines>
        <c:title>
          <c:tx>
            <c:rich>
              <a:bodyPr rot="0" spcFirstLastPara="1" vertOverflow="ellipsis" wrap="square" anchor="ctr" anchorCtr="1"/>
              <a:lstStyle/>
              <a:p>
                <a:pPr>
                  <a:defRPr sz="1000" b="1" i="0" u="none" strike="noStrike" kern="1200" baseline="0">
                    <a:solidFill>
                      <a:schemeClr val="tx2"/>
                    </a:solidFill>
                    <a:latin typeface="+mn-lt"/>
                    <a:ea typeface="+mn-ea"/>
                    <a:cs typeface="+mn-cs"/>
                  </a:defRPr>
                </a:pPr>
                <a:r>
                  <a:rPr lang="en-US" sz="1000"/>
                  <a:t>Väkiluku</a:t>
                </a:r>
              </a:p>
            </c:rich>
          </c:tx>
          <c:layout>
            <c:manualLayout>
              <c:xMode val="edge"/>
              <c:yMode val="edge"/>
              <c:x val="4.7975219099425813E-3"/>
              <c:y val="2.7025797473774354E-2"/>
            </c:manualLayout>
          </c:layout>
          <c:overlay val="0"/>
          <c:spPr>
            <a:noFill/>
            <a:ln>
              <a:noFill/>
            </a:ln>
            <a:effectLst/>
          </c:spPr>
          <c:txPr>
            <a:bodyPr rot="0" spcFirstLastPara="1" vertOverflow="ellipsis" wrap="square" anchor="ctr" anchorCtr="1"/>
            <a:lstStyle/>
            <a:p>
              <a:pPr>
                <a:defRPr sz="1000" b="1" i="0" u="none" strike="noStrike" kern="1200" baseline="0">
                  <a:solidFill>
                    <a:schemeClr val="tx2"/>
                  </a:solidFill>
                  <a:latin typeface="+mn-lt"/>
                  <a:ea typeface="+mn-ea"/>
                  <a:cs typeface="+mn-cs"/>
                </a:defRPr>
              </a:pPr>
              <a:endParaRPr lang="fi-FI"/>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fi-FI"/>
          </a:p>
        </c:txPr>
        <c:crossAx val="595450824"/>
        <c:crosses val="autoZero"/>
        <c:crossBetween val="between"/>
      </c:valAx>
      <c:spPr>
        <a:noFill/>
        <a:ln>
          <a:solidFill>
            <a:schemeClr val="tx2"/>
          </a:solidFill>
        </a:ln>
        <a:effectLst/>
      </c:spPr>
    </c:plotArea>
    <c:legend>
      <c:legendPos val="b"/>
      <c:layout>
        <c:manualLayout>
          <c:xMode val="edge"/>
          <c:yMode val="edge"/>
          <c:x val="9.6701546287901646E-2"/>
          <c:y val="0.61737065581959605"/>
          <c:w val="0.2795204996474262"/>
          <c:h val="0.26576304146150004"/>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rgbClr val="1F497D"/>
      </a:solidFill>
      <a:round/>
    </a:ln>
    <a:effectLst/>
  </c:spPr>
  <c:txPr>
    <a:bodyPr/>
    <a:lstStyle/>
    <a:p>
      <a:pPr>
        <a:defRPr/>
      </a:pPr>
      <a:endParaRPr lang="fi-FI"/>
    </a:p>
  </c:txPr>
  <c:externalData r:id="rId4">
    <c:autoUpdate val="0"/>
  </c:externalData>
  <c:userShapes r:id="rId5"/>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r>
              <a:rPr lang="fi-FI" sz="1400"/>
              <a:t>Kymenlaakson väestönkehitys 1975–2020 ja Tilastokeskuksen väestöennusteet</a:t>
            </a:r>
          </a:p>
        </c:rich>
      </c:tx>
      <c:layout>
        <c:manualLayout>
          <c:xMode val="edge"/>
          <c:yMode val="edge"/>
          <c:x val="0.1555618515160673"/>
          <c:y val="2.0391779062299293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fi-FI"/>
        </a:p>
      </c:txPr>
    </c:title>
    <c:autoTitleDeleted val="0"/>
    <c:plotArea>
      <c:layout>
        <c:manualLayout>
          <c:layoutTarget val="inner"/>
          <c:xMode val="edge"/>
          <c:yMode val="edge"/>
          <c:x val="7.9077893623451204E-2"/>
          <c:y val="8.4036787268964533E-2"/>
          <c:w val="0.89620126926563914"/>
          <c:h val="0.82743256262042386"/>
        </c:manualLayout>
      </c:layout>
      <c:lineChart>
        <c:grouping val="standard"/>
        <c:varyColors val="0"/>
        <c:ser>
          <c:idx val="0"/>
          <c:order val="0"/>
          <c:tx>
            <c:strRef>
              <c:f>'Diat 6–34 tiedot'!$A$25</c:f>
              <c:strCache>
                <c:ptCount val="1"/>
                <c:pt idx="0">
                  <c:v>Kymenlaakso toteutunut</c:v>
                </c:pt>
              </c:strCache>
            </c:strRef>
          </c:tx>
          <c:spPr>
            <a:ln w="38100" cap="rnd">
              <a:solidFill>
                <a:schemeClr val="tx2"/>
              </a:solidFill>
              <a:round/>
            </a:ln>
            <a:effectLst>
              <a:outerShdw blurRad="40000" dist="23000" dir="5400000" rotWithShape="0">
                <a:srgbClr val="000000">
                  <a:alpha val="35000"/>
                </a:srgbClr>
              </a:outerShdw>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F67D-4B74-9134-CC3EEF5A8EF4}"/>
                </c:ext>
              </c:extLst>
            </c:dLbl>
            <c:dLbl>
              <c:idx val="1"/>
              <c:delete val="1"/>
              <c:extLst>
                <c:ext xmlns:c15="http://schemas.microsoft.com/office/drawing/2012/chart" uri="{CE6537A1-D6FC-4f65-9D91-7224C49458BB}"/>
                <c:ext xmlns:c16="http://schemas.microsoft.com/office/drawing/2014/chart" uri="{C3380CC4-5D6E-409C-BE32-E72D297353CC}">
                  <c16:uniqueId val="{00000001-F67D-4B74-9134-CC3EEF5A8EF4}"/>
                </c:ext>
              </c:extLst>
            </c:dLbl>
            <c:dLbl>
              <c:idx val="2"/>
              <c:delete val="1"/>
              <c:extLst>
                <c:ext xmlns:c15="http://schemas.microsoft.com/office/drawing/2012/chart" uri="{CE6537A1-D6FC-4f65-9D91-7224C49458BB}"/>
                <c:ext xmlns:c16="http://schemas.microsoft.com/office/drawing/2014/chart" uri="{C3380CC4-5D6E-409C-BE32-E72D297353CC}">
                  <c16:uniqueId val="{00000002-F67D-4B74-9134-CC3EEF5A8EF4}"/>
                </c:ext>
              </c:extLst>
            </c:dLbl>
            <c:dLbl>
              <c:idx val="3"/>
              <c:delete val="1"/>
              <c:extLst>
                <c:ext xmlns:c15="http://schemas.microsoft.com/office/drawing/2012/chart" uri="{CE6537A1-D6FC-4f65-9D91-7224C49458BB}"/>
                <c:ext xmlns:c16="http://schemas.microsoft.com/office/drawing/2014/chart" uri="{C3380CC4-5D6E-409C-BE32-E72D297353CC}">
                  <c16:uniqueId val="{00000003-F67D-4B74-9134-CC3EEF5A8EF4}"/>
                </c:ext>
              </c:extLst>
            </c:dLbl>
            <c:dLbl>
              <c:idx val="4"/>
              <c:delete val="1"/>
              <c:extLst>
                <c:ext xmlns:c15="http://schemas.microsoft.com/office/drawing/2012/chart" uri="{CE6537A1-D6FC-4f65-9D91-7224C49458BB}"/>
                <c:ext xmlns:c16="http://schemas.microsoft.com/office/drawing/2014/chart" uri="{C3380CC4-5D6E-409C-BE32-E72D297353CC}">
                  <c16:uniqueId val="{00000004-F67D-4B74-9134-CC3EEF5A8EF4}"/>
                </c:ext>
              </c:extLst>
            </c:dLbl>
            <c:dLbl>
              <c:idx val="5"/>
              <c:delete val="1"/>
              <c:extLst>
                <c:ext xmlns:c15="http://schemas.microsoft.com/office/drawing/2012/chart" uri="{CE6537A1-D6FC-4f65-9D91-7224C49458BB}"/>
                <c:ext xmlns:c16="http://schemas.microsoft.com/office/drawing/2014/chart" uri="{C3380CC4-5D6E-409C-BE32-E72D297353CC}">
                  <c16:uniqueId val="{00000005-F67D-4B74-9134-CC3EEF5A8EF4}"/>
                </c:ext>
              </c:extLst>
            </c:dLbl>
            <c:dLbl>
              <c:idx val="6"/>
              <c:delete val="1"/>
              <c:extLst>
                <c:ext xmlns:c15="http://schemas.microsoft.com/office/drawing/2012/chart" uri="{CE6537A1-D6FC-4f65-9D91-7224C49458BB}"/>
                <c:ext xmlns:c16="http://schemas.microsoft.com/office/drawing/2014/chart" uri="{C3380CC4-5D6E-409C-BE32-E72D297353CC}">
                  <c16:uniqueId val="{00000006-F67D-4B74-9134-CC3EEF5A8EF4}"/>
                </c:ext>
              </c:extLst>
            </c:dLbl>
            <c:dLbl>
              <c:idx val="7"/>
              <c:delete val="1"/>
              <c:extLst>
                <c:ext xmlns:c15="http://schemas.microsoft.com/office/drawing/2012/chart" uri="{CE6537A1-D6FC-4f65-9D91-7224C49458BB}"/>
                <c:ext xmlns:c16="http://schemas.microsoft.com/office/drawing/2014/chart" uri="{C3380CC4-5D6E-409C-BE32-E72D297353CC}">
                  <c16:uniqueId val="{00000007-F67D-4B74-9134-CC3EEF5A8EF4}"/>
                </c:ext>
              </c:extLst>
            </c:dLbl>
            <c:dLbl>
              <c:idx val="8"/>
              <c:delete val="1"/>
              <c:extLst>
                <c:ext xmlns:c15="http://schemas.microsoft.com/office/drawing/2012/chart" uri="{CE6537A1-D6FC-4f65-9D91-7224C49458BB}"/>
                <c:ext xmlns:c16="http://schemas.microsoft.com/office/drawing/2014/chart" uri="{C3380CC4-5D6E-409C-BE32-E72D297353CC}">
                  <c16:uniqueId val="{00000008-F67D-4B74-9134-CC3EEF5A8EF4}"/>
                </c:ext>
              </c:extLst>
            </c:dLbl>
            <c:dLbl>
              <c:idx val="9"/>
              <c:delete val="1"/>
              <c:extLst>
                <c:ext xmlns:c15="http://schemas.microsoft.com/office/drawing/2012/chart" uri="{CE6537A1-D6FC-4f65-9D91-7224C49458BB}"/>
                <c:ext xmlns:c16="http://schemas.microsoft.com/office/drawing/2014/chart" uri="{C3380CC4-5D6E-409C-BE32-E72D297353CC}">
                  <c16:uniqueId val="{00000009-F67D-4B74-9134-CC3EEF5A8EF4}"/>
                </c:ext>
              </c:extLst>
            </c:dLbl>
            <c:dLbl>
              <c:idx val="10"/>
              <c:delete val="1"/>
              <c:extLst>
                <c:ext xmlns:c15="http://schemas.microsoft.com/office/drawing/2012/chart" uri="{CE6537A1-D6FC-4f65-9D91-7224C49458BB}"/>
                <c:ext xmlns:c16="http://schemas.microsoft.com/office/drawing/2014/chart" uri="{C3380CC4-5D6E-409C-BE32-E72D297353CC}">
                  <c16:uniqueId val="{0000000A-F67D-4B74-9134-CC3EEF5A8EF4}"/>
                </c:ext>
              </c:extLst>
            </c:dLbl>
            <c:dLbl>
              <c:idx val="11"/>
              <c:delete val="1"/>
              <c:extLst>
                <c:ext xmlns:c15="http://schemas.microsoft.com/office/drawing/2012/chart" uri="{CE6537A1-D6FC-4f65-9D91-7224C49458BB}"/>
                <c:ext xmlns:c16="http://schemas.microsoft.com/office/drawing/2014/chart" uri="{C3380CC4-5D6E-409C-BE32-E72D297353CC}">
                  <c16:uniqueId val="{0000000B-F67D-4B74-9134-CC3EEF5A8EF4}"/>
                </c:ext>
              </c:extLst>
            </c:dLbl>
            <c:dLbl>
              <c:idx val="12"/>
              <c:delete val="1"/>
              <c:extLst>
                <c:ext xmlns:c15="http://schemas.microsoft.com/office/drawing/2012/chart" uri="{CE6537A1-D6FC-4f65-9D91-7224C49458BB}"/>
                <c:ext xmlns:c16="http://schemas.microsoft.com/office/drawing/2014/chart" uri="{C3380CC4-5D6E-409C-BE32-E72D297353CC}">
                  <c16:uniqueId val="{0000000C-F67D-4B74-9134-CC3EEF5A8EF4}"/>
                </c:ext>
              </c:extLst>
            </c:dLbl>
            <c:dLbl>
              <c:idx val="13"/>
              <c:delete val="1"/>
              <c:extLst>
                <c:ext xmlns:c15="http://schemas.microsoft.com/office/drawing/2012/chart" uri="{CE6537A1-D6FC-4f65-9D91-7224C49458BB}"/>
                <c:ext xmlns:c16="http://schemas.microsoft.com/office/drawing/2014/chart" uri="{C3380CC4-5D6E-409C-BE32-E72D297353CC}">
                  <c16:uniqueId val="{0000000D-F67D-4B74-9134-CC3EEF5A8EF4}"/>
                </c:ext>
              </c:extLst>
            </c:dLbl>
            <c:dLbl>
              <c:idx val="14"/>
              <c:delete val="1"/>
              <c:extLst>
                <c:ext xmlns:c15="http://schemas.microsoft.com/office/drawing/2012/chart" uri="{CE6537A1-D6FC-4f65-9D91-7224C49458BB}"/>
                <c:ext xmlns:c16="http://schemas.microsoft.com/office/drawing/2014/chart" uri="{C3380CC4-5D6E-409C-BE32-E72D297353CC}">
                  <c16:uniqueId val="{0000000E-F67D-4B74-9134-CC3EEF5A8EF4}"/>
                </c:ext>
              </c:extLst>
            </c:dLbl>
            <c:dLbl>
              <c:idx val="15"/>
              <c:delete val="1"/>
              <c:extLst>
                <c:ext xmlns:c15="http://schemas.microsoft.com/office/drawing/2012/chart" uri="{CE6537A1-D6FC-4f65-9D91-7224C49458BB}"/>
                <c:ext xmlns:c16="http://schemas.microsoft.com/office/drawing/2014/chart" uri="{C3380CC4-5D6E-409C-BE32-E72D297353CC}">
                  <c16:uniqueId val="{0000000F-F67D-4B74-9134-CC3EEF5A8EF4}"/>
                </c:ext>
              </c:extLst>
            </c:dLbl>
            <c:dLbl>
              <c:idx val="16"/>
              <c:delete val="1"/>
              <c:extLst>
                <c:ext xmlns:c15="http://schemas.microsoft.com/office/drawing/2012/chart" uri="{CE6537A1-D6FC-4f65-9D91-7224C49458BB}"/>
                <c:ext xmlns:c16="http://schemas.microsoft.com/office/drawing/2014/chart" uri="{C3380CC4-5D6E-409C-BE32-E72D297353CC}">
                  <c16:uniqueId val="{00000010-F67D-4B74-9134-CC3EEF5A8EF4}"/>
                </c:ext>
              </c:extLst>
            </c:dLbl>
            <c:dLbl>
              <c:idx val="17"/>
              <c:delete val="1"/>
              <c:extLst>
                <c:ext xmlns:c15="http://schemas.microsoft.com/office/drawing/2012/chart" uri="{CE6537A1-D6FC-4f65-9D91-7224C49458BB}"/>
                <c:ext xmlns:c16="http://schemas.microsoft.com/office/drawing/2014/chart" uri="{C3380CC4-5D6E-409C-BE32-E72D297353CC}">
                  <c16:uniqueId val="{00000011-F67D-4B74-9134-CC3EEF5A8EF4}"/>
                </c:ext>
              </c:extLst>
            </c:dLbl>
            <c:dLbl>
              <c:idx val="18"/>
              <c:delete val="1"/>
              <c:extLst>
                <c:ext xmlns:c15="http://schemas.microsoft.com/office/drawing/2012/chart" uri="{CE6537A1-D6FC-4f65-9D91-7224C49458BB}"/>
                <c:ext xmlns:c16="http://schemas.microsoft.com/office/drawing/2014/chart" uri="{C3380CC4-5D6E-409C-BE32-E72D297353CC}">
                  <c16:uniqueId val="{00000012-F67D-4B74-9134-CC3EEF5A8EF4}"/>
                </c:ext>
              </c:extLst>
            </c:dLbl>
            <c:dLbl>
              <c:idx val="19"/>
              <c:delete val="1"/>
              <c:extLst>
                <c:ext xmlns:c15="http://schemas.microsoft.com/office/drawing/2012/chart" uri="{CE6537A1-D6FC-4f65-9D91-7224C49458BB}"/>
                <c:ext xmlns:c16="http://schemas.microsoft.com/office/drawing/2014/chart" uri="{C3380CC4-5D6E-409C-BE32-E72D297353CC}">
                  <c16:uniqueId val="{00000013-F67D-4B74-9134-CC3EEF5A8EF4}"/>
                </c:ext>
              </c:extLst>
            </c:dLbl>
            <c:dLbl>
              <c:idx val="20"/>
              <c:delete val="1"/>
              <c:extLst>
                <c:ext xmlns:c15="http://schemas.microsoft.com/office/drawing/2012/chart" uri="{CE6537A1-D6FC-4f65-9D91-7224C49458BB}"/>
                <c:ext xmlns:c16="http://schemas.microsoft.com/office/drawing/2014/chart" uri="{C3380CC4-5D6E-409C-BE32-E72D297353CC}">
                  <c16:uniqueId val="{00000014-F67D-4B74-9134-CC3EEF5A8EF4}"/>
                </c:ext>
              </c:extLst>
            </c:dLbl>
            <c:dLbl>
              <c:idx val="21"/>
              <c:delete val="1"/>
              <c:extLst>
                <c:ext xmlns:c15="http://schemas.microsoft.com/office/drawing/2012/chart" uri="{CE6537A1-D6FC-4f65-9D91-7224C49458BB}"/>
                <c:ext xmlns:c16="http://schemas.microsoft.com/office/drawing/2014/chart" uri="{C3380CC4-5D6E-409C-BE32-E72D297353CC}">
                  <c16:uniqueId val="{00000015-F67D-4B74-9134-CC3EEF5A8EF4}"/>
                </c:ext>
              </c:extLst>
            </c:dLbl>
            <c:dLbl>
              <c:idx val="22"/>
              <c:delete val="1"/>
              <c:extLst>
                <c:ext xmlns:c15="http://schemas.microsoft.com/office/drawing/2012/chart" uri="{CE6537A1-D6FC-4f65-9D91-7224C49458BB}"/>
                <c:ext xmlns:c16="http://schemas.microsoft.com/office/drawing/2014/chart" uri="{C3380CC4-5D6E-409C-BE32-E72D297353CC}">
                  <c16:uniqueId val="{00000016-F67D-4B74-9134-CC3EEF5A8EF4}"/>
                </c:ext>
              </c:extLst>
            </c:dLbl>
            <c:dLbl>
              <c:idx val="23"/>
              <c:delete val="1"/>
              <c:extLst>
                <c:ext xmlns:c15="http://schemas.microsoft.com/office/drawing/2012/chart" uri="{CE6537A1-D6FC-4f65-9D91-7224C49458BB}"/>
                <c:ext xmlns:c16="http://schemas.microsoft.com/office/drawing/2014/chart" uri="{C3380CC4-5D6E-409C-BE32-E72D297353CC}">
                  <c16:uniqueId val="{00000017-F67D-4B74-9134-CC3EEF5A8EF4}"/>
                </c:ext>
              </c:extLst>
            </c:dLbl>
            <c:dLbl>
              <c:idx val="24"/>
              <c:delete val="1"/>
              <c:extLst>
                <c:ext xmlns:c15="http://schemas.microsoft.com/office/drawing/2012/chart" uri="{CE6537A1-D6FC-4f65-9D91-7224C49458BB}"/>
                <c:ext xmlns:c16="http://schemas.microsoft.com/office/drawing/2014/chart" uri="{C3380CC4-5D6E-409C-BE32-E72D297353CC}">
                  <c16:uniqueId val="{00000018-F67D-4B74-9134-CC3EEF5A8EF4}"/>
                </c:ext>
              </c:extLst>
            </c:dLbl>
            <c:dLbl>
              <c:idx val="25"/>
              <c:delete val="1"/>
              <c:extLst>
                <c:ext xmlns:c15="http://schemas.microsoft.com/office/drawing/2012/chart" uri="{CE6537A1-D6FC-4f65-9D91-7224C49458BB}"/>
                <c:ext xmlns:c16="http://schemas.microsoft.com/office/drawing/2014/chart" uri="{C3380CC4-5D6E-409C-BE32-E72D297353CC}">
                  <c16:uniqueId val="{00000019-F67D-4B74-9134-CC3EEF5A8EF4}"/>
                </c:ext>
              </c:extLst>
            </c:dLbl>
            <c:dLbl>
              <c:idx val="26"/>
              <c:delete val="1"/>
              <c:extLst>
                <c:ext xmlns:c15="http://schemas.microsoft.com/office/drawing/2012/chart" uri="{CE6537A1-D6FC-4f65-9D91-7224C49458BB}"/>
                <c:ext xmlns:c16="http://schemas.microsoft.com/office/drawing/2014/chart" uri="{C3380CC4-5D6E-409C-BE32-E72D297353CC}">
                  <c16:uniqueId val="{0000001A-F67D-4B74-9134-CC3EEF5A8EF4}"/>
                </c:ext>
              </c:extLst>
            </c:dLbl>
            <c:dLbl>
              <c:idx val="27"/>
              <c:delete val="1"/>
              <c:extLst>
                <c:ext xmlns:c15="http://schemas.microsoft.com/office/drawing/2012/chart" uri="{CE6537A1-D6FC-4f65-9D91-7224C49458BB}"/>
                <c:ext xmlns:c16="http://schemas.microsoft.com/office/drawing/2014/chart" uri="{C3380CC4-5D6E-409C-BE32-E72D297353CC}">
                  <c16:uniqueId val="{0000001B-F67D-4B74-9134-CC3EEF5A8EF4}"/>
                </c:ext>
              </c:extLst>
            </c:dLbl>
            <c:dLbl>
              <c:idx val="28"/>
              <c:delete val="1"/>
              <c:extLst>
                <c:ext xmlns:c15="http://schemas.microsoft.com/office/drawing/2012/chart" uri="{CE6537A1-D6FC-4f65-9D91-7224C49458BB}"/>
                <c:ext xmlns:c16="http://schemas.microsoft.com/office/drawing/2014/chart" uri="{C3380CC4-5D6E-409C-BE32-E72D297353CC}">
                  <c16:uniqueId val="{0000001C-F67D-4B74-9134-CC3EEF5A8EF4}"/>
                </c:ext>
              </c:extLst>
            </c:dLbl>
            <c:dLbl>
              <c:idx val="29"/>
              <c:delete val="1"/>
              <c:extLst>
                <c:ext xmlns:c15="http://schemas.microsoft.com/office/drawing/2012/chart" uri="{CE6537A1-D6FC-4f65-9D91-7224C49458BB}"/>
                <c:ext xmlns:c16="http://schemas.microsoft.com/office/drawing/2014/chart" uri="{C3380CC4-5D6E-409C-BE32-E72D297353CC}">
                  <c16:uniqueId val="{0000001D-F67D-4B74-9134-CC3EEF5A8EF4}"/>
                </c:ext>
              </c:extLst>
            </c:dLbl>
            <c:dLbl>
              <c:idx val="30"/>
              <c:delete val="1"/>
              <c:extLst>
                <c:ext xmlns:c15="http://schemas.microsoft.com/office/drawing/2012/chart" uri="{CE6537A1-D6FC-4f65-9D91-7224C49458BB}"/>
                <c:ext xmlns:c16="http://schemas.microsoft.com/office/drawing/2014/chart" uri="{C3380CC4-5D6E-409C-BE32-E72D297353CC}">
                  <c16:uniqueId val="{0000001E-F67D-4B74-9134-CC3EEF5A8EF4}"/>
                </c:ext>
              </c:extLst>
            </c:dLbl>
            <c:dLbl>
              <c:idx val="31"/>
              <c:delete val="1"/>
              <c:extLst>
                <c:ext xmlns:c15="http://schemas.microsoft.com/office/drawing/2012/chart" uri="{CE6537A1-D6FC-4f65-9D91-7224C49458BB}"/>
                <c:ext xmlns:c16="http://schemas.microsoft.com/office/drawing/2014/chart" uri="{C3380CC4-5D6E-409C-BE32-E72D297353CC}">
                  <c16:uniqueId val="{0000001F-F67D-4B74-9134-CC3EEF5A8EF4}"/>
                </c:ext>
              </c:extLst>
            </c:dLbl>
            <c:dLbl>
              <c:idx val="32"/>
              <c:delete val="1"/>
              <c:extLst>
                <c:ext xmlns:c15="http://schemas.microsoft.com/office/drawing/2012/chart" uri="{CE6537A1-D6FC-4f65-9D91-7224C49458BB}"/>
                <c:ext xmlns:c16="http://schemas.microsoft.com/office/drawing/2014/chart" uri="{C3380CC4-5D6E-409C-BE32-E72D297353CC}">
                  <c16:uniqueId val="{00000020-F67D-4B74-9134-CC3EEF5A8EF4}"/>
                </c:ext>
              </c:extLst>
            </c:dLbl>
            <c:dLbl>
              <c:idx val="33"/>
              <c:delete val="1"/>
              <c:extLst>
                <c:ext xmlns:c15="http://schemas.microsoft.com/office/drawing/2012/chart" uri="{CE6537A1-D6FC-4f65-9D91-7224C49458BB}"/>
                <c:ext xmlns:c16="http://schemas.microsoft.com/office/drawing/2014/chart" uri="{C3380CC4-5D6E-409C-BE32-E72D297353CC}">
                  <c16:uniqueId val="{00000021-F67D-4B74-9134-CC3EEF5A8EF4}"/>
                </c:ext>
              </c:extLst>
            </c:dLbl>
            <c:dLbl>
              <c:idx val="34"/>
              <c:delete val="1"/>
              <c:extLst>
                <c:ext xmlns:c15="http://schemas.microsoft.com/office/drawing/2012/chart" uri="{CE6537A1-D6FC-4f65-9D91-7224C49458BB}"/>
                <c:ext xmlns:c16="http://schemas.microsoft.com/office/drawing/2014/chart" uri="{C3380CC4-5D6E-409C-BE32-E72D297353CC}">
                  <c16:uniqueId val="{00000022-F67D-4B74-9134-CC3EEF5A8EF4}"/>
                </c:ext>
              </c:extLst>
            </c:dLbl>
            <c:dLbl>
              <c:idx val="35"/>
              <c:delete val="1"/>
              <c:extLst>
                <c:ext xmlns:c15="http://schemas.microsoft.com/office/drawing/2012/chart" uri="{CE6537A1-D6FC-4f65-9D91-7224C49458BB}"/>
                <c:ext xmlns:c16="http://schemas.microsoft.com/office/drawing/2014/chart" uri="{C3380CC4-5D6E-409C-BE32-E72D297353CC}">
                  <c16:uniqueId val="{00000023-F67D-4B74-9134-CC3EEF5A8EF4}"/>
                </c:ext>
              </c:extLst>
            </c:dLbl>
            <c:dLbl>
              <c:idx val="36"/>
              <c:delete val="1"/>
              <c:extLst>
                <c:ext xmlns:c15="http://schemas.microsoft.com/office/drawing/2012/chart" uri="{CE6537A1-D6FC-4f65-9D91-7224C49458BB}"/>
                <c:ext xmlns:c16="http://schemas.microsoft.com/office/drawing/2014/chart" uri="{C3380CC4-5D6E-409C-BE32-E72D297353CC}">
                  <c16:uniqueId val="{00000024-F67D-4B74-9134-CC3EEF5A8EF4}"/>
                </c:ext>
              </c:extLst>
            </c:dLbl>
            <c:dLbl>
              <c:idx val="37"/>
              <c:delete val="1"/>
              <c:extLst>
                <c:ext xmlns:c15="http://schemas.microsoft.com/office/drawing/2012/chart" uri="{CE6537A1-D6FC-4f65-9D91-7224C49458BB}"/>
                <c:ext xmlns:c16="http://schemas.microsoft.com/office/drawing/2014/chart" uri="{C3380CC4-5D6E-409C-BE32-E72D297353CC}">
                  <c16:uniqueId val="{00000025-F67D-4B74-9134-CC3EEF5A8EF4}"/>
                </c:ext>
              </c:extLst>
            </c:dLbl>
            <c:dLbl>
              <c:idx val="38"/>
              <c:delete val="1"/>
              <c:extLst>
                <c:ext xmlns:c15="http://schemas.microsoft.com/office/drawing/2012/chart" uri="{CE6537A1-D6FC-4f65-9D91-7224C49458BB}"/>
                <c:ext xmlns:c16="http://schemas.microsoft.com/office/drawing/2014/chart" uri="{C3380CC4-5D6E-409C-BE32-E72D297353CC}">
                  <c16:uniqueId val="{00000026-F67D-4B74-9134-CC3EEF5A8EF4}"/>
                </c:ext>
              </c:extLst>
            </c:dLbl>
            <c:dLbl>
              <c:idx val="39"/>
              <c:delete val="1"/>
              <c:extLst>
                <c:ext xmlns:c15="http://schemas.microsoft.com/office/drawing/2012/chart" uri="{CE6537A1-D6FC-4f65-9D91-7224C49458BB}"/>
                <c:ext xmlns:c16="http://schemas.microsoft.com/office/drawing/2014/chart" uri="{C3380CC4-5D6E-409C-BE32-E72D297353CC}">
                  <c16:uniqueId val="{00000027-F67D-4B74-9134-CC3EEF5A8EF4}"/>
                </c:ext>
              </c:extLst>
            </c:dLbl>
            <c:dLbl>
              <c:idx val="40"/>
              <c:delete val="1"/>
              <c:extLst>
                <c:ext xmlns:c15="http://schemas.microsoft.com/office/drawing/2012/chart" uri="{CE6537A1-D6FC-4f65-9D91-7224C49458BB}"/>
                <c:ext xmlns:c16="http://schemas.microsoft.com/office/drawing/2014/chart" uri="{C3380CC4-5D6E-409C-BE32-E72D297353CC}">
                  <c16:uniqueId val="{00000028-F67D-4B74-9134-CC3EEF5A8EF4}"/>
                </c:ext>
              </c:extLst>
            </c:dLbl>
            <c:dLbl>
              <c:idx val="41"/>
              <c:delete val="1"/>
              <c:extLst>
                <c:ext xmlns:c15="http://schemas.microsoft.com/office/drawing/2012/chart" uri="{CE6537A1-D6FC-4f65-9D91-7224C49458BB}"/>
                <c:ext xmlns:c16="http://schemas.microsoft.com/office/drawing/2014/chart" uri="{C3380CC4-5D6E-409C-BE32-E72D297353CC}">
                  <c16:uniqueId val="{00000029-F67D-4B74-9134-CC3EEF5A8EF4}"/>
                </c:ext>
              </c:extLst>
            </c:dLbl>
            <c:dLbl>
              <c:idx val="42"/>
              <c:delete val="1"/>
              <c:extLst>
                <c:ext xmlns:c15="http://schemas.microsoft.com/office/drawing/2012/chart" uri="{CE6537A1-D6FC-4f65-9D91-7224C49458BB}"/>
                <c:ext xmlns:c16="http://schemas.microsoft.com/office/drawing/2014/chart" uri="{C3380CC4-5D6E-409C-BE32-E72D297353CC}">
                  <c16:uniqueId val="{0000002A-F67D-4B74-9134-CC3EEF5A8EF4}"/>
                </c:ext>
              </c:extLst>
            </c:dLbl>
            <c:dLbl>
              <c:idx val="43"/>
              <c:delete val="1"/>
              <c:extLst>
                <c:ext xmlns:c15="http://schemas.microsoft.com/office/drawing/2012/chart" uri="{CE6537A1-D6FC-4f65-9D91-7224C49458BB}"/>
                <c:ext xmlns:c16="http://schemas.microsoft.com/office/drawing/2014/chart" uri="{C3380CC4-5D6E-409C-BE32-E72D297353CC}">
                  <c16:uniqueId val="{0000002B-F67D-4B74-9134-CC3EEF5A8EF4}"/>
                </c:ext>
              </c:extLst>
            </c:dLbl>
            <c:dLbl>
              <c:idx val="44"/>
              <c:delete val="1"/>
              <c:extLst>
                <c:ext xmlns:c15="http://schemas.microsoft.com/office/drawing/2012/chart" uri="{CE6537A1-D6FC-4f65-9D91-7224C49458BB}"/>
                <c:ext xmlns:c16="http://schemas.microsoft.com/office/drawing/2014/chart" uri="{C3380CC4-5D6E-409C-BE32-E72D297353CC}">
                  <c16:uniqueId val="{0000002C-F67D-4B74-9134-CC3EEF5A8EF4}"/>
                </c:ext>
              </c:extLst>
            </c:dLbl>
            <c:dLbl>
              <c:idx val="45"/>
              <c:layout>
                <c:manualLayout>
                  <c:x val="-6.236778482925355E-2"/>
                  <c:y val="-4.9846571041176069E-2"/>
                </c:manualLayout>
              </c:layout>
              <c:spPr>
                <a:solidFill>
                  <a:srgbClr val="FFFFFF"/>
                </a:solidFill>
                <a:ln>
                  <a:solidFill>
                    <a:srgbClr val="1F497D"/>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2D-F67D-4B74-9134-CC3EEF5A8EF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'Diat 6–34 tiedot'!$B$3:$BO$3</c:f>
              <c:numCache>
                <c:formatCode>General</c:formatCode>
                <c:ptCount val="66"/>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numCache>
            </c:numRef>
          </c:cat>
          <c:val>
            <c:numRef>
              <c:f>'Diat 6–34 tiedot'!$B$25:$BO$25</c:f>
              <c:numCache>
                <c:formatCode>#,##0</c:formatCode>
                <c:ptCount val="66"/>
                <c:pt idx="0">
                  <c:v>192345</c:v>
                </c:pt>
                <c:pt idx="1">
                  <c:v>192344</c:v>
                </c:pt>
                <c:pt idx="2">
                  <c:v>192242</c:v>
                </c:pt>
                <c:pt idx="3">
                  <c:v>191852</c:v>
                </c:pt>
                <c:pt idx="4">
                  <c:v>191563</c:v>
                </c:pt>
                <c:pt idx="5">
                  <c:v>191222</c:v>
                </c:pt>
                <c:pt idx="6">
                  <c:v>191115</c:v>
                </c:pt>
                <c:pt idx="7">
                  <c:v>191042</c:v>
                </c:pt>
                <c:pt idx="8">
                  <c:v>190555</c:v>
                </c:pt>
                <c:pt idx="9">
                  <c:v>190214</c:v>
                </c:pt>
                <c:pt idx="10">
                  <c:v>189652</c:v>
                </c:pt>
                <c:pt idx="11">
                  <c:v>188624</c:v>
                </c:pt>
                <c:pt idx="12">
                  <c:v>187544</c:v>
                </c:pt>
                <c:pt idx="13">
                  <c:v>186726</c:v>
                </c:pt>
                <c:pt idx="14">
                  <c:v>186368</c:v>
                </c:pt>
                <c:pt idx="15">
                  <c:v>186030</c:v>
                </c:pt>
                <c:pt idx="16">
                  <c:v>186322</c:v>
                </c:pt>
                <c:pt idx="17">
                  <c:v>186382</c:v>
                </c:pt>
                <c:pt idx="18">
                  <c:v>186054</c:v>
                </c:pt>
                <c:pt idx="19">
                  <c:v>185462</c:v>
                </c:pt>
                <c:pt idx="20">
                  <c:v>184595</c:v>
                </c:pt>
                <c:pt idx="21">
                  <c:v>183819</c:v>
                </c:pt>
                <c:pt idx="22">
                  <c:v>182942</c:v>
                </c:pt>
                <c:pt idx="23">
                  <c:v>182215</c:v>
                </c:pt>
                <c:pt idx="24">
                  <c:v>181122</c:v>
                </c:pt>
                <c:pt idx="25">
                  <c:v>179940</c:v>
                </c:pt>
                <c:pt idx="26">
                  <c:v>179292</c:v>
                </c:pt>
                <c:pt idx="27">
                  <c:v>178735</c:v>
                </c:pt>
                <c:pt idx="28">
                  <c:v>178341</c:v>
                </c:pt>
                <c:pt idx="29">
                  <c:v>178205</c:v>
                </c:pt>
                <c:pt idx="30">
                  <c:v>177931</c:v>
                </c:pt>
                <c:pt idx="31">
                  <c:v>176995</c:v>
                </c:pt>
                <c:pt idx="32">
                  <c:v>176356</c:v>
                </c:pt>
                <c:pt idx="33">
                  <c:v>175661</c:v>
                </c:pt>
                <c:pt idx="34">
                  <c:v>175556</c:v>
                </c:pt>
                <c:pt idx="35">
                  <c:v>175377</c:v>
                </c:pt>
                <c:pt idx="36">
                  <c:v>174827</c:v>
                </c:pt>
                <c:pt idx="37">
                  <c:v>174466</c:v>
                </c:pt>
                <c:pt idx="38">
                  <c:v>173864</c:v>
                </c:pt>
                <c:pt idx="39">
                  <c:v>172908</c:v>
                </c:pt>
                <c:pt idx="40">
                  <c:v>171778</c:v>
                </c:pt>
                <c:pt idx="41">
                  <c:v>170770</c:v>
                </c:pt>
                <c:pt idx="42">
                  <c:v>168691</c:v>
                </c:pt>
                <c:pt idx="43">
                  <c:v>166623</c:v>
                </c:pt>
                <c:pt idx="44">
                  <c:v>164456</c:v>
                </c:pt>
                <c:pt idx="45">
                  <c:v>162812</c:v>
                </c:pt>
              </c:numCache>
            </c:numRef>
          </c:val>
          <c:smooth val="0"/>
          <c:extLst>
            <c:ext xmlns:c16="http://schemas.microsoft.com/office/drawing/2014/chart" uri="{C3380CC4-5D6E-409C-BE32-E72D297353CC}">
              <c16:uniqueId val="{0000002E-F67D-4B74-9134-CC3EEF5A8EF4}"/>
            </c:ext>
          </c:extLst>
        </c:ser>
        <c:ser>
          <c:idx val="2"/>
          <c:order val="1"/>
          <c:tx>
            <c:strRef>
              <c:f>'Diat 6–34 tiedot'!$A$26</c:f>
              <c:strCache>
                <c:ptCount val="1"/>
                <c:pt idx="0">
                  <c:v>Kymenlaakso ennuste 2019</c:v>
                </c:pt>
              </c:strCache>
            </c:strRef>
          </c:tx>
          <c:spPr>
            <a:ln w="38100" cap="rnd">
              <a:solidFill>
                <a:srgbClr val="FFC000"/>
              </a:solidFill>
              <a:prstDash val="sysDash"/>
              <a:round/>
            </a:ln>
            <a:effectLst>
              <a:outerShdw blurRad="40000" dist="23000" dir="5400000" rotWithShape="0">
                <a:srgbClr val="000000">
                  <a:alpha val="35000"/>
                </a:srgbClr>
              </a:outerShdw>
            </a:effectLst>
          </c:spPr>
          <c:marker>
            <c:symbol val="none"/>
          </c:marker>
          <c:dLbls>
            <c:dLbl>
              <c:idx val="65"/>
              <c:layout>
                <c:manualLayout>
                  <c:x val="-2.8785131459655486E-2"/>
                  <c:y val="-4.7580817812031682E-2"/>
                </c:manualLayout>
              </c:layout>
              <c:spPr>
                <a:solidFill>
                  <a:srgbClr val="FFFFFF"/>
                </a:solidFill>
                <a:ln>
                  <a:solidFill>
                    <a:srgbClr val="FFC000"/>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2F-F67D-4B74-9134-CC3EEF5A8EF4}"/>
                </c:ext>
              </c:extLst>
            </c:dLbl>
            <c:spPr>
              <a:solidFill>
                <a:srgbClr val="FFFFFF"/>
              </a:solidFill>
              <a:ln>
                <a:solidFill>
                  <a:srgbClr val="1F497D"/>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6–34 tiedot'!$B$3:$BO$3</c:f>
              <c:numCache>
                <c:formatCode>General</c:formatCode>
                <c:ptCount val="66"/>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numCache>
            </c:numRef>
          </c:cat>
          <c:val>
            <c:numRef>
              <c:f>'Diat 6–34 tiedot'!$B$26:$BO$26</c:f>
              <c:numCache>
                <c:formatCode>General</c:formatCode>
                <c:ptCount val="66"/>
                <c:pt idx="44" formatCode="#,##0">
                  <c:v>165029</c:v>
                </c:pt>
                <c:pt idx="45" formatCode="#,##0">
                  <c:v>163469</c:v>
                </c:pt>
                <c:pt idx="46" formatCode="#,##0">
                  <c:v>161959</c:v>
                </c:pt>
                <c:pt idx="47" formatCode="#,##0">
                  <c:v>160495</c:v>
                </c:pt>
                <c:pt idx="48" formatCode="#,##0">
                  <c:v>159059</c:v>
                </c:pt>
                <c:pt idx="49" formatCode="#,##0">
                  <c:v>157653</c:v>
                </c:pt>
                <c:pt idx="50" formatCode="#,##0">
                  <c:v>156276</c:v>
                </c:pt>
                <c:pt idx="51" formatCode="#,##0">
                  <c:v>154924</c:v>
                </c:pt>
                <c:pt idx="52" formatCode="#,##0">
                  <c:v>153602</c:v>
                </c:pt>
                <c:pt idx="53" formatCode="#,##0">
                  <c:v>152302</c:v>
                </c:pt>
                <c:pt idx="54" formatCode="#,##0">
                  <c:v>151011</c:v>
                </c:pt>
                <c:pt idx="55" formatCode="#,##0">
                  <c:v>149736</c:v>
                </c:pt>
                <c:pt idx="56" formatCode="#,##0">
                  <c:v>148482</c:v>
                </c:pt>
                <c:pt idx="57" formatCode="#,##0">
                  <c:v>147235</c:v>
                </c:pt>
                <c:pt idx="58" formatCode="#,##0">
                  <c:v>146009</c:v>
                </c:pt>
                <c:pt idx="59" formatCode="#,##0">
                  <c:v>144789</c:v>
                </c:pt>
                <c:pt idx="60" formatCode="#,##0">
                  <c:v>143589</c:v>
                </c:pt>
                <c:pt idx="61" formatCode="#,##0">
                  <c:v>142411</c:v>
                </c:pt>
                <c:pt idx="62" formatCode="#,##0">
                  <c:v>141259</c:v>
                </c:pt>
                <c:pt idx="63" formatCode="#,##0">
                  <c:v>140121</c:v>
                </c:pt>
                <c:pt idx="64" formatCode="#,##0">
                  <c:v>138992</c:v>
                </c:pt>
                <c:pt idx="65" formatCode="#,##0">
                  <c:v>137871</c:v>
                </c:pt>
              </c:numCache>
            </c:numRef>
          </c:val>
          <c:smooth val="0"/>
          <c:extLst>
            <c:ext xmlns:c16="http://schemas.microsoft.com/office/drawing/2014/chart" uri="{C3380CC4-5D6E-409C-BE32-E72D297353CC}">
              <c16:uniqueId val="{00000030-F67D-4B74-9134-CC3EEF5A8EF4}"/>
            </c:ext>
          </c:extLst>
        </c:ser>
        <c:ser>
          <c:idx val="3"/>
          <c:order val="2"/>
          <c:tx>
            <c:strRef>
              <c:f>'Diat 6–34 tiedot'!$A$27</c:f>
              <c:strCache>
                <c:ptCount val="1"/>
                <c:pt idx="0">
                  <c:v>Kymenlaakso ennuste 2021</c:v>
                </c:pt>
              </c:strCache>
            </c:strRef>
          </c:tx>
          <c:spPr>
            <a:ln w="38100" cap="rnd">
              <a:solidFill>
                <a:srgbClr val="FF0000"/>
              </a:solidFill>
              <a:prstDash val="sysDash"/>
              <a:round/>
            </a:ln>
            <a:effectLst>
              <a:outerShdw blurRad="40000" dist="23000" dir="5400000" rotWithShape="0">
                <a:srgbClr val="000000">
                  <a:alpha val="35000"/>
                </a:srgbClr>
              </a:outerShdw>
            </a:effectLst>
          </c:spPr>
          <c:marker>
            <c:symbol val="none"/>
          </c:marker>
          <c:dLbls>
            <c:dLbl>
              <c:idx val="65"/>
              <c:layout>
                <c:manualLayout>
                  <c:x val="-3.0384305429636344E-2"/>
                  <c:y val="3.17205452080211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1-F67D-4B74-9134-CC3EEF5A8EF4}"/>
                </c:ext>
              </c:extLst>
            </c:dLbl>
            <c:spPr>
              <a:solidFill>
                <a:srgbClr val="FFFFFF"/>
              </a:solidFill>
              <a:ln>
                <a:solidFill>
                  <a:srgbClr val="FF0000"/>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6–34 tiedot'!$B$3:$BO$3</c:f>
              <c:numCache>
                <c:formatCode>General</c:formatCode>
                <c:ptCount val="66"/>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numCache>
            </c:numRef>
          </c:cat>
          <c:val>
            <c:numRef>
              <c:f>'Diat 6–34 tiedot'!$B$27:$BO$27</c:f>
              <c:numCache>
                <c:formatCode>General</c:formatCode>
                <c:ptCount val="66"/>
                <c:pt idx="46" formatCode="#,##0">
                  <c:v>161229</c:v>
                </c:pt>
                <c:pt idx="47" formatCode="#,##0">
                  <c:v>159595</c:v>
                </c:pt>
                <c:pt idx="48" formatCode="#,##0">
                  <c:v>158008</c:v>
                </c:pt>
                <c:pt idx="49" formatCode="#,##0">
                  <c:v>156461</c:v>
                </c:pt>
                <c:pt idx="50" formatCode="#,##0">
                  <c:v>154971</c:v>
                </c:pt>
                <c:pt idx="51" formatCode="#,##0">
                  <c:v>153523</c:v>
                </c:pt>
                <c:pt idx="52" formatCode="#,##0">
                  <c:v>152113</c:v>
                </c:pt>
                <c:pt idx="53" formatCode="#,##0">
                  <c:v>150730</c:v>
                </c:pt>
                <c:pt idx="54" formatCode="#,##0">
                  <c:v>149367</c:v>
                </c:pt>
                <c:pt idx="55" formatCode="#,##0">
                  <c:v>148033</c:v>
                </c:pt>
                <c:pt idx="56" formatCode="#,##0">
                  <c:v>146725</c:v>
                </c:pt>
                <c:pt idx="57" formatCode="#,##0">
                  <c:v>145443</c:v>
                </c:pt>
                <c:pt idx="58" formatCode="#,##0">
                  <c:v>144187</c:v>
                </c:pt>
                <c:pt idx="59" formatCode="#,##0">
                  <c:v>142958</c:v>
                </c:pt>
                <c:pt idx="60" formatCode="#,##0">
                  <c:v>141755</c:v>
                </c:pt>
                <c:pt idx="61" formatCode="#,##0">
                  <c:v>140591</c:v>
                </c:pt>
                <c:pt idx="62" formatCode="#,##0">
                  <c:v>139466</c:v>
                </c:pt>
                <c:pt idx="63" formatCode="#,##0">
                  <c:v>138368</c:v>
                </c:pt>
                <c:pt idx="64" formatCode="#,##0">
                  <c:v>137293</c:v>
                </c:pt>
                <c:pt idx="65" formatCode="#,##0">
                  <c:v>136233</c:v>
                </c:pt>
              </c:numCache>
            </c:numRef>
          </c:val>
          <c:smooth val="0"/>
          <c:extLst>
            <c:ext xmlns:c16="http://schemas.microsoft.com/office/drawing/2014/chart" uri="{C3380CC4-5D6E-409C-BE32-E72D297353CC}">
              <c16:uniqueId val="{00000032-F67D-4B74-9134-CC3EEF5A8EF4}"/>
            </c:ext>
          </c:extLst>
        </c:ser>
        <c:dLbls>
          <c:showLegendKey val="0"/>
          <c:showVal val="0"/>
          <c:showCatName val="0"/>
          <c:showSerName val="0"/>
          <c:showPercent val="0"/>
          <c:showBubbleSize val="0"/>
        </c:dLbls>
        <c:smooth val="0"/>
        <c:axId val="595450824"/>
        <c:axId val="595450168"/>
      </c:lineChart>
      <c:catAx>
        <c:axId val="595450824"/>
        <c:scaling>
          <c:orientation val="minMax"/>
        </c:scaling>
        <c:delete val="0"/>
        <c:axPos val="b"/>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fi-FI"/>
          </a:p>
        </c:txPr>
        <c:crossAx val="595450168"/>
        <c:crosses val="autoZero"/>
        <c:auto val="1"/>
        <c:lblAlgn val="ctr"/>
        <c:lblOffset val="100"/>
        <c:tickLblSkip val="5"/>
        <c:noMultiLvlLbl val="0"/>
      </c:catAx>
      <c:valAx>
        <c:axId val="595450168"/>
        <c:scaling>
          <c:orientation val="minMax"/>
          <c:min val="0"/>
        </c:scaling>
        <c:delete val="0"/>
        <c:axPos val="l"/>
        <c:majorGridlines>
          <c:spPr>
            <a:ln w="9525" cap="flat" cmpd="sng" algn="ctr">
              <a:solidFill>
                <a:schemeClr val="tx2">
                  <a:lumMod val="15000"/>
                  <a:lumOff val="85000"/>
                </a:schemeClr>
              </a:solidFill>
              <a:round/>
            </a:ln>
            <a:effectLst/>
          </c:spPr>
        </c:majorGridlines>
        <c:title>
          <c:tx>
            <c:rich>
              <a:bodyPr rot="0" spcFirstLastPara="1" vertOverflow="ellipsis" wrap="square" anchor="ctr" anchorCtr="1"/>
              <a:lstStyle/>
              <a:p>
                <a:pPr>
                  <a:defRPr sz="1000" b="1" i="0" u="none" strike="noStrike" kern="1200" baseline="0">
                    <a:solidFill>
                      <a:schemeClr val="tx2"/>
                    </a:solidFill>
                    <a:latin typeface="+mn-lt"/>
                    <a:ea typeface="+mn-ea"/>
                    <a:cs typeface="+mn-cs"/>
                  </a:defRPr>
                </a:pPr>
                <a:r>
                  <a:rPr lang="en-US" sz="1000"/>
                  <a:t>Väkiluku</a:t>
                </a:r>
              </a:p>
            </c:rich>
          </c:tx>
          <c:layout>
            <c:manualLayout>
              <c:xMode val="edge"/>
              <c:yMode val="edge"/>
              <c:x val="4.7975219099425813E-3"/>
              <c:y val="2.7025797473774354E-2"/>
            </c:manualLayout>
          </c:layout>
          <c:overlay val="0"/>
          <c:spPr>
            <a:noFill/>
            <a:ln>
              <a:noFill/>
            </a:ln>
            <a:effectLst/>
          </c:spPr>
          <c:txPr>
            <a:bodyPr rot="0" spcFirstLastPara="1" vertOverflow="ellipsis" wrap="square" anchor="ctr" anchorCtr="1"/>
            <a:lstStyle/>
            <a:p>
              <a:pPr>
                <a:defRPr sz="1000" b="1" i="0" u="none" strike="noStrike" kern="1200" baseline="0">
                  <a:solidFill>
                    <a:schemeClr val="tx2"/>
                  </a:solidFill>
                  <a:latin typeface="+mn-lt"/>
                  <a:ea typeface="+mn-ea"/>
                  <a:cs typeface="+mn-cs"/>
                </a:defRPr>
              </a:pPr>
              <a:endParaRPr lang="fi-FI"/>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fi-FI"/>
          </a:p>
        </c:txPr>
        <c:crossAx val="595450824"/>
        <c:crosses val="autoZero"/>
        <c:crossBetween val="between"/>
      </c:valAx>
      <c:spPr>
        <a:noFill/>
        <a:ln>
          <a:solidFill>
            <a:schemeClr val="tx2"/>
          </a:solidFill>
        </a:ln>
        <a:effectLst/>
      </c:spPr>
    </c:plotArea>
    <c:legend>
      <c:legendPos val="b"/>
      <c:layout>
        <c:manualLayout>
          <c:xMode val="edge"/>
          <c:yMode val="edge"/>
          <c:x val="9.6701546287901646E-2"/>
          <c:y val="0.61737065581959605"/>
          <c:w val="0.2795204996474262"/>
          <c:h val="0.26576304146150004"/>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rgbClr val="1F497D"/>
      </a:solidFill>
      <a:round/>
    </a:ln>
    <a:effectLst/>
  </c:spPr>
  <c:txPr>
    <a:bodyPr/>
    <a:lstStyle/>
    <a:p>
      <a:pPr>
        <a:defRPr/>
      </a:pPr>
      <a:endParaRPr lang="fi-FI"/>
    </a:p>
  </c:txPr>
  <c:externalData r:id="rId4">
    <c:autoUpdate val="0"/>
  </c:externalData>
  <c:userShapes r:id="rId5"/>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r>
              <a:rPr lang="fi-FI" sz="1400"/>
              <a:t>Etelä-Karjalan väestönkehitys 1975–2020 ja Tilastokeskuksen väestöennusteet</a:t>
            </a:r>
          </a:p>
        </c:rich>
      </c:tx>
      <c:layout>
        <c:manualLayout>
          <c:xMode val="edge"/>
          <c:yMode val="edge"/>
          <c:x val="0.1555618515160673"/>
          <c:y val="2.0391779062299293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fi-FI"/>
        </a:p>
      </c:txPr>
    </c:title>
    <c:autoTitleDeleted val="0"/>
    <c:plotArea>
      <c:layout>
        <c:manualLayout>
          <c:layoutTarget val="inner"/>
          <c:xMode val="edge"/>
          <c:yMode val="edge"/>
          <c:x val="7.9077893623451204E-2"/>
          <c:y val="8.4036787268964533E-2"/>
          <c:w val="0.89620126926563914"/>
          <c:h val="0.82743256262042386"/>
        </c:manualLayout>
      </c:layout>
      <c:lineChart>
        <c:grouping val="standard"/>
        <c:varyColors val="0"/>
        <c:ser>
          <c:idx val="0"/>
          <c:order val="0"/>
          <c:tx>
            <c:strRef>
              <c:f>'Diat 6–34 tiedot'!$A$28</c:f>
              <c:strCache>
                <c:ptCount val="1"/>
                <c:pt idx="0">
                  <c:v>Etelä-Karjala toteutunut</c:v>
                </c:pt>
              </c:strCache>
            </c:strRef>
          </c:tx>
          <c:spPr>
            <a:ln w="38100" cap="rnd">
              <a:solidFill>
                <a:schemeClr val="tx2"/>
              </a:solidFill>
              <a:round/>
            </a:ln>
            <a:effectLst>
              <a:outerShdw blurRad="40000" dist="23000" dir="5400000" rotWithShape="0">
                <a:srgbClr val="000000">
                  <a:alpha val="35000"/>
                </a:srgbClr>
              </a:outerShdw>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928D-41F1-A5C8-9925A29044A5}"/>
                </c:ext>
              </c:extLst>
            </c:dLbl>
            <c:dLbl>
              <c:idx val="1"/>
              <c:delete val="1"/>
              <c:extLst>
                <c:ext xmlns:c15="http://schemas.microsoft.com/office/drawing/2012/chart" uri="{CE6537A1-D6FC-4f65-9D91-7224C49458BB}"/>
                <c:ext xmlns:c16="http://schemas.microsoft.com/office/drawing/2014/chart" uri="{C3380CC4-5D6E-409C-BE32-E72D297353CC}">
                  <c16:uniqueId val="{00000001-928D-41F1-A5C8-9925A29044A5}"/>
                </c:ext>
              </c:extLst>
            </c:dLbl>
            <c:dLbl>
              <c:idx val="2"/>
              <c:delete val="1"/>
              <c:extLst>
                <c:ext xmlns:c15="http://schemas.microsoft.com/office/drawing/2012/chart" uri="{CE6537A1-D6FC-4f65-9D91-7224C49458BB}"/>
                <c:ext xmlns:c16="http://schemas.microsoft.com/office/drawing/2014/chart" uri="{C3380CC4-5D6E-409C-BE32-E72D297353CC}">
                  <c16:uniqueId val="{00000002-928D-41F1-A5C8-9925A29044A5}"/>
                </c:ext>
              </c:extLst>
            </c:dLbl>
            <c:dLbl>
              <c:idx val="3"/>
              <c:delete val="1"/>
              <c:extLst>
                <c:ext xmlns:c15="http://schemas.microsoft.com/office/drawing/2012/chart" uri="{CE6537A1-D6FC-4f65-9D91-7224C49458BB}"/>
                <c:ext xmlns:c16="http://schemas.microsoft.com/office/drawing/2014/chart" uri="{C3380CC4-5D6E-409C-BE32-E72D297353CC}">
                  <c16:uniqueId val="{00000003-928D-41F1-A5C8-9925A29044A5}"/>
                </c:ext>
              </c:extLst>
            </c:dLbl>
            <c:dLbl>
              <c:idx val="4"/>
              <c:delete val="1"/>
              <c:extLst>
                <c:ext xmlns:c15="http://schemas.microsoft.com/office/drawing/2012/chart" uri="{CE6537A1-D6FC-4f65-9D91-7224C49458BB}"/>
                <c:ext xmlns:c16="http://schemas.microsoft.com/office/drawing/2014/chart" uri="{C3380CC4-5D6E-409C-BE32-E72D297353CC}">
                  <c16:uniqueId val="{00000004-928D-41F1-A5C8-9925A29044A5}"/>
                </c:ext>
              </c:extLst>
            </c:dLbl>
            <c:dLbl>
              <c:idx val="5"/>
              <c:delete val="1"/>
              <c:extLst>
                <c:ext xmlns:c15="http://schemas.microsoft.com/office/drawing/2012/chart" uri="{CE6537A1-D6FC-4f65-9D91-7224C49458BB}"/>
                <c:ext xmlns:c16="http://schemas.microsoft.com/office/drawing/2014/chart" uri="{C3380CC4-5D6E-409C-BE32-E72D297353CC}">
                  <c16:uniqueId val="{00000005-928D-41F1-A5C8-9925A29044A5}"/>
                </c:ext>
              </c:extLst>
            </c:dLbl>
            <c:dLbl>
              <c:idx val="6"/>
              <c:delete val="1"/>
              <c:extLst>
                <c:ext xmlns:c15="http://schemas.microsoft.com/office/drawing/2012/chart" uri="{CE6537A1-D6FC-4f65-9D91-7224C49458BB}"/>
                <c:ext xmlns:c16="http://schemas.microsoft.com/office/drawing/2014/chart" uri="{C3380CC4-5D6E-409C-BE32-E72D297353CC}">
                  <c16:uniqueId val="{00000006-928D-41F1-A5C8-9925A29044A5}"/>
                </c:ext>
              </c:extLst>
            </c:dLbl>
            <c:dLbl>
              <c:idx val="7"/>
              <c:delete val="1"/>
              <c:extLst>
                <c:ext xmlns:c15="http://schemas.microsoft.com/office/drawing/2012/chart" uri="{CE6537A1-D6FC-4f65-9D91-7224C49458BB}"/>
                <c:ext xmlns:c16="http://schemas.microsoft.com/office/drawing/2014/chart" uri="{C3380CC4-5D6E-409C-BE32-E72D297353CC}">
                  <c16:uniqueId val="{00000007-928D-41F1-A5C8-9925A29044A5}"/>
                </c:ext>
              </c:extLst>
            </c:dLbl>
            <c:dLbl>
              <c:idx val="8"/>
              <c:delete val="1"/>
              <c:extLst>
                <c:ext xmlns:c15="http://schemas.microsoft.com/office/drawing/2012/chart" uri="{CE6537A1-D6FC-4f65-9D91-7224C49458BB}"/>
                <c:ext xmlns:c16="http://schemas.microsoft.com/office/drawing/2014/chart" uri="{C3380CC4-5D6E-409C-BE32-E72D297353CC}">
                  <c16:uniqueId val="{00000008-928D-41F1-A5C8-9925A29044A5}"/>
                </c:ext>
              </c:extLst>
            </c:dLbl>
            <c:dLbl>
              <c:idx val="9"/>
              <c:delete val="1"/>
              <c:extLst>
                <c:ext xmlns:c15="http://schemas.microsoft.com/office/drawing/2012/chart" uri="{CE6537A1-D6FC-4f65-9D91-7224C49458BB}"/>
                <c:ext xmlns:c16="http://schemas.microsoft.com/office/drawing/2014/chart" uri="{C3380CC4-5D6E-409C-BE32-E72D297353CC}">
                  <c16:uniqueId val="{00000009-928D-41F1-A5C8-9925A29044A5}"/>
                </c:ext>
              </c:extLst>
            </c:dLbl>
            <c:dLbl>
              <c:idx val="10"/>
              <c:delete val="1"/>
              <c:extLst>
                <c:ext xmlns:c15="http://schemas.microsoft.com/office/drawing/2012/chart" uri="{CE6537A1-D6FC-4f65-9D91-7224C49458BB}"/>
                <c:ext xmlns:c16="http://schemas.microsoft.com/office/drawing/2014/chart" uri="{C3380CC4-5D6E-409C-BE32-E72D297353CC}">
                  <c16:uniqueId val="{0000000A-928D-41F1-A5C8-9925A29044A5}"/>
                </c:ext>
              </c:extLst>
            </c:dLbl>
            <c:dLbl>
              <c:idx val="11"/>
              <c:delete val="1"/>
              <c:extLst>
                <c:ext xmlns:c15="http://schemas.microsoft.com/office/drawing/2012/chart" uri="{CE6537A1-D6FC-4f65-9D91-7224C49458BB}"/>
                <c:ext xmlns:c16="http://schemas.microsoft.com/office/drawing/2014/chart" uri="{C3380CC4-5D6E-409C-BE32-E72D297353CC}">
                  <c16:uniqueId val="{0000000B-928D-41F1-A5C8-9925A29044A5}"/>
                </c:ext>
              </c:extLst>
            </c:dLbl>
            <c:dLbl>
              <c:idx val="12"/>
              <c:delete val="1"/>
              <c:extLst>
                <c:ext xmlns:c15="http://schemas.microsoft.com/office/drawing/2012/chart" uri="{CE6537A1-D6FC-4f65-9D91-7224C49458BB}"/>
                <c:ext xmlns:c16="http://schemas.microsoft.com/office/drawing/2014/chart" uri="{C3380CC4-5D6E-409C-BE32-E72D297353CC}">
                  <c16:uniqueId val="{0000000C-928D-41F1-A5C8-9925A29044A5}"/>
                </c:ext>
              </c:extLst>
            </c:dLbl>
            <c:dLbl>
              <c:idx val="13"/>
              <c:delete val="1"/>
              <c:extLst>
                <c:ext xmlns:c15="http://schemas.microsoft.com/office/drawing/2012/chart" uri="{CE6537A1-D6FC-4f65-9D91-7224C49458BB}"/>
                <c:ext xmlns:c16="http://schemas.microsoft.com/office/drawing/2014/chart" uri="{C3380CC4-5D6E-409C-BE32-E72D297353CC}">
                  <c16:uniqueId val="{0000000D-928D-41F1-A5C8-9925A29044A5}"/>
                </c:ext>
              </c:extLst>
            </c:dLbl>
            <c:dLbl>
              <c:idx val="14"/>
              <c:delete val="1"/>
              <c:extLst>
                <c:ext xmlns:c15="http://schemas.microsoft.com/office/drawing/2012/chart" uri="{CE6537A1-D6FC-4f65-9D91-7224C49458BB}"/>
                <c:ext xmlns:c16="http://schemas.microsoft.com/office/drawing/2014/chart" uri="{C3380CC4-5D6E-409C-BE32-E72D297353CC}">
                  <c16:uniqueId val="{0000000E-928D-41F1-A5C8-9925A29044A5}"/>
                </c:ext>
              </c:extLst>
            </c:dLbl>
            <c:dLbl>
              <c:idx val="15"/>
              <c:delete val="1"/>
              <c:extLst>
                <c:ext xmlns:c15="http://schemas.microsoft.com/office/drawing/2012/chart" uri="{CE6537A1-D6FC-4f65-9D91-7224C49458BB}"/>
                <c:ext xmlns:c16="http://schemas.microsoft.com/office/drawing/2014/chart" uri="{C3380CC4-5D6E-409C-BE32-E72D297353CC}">
                  <c16:uniqueId val="{0000000F-928D-41F1-A5C8-9925A29044A5}"/>
                </c:ext>
              </c:extLst>
            </c:dLbl>
            <c:dLbl>
              <c:idx val="16"/>
              <c:delete val="1"/>
              <c:extLst>
                <c:ext xmlns:c15="http://schemas.microsoft.com/office/drawing/2012/chart" uri="{CE6537A1-D6FC-4f65-9D91-7224C49458BB}"/>
                <c:ext xmlns:c16="http://schemas.microsoft.com/office/drawing/2014/chart" uri="{C3380CC4-5D6E-409C-BE32-E72D297353CC}">
                  <c16:uniqueId val="{00000010-928D-41F1-A5C8-9925A29044A5}"/>
                </c:ext>
              </c:extLst>
            </c:dLbl>
            <c:dLbl>
              <c:idx val="17"/>
              <c:delete val="1"/>
              <c:extLst>
                <c:ext xmlns:c15="http://schemas.microsoft.com/office/drawing/2012/chart" uri="{CE6537A1-D6FC-4f65-9D91-7224C49458BB}"/>
                <c:ext xmlns:c16="http://schemas.microsoft.com/office/drawing/2014/chart" uri="{C3380CC4-5D6E-409C-BE32-E72D297353CC}">
                  <c16:uniqueId val="{00000011-928D-41F1-A5C8-9925A29044A5}"/>
                </c:ext>
              </c:extLst>
            </c:dLbl>
            <c:dLbl>
              <c:idx val="18"/>
              <c:delete val="1"/>
              <c:extLst>
                <c:ext xmlns:c15="http://schemas.microsoft.com/office/drawing/2012/chart" uri="{CE6537A1-D6FC-4f65-9D91-7224C49458BB}"/>
                <c:ext xmlns:c16="http://schemas.microsoft.com/office/drawing/2014/chart" uri="{C3380CC4-5D6E-409C-BE32-E72D297353CC}">
                  <c16:uniqueId val="{00000012-928D-41F1-A5C8-9925A29044A5}"/>
                </c:ext>
              </c:extLst>
            </c:dLbl>
            <c:dLbl>
              <c:idx val="19"/>
              <c:delete val="1"/>
              <c:extLst>
                <c:ext xmlns:c15="http://schemas.microsoft.com/office/drawing/2012/chart" uri="{CE6537A1-D6FC-4f65-9D91-7224C49458BB}"/>
                <c:ext xmlns:c16="http://schemas.microsoft.com/office/drawing/2014/chart" uri="{C3380CC4-5D6E-409C-BE32-E72D297353CC}">
                  <c16:uniqueId val="{00000013-928D-41F1-A5C8-9925A29044A5}"/>
                </c:ext>
              </c:extLst>
            </c:dLbl>
            <c:dLbl>
              <c:idx val="20"/>
              <c:delete val="1"/>
              <c:extLst>
                <c:ext xmlns:c15="http://schemas.microsoft.com/office/drawing/2012/chart" uri="{CE6537A1-D6FC-4f65-9D91-7224C49458BB}"/>
                <c:ext xmlns:c16="http://schemas.microsoft.com/office/drawing/2014/chart" uri="{C3380CC4-5D6E-409C-BE32-E72D297353CC}">
                  <c16:uniqueId val="{00000014-928D-41F1-A5C8-9925A29044A5}"/>
                </c:ext>
              </c:extLst>
            </c:dLbl>
            <c:dLbl>
              <c:idx val="21"/>
              <c:delete val="1"/>
              <c:extLst>
                <c:ext xmlns:c15="http://schemas.microsoft.com/office/drawing/2012/chart" uri="{CE6537A1-D6FC-4f65-9D91-7224C49458BB}"/>
                <c:ext xmlns:c16="http://schemas.microsoft.com/office/drawing/2014/chart" uri="{C3380CC4-5D6E-409C-BE32-E72D297353CC}">
                  <c16:uniqueId val="{00000015-928D-41F1-A5C8-9925A29044A5}"/>
                </c:ext>
              </c:extLst>
            </c:dLbl>
            <c:dLbl>
              <c:idx val="22"/>
              <c:delete val="1"/>
              <c:extLst>
                <c:ext xmlns:c15="http://schemas.microsoft.com/office/drawing/2012/chart" uri="{CE6537A1-D6FC-4f65-9D91-7224C49458BB}"/>
                <c:ext xmlns:c16="http://schemas.microsoft.com/office/drawing/2014/chart" uri="{C3380CC4-5D6E-409C-BE32-E72D297353CC}">
                  <c16:uniqueId val="{00000016-928D-41F1-A5C8-9925A29044A5}"/>
                </c:ext>
              </c:extLst>
            </c:dLbl>
            <c:dLbl>
              <c:idx val="23"/>
              <c:delete val="1"/>
              <c:extLst>
                <c:ext xmlns:c15="http://schemas.microsoft.com/office/drawing/2012/chart" uri="{CE6537A1-D6FC-4f65-9D91-7224C49458BB}"/>
                <c:ext xmlns:c16="http://schemas.microsoft.com/office/drawing/2014/chart" uri="{C3380CC4-5D6E-409C-BE32-E72D297353CC}">
                  <c16:uniqueId val="{00000017-928D-41F1-A5C8-9925A29044A5}"/>
                </c:ext>
              </c:extLst>
            </c:dLbl>
            <c:dLbl>
              <c:idx val="24"/>
              <c:delete val="1"/>
              <c:extLst>
                <c:ext xmlns:c15="http://schemas.microsoft.com/office/drawing/2012/chart" uri="{CE6537A1-D6FC-4f65-9D91-7224C49458BB}"/>
                <c:ext xmlns:c16="http://schemas.microsoft.com/office/drawing/2014/chart" uri="{C3380CC4-5D6E-409C-BE32-E72D297353CC}">
                  <c16:uniqueId val="{00000018-928D-41F1-A5C8-9925A29044A5}"/>
                </c:ext>
              </c:extLst>
            </c:dLbl>
            <c:dLbl>
              <c:idx val="25"/>
              <c:delete val="1"/>
              <c:extLst>
                <c:ext xmlns:c15="http://schemas.microsoft.com/office/drawing/2012/chart" uri="{CE6537A1-D6FC-4f65-9D91-7224C49458BB}"/>
                <c:ext xmlns:c16="http://schemas.microsoft.com/office/drawing/2014/chart" uri="{C3380CC4-5D6E-409C-BE32-E72D297353CC}">
                  <c16:uniqueId val="{00000019-928D-41F1-A5C8-9925A29044A5}"/>
                </c:ext>
              </c:extLst>
            </c:dLbl>
            <c:dLbl>
              <c:idx val="26"/>
              <c:delete val="1"/>
              <c:extLst>
                <c:ext xmlns:c15="http://schemas.microsoft.com/office/drawing/2012/chart" uri="{CE6537A1-D6FC-4f65-9D91-7224C49458BB}"/>
                <c:ext xmlns:c16="http://schemas.microsoft.com/office/drawing/2014/chart" uri="{C3380CC4-5D6E-409C-BE32-E72D297353CC}">
                  <c16:uniqueId val="{0000001A-928D-41F1-A5C8-9925A29044A5}"/>
                </c:ext>
              </c:extLst>
            </c:dLbl>
            <c:dLbl>
              <c:idx val="27"/>
              <c:delete val="1"/>
              <c:extLst>
                <c:ext xmlns:c15="http://schemas.microsoft.com/office/drawing/2012/chart" uri="{CE6537A1-D6FC-4f65-9D91-7224C49458BB}"/>
                <c:ext xmlns:c16="http://schemas.microsoft.com/office/drawing/2014/chart" uri="{C3380CC4-5D6E-409C-BE32-E72D297353CC}">
                  <c16:uniqueId val="{0000001B-928D-41F1-A5C8-9925A29044A5}"/>
                </c:ext>
              </c:extLst>
            </c:dLbl>
            <c:dLbl>
              <c:idx val="28"/>
              <c:delete val="1"/>
              <c:extLst>
                <c:ext xmlns:c15="http://schemas.microsoft.com/office/drawing/2012/chart" uri="{CE6537A1-D6FC-4f65-9D91-7224C49458BB}"/>
                <c:ext xmlns:c16="http://schemas.microsoft.com/office/drawing/2014/chart" uri="{C3380CC4-5D6E-409C-BE32-E72D297353CC}">
                  <c16:uniqueId val="{0000001C-928D-41F1-A5C8-9925A29044A5}"/>
                </c:ext>
              </c:extLst>
            </c:dLbl>
            <c:dLbl>
              <c:idx val="29"/>
              <c:delete val="1"/>
              <c:extLst>
                <c:ext xmlns:c15="http://schemas.microsoft.com/office/drawing/2012/chart" uri="{CE6537A1-D6FC-4f65-9D91-7224C49458BB}"/>
                <c:ext xmlns:c16="http://schemas.microsoft.com/office/drawing/2014/chart" uri="{C3380CC4-5D6E-409C-BE32-E72D297353CC}">
                  <c16:uniqueId val="{0000001D-928D-41F1-A5C8-9925A29044A5}"/>
                </c:ext>
              </c:extLst>
            </c:dLbl>
            <c:dLbl>
              <c:idx val="30"/>
              <c:delete val="1"/>
              <c:extLst>
                <c:ext xmlns:c15="http://schemas.microsoft.com/office/drawing/2012/chart" uri="{CE6537A1-D6FC-4f65-9D91-7224C49458BB}"/>
                <c:ext xmlns:c16="http://schemas.microsoft.com/office/drawing/2014/chart" uri="{C3380CC4-5D6E-409C-BE32-E72D297353CC}">
                  <c16:uniqueId val="{0000001E-928D-41F1-A5C8-9925A29044A5}"/>
                </c:ext>
              </c:extLst>
            </c:dLbl>
            <c:dLbl>
              <c:idx val="31"/>
              <c:delete val="1"/>
              <c:extLst>
                <c:ext xmlns:c15="http://schemas.microsoft.com/office/drawing/2012/chart" uri="{CE6537A1-D6FC-4f65-9D91-7224C49458BB}"/>
                <c:ext xmlns:c16="http://schemas.microsoft.com/office/drawing/2014/chart" uri="{C3380CC4-5D6E-409C-BE32-E72D297353CC}">
                  <c16:uniqueId val="{0000001F-928D-41F1-A5C8-9925A29044A5}"/>
                </c:ext>
              </c:extLst>
            </c:dLbl>
            <c:dLbl>
              <c:idx val="32"/>
              <c:delete val="1"/>
              <c:extLst>
                <c:ext xmlns:c15="http://schemas.microsoft.com/office/drawing/2012/chart" uri="{CE6537A1-D6FC-4f65-9D91-7224C49458BB}"/>
                <c:ext xmlns:c16="http://schemas.microsoft.com/office/drawing/2014/chart" uri="{C3380CC4-5D6E-409C-BE32-E72D297353CC}">
                  <c16:uniqueId val="{00000020-928D-41F1-A5C8-9925A29044A5}"/>
                </c:ext>
              </c:extLst>
            </c:dLbl>
            <c:dLbl>
              <c:idx val="33"/>
              <c:delete val="1"/>
              <c:extLst>
                <c:ext xmlns:c15="http://schemas.microsoft.com/office/drawing/2012/chart" uri="{CE6537A1-D6FC-4f65-9D91-7224C49458BB}"/>
                <c:ext xmlns:c16="http://schemas.microsoft.com/office/drawing/2014/chart" uri="{C3380CC4-5D6E-409C-BE32-E72D297353CC}">
                  <c16:uniqueId val="{00000021-928D-41F1-A5C8-9925A29044A5}"/>
                </c:ext>
              </c:extLst>
            </c:dLbl>
            <c:dLbl>
              <c:idx val="34"/>
              <c:delete val="1"/>
              <c:extLst>
                <c:ext xmlns:c15="http://schemas.microsoft.com/office/drawing/2012/chart" uri="{CE6537A1-D6FC-4f65-9D91-7224C49458BB}"/>
                <c:ext xmlns:c16="http://schemas.microsoft.com/office/drawing/2014/chart" uri="{C3380CC4-5D6E-409C-BE32-E72D297353CC}">
                  <c16:uniqueId val="{00000022-928D-41F1-A5C8-9925A29044A5}"/>
                </c:ext>
              </c:extLst>
            </c:dLbl>
            <c:dLbl>
              <c:idx val="35"/>
              <c:delete val="1"/>
              <c:extLst>
                <c:ext xmlns:c15="http://schemas.microsoft.com/office/drawing/2012/chart" uri="{CE6537A1-D6FC-4f65-9D91-7224C49458BB}"/>
                <c:ext xmlns:c16="http://schemas.microsoft.com/office/drawing/2014/chart" uri="{C3380CC4-5D6E-409C-BE32-E72D297353CC}">
                  <c16:uniqueId val="{00000023-928D-41F1-A5C8-9925A29044A5}"/>
                </c:ext>
              </c:extLst>
            </c:dLbl>
            <c:dLbl>
              <c:idx val="36"/>
              <c:delete val="1"/>
              <c:extLst>
                <c:ext xmlns:c15="http://schemas.microsoft.com/office/drawing/2012/chart" uri="{CE6537A1-D6FC-4f65-9D91-7224C49458BB}"/>
                <c:ext xmlns:c16="http://schemas.microsoft.com/office/drawing/2014/chart" uri="{C3380CC4-5D6E-409C-BE32-E72D297353CC}">
                  <c16:uniqueId val="{00000024-928D-41F1-A5C8-9925A29044A5}"/>
                </c:ext>
              </c:extLst>
            </c:dLbl>
            <c:dLbl>
              <c:idx val="37"/>
              <c:delete val="1"/>
              <c:extLst>
                <c:ext xmlns:c15="http://schemas.microsoft.com/office/drawing/2012/chart" uri="{CE6537A1-D6FC-4f65-9D91-7224C49458BB}"/>
                <c:ext xmlns:c16="http://schemas.microsoft.com/office/drawing/2014/chart" uri="{C3380CC4-5D6E-409C-BE32-E72D297353CC}">
                  <c16:uniqueId val="{00000025-928D-41F1-A5C8-9925A29044A5}"/>
                </c:ext>
              </c:extLst>
            </c:dLbl>
            <c:dLbl>
              <c:idx val="38"/>
              <c:delete val="1"/>
              <c:extLst>
                <c:ext xmlns:c15="http://schemas.microsoft.com/office/drawing/2012/chart" uri="{CE6537A1-D6FC-4f65-9D91-7224C49458BB}"/>
                <c:ext xmlns:c16="http://schemas.microsoft.com/office/drawing/2014/chart" uri="{C3380CC4-5D6E-409C-BE32-E72D297353CC}">
                  <c16:uniqueId val="{00000026-928D-41F1-A5C8-9925A29044A5}"/>
                </c:ext>
              </c:extLst>
            </c:dLbl>
            <c:dLbl>
              <c:idx val="39"/>
              <c:delete val="1"/>
              <c:extLst>
                <c:ext xmlns:c15="http://schemas.microsoft.com/office/drawing/2012/chart" uri="{CE6537A1-D6FC-4f65-9D91-7224C49458BB}"/>
                <c:ext xmlns:c16="http://schemas.microsoft.com/office/drawing/2014/chart" uri="{C3380CC4-5D6E-409C-BE32-E72D297353CC}">
                  <c16:uniqueId val="{00000027-928D-41F1-A5C8-9925A29044A5}"/>
                </c:ext>
              </c:extLst>
            </c:dLbl>
            <c:dLbl>
              <c:idx val="40"/>
              <c:delete val="1"/>
              <c:extLst>
                <c:ext xmlns:c15="http://schemas.microsoft.com/office/drawing/2012/chart" uri="{CE6537A1-D6FC-4f65-9D91-7224C49458BB}"/>
                <c:ext xmlns:c16="http://schemas.microsoft.com/office/drawing/2014/chart" uri="{C3380CC4-5D6E-409C-BE32-E72D297353CC}">
                  <c16:uniqueId val="{00000028-928D-41F1-A5C8-9925A29044A5}"/>
                </c:ext>
              </c:extLst>
            </c:dLbl>
            <c:dLbl>
              <c:idx val="41"/>
              <c:delete val="1"/>
              <c:extLst>
                <c:ext xmlns:c15="http://schemas.microsoft.com/office/drawing/2012/chart" uri="{CE6537A1-D6FC-4f65-9D91-7224C49458BB}"/>
                <c:ext xmlns:c16="http://schemas.microsoft.com/office/drawing/2014/chart" uri="{C3380CC4-5D6E-409C-BE32-E72D297353CC}">
                  <c16:uniqueId val="{00000029-928D-41F1-A5C8-9925A29044A5}"/>
                </c:ext>
              </c:extLst>
            </c:dLbl>
            <c:dLbl>
              <c:idx val="42"/>
              <c:delete val="1"/>
              <c:extLst>
                <c:ext xmlns:c15="http://schemas.microsoft.com/office/drawing/2012/chart" uri="{CE6537A1-D6FC-4f65-9D91-7224C49458BB}"/>
                <c:ext xmlns:c16="http://schemas.microsoft.com/office/drawing/2014/chart" uri="{C3380CC4-5D6E-409C-BE32-E72D297353CC}">
                  <c16:uniqueId val="{0000002A-928D-41F1-A5C8-9925A29044A5}"/>
                </c:ext>
              </c:extLst>
            </c:dLbl>
            <c:dLbl>
              <c:idx val="43"/>
              <c:delete val="1"/>
              <c:extLst>
                <c:ext xmlns:c15="http://schemas.microsoft.com/office/drawing/2012/chart" uri="{CE6537A1-D6FC-4f65-9D91-7224C49458BB}"/>
                <c:ext xmlns:c16="http://schemas.microsoft.com/office/drawing/2014/chart" uri="{C3380CC4-5D6E-409C-BE32-E72D297353CC}">
                  <c16:uniqueId val="{0000002B-928D-41F1-A5C8-9925A29044A5}"/>
                </c:ext>
              </c:extLst>
            </c:dLbl>
            <c:dLbl>
              <c:idx val="44"/>
              <c:delete val="1"/>
              <c:extLst>
                <c:ext xmlns:c15="http://schemas.microsoft.com/office/drawing/2012/chart" uri="{CE6537A1-D6FC-4f65-9D91-7224C49458BB}"/>
                <c:ext xmlns:c16="http://schemas.microsoft.com/office/drawing/2014/chart" uri="{C3380CC4-5D6E-409C-BE32-E72D297353CC}">
                  <c16:uniqueId val="{0000002C-928D-41F1-A5C8-9925A29044A5}"/>
                </c:ext>
              </c:extLst>
            </c:dLbl>
            <c:dLbl>
              <c:idx val="45"/>
              <c:layout>
                <c:manualLayout>
                  <c:x val="-6.236778482925355E-2"/>
                  <c:y val="-4.9846571041176069E-2"/>
                </c:manualLayout>
              </c:layout>
              <c:spPr>
                <a:solidFill>
                  <a:srgbClr val="FFFFFF"/>
                </a:solidFill>
                <a:ln>
                  <a:solidFill>
                    <a:srgbClr val="1F497D"/>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2D-928D-41F1-A5C8-9925A29044A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'Diat 6–34 tiedot'!$B$3:$BO$3</c:f>
              <c:numCache>
                <c:formatCode>General</c:formatCode>
                <c:ptCount val="66"/>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numCache>
            </c:numRef>
          </c:cat>
          <c:val>
            <c:numRef>
              <c:f>'Diat 6–34 tiedot'!$B$28:$BO$28</c:f>
              <c:numCache>
                <c:formatCode>#,##0</c:formatCode>
                <c:ptCount val="66"/>
                <c:pt idx="0">
                  <c:v>144413</c:v>
                </c:pt>
                <c:pt idx="1">
                  <c:v>144711</c:v>
                </c:pt>
                <c:pt idx="2">
                  <c:v>145136</c:v>
                </c:pt>
                <c:pt idx="3">
                  <c:v>144977</c:v>
                </c:pt>
                <c:pt idx="4">
                  <c:v>144554</c:v>
                </c:pt>
                <c:pt idx="5">
                  <c:v>144284</c:v>
                </c:pt>
                <c:pt idx="6">
                  <c:v>143825</c:v>
                </c:pt>
                <c:pt idx="7">
                  <c:v>143362</c:v>
                </c:pt>
                <c:pt idx="8">
                  <c:v>143141</c:v>
                </c:pt>
                <c:pt idx="9">
                  <c:v>142753</c:v>
                </c:pt>
                <c:pt idx="10">
                  <c:v>142292</c:v>
                </c:pt>
                <c:pt idx="11">
                  <c:v>141682</c:v>
                </c:pt>
                <c:pt idx="12">
                  <c:v>141044</c:v>
                </c:pt>
                <c:pt idx="13">
                  <c:v>140448</c:v>
                </c:pt>
                <c:pt idx="14">
                  <c:v>140237</c:v>
                </c:pt>
                <c:pt idx="15">
                  <c:v>140244</c:v>
                </c:pt>
                <c:pt idx="16">
                  <c:v>140150</c:v>
                </c:pt>
                <c:pt idx="17">
                  <c:v>139907</c:v>
                </c:pt>
                <c:pt idx="18">
                  <c:v>139569</c:v>
                </c:pt>
                <c:pt idx="19">
                  <c:v>139297</c:v>
                </c:pt>
                <c:pt idx="20">
                  <c:v>138678</c:v>
                </c:pt>
                <c:pt idx="21">
                  <c:v>138163</c:v>
                </c:pt>
                <c:pt idx="22">
                  <c:v>137944</c:v>
                </c:pt>
                <c:pt idx="23">
                  <c:v>137238</c:v>
                </c:pt>
                <c:pt idx="24">
                  <c:v>136525</c:v>
                </c:pt>
                <c:pt idx="25">
                  <c:v>136299</c:v>
                </c:pt>
                <c:pt idx="26">
                  <c:v>136161</c:v>
                </c:pt>
                <c:pt idx="27">
                  <c:v>135840</c:v>
                </c:pt>
                <c:pt idx="28">
                  <c:v>135458</c:v>
                </c:pt>
                <c:pt idx="29">
                  <c:v>134962</c:v>
                </c:pt>
                <c:pt idx="30">
                  <c:v>134786</c:v>
                </c:pt>
                <c:pt idx="31">
                  <c:v>134441</c:v>
                </c:pt>
                <c:pt idx="32">
                  <c:v>133899</c:v>
                </c:pt>
                <c:pt idx="33">
                  <c:v>133647</c:v>
                </c:pt>
                <c:pt idx="34">
                  <c:v>133210</c:v>
                </c:pt>
                <c:pt idx="35">
                  <c:v>132899</c:v>
                </c:pt>
                <c:pt idx="36">
                  <c:v>132527</c:v>
                </c:pt>
                <c:pt idx="37">
                  <c:v>132355</c:v>
                </c:pt>
                <c:pt idx="38">
                  <c:v>132252</c:v>
                </c:pt>
                <c:pt idx="39">
                  <c:v>131764</c:v>
                </c:pt>
                <c:pt idx="40">
                  <c:v>131155</c:v>
                </c:pt>
                <c:pt idx="41">
                  <c:v>130506</c:v>
                </c:pt>
                <c:pt idx="42">
                  <c:v>129865</c:v>
                </c:pt>
                <c:pt idx="43">
                  <c:v>128756</c:v>
                </c:pt>
                <c:pt idx="44">
                  <c:v>127757</c:v>
                </c:pt>
                <c:pt idx="45">
                  <c:v>126921</c:v>
                </c:pt>
              </c:numCache>
            </c:numRef>
          </c:val>
          <c:smooth val="0"/>
          <c:extLst>
            <c:ext xmlns:c16="http://schemas.microsoft.com/office/drawing/2014/chart" uri="{C3380CC4-5D6E-409C-BE32-E72D297353CC}">
              <c16:uniqueId val="{0000002E-928D-41F1-A5C8-9925A29044A5}"/>
            </c:ext>
          </c:extLst>
        </c:ser>
        <c:ser>
          <c:idx val="2"/>
          <c:order val="1"/>
          <c:tx>
            <c:strRef>
              <c:f>'Diat 6–34 tiedot'!$A$29</c:f>
              <c:strCache>
                <c:ptCount val="1"/>
                <c:pt idx="0">
                  <c:v>Etelä-Karjala ennuste 2019</c:v>
                </c:pt>
              </c:strCache>
            </c:strRef>
          </c:tx>
          <c:spPr>
            <a:ln w="38100" cap="rnd">
              <a:solidFill>
                <a:srgbClr val="FFC000"/>
              </a:solidFill>
              <a:prstDash val="sysDash"/>
              <a:round/>
            </a:ln>
            <a:effectLst>
              <a:outerShdw blurRad="40000" dist="23000" dir="5400000" rotWithShape="0">
                <a:srgbClr val="000000">
                  <a:alpha val="35000"/>
                </a:srgbClr>
              </a:outerShdw>
            </a:effectLst>
          </c:spPr>
          <c:marker>
            <c:symbol val="none"/>
          </c:marker>
          <c:dLbls>
            <c:dLbl>
              <c:idx val="65"/>
              <c:layout>
                <c:manualLayout>
                  <c:x val="-2.8785131459655604E-2"/>
                  <c:y val="4.53150645828873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F-928D-41F1-A5C8-9925A29044A5}"/>
                </c:ext>
              </c:extLst>
            </c:dLbl>
            <c:spPr>
              <a:solidFill>
                <a:srgbClr val="FFFFFF"/>
              </a:solidFill>
              <a:ln>
                <a:solidFill>
                  <a:srgbClr val="FFC000"/>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6–34 tiedot'!$B$3:$BO$3</c:f>
              <c:numCache>
                <c:formatCode>General</c:formatCode>
                <c:ptCount val="66"/>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numCache>
            </c:numRef>
          </c:cat>
          <c:val>
            <c:numRef>
              <c:f>'Diat 6–34 tiedot'!$B$29:$BO$29</c:f>
              <c:numCache>
                <c:formatCode>General</c:formatCode>
                <c:ptCount val="66"/>
                <c:pt idx="44" formatCode="#,##0">
                  <c:v>127917</c:v>
                </c:pt>
                <c:pt idx="45" formatCode="#,##0">
                  <c:v>127088</c:v>
                </c:pt>
                <c:pt idx="46" formatCode="#,##0">
                  <c:v>126265</c:v>
                </c:pt>
                <c:pt idx="47" formatCode="#,##0">
                  <c:v>125450</c:v>
                </c:pt>
                <c:pt idx="48" formatCode="#,##0">
                  <c:v>124661</c:v>
                </c:pt>
                <c:pt idx="49" formatCode="#,##0">
                  <c:v>123883</c:v>
                </c:pt>
                <c:pt idx="50" formatCode="#,##0">
                  <c:v>123122</c:v>
                </c:pt>
                <c:pt idx="51" formatCode="#,##0">
                  <c:v>122359</c:v>
                </c:pt>
                <c:pt idx="52" formatCode="#,##0">
                  <c:v>121614</c:v>
                </c:pt>
                <c:pt idx="53" formatCode="#,##0">
                  <c:v>120878</c:v>
                </c:pt>
                <c:pt idx="54" formatCode="#,##0">
                  <c:v>120150</c:v>
                </c:pt>
                <c:pt idx="55" formatCode="#,##0">
                  <c:v>119419</c:v>
                </c:pt>
                <c:pt idx="56" formatCode="#,##0">
                  <c:v>118694</c:v>
                </c:pt>
                <c:pt idx="57" formatCode="#,##0">
                  <c:v>117969</c:v>
                </c:pt>
                <c:pt idx="58" formatCode="#,##0">
                  <c:v>117236</c:v>
                </c:pt>
                <c:pt idx="59" formatCode="#,##0">
                  <c:v>116515</c:v>
                </c:pt>
                <c:pt idx="60" formatCode="#,##0">
                  <c:v>115782</c:v>
                </c:pt>
                <c:pt idx="61" formatCode="#,##0">
                  <c:v>115051</c:v>
                </c:pt>
                <c:pt idx="62" formatCode="#,##0">
                  <c:v>114321</c:v>
                </c:pt>
                <c:pt idx="63" formatCode="#,##0">
                  <c:v>113588</c:v>
                </c:pt>
                <c:pt idx="64" formatCode="#,##0">
                  <c:v>112860</c:v>
                </c:pt>
                <c:pt idx="65" formatCode="#,##0">
                  <c:v>112138</c:v>
                </c:pt>
              </c:numCache>
            </c:numRef>
          </c:val>
          <c:smooth val="0"/>
          <c:extLst>
            <c:ext xmlns:c16="http://schemas.microsoft.com/office/drawing/2014/chart" uri="{C3380CC4-5D6E-409C-BE32-E72D297353CC}">
              <c16:uniqueId val="{00000030-928D-41F1-A5C8-9925A29044A5}"/>
            </c:ext>
          </c:extLst>
        </c:ser>
        <c:ser>
          <c:idx val="3"/>
          <c:order val="2"/>
          <c:tx>
            <c:strRef>
              <c:f>'Diat 6–34 tiedot'!$A$30</c:f>
              <c:strCache>
                <c:ptCount val="1"/>
                <c:pt idx="0">
                  <c:v>Etelä-Karjala ennuste 2021</c:v>
                </c:pt>
              </c:strCache>
            </c:strRef>
          </c:tx>
          <c:spPr>
            <a:ln w="38100" cap="rnd">
              <a:solidFill>
                <a:srgbClr val="FF0000"/>
              </a:solidFill>
              <a:prstDash val="sysDash"/>
              <a:round/>
            </a:ln>
            <a:effectLst>
              <a:outerShdw blurRad="40000" dist="23000" dir="5400000" rotWithShape="0">
                <a:srgbClr val="000000">
                  <a:alpha val="35000"/>
                </a:srgbClr>
              </a:outerShdw>
            </a:effectLst>
          </c:spPr>
          <c:marker>
            <c:symbol val="none"/>
          </c:marker>
          <c:dLbls>
            <c:dLbl>
              <c:idx val="65"/>
              <c:layout>
                <c:manualLayout>
                  <c:x val="-1.919008763977044E-2"/>
                  <c:y val="-4.7580817812031724E-2"/>
                </c:manualLayout>
              </c:layout>
              <c:spPr>
                <a:solidFill>
                  <a:srgbClr val="FFFFFF"/>
                </a:solidFill>
                <a:ln>
                  <a:solidFill>
                    <a:srgbClr val="FF0000"/>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31-928D-41F1-A5C8-9925A29044A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'Diat 6–34 tiedot'!$B$3:$BO$3</c:f>
              <c:numCache>
                <c:formatCode>General</c:formatCode>
                <c:ptCount val="66"/>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numCache>
            </c:numRef>
          </c:cat>
          <c:val>
            <c:numRef>
              <c:f>'Diat 6–34 tiedot'!$B$30:$BO$30</c:f>
              <c:numCache>
                <c:formatCode>General</c:formatCode>
                <c:ptCount val="66"/>
                <c:pt idx="46" formatCode="#,##0">
                  <c:v>126195</c:v>
                </c:pt>
                <c:pt idx="47" formatCode="#,##0">
                  <c:v>125381</c:v>
                </c:pt>
                <c:pt idx="48" formatCode="#,##0">
                  <c:v>124591</c:v>
                </c:pt>
                <c:pt idx="49" formatCode="#,##0">
                  <c:v>123835</c:v>
                </c:pt>
                <c:pt idx="50" formatCode="#,##0">
                  <c:v>123094</c:v>
                </c:pt>
                <c:pt idx="51" formatCode="#,##0">
                  <c:v>122360</c:v>
                </c:pt>
                <c:pt idx="52" formatCode="#,##0">
                  <c:v>121645</c:v>
                </c:pt>
                <c:pt idx="53" formatCode="#,##0">
                  <c:v>120951</c:v>
                </c:pt>
                <c:pt idx="54" formatCode="#,##0">
                  <c:v>120272</c:v>
                </c:pt>
                <c:pt idx="55" formatCode="#,##0">
                  <c:v>119591</c:v>
                </c:pt>
                <c:pt idx="56" formatCode="#,##0">
                  <c:v>118916</c:v>
                </c:pt>
                <c:pt idx="57" formatCode="#,##0">
                  <c:v>118253</c:v>
                </c:pt>
                <c:pt idx="58" formatCode="#,##0">
                  <c:v>117593</c:v>
                </c:pt>
                <c:pt idx="59" formatCode="#,##0">
                  <c:v>116939</c:v>
                </c:pt>
                <c:pt idx="60" formatCode="#,##0">
                  <c:v>116279</c:v>
                </c:pt>
                <c:pt idx="61" formatCode="#,##0">
                  <c:v>115632</c:v>
                </c:pt>
                <c:pt idx="62" formatCode="#,##0">
                  <c:v>114981</c:v>
                </c:pt>
                <c:pt idx="63" formatCode="#,##0">
                  <c:v>114338</c:v>
                </c:pt>
                <c:pt idx="64" formatCode="#,##0">
                  <c:v>113702</c:v>
                </c:pt>
                <c:pt idx="65" formatCode="#,##0">
                  <c:v>113074</c:v>
                </c:pt>
              </c:numCache>
            </c:numRef>
          </c:val>
          <c:smooth val="0"/>
          <c:extLst>
            <c:ext xmlns:c16="http://schemas.microsoft.com/office/drawing/2014/chart" uri="{C3380CC4-5D6E-409C-BE32-E72D297353CC}">
              <c16:uniqueId val="{00000032-928D-41F1-A5C8-9925A29044A5}"/>
            </c:ext>
          </c:extLst>
        </c:ser>
        <c:dLbls>
          <c:showLegendKey val="0"/>
          <c:showVal val="0"/>
          <c:showCatName val="0"/>
          <c:showSerName val="0"/>
          <c:showPercent val="0"/>
          <c:showBubbleSize val="0"/>
        </c:dLbls>
        <c:smooth val="0"/>
        <c:axId val="595450824"/>
        <c:axId val="595450168"/>
      </c:lineChart>
      <c:catAx>
        <c:axId val="595450824"/>
        <c:scaling>
          <c:orientation val="minMax"/>
        </c:scaling>
        <c:delete val="0"/>
        <c:axPos val="b"/>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fi-FI"/>
          </a:p>
        </c:txPr>
        <c:crossAx val="595450168"/>
        <c:crosses val="autoZero"/>
        <c:auto val="1"/>
        <c:lblAlgn val="ctr"/>
        <c:lblOffset val="100"/>
        <c:tickLblSkip val="5"/>
        <c:noMultiLvlLbl val="0"/>
      </c:catAx>
      <c:valAx>
        <c:axId val="595450168"/>
        <c:scaling>
          <c:orientation val="minMax"/>
          <c:min val="0"/>
        </c:scaling>
        <c:delete val="0"/>
        <c:axPos val="l"/>
        <c:majorGridlines>
          <c:spPr>
            <a:ln w="9525" cap="flat" cmpd="sng" algn="ctr">
              <a:solidFill>
                <a:schemeClr val="tx2">
                  <a:lumMod val="15000"/>
                  <a:lumOff val="85000"/>
                </a:schemeClr>
              </a:solidFill>
              <a:round/>
            </a:ln>
            <a:effectLst/>
          </c:spPr>
        </c:majorGridlines>
        <c:title>
          <c:tx>
            <c:rich>
              <a:bodyPr rot="0" spcFirstLastPara="1" vertOverflow="ellipsis" wrap="square" anchor="ctr" anchorCtr="1"/>
              <a:lstStyle/>
              <a:p>
                <a:pPr>
                  <a:defRPr sz="1000" b="1" i="0" u="none" strike="noStrike" kern="1200" baseline="0">
                    <a:solidFill>
                      <a:schemeClr val="tx2"/>
                    </a:solidFill>
                    <a:latin typeface="+mn-lt"/>
                    <a:ea typeface="+mn-ea"/>
                    <a:cs typeface="+mn-cs"/>
                  </a:defRPr>
                </a:pPr>
                <a:r>
                  <a:rPr lang="en-US" sz="1000"/>
                  <a:t>Väkiluku</a:t>
                </a:r>
              </a:p>
            </c:rich>
          </c:tx>
          <c:layout>
            <c:manualLayout>
              <c:xMode val="edge"/>
              <c:yMode val="edge"/>
              <c:x val="4.7975219099425813E-3"/>
              <c:y val="2.7025797473774354E-2"/>
            </c:manualLayout>
          </c:layout>
          <c:overlay val="0"/>
          <c:spPr>
            <a:noFill/>
            <a:ln>
              <a:noFill/>
            </a:ln>
            <a:effectLst/>
          </c:spPr>
          <c:txPr>
            <a:bodyPr rot="0" spcFirstLastPara="1" vertOverflow="ellipsis" wrap="square" anchor="ctr" anchorCtr="1"/>
            <a:lstStyle/>
            <a:p>
              <a:pPr>
                <a:defRPr sz="1000" b="1" i="0" u="none" strike="noStrike" kern="1200" baseline="0">
                  <a:solidFill>
                    <a:schemeClr val="tx2"/>
                  </a:solidFill>
                  <a:latin typeface="+mn-lt"/>
                  <a:ea typeface="+mn-ea"/>
                  <a:cs typeface="+mn-cs"/>
                </a:defRPr>
              </a:pPr>
              <a:endParaRPr lang="fi-FI"/>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fi-FI"/>
          </a:p>
        </c:txPr>
        <c:crossAx val="595450824"/>
        <c:crosses val="autoZero"/>
        <c:crossBetween val="between"/>
      </c:valAx>
      <c:spPr>
        <a:noFill/>
        <a:ln>
          <a:solidFill>
            <a:schemeClr val="tx2"/>
          </a:solidFill>
        </a:ln>
        <a:effectLst/>
      </c:spPr>
    </c:plotArea>
    <c:legend>
      <c:legendPos val="b"/>
      <c:layout>
        <c:manualLayout>
          <c:xMode val="edge"/>
          <c:yMode val="edge"/>
          <c:x val="9.6701546287901646E-2"/>
          <c:y val="0.61737065581959605"/>
          <c:w val="0.2795204996474262"/>
          <c:h val="0.26576304146150004"/>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rgbClr val="1F497D"/>
      </a:solidFill>
      <a:round/>
    </a:ln>
    <a:effectLst/>
  </c:spPr>
  <c:txPr>
    <a:bodyPr/>
    <a:lstStyle/>
    <a:p>
      <a:pPr>
        <a:defRPr/>
      </a:pPr>
      <a:endParaRPr lang="fi-FI"/>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0.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1.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2.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3.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4.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5.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6.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7.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8.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9.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0.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5.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6.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7.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8.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9.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drawings/drawing1.xml><?xml version="1.0" encoding="utf-8"?>
<c:userShapes xmlns:c="http://schemas.openxmlformats.org/drawingml/2006/chart">
  <cdr:relSizeAnchor xmlns:cdr="http://schemas.openxmlformats.org/drawingml/2006/chartDrawing">
    <cdr:from>
      <cdr:x>0</cdr:x>
      <cdr:y>0.95671</cdr:y>
    </cdr:from>
    <cdr:to>
      <cdr:x>0.17751</cdr:x>
      <cdr:y>1</cdr:y>
    </cdr:to>
    <cdr:sp macro="" textlink="">
      <cdr:nvSpPr>
        <cdr:cNvPr id="2" name="Tekstiruutu 1">
          <a:extLst xmlns:a="http://schemas.openxmlformats.org/drawingml/2006/main">
            <a:ext uri="{FF2B5EF4-FFF2-40B4-BE49-F238E27FC236}">
              <a16:creationId xmlns:a16="http://schemas.microsoft.com/office/drawing/2014/main" id="{03660BE0-A517-4972-B301-6F14088D7BC4}"/>
            </a:ext>
          </a:extLst>
        </cdr:cNvPr>
        <cdr:cNvSpPr txBox="1"/>
      </cdr:nvSpPr>
      <cdr:spPr>
        <a:xfrm xmlns:a="http://schemas.openxmlformats.org/drawingml/2006/main">
          <a:off x="0" y="5362574"/>
          <a:ext cx="1409700" cy="2426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i-FI" sz="800">
              <a:solidFill>
                <a:schemeClr val="tx2"/>
              </a:solidFill>
            </a:rPr>
            <a:t>Lähde:</a:t>
          </a:r>
          <a:r>
            <a:rPr lang="fi-FI" sz="800" baseline="0">
              <a:solidFill>
                <a:schemeClr val="tx2"/>
              </a:solidFill>
            </a:rPr>
            <a:t> Tilastokeskus</a:t>
          </a:r>
          <a:endParaRPr lang="fi-FI" sz="800">
            <a:solidFill>
              <a:schemeClr val="tx2"/>
            </a:solidFill>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cdr:x>
      <cdr:y>0.95671</cdr:y>
    </cdr:from>
    <cdr:to>
      <cdr:x>0.17751</cdr:x>
      <cdr:y>1</cdr:y>
    </cdr:to>
    <cdr:sp macro="" textlink="">
      <cdr:nvSpPr>
        <cdr:cNvPr id="2" name="Tekstiruutu 1">
          <a:extLst xmlns:a="http://schemas.openxmlformats.org/drawingml/2006/main">
            <a:ext uri="{FF2B5EF4-FFF2-40B4-BE49-F238E27FC236}">
              <a16:creationId xmlns:a16="http://schemas.microsoft.com/office/drawing/2014/main" id="{03660BE0-A517-4972-B301-6F14088D7BC4}"/>
            </a:ext>
          </a:extLst>
        </cdr:cNvPr>
        <cdr:cNvSpPr txBox="1"/>
      </cdr:nvSpPr>
      <cdr:spPr>
        <a:xfrm xmlns:a="http://schemas.openxmlformats.org/drawingml/2006/main">
          <a:off x="0" y="5362574"/>
          <a:ext cx="1409700" cy="2426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i-FI" sz="800">
              <a:solidFill>
                <a:schemeClr val="tx2"/>
              </a:solidFill>
            </a:rPr>
            <a:t>Lähde:</a:t>
          </a:r>
          <a:r>
            <a:rPr lang="fi-FI" sz="800" baseline="0">
              <a:solidFill>
                <a:schemeClr val="tx2"/>
              </a:solidFill>
            </a:rPr>
            <a:t> Tilastokeskus</a:t>
          </a:r>
          <a:endParaRPr lang="fi-FI" sz="800">
            <a:solidFill>
              <a:schemeClr val="tx2"/>
            </a:solidFill>
          </a:endParaRPr>
        </a:p>
      </cdr:txBody>
    </cdr:sp>
  </cdr:relSizeAnchor>
</c:userShapes>
</file>

<file path=ppt/drawings/drawing11.xml><?xml version="1.0" encoding="utf-8"?>
<c:userShapes xmlns:c="http://schemas.openxmlformats.org/drawingml/2006/chart">
  <cdr:relSizeAnchor xmlns:cdr="http://schemas.openxmlformats.org/drawingml/2006/chartDrawing">
    <cdr:from>
      <cdr:x>0</cdr:x>
      <cdr:y>0.95671</cdr:y>
    </cdr:from>
    <cdr:to>
      <cdr:x>0.17751</cdr:x>
      <cdr:y>1</cdr:y>
    </cdr:to>
    <cdr:sp macro="" textlink="">
      <cdr:nvSpPr>
        <cdr:cNvPr id="2" name="Tekstiruutu 1">
          <a:extLst xmlns:a="http://schemas.openxmlformats.org/drawingml/2006/main">
            <a:ext uri="{FF2B5EF4-FFF2-40B4-BE49-F238E27FC236}">
              <a16:creationId xmlns:a16="http://schemas.microsoft.com/office/drawing/2014/main" id="{03660BE0-A517-4972-B301-6F14088D7BC4}"/>
            </a:ext>
          </a:extLst>
        </cdr:cNvPr>
        <cdr:cNvSpPr txBox="1"/>
      </cdr:nvSpPr>
      <cdr:spPr>
        <a:xfrm xmlns:a="http://schemas.openxmlformats.org/drawingml/2006/main">
          <a:off x="0" y="5362574"/>
          <a:ext cx="1409700" cy="2426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i-FI" sz="800">
              <a:solidFill>
                <a:schemeClr val="tx2"/>
              </a:solidFill>
            </a:rPr>
            <a:t>Lähde:</a:t>
          </a:r>
          <a:r>
            <a:rPr lang="fi-FI" sz="800" baseline="0">
              <a:solidFill>
                <a:schemeClr val="tx2"/>
              </a:solidFill>
            </a:rPr>
            <a:t> Tilastokeskus</a:t>
          </a:r>
          <a:endParaRPr lang="fi-FI" sz="800">
            <a:solidFill>
              <a:schemeClr val="tx2"/>
            </a:solidFill>
          </a:endParaRPr>
        </a:p>
      </cdr:txBody>
    </cdr:sp>
  </cdr:relSizeAnchor>
</c:userShapes>
</file>

<file path=ppt/drawings/drawing12.xml><?xml version="1.0" encoding="utf-8"?>
<c:userShapes xmlns:c="http://schemas.openxmlformats.org/drawingml/2006/chart">
  <cdr:relSizeAnchor xmlns:cdr="http://schemas.openxmlformats.org/drawingml/2006/chartDrawing">
    <cdr:from>
      <cdr:x>0</cdr:x>
      <cdr:y>0.95671</cdr:y>
    </cdr:from>
    <cdr:to>
      <cdr:x>0.17751</cdr:x>
      <cdr:y>1</cdr:y>
    </cdr:to>
    <cdr:sp macro="" textlink="">
      <cdr:nvSpPr>
        <cdr:cNvPr id="2" name="Tekstiruutu 1">
          <a:extLst xmlns:a="http://schemas.openxmlformats.org/drawingml/2006/main">
            <a:ext uri="{FF2B5EF4-FFF2-40B4-BE49-F238E27FC236}">
              <a16:creationId xmlns:a16="http://schemas.microsoft.com/office/drawing/2014/main" id="{03660BE0-A517-4972-B301-6F14088D7BC4}"/>
            </a:ext>
          </a:extLst>
        </cdr:cNvPr>
        <cdr:cNvSpPr txBox="1"/>
      </cdr:nvSpPr>
      <cdr:spPr>
        <a:xfrm xmlns:a="http://schemas.openxmlformats.org/drawingml/2006/main">
          <a:off x="0" y="5362574"/>
          <a:ext cx="1409700" cy="2426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i-FI" sz="800">
              <a:solidFill>
                <a:schemeClr val="tx2"/>
              </a:solidFill>
            </a:rPr>
            <a:t>Lähde:</a:t>
          </a:r>
          <a:r>
            <a:rPr lang="fi-FI" sz="800" baseline="0">
              <a:solidFill>
                <a:schemeClr val="tx2"/>
              </a:solidFill>
            </a:rPr>
            <a:t> Tilastokeskus</a:t>
          </a:r>
          <a:endParaRPr lang="fi-FI" sz="800">
            <a:solidFill>
              <a:schemeClr val="tx2"/>
            </a:solidFill>
          </a:endParaRPr>
        </a:p>
      </cdr:txBody>
    </cdr:sp>
  </cdr:relSizeAnchor>
</c:userShapes>
</file>

<file path=ppt/drawings/drawing13.xml><?xml version="1.0" encoding="utf-8"?>
<c:userShapes xmlns:c="http://schemas.openxmlformats.org/drawingml/2006/chart">
  <cdr:relSizeAnchor xmlns:cdr="http://schemas.openxmlformats.org/drawingml/2006/chartDrawing">
    <cdr:from>
      <cdr:x>0</cdr:x>
      <cdr:y>0.95671</cdr:y>
    </cdr:from>
    <cdr:to>
      <cdr:x>0.17751</cdr:x>
      <cdr:y>1</cdr:y>
    </cdr:to>
    <cdr:sp macro="" textlink="">
      <cdr:nvSpPr>
        <cdr:cNvPr id="2" name="Tekstiruutu 1">
          <a:extLst xmlns:a="http://schemas.openxmlformats.org/drawingml/2006/main">
            <a:ext uri="{FF2B5EF4-FFF2-40B4-BE49-F238E27FC236}">
              <a16:creationId xmlns:a16="http://schemas.microsoft.com/office/drawing/2014/main" id="{03660BE0-A517-4972-B301-6F14088D7BC4}"/>
            </a:ext>
          </a:extLst>
        </cdr:cNvPr>
        <cdr:cNvSpPr txBox="1"/>
      </cdr:nvSpPr>
      <cdr:spPr>
        <a:xfrm xmlns:a="http://schemas.openxmlformats.org/drawingml/2006/main">
          <a:off x="0" y="5362574"/>
          <a:ext cx="1409700" cy="2426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i-FI" sz="800">
              <a:solidFill>
                <a:schemeClr val="tx2"/>
              </a:solidFill>
            </a:rPr>
            <a:t>Lähde:</a:t>
          </a:r>
          <a:r>
            <a:rPr lang="fi-FI" sz="800" baseline="0">
              <a:solidFill>
                <a:schemeClr val="tx2"/>
              </a:solidFill>
            </a:rPr>
            <a:t> Tilastokeskus</a:t>
          </a:r>
          <a:endParaRPr lang="fi-FI" sz="800">
            <a:solidFill>
              <a:schemeClr val="tx2"/>
            </a:solidFill>
          </a:endParaRPr>
        </a:p>
      </cdr:txBody>
    </cdr:sp>
  </cdr:relSizeAnchor>
</c:userShapes>
</file>

<file path=ppt/drawings/drawing14.xml><?xml version="1.0" encoding="utf-8"?>
<c:userShapes xmlns:c="http://schemas.openxmlformats.org/drawingml/2006/chart">
  <cdr:relSizeAnchor xmlns:cdr="http://schemas.openxmlformats.org/drawingml/2006/chartDrawing">
    <cdr:from>
      <cdr:x>0</cdr:x>
      <cdr:y>0.95671</cdr:y>
    </cdr:from>
    <cdr:to>
      <cdr:x>0.17751</cdr:x>
      <cdr:y>1</cdr:y>
    </cdr:to>
    <cdr:sp macro="" textlink="">
      <cdr:nvSpPr>
        <cdr:cNvPr id="2" name="Tekstiruutu 1">
          <a:extLst xmlns:a="http://schemas.openxmlformats.org/drawingml/2006/main">
            <a:ext uri="{FF2B5EF4-FFF2-40B4-BE49-F238E27FC236}">
              <a16:creationId xmlns:a16="http://schemas.microsoft.com/office/drawing/2014/main" id="{03660BE0-A517-4972-B301-6F14088D7BC4}"/>
            </a:ext>
          </a:extLst>
        </cdr:cNvPr>
        <cdr:cNvSpPr txBox="1"/>
      </cdr:nvSpPr>
      <cdr:spPr>
        <a:xfrm xmlns:a="http://schemas.openxmlformats.org/drawingml/2006/main">
          <a:off x="0" y="5362574"/>
          <a:ext cx="1409700" cy="2426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i-FI" sz="800">
              <a:solidFill>
                <a:schemeClr val="tx2"/>
              </a:solidFill>
            </a:rPr>
            <a:t>Lähde:</a:t>
          </a:r>
          <a:r>
            <a:rPr lang="fi-FI" sz="800" baseline="0">
              <a:solidFill>
                <a:schemeClr val="tx2"/>
              </a:solidFill>
            </a:rPr>
            <a:t> Tilastokeskus</a:t>
          </a:r>
          <a:endParaRPr lang="fi-FI" sz="800">
            <a:solidFill>
              <a:schemeClr val="tx2"/>
            </a:solidFill>
          </a:endParaRPr>
        </a:p>
      </cdr:txBody>
    </cdr:sp>
  </cdr:relSizeAnchor>
</c:userShapes>
</file>

<file path=ppt/drawings/drawing15.xml><?xml version="1.0" encoding="utf-8"?>
<c:userShapes xmlns:c="http://schemas.openxmlformats.org/drawingml/2006/chart">
  <cdr:relSizeAnchor xmlns:cdr="http://schemas.openxmlformats.org/drawingml/2006/chartDrawing">
    <cdr:from>
      <cdr:x>0</cdr:x>
      <cdr:y>0.95671</cdr:y>
    </cdr:from>
    <cdr:to>
      <cdr:x>0.17751</cdr:x>
      <cdr:y>1</cdr:y>
    </cdr:to>
    <cdr:sp macro="" textlink="">
      <cdr:nvSpPr>
        <cdr:cNvPr id="2" name="Tekstiruutu 1">
          <a:extLst xmlns:a="http://schemas.openxmlformats.org/drawingml/2006/main">
            <a:ext uri="{FF2B5EF4-FFF2-40B4-BE49-F238E27FC236}">
              <a16:creationId xmlns:a16="http://schemas.microsoft.com/office/drawing/2014/main" id="{03660BE0-A517-4972-B301-6F14088D7BC4}"/>
            </a:ext>
          </a:extLst>
        </cdr:cNvPr>
        <cdr:cNvSpPr txBox="1"/>
      </cdr:nvSpPr>
      <cdr:spPr>
        <a:xfrm xmlns:a="http://schemas.openxmlformats.org/drawingml/2006/main">
          <a:off x="0" y="5362574"/>
          <a:ext cx="1409700" cy="2426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i-FI" sz="800">
              <a:solidFill>
                <a:schemeClr val="tx2"/>
              </a:solidFill>
            </a:rPr>
            <a:t>Lähde:</a:t>
          </a:r>
          <a:r>
            <a:rPr lang="fi-FI" sz="800" baseline="0">
              <a:solidFill>
                <a:schemeClr val="tx2"/>
              </a:solidFill>
            </a:rPr>
            <a:t> Tilastokeskus</a:t>
          </a:r>
          <a:endParaRPr lang="fi-FI" sz="800">
            <a:solidFill>
              <a:schemeClr val="tx2"/>
            </a:solidFill>
          </a:endParaRPr>
        </a:p>
      </cdr:txBody>
    </cdr:sp>
  </cdr:relSizeAnchor>
</c:userShapes>
</file>

<file path=ppt/drawings/drawing16.xml><?xml version="1.0" encoding="utf-8"?>
<c:userShapes xmlns:c="http://schemas.openxmlformats.org/drawingml/2006/chart">
  <cdr:relSizeAnchor xmlns:cdr="http://schemas.openxmlformats.org/drawingml/2006/chartDrawing">
    <cdr:from>
      <cdr:x>0</cdr:x>
      <cdr:y>0.95671</cdr:y>
    </cdr:from>
    <cdr:to>
      <cdr:x>0.17751</cdr:x>
      <cdr:y>1</cdr:y>
    </cdr:to>
    <cdr:sp macro="" textlink="">
      <cdr:nvSpPr>
        <cdr:cNvPr id="2" name="Tekstiruutu 1">
          <a:extLst xmlns:a="http://schemas.openxmlformats.org/drawingml/2006/main">
            <a:ext uri="{FF2B5EF4-FFF2-40B4-BE49-F238E27FC236}">
              <a16:creationId xmlns:a16="http://schemas.microsoft.com/office/drawing/2014/main" id="{03660BE0-A517-4972-B301-6F14088D7BC4}"/>
            </a:ext>
          </a:extLst>
        </cdr:cNvPr>
        <cdr:cNvSpPr txBox="1"/>
      </cdr:nvSpPr>
      <cdr:spPr>
        <a:xfrm xmlns:a="http://schemas.openxmlformats.org/drawingml/2006/main">
          <a:off x="0" y="5362574"/>
          <a:ext cx="1409700" cy="2426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i-FI" sz="800">
              <a:solidFill>
                <a:schemeClr val="tx2"/>
              </a:solidFill>
            </a:rPr>
            <a:t>Lähde:</a:t>
          </a:r>
          <a:r>
            <a:rPr lang="fi-FI" sz="800" baseline="0">
              <a:solidFill>
                <a:schemeClr val="tx2"/>
              </a:solidFill>
            </a:rPr>
            <a:t> Tilastokeskus</a:t>
          </a:r>
          <a:endParaRPr lang="fi-FI" sz="800">
            <a:solidFill>
              <a:schemeClr val="tx2"/>
            </a:solidFill>
          </a:endParaRPr>
        </a:p>
      </cdr:txBody>
    </cdr:sp>
  </cdr:relSizeAnchor>
</c:userShapes>
</file>

<file path=ppt/drawings/drawing17.xml><?xml version="1.0" encoding="utf-8"?>
<c:userShapes xmlns:c="http://schemas.openxmlformats.org/drawingml/2006/chart">
  <cdr:relSizeAnchor xmlns:cdr="http://schemas.openxmlformats.org/drawingml/2006/chartDrawing">
    <cdr:from>
      <cdr:x>0</cdr:x>
      <cdr:y>0.95671</cdr:y>
    </cdr:from>
    <cdr:to>
      <cdr:x>0.17751</cdr:x>
      <cdr:y>1</cdr:y>
    </cdr:to>
    <cdr:sp macro="" textlink="">
      <cdr:nvSpPr>
        <cdr:cNvPr id="2" name="Tekstiruutu 1">
          <a:extLst xmlns:a="http://schemas.openxmlformats.org/drawingml/2006/main">
            <a:ext uri="{FF2B5EF4-FFF2-40B4-BE49-F238E27FC236}">
              <a16:creationId xmlns:a16="http://schemas.microsoft.com/office/drawing/2014/main" id="{03660BE0-A517-4972-B301-6F14088D7BC4}"/>
            </a:ext>
          </a:extLst>
        </cdr:cNvPr>
        <cdr:cNvSpPr txBox="1"/>
      </cdr:nvSpPr>
      <cdr:spPr>
        <a:xfrm xmlns:a="http://schemas.openxmlformats.org/drawingml/2006/main">
          <a:off x="0" y="5362574"/>
          <a:ext cx="1409700" cy="2426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i-FI" sz="800">
              <a:solidFill>
                <a:schemeClr val="tx2"/>
              </a:solidFill>
            </a:rPr>
            <a:t>Lähde:</a:t>
          </a:r>
          <a:r>
            <a:rPr lang="fi-FI" sz="800" baseline="0">
              <a:solidFill>
                <a:schemeClr val="tx2"/>
              </a:solidFill>
            </a:rPr>
            <a:t> Tilastokeskus</a:t>
          </a:r>
          <a:endParaRPr lang="fi-FI" sz="800">
            <a:solidFill>
              <a:schemeClr val="tx2"/>
            </a:solidFill>
          </a:endParaRPr>
        </a:p>
      </cdr:txBody>
    </cdr:sp>
  </cdr:relSizeAnchor>
</c:userShapes>
</file>

<file path=ppt/drawings/drawing18.xml><?xml version="1.0" encoding="utf-8"?>
<c:userShapes xmlns:c="http://schemas.openxmlformats.org/drawingml/2006/chart">
  <cdr:relSizeAnchor xmlns:cdr="http://schemas.openxmlformats.org/drawingml/2006/chartDrawing">
    <cdr:from>
      <cdr:x>0</cdr:x>
      <cdr:y>0.95671</cdr:y>
    </cdr:from>
    <cdr:to>
      <cdr:x>0.17751</cdr:x>
      <cdr:y>1</cdr:y>
    </cdr:to>
    <cdr:sp macro="" textlink="">
      <cdr:nvSpPr>
        <cdr:cNvPr id="2" name="Tekstiruutu 1">
          <a:extLst xmlns:a="http://schemas.openxmlformats.org/drawingml/2006/main">
            <a:ext uri="{FF2B5EF4-FFF2-40B4-BE49-F238E27FC236}">
              <a16:creationId xmlns:a16="http://schemas.microsoft.com/office/drawing/2014/main" id="{03660BE0-A517-4972-B301-6F14088D7BC4}"/>
            </a:ext>
          </a:extLst>
        </cdr:cNvPr>
        <cdr:cNvSpPr txBox="1"/>
      </cdr:nvSpPr>
      <cdr:spPr>
        <a:xfrm xmlns:a="http://schemas.openxmlformats.org/drawingml/2006/main">
          <a:off x="0" y="5362574"/>
          <a:ext cx="1409700" cy="2426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i-FI" sz="800">
              <a:solidFill>
                <a:schemeClr val="tx2"/>
              </a:solidFill>
            </a:rPr>
            <a:t>Lähde:</a:t>
          </a:r>
          <a:r>
            <a:rPr lang="fi-FI" sz="800" baseline="0">
              <a:solidFill>
                <a:schemeClr val="tx2"/>
              </a:solidFill>
            </a:rPr>
            <a:t> Tilastokeskus</a:t>
          </a:r>
          <a:endParaRPr lang="fi-FI" sz="800">
            <a:solidFill>
              <a:schemeClr val="tx2"/>
            </a:solidFill>
          </a:endParaRPr>
        </a:p>
      </cdr:txBody>
    </cdr:sp>
  </cdr:relSizeAnchor>
</c:userShapes>
</file>

<file path=ppt/drawings/drawing19.xml><?xml version="1.0" encoding="utf-8"?>
<c:userShapes xmlns:c="http://schemas.openxmlformats.org/drawingml/2006/chart">
  <cdr:relSizeAnchor xmlns:cdr="http://schemas.openxmlformats.org/drawingml/2006/chartDrawing">
    <cdr:from>
      <cdr:x>0</cdr:x>
      <cdr:y>0.95671</cdr:y>
    </cdr:from>
    <cdr:to>
      <cdr:x>0.17751</cdr:x>
      <cdr:y>1</cdr:y>
    </cdr:to>
    <cdr:sp macro="" textlink="">
      <cdr:nvSpPr>
        <cdr:cNvPr id="2" name="Tekstiruutu 1">
          <a:extLst xmlns:a="http://schemas.openxmlformats.org/drawingml/2006/main">
            <a:ext uri="{FF2B5EF4-FFF2-40B4-BE49-F238E27FC236}">
              <a16:creationId xmlns:a16="http://schemas.microsoft.com/office/drawing/2014/main" id="{03660BE0-A517-4972-B301-6F14088D7BC4}"/>
            </a:ext>
          </a:extLst>
        </cdr:cNvPr>
        <cdr:cNvSpPr txBox="1"/>
      </cdr:nvSpPr>
      <cdr:spPr>
        <a:xfrm xmlns:a="http://schemas.openxmlformats.org/drawingml/2006/main">
          <a:off x="0" y="5362574"/>
          <a:ext cx="1409700" cy="2426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i-FI" sz="800">
              <a:solidFill>
                <a:schemeClr val="tx2"/>
              </a:solidFill>
            </a:rPr>
            <a:t>Lähde:</a:t>
          </a:r>
          <a:r>
            <a:rPr lang="fi-FI" sz="800" baseline="0">
              <a:solidFill>
                <a:schemeClr val="tx2"/>
              </a:solidFill>
            </a:rPr>
            <a:t> Tilastokeskus</a:t>
          </a:r>
          <a:endParaRPr lang="fi-FI" sz="800">
            <a:solidFill>
              <a:schemeClr val="tx2"/>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0.95671</cdr:y>
    </cdr:from>
    <cdr:to>
      <cdr:x>0.17751</cdr:x>
      <cdr:y>1</cdr:y>
    </cdr:to>
    <cdr:sp macro="" textlink="">
      <cdr:nvSpPr>
        <cdr:cNvPr id="2" name="Tekstiruutu 1">
          <a:extLst xmlns:a="http://schemas.openxmlformats.org/drawingml/2006/main">
            <a:ext uri="{FF2B5EF4-FFF2-40B4-BE49-F238E27FC236}">
              <a16:creationId xmlns:a16="http://schemas.microsoft.com/office/drawing/2014/main" id="{03660BE0-A517-4972-B301-6F14088D7BC4}"/>
            </a:ext>
          </a:extLst>
        </cdr:cNvPr>
        <cdr:cNvSpPr txBox="1"/>
      </cdr:nvSpPr>
      <cdr:spPr>
        <a:xfrm xmlns:a="http://schemas.openxmlformats.org/drawingml/2006/main">
          <a:off x="0" y="5362574"/>
          <a:ext cx="1409700" cy="2426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i-FI" sz="800">
              <a:solidFill>
                <a:schemeClr val="tx2"/>
              </a:solidFill>
            </a:rPr>
            <a:t>Lähde:</a:t>
          </a:r>
          <a:r>
            <a:rPr lang="fi-FI" sz="800" baseline="0">
              <a:solidFill>
                <a:schemeClr val="tx2"/>
              </a:solidFill>
            </a:rPr>
            <a:t> Tilastokeskus</a:t>
          </a:r>
          <a:endParaRPr lang="fi-FI" sz="800">
            <a:solidFill>
              <a:schemeClr val="tx2"/>
            </a:solidFill>
          </a:endParaRPr>
        </a:p>
      </cdr:txBody>
    </cdr:sp>
  </cdr:relSizeAnchor>
</c:userShapes>
</file>

<file path=ppt/drawings/drawing20.xml><?xml version="1.0" encoding="utf-8"?>
<c:userShapes xmlns:c="http://schemas.openxmlformats.org/drawingml/2006/chart">
  <cdr:relSizeAnchor xmlns:cdr="http://schemas.openxmlformats.org/drawingml/2006/chartDrawing">
    <cdr:from>
      <cdr:x>0</cdr:x>
      <cdr:y>0.95671</cdr:y>
    </cdr:from>
    <cdr:to>
      <cdr:x>0.17751</cdr:x>
      <cdr:y>1</cdr:y>
    </cdr:to>
    <cdr:sp macro="" textlink="">
      <cdr:nvSpPr>
        <cdr:cNvPr id="2" name="Tekstiruutu 1">
          <a:extLst xmlns:a="http://schemas.openxmlformats.org/drawingml/2006/main">
            <a:ext uri="{FF2B5EF4-FFF2-40B4-BE49-F238E27FC236}">
              <a16:creationId xmlns:a16="http://schemas.microsoft.com/office/drawing/2014/main" id="{03660BE0-A517-4972-B301-6F14088D7BC4}"/>
            </a:ext>
          </a:extLst>
        </cdr:cNvPr>
        <cdr:cNvSpPr txBox="1"/>
      </cdr:nvSpPr>
      <cdr:spPr>
        <a:xfrm xmlns:a="http://schemas.openxmlformats.org/drawingml/2006/main">
          <a:off x="0" y="5362574"/>
          <a:ext cx="1409700" cy="2426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i-FI" sz="800">
              <a:solidFill>
                <a:schemeClr val="tx2"/>
              </a:solidFill>
            </a:rPr>
            <a:t>Lähde:</a:t>
          </a:r>
          <a:r>
            <a:rPr lang="fi-FI" sz="800" baseline="0">
              <a:solidFill>
                <a:schemeClr val="tx2"/>
              </a:solidFill>
            </a:rPr>
            <a:t> Tilastokeskus</a:t>
          </a:r>
          <a:endParaRPr lang="fi-FI" sz="800">
            <a:solidFill>
              <a:schemeClr val="tx2"/>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0.95671</cdr:y>
    </cdr:from>
    <cdr:to>
      <cdr:x>0.17751</cdr:x>
      <cdr:y>1</cdr:y>
    </cdr:to>
    <cdr:sp macro="" textlink="">
      <cdr:nvSpPr>
        <cdr:cNvPr id="2" name="Tekstiruutu 1">
          <a:extLst xmlns:a="http://schemas.openxmlformats.org/drawingml/2006/main">
            <a:ext uri="{FF2B5EF4-FFF2-40B4-BE49-F238E27FC236}">
              <a16:creationId xmlns:a16="http://schemas.microsoft.com/office/drawing/2014/main" id="{03660BE0-A517-4972-B301-6F14088D7BC4}"/>
            </a:ext>
          </a:extLst>
        </cdr:cNvPr>
        <cdr:cNvSpPr txBox="1"/>
      </cdr:nvSpPr>
      <cdr:spPr>
        <a:xfrm xmlns:a="http://schemas.openxmlformats.org/drawingml/2006/main">
          <a:off x="0" y="5362574"/>
          <a:ext cx="1409700" cy="2426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i-FI" sz="800">
              <a:solidFill>
                <a:schemeClr val="tx2"/>
              </a:solidFill>
            </a:rPr>
            <a:t>Lähde:</a:t>
          </a:r>
          <a:r>
            <a:rPr lang="fi-FI" sz="800" baseline="0">
              <a:solidFill>
                <a:schemeClr val="tx2"/>
              </a:solidFill>
            </a:rPr>
            <a:t> Tilastokeskus</a:t>
          </a:r>
          <a:endParaRPr lang="fi-FI" sz="800">
            <a:solidFill>
              <a:schemeClr val="tx2"/>
            </a:solidFil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cdr:x>
      <cdr:y>0.95671</cdr:y>
    </cdr:from>
    <cdr:to>
      <cdr:x>0.17751</cdr:x>
      <cdr:y>1</cdr:y>
    </cdr:to>
    <cdr:sp macro="" textlink="">
      <cdr:nvSpPr>
        <cdr:cNvPr id="2" name="Tekstiruutu 1">
          <a:extLst xmlns:a="http://schemas.openxmlformats.org/drawingml/2006/main">
            <a:ext uri="{FF2B5EF4-FFF2-40B4-BE49-F238E27FC236}">
              <a16:creationId xmlns:a16="http://schemas.microsoft.com/office/drawing/2014/main" id="{03660BE0-A517-4972-B301-6F14088D7BC4}"/>
            </a:ext>
          </a:extLst>
        </cdr:cNvPr>
        <cdr:cNvSpPr txBox="1"/>
      </cdr:nvSpPr>
      <cdr:spPr>
        <a:xfrm xmlns:a="http://schemas.openxmlformats.org/drawingml/2006/main">
          <a:off x="0" y="5362574"/>
          <a:ext cx="1409700" cy="2426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i-FI" sz="800">
              <a:solidFill>
                <a:schemeClr val="tx2"/>
              </a:solidFill>
            </a:rPr>
            <a:t>Lähde:</a:t>
          </a:r>
          <a:r>
            <a:rPr lang="fi-FI" sz="800" baseline="0">
              <a:solidFill>
                <a:schemeClr val="tx2"/>
              </a:solidFill>
            </a:rPr>
            <a:t> Tilastokeskus</a:t>
          </a:r>
          <a:endParaRPr lang="fi-FI" sz="800">
            <a:solidFill>
              <a:schemeClr val="tx2"/>
            </a:solidFill>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cdr:x>
      <cdr:y>0.95671</cdr:y>
    </cdr:from>
    <cdr:to>
      <cdr:x>0.17751</cdr:x>
      <cdr:y>1</cdr:y>
    </cdr:to>
    <cdr:sp macro="" textlink="">
      <cdr:nvSpPr>
        <cdr:cNvPr id="2" name="Tekstiruutu 1">
          <a:extLst xmlns:a="http://schemas.openxmlformats.org/drawingml/2006/main">
            <a:ext uri="{FF2B5EF4-FFF2-40B4-BE49-F238E27FC236}">
              <a16:creationId xmlns:a16="http://schemas.microsoft.com/office/drawing/2014/main" id="{03660BE0-A517-4972-B301-6F14088D7BC4}"/>
            </a:ext>
          </a:extLst>
        </cdr:cNvPr>
        <cdr:cNvSpPr txBox="1"/>
      </cdr:nvSpPr>
      <cdr:spPr>
        <a:xfrm xmlns:a="http://schemas.openxmlformats.org/drawingml/2006/main">
          <a:off x="0" y="5362574"/>
          <a:ext cx="1409700" cy="2426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i-FI" sz="800">
              <a:solidFill>
                <a:schemeClr val="tx2"/>
              </a:solidFill>
            </a:rPr>
            <a:t>Lähde:</a:t>
          </a:r>
          <a:r>
            <a:rPr lang="fi-FI" sz="800" baseline="0">
              <a:solidFill>
                <a:schemeClr val="tx2"/>
              </a:solidFill>
            </a:rPr>
            <a:t> Tilastokeskus</a:t>
          </a:r>
          <a:endParaRPr lang="fi-FI" sz="800">
            <a:solidFill>
              <a:schemeClr val="tx2"/>
            </a:solidFill>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cdr:x>
      <cdr:y>0.95671</cdr:y>
    </cdr:from>
    <cdr:to>
      <cdr:x>0.17751</cdr:x>
      <cdr:y>1</cdr:y>
    </cdr:to>
    <cdr:sp macro="" textlink="">
      <cdr:nvSpPr>
        <cdr:cNvPr id="2" name="Tekstiruutu 1">
          <a:extLst xmlns:a="http://schemas.openxmlformats.org/drawingml/2006/main">
            <a:ext uri="{FF2B5EF4-FFF2-40B4-BE49-F238E27FC236}">
              <a16:creationId xmlns:a16="http://schemas.microsoft.com/office/drawing/2014/main" id="{03660BE0-A517-4972-B301-6F14088D7BC4}"/>
            </a:ext>
          </a:extLst>
        </cdr:cNvPr>
        <cdr:cNvSpPr txBox="1"/>
      </cdr:nvSpPr>
      <cdr:spPr>
        <a:xfrm xmlns:a="http://schemas.openxmlformats.org/drawingml/2006/main">
          <a:off x="0" y="5362574"/>
          <a:ext cx="1409700" cy="2426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i-FI" sz="800">
              <a:solidFill>
                <a:schemeClr val="tx2"/>
              </a:solidFill>
            </a:rPr>
            <a:t>Lähde:</a:t>
          </a:r>
          <a:r>
            <a:rPr lang="fi-FI" sz="800" baseline="0">
              <a:solidFill>
                <a:schemeClr val="tx2"/>
              </a:solidFill>
            </a:rPr>
            <a:t> Tilastokeskus</a:t>
          </a:r>
          <a:endParaRPr lang="fi-FI" sz="800">
            <a:solidFill>
              <a:schemeClr val="tx2"/>
            </a:solidFill>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cdr:x>
      <cdr:y>0.95671</cdr:y>
    </cdr:from>
    <cdr:to>
      <cdr:x>0.17751</cdr:x>
      <cdr:y>1</cdr:y>
    </cdr:to>
    <cdr:sp macro="" textlink="">
      <cdr:nvSpPr>
        <cdr:cNvPr id="2" name="Tekstiruutu 1">
          <a:extLst xmlns:a="http://schemas.openxmlformats.org/drawingml/2006/main">
            <a:ext uri="{FF2B5EF4-FFF2-40B4-BE49-F238E27FC236}">
              <a16:creationId xmlns:a16="http://schemas.microsoft.com/office/drawing/2014/main" id="{03660BE0-A517-4972-B301-6F14088D7BC4}"/>
            </a:ext>
          </a:extLst>
        </cdr:cNvPr>
        <cdr:cNvSpPr txBox="1"/>
      </cdr:nvSpPr>
      <cdr:spPr>
        <a:xfrm xmlns:a="http://schemas.openxmlformats.org/drawingml/2006/main">
          <a:off x="0" y="5362574"/>
          <a:ext cx="1409700" cy="2426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i-FI" sz="800">
              <a:solidFill>
                <a:schemeClr val="tx2"/>
              </a:solidFill>
            </a:rPr>
            <a:t>Lähde:</a:t>
          </a:r>
          <a:r>
            <a:rPr lang="fi-FI" sz="800" baseline="0">
              <a:solidFill>
                <a:schemeClr val="tx2"/>
              </a:solidFill>
            </a:rPr>
            <a:t> Tilastokeskus</a:t>
          </a:r>
          <a:endParaRPr lang="fi-FI" sz="800">
            <a:solidFill>
              <a:schemeClr val="tx2"/>
            </a:solidFill>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cdr:x>
      <cdr:y>0.95671</cdr:y>
    </cdr:from>
    <cdr:to>
      <cdr:x>0.17751</cdr:x>
      <cdr:y>1</cdr:y>
    </cdr:to>
    <cdr:sp macro="" textlink="">
      <cdr:nvSpPr>
        <cdr:cNvPr id="2" name="Tekstiruutu 1">
          <a:extLst xmlns:a="http://schemas.openxmlformats.org/drawingml/2006/main">
            <a:ext uri="{FF2B5EF4-FFF2-40B4-BE49-F238E27FC236}">
              <a16:creationId xmlns:a16="http://schemas.microsoft.com/office/drawing/2014/main" id="{03660BE0-A517-4972-B301-6F14088D7BC4}"/>
            </a:ext>
          </a:extLst>
        </cdr:cNvPr>
        <cdr:cNvSpPr txBox="1"/>
      </cdr:nvSpPr>
      <cdr:spPr>
        <a:xfrm xmlns:a="http://schemas.openxmlformats.org/drawingml/2006/main">
          <a:off x="0" y="5362574"/>
          <a:ext cx="1409700" cy="2426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i-FI" sz="800">
              <a:solidFill>
                <a:schemeClr val="tx2"/>
              </a:solidFill>
            </a:rPr>
            <a:t>Lähde:</a:t>
          </a:r>
          <a:r>
            <a:rPr lang="fi-FI" sz="800" baseline="0">
              <a:solidFill>
                <a:schemeClr val="tx2"/>
              </a:solidFill>
            </a:rPr>
            <a:t> Tilastokeskus</a:t>
          </a:r>
          <a:endParaRPr lang="fi-FI" sz="800">
            <a:solidFill>
              <a:schemeClr val="tx2"/>
            </a:solidFill>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cdr:x>
      <cdr:y>0.95671</cdr:y>
    </cdr:from>
    <cdr:to>
      <cdr:x>0.17751</cdr:x>
      <cdr:y>1</cdr:y>
    </cdr:to>
    <cdr:sp macro="" textlink="">
      <cdr:nvSpPr>
        <cdr:cNvPr id="2" name="Tekstiruutu 1">
          <a:extLst xmlns:a="http://schemas.openxmlformats.org/drawingml/2006/main">
            <a:ext uri="{FF2B5EF4-FFF2-40B4-BE49-F238E27FC236}">
              <a16:creationId xmlns:a16="http://schemas.microsoft.com/office/drawing/2014/main" id="{03660BE0-A517-4972-B301-6F14088D7BC4}"/>
            </a:ext>
          </a:extLst>
        </cdr:cNvPr>
        <cdr:cNvSpPr txBox="1"/>
      </cdr:nvSpPr>
      <cdr:spPr>
        <a:xfrm xmlns:a="http://schemas.openxmlformats.org/drawingml/2006/main">
          <a:off x="0" y="5362574"/>
          <a:ext cx="1409700" cy="2426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i-FI" sz="800">
              <a:solidFill>
                <a:schemeClr val="tx2"/>
              </a:solidFill>
            </a:rPr>
            <a:t>Lähde:</a:t>
          </a:r>
          <a:r>
            <a:rPr lang="fi-FI" sz="800" baseline="0">
              <a:solidFill>
                <a:schemeClr val="tx2"/>
              </a:solidFill>
            </a:rPr>
            <a:t> Tilastokeskus</a:t>
          </a:r>
          <a:endParaRPr lang="fi-FI" sz="800">
            <a:solidFill>
              <a:schemeClr val="tx2"/>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305769-9C5C-492B-B3E2-AB6EAE1104FA}" type="datetimeFigureOut">
              <a:rPr lang="fi-FI" smtClean="0"/>
              <a:t>5.10.2021</a:t>
            </a:fld>
            <a:endParaRPr lang="fi-FI"/>
          </a:p>
        </p:txBody>
      </p:sp>
      <p:sp>
        <p:nvSpPr>
          <p:cNvPr id="4" name="Dian kuvan paikkamerkki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031C32-B178-4B45-BC64-654EA06EF7F4}" type="slidenum">
              <a:rPr lang="fi-FI" smtClean="0"/>
              <a:t>‹#›</a:t>
            </a:fld>
            <a:endParaRPr lang="fi-FI"/>
          </a:p>
        </p:txBody>
      </p:sp>
    </p:spTree>
    <p:extLst>
      <p:ext uri="{BB962C8B-B14F-4D97-AF65-F5344CB8AC3E}">
        <p14:creationId xmlns:p14="http://schemas.microsoft.com/office/powerpoint/2010/main" val="4112805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3960568"/>
            <a:ext cx="6858000" cy="1356226"/>
          </a:xfrm>
        </p:spPr>
        <p:txBody>
          <a:bodyPr anchor="b">
            <a:normAutofit/>
          </a:bodyPr>
          <a:lstStyle>
            <a:lvl1pPr algn="l">
              <a:defRPr sz="3200" b="1" i="0" baseline="0">
                <a:solidFill>
                  <a:srgbClr val="0070C0"/>
                </a:solidFill>
              </a:defRPr>
            </a:lvl1pPr>
          </a:lstStyle>
          <a:p>
            <a:r>
              <a:rPr lang="fi-FI"/>
              <a:t>Muokkaa ots. perustyyl. napsautt.</a:t>
            </a:r>
            <a:endParaRPr lang="en-US" dirty="0"/>
          </a:p>
        </p:txBody>
      </p:sp>
      <p:sp>
        <p:nvSpPr>
          <p:cNvPr id="3" name="Subtitle 2"/>
          <p:cNvSpPr>
            <a:spLocks noGrp="1"/>
          </p:cNvSpPr>
          <p:nvPr>
            <p:ph type="subTitle" idx="1"/>
          </p:nvPr>
        </p:nvSpPr>
        <p:spPr>
          <a:xfrm>
            <a:off x="1143000" y="5566789"/>
            <a:ext cx="6858000" cy="739725"/>
          </a:xfrm>
        </p:spPr>
        <p:txBody>
          <a:bodyPr>
            <a:normAutofit/>
          </a:bodyPr>
          <a:lstStyle>
            <a:lvl1pPr marL="0" indent="0" algn="l">
              <a:buNone/>
              <a:defRPr sz="2000" b="0" i="0" baseline="0">
                <a:solidFill>
                  <a:srgbClr val="0070C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dirty="0"/>
          </a:p>
        </p:txBody>
      </p:sp>
      <p:sp>
        <p:nvSpPr>
          <p:cNvPr id="6" name="Slide Number Placeholder 5"/>
          <p:cNvSpPr>
            <a:spLocks noGrp="1"/>
          </p:cNvSpPr>
          <p:nvPr>
            <p:ph type="sldNum" sz="quarter" idx="12"/>
          </p:nvPr>
        </p:nvSpPr>
        <p:spPr>
          <a:xfrm>
            <a:off x="245479" y="6306514"/>
            <a:ext cx="403450" cy="365125"/>
          </a:xfrm>
        </p:spPr>
        <p:txBody>
          <a:bodyPr/>
          <a:lstStyle>
            <a:lvl1pPr>
              <a:defRPr sz="1000" baseline="0">
                <a:solidFill>
                  <a:schemeClr val="bg1">
                    <a:lumMod val="75000"/>
                  </a:schemeClr>
                </a:solidFill>
              </a:defRPr>
            </a:lvl1pPr>
          </a:lstStyle>
          <a:p>
            <a:fld id="{6DE6D825-8E97-454B-BEAD-11D13CFBEEFD}" type="slidenum">
              <a:rPr lang="fi-FI" smtClean="0"/>
              <a:pPr/>
              <a:t>‹#›</a:t>
            </a:fld>
            <a:endParaRPr lang="fi-FI" dirty="0"/>
          </a:p>
        </p:txBody>
      </p:sp>
      <p:pic>
        <p:nvPicPr>
          <p:cNvPr id="4" name="Kuva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4000" cy="3973711"/>
          </a:xfrm>
          <a:prstGeom prst="rect">
            <a:avLst/>
          </a:prstGeom>
        </p:spPr>
      </p:pic>
    </p:spTree>
    <p:extLst>
      <p:ext uri="{BB962C8B-B14F-4D97-AF65-F5344CB8AC3E}">
        <p14:creationId xmlns:p14="http://schemas.microsoft.com/office/powerpoint/2010/main" val="3669926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a:xfrm>
            <a:off x="628650" y="574981"/>
            <a:ext cx="7886700" cy="681647"/>
          </a:xfrm>
        </p:spPr>
        <p:txBody>
          <a:bodyPr/>
          <a:lstStyle>
            <a:lvl1pPr>
              <a:defRPr baseline="0"/>
            </a:lvl1pPr>
          </a:lstStyle>
          <a:p>
            <a:r>
              <a:rPr lang="fi-FI" dirty="0"/>
              <a:t>Muokkaa </a:t>
            </a:r>
            <a:r>
              <a:rPr lang="fi-FI" dirty="0" err="1"/>
              <a:t>perustyyl</a:t>
            </a:r>
            <a:r>
              <a:rPr lang="fi-FI" dirty="0"/>
              <a:t>. </a:t>
            </a:r>
            <a:r>
              <a:rPr lang="fi-FI" dirty="0" err="1"/>
              <a:t>napsautt</a:t>
            </a:r>
            <a:r>
              <a:rPr lang="fi-FI" dirty="0"/>
              <a:t>.</a:t>
            </a:r>
          </a:p>
        </p:txBody>
      </p:sp>
      <p:sp>
        <p:nvSpPr>
          <p:cNvPr id="3" name="Päivämäärän paikkamerkki 2"/>
          <p:cNvSpPr>
            <a:spLocks noGrp="1"/>
          </p:cNvSpPr>
          <p:nvPr>
            <p:ph type="dt" sz="half" idx="10"/>
          </p:nvPr>
        </p:nvSpPr>
        <p:spPr/>
        <p:txBody>
          <a:bodyPr/>
          <a:lstStyle>
            <a:lvl1pPr>
              <a:defRPr baseline="0"/>
            </a:lvl1pPr>
          </a:lstStyle>
          <a:p>
            <a:fld id="{16E0557B-5C8A-47C9-BCC4-2B36E3E0AC78}" type="datetime1">
              <a:rPr lang="fi-FI" smtClean="0"/>
              <a:t>5.10.2021</a:t>
            </a:fld>
            <a:endParaRPr lang="fi-FI" dirty="0"/>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BEE37C71-8A18-4379-B512-771E0B78A501}" type="slidenum">
              <a:rPr lang="fi-FI" smtClean="0"/>
              <a:t>‹#›</a:t>
            </a:fld>
            <a:endParaRPr lang="fi-FI"/>
          </a:p>
        </p:txBody>
      </p:sp>
    </p:spTree>
    <p:extLst>
      <p:ext uri="{BB962C8B-B14F-4D97-AF65-F5344CB8AC3E}">
        <p14:creationId xmlns:p14="http://schemas.microsoft.com/office/powerpoint/2010/main" val="3882205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Vain otsikko">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lvl1pPr>
              <a:defRPr baseline="0"/>
            </a:lvl1pPr>
          </a:lstStyle>
          <a:p>
            <a:fld id="{2133B972-6C34-428C-9867-B0544B48F121}" type="datetime1">
              <a:rPr lang="fi-FI" smtClean="0"/>
              <a:t>5.10.2021</a:t>
            </a:fld>
            <a:endParaRPr lang="fi-FI" dirty="0"/>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BEE37C71-8A18-4379-B512-771E0B78A501}" type="slidenum">
              <a:rPr lang="fi-FI" smtClean="0"/>
              <a:t>‹#›</a:t>
            </a:fld>
            <a:endParaRPr lang="fi-FI"/>
          </a:p>
        </p:txBody>
      </p:sp>
    </p:spTree>
    <p:extLst>
      <p:ext uri="{BB962C8B-B14F-4D97-AF65-F5344CB8AC3E}">
        <p14:creationId xmlns:p14="http://schemas.microsoft.com/office/powerpoint/2010/main" val="3309540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a:xfrm>
            <a:off x="628650" y="495953"/>
            <a:ext cx="7886700" cy="748376"/>
          </a:xfrm>
        </p:spPr>
        <p:txBody>
          <a:bodyPr>
            <a:normAutofit/>
          </a:bodyPr>
          <a:lstStyle>
            <a:lvl1pPr>
              <a:defRPr sz="2800" b="1" i="0" baseline="0">
                <a:solidFill>
                  <a:srgbClr val="0070C0"/>
                </a:solidFill>
              </a:defRPr>
            </a:lvl1pPr>
          </a:lstStyle>
          <a:p>
            <a:r>
              <a:rPr lang="fi-FI"/>
              <a:t>Muokkaa ots. perustyyl. napsautt.</a:t>
            </a:r>
            <a:endParaRPr lang="en-US" dirty="0"/>
          </a:p>
        </p:txBody>
      </p:sp>
      <p:sp>
        <p:nvSpPr>
          <p:cNvPr id="3" name="Content Placeholder 2"/>
          <p:cNvSpPr>
            <a:spLocks noGrp="1"/>
          </p:cNvSpPr>
          <p:nvPr>
            <p:ph idx="1"/>
          </p:nvPr>
        </p:nvSpPr>
        <p:spPr>
          <a:xfrm>
            <a:off x="628650" y="1474839"/>
            <a:ext cx="7886700" cy="4527754"/>
          </a:xfrm>
        </p:spPr>
        <p:txBody>
          <a:bodyPr/>
          <a:lstStyle>
            <a:lvl1pPr>
              <a:defRPr sz="2000" baseline="0"/>
            </a:lvl1pPr>
            <a:lvl2pPr marL="538163" indent="-273050">
              <a:defRPr sz="1600" baseline="0"/>
            </a:lvl2pPr>
            <a:lvl3pPr marL="803275" indent="-265113">
              <a:defRPr sz="1500" baseline="0"/>
            </a:lvl3pPr>
            <a:lvl4pPr marL="1076325" indent="-273050">
              <a:defRPr sz="1400" baseline="0"/>
            </a:lvl4pPr>
            <a:lvl5pPr marL="1341438" indent="-265113">
              <a:defRPr sz="1400" baseline="0"/>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a:xfrm>
            <a:off x="965098" y="6225726"/>
            <a:ext cx="1033308" cy="365125"/>
          </a:xfrm>
        </p:spPr>
        <p:txBody>
          <a:bodyPr/>
          <a:lstStyle>
            <a:lvl1pPr>
              <a:defRPr sz="1000" baseline="0">
                <a:solidFill>
                  <a:schemeClr val="bg1">
                    <a:lumMod val="65000"/>
                  </a:schemeClr>
                </a:solidFill>
              </a:defRPr>
            </a:lvl1pPr>
          </a:lstStyle>
          <a:p>
            <a:fld id="{235C0497-3390-48A1-BCDA-D2E59FAFCC32}" type="datetime1">
              <a:rPr lang="fi-FI" smtClean="0"/>
              <a:t>5.10.2021</a:t>
            </a:fld>
            <a:endParaRPr lang="fi-FI" dirty="0"/>
          </a:p>
        </p:txBody>
      </p:sp>
      <p:sp>
        <p:nvSpPr>
          <p:cNvPr id="5" name="Footer Placeholder 4"/>
          <p:cNvSpPr>
            <a:spLocks noGrp="1"/>
          </p:cNvSpPr>
          <p:nvPr>
            <p:ph type="ftr" sz="quarter" idx="11"/>
          </p:nvPr>
        </p:nvSpPr>
        <p:spPr>
          <a:xfrm>
            <a:off x="2234381" y="6225727"/>
            <a:ext cx="4382115" cy="365125"/>
          </a:xfrm>
        </p:spPr>
        <p:txBody>
          <a:bodyPr/>
          <a:lstStyle>
            <a:lvl1pPr>
              <a:defRPr sz="1000" baseline="0">
                <a:solidFill>
                  <a:schemeClr val="bg1">
                    <a:lumMod val="65000"/>
                  </a:schemeClr>
                </a:solidFill>
              </a:defRPr>
            </a:lvl1pPr>
          </a:lstStyle>
          <a:p>
            <a:endParaRPr lang="fi-FI" dirty="0"/>
          </a:p>
        </p:txBody>
      </p:sp>
      <p:sp>
        <p:nvSpPr>
          <p:cNvPr id="6" name="Slide Number Placeholder 5"/>
          <p:cNvSpPr>
            <a:spLocks noGrp="1"/>
          </p:cNvSpPr>
          <p:nvPr>
            <p:ph type="sldNum" sz="quarter" idx="12"/>
          </p:nvPr>
        </p:nvSpPr>
        <p:spPr>
          <a:xfrm>
            <a:off x="181559" y="6225725"/>
            <a:ext cx="403450" cy="365125"/>
          </a:xfrm>
        </p:spPr>
        <p:txBody>
          <a:bodyPr/>
          <a:lstStyle>
            <a:lvl1pPr>
              <a:defRPr sz="1000" baseline="0">
                <a:solidFill>
                  <a:schemeClr val="bg1">
                    <a:lumMod val="65000"/>
                  </a:schemeClr>
                </a:solidFill>
              </a:defRPr>
            </a:lvl1pPr>
          </a:lstStyle>
          <a:p>
            <a:fld id="{6DE6D825-8E97-454B-BEAD-11D13CFBEEFD}" type="slidenum">
              <a:rPr lang="fi-FI" smtClean="0"/>
              <a:pPr/>
              <a:t>‹#›</a:t>
            </a:fld>
            <a:endParaRPr lang="fi-FI" dirty="0"/>
          </a:p>
        </p:txBody>
      </p:sp>
    </p:spTree>
    <p:extLst>
      <p:ext uri="{BB962C8B-B14F-4D97-AF65-F5344CB8AC3E}">
        <p14:creationId xmlns:p14="http://schemas.microsoft.com/office/powerpoint/2010/main" val="2766509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a:xfrm>
            <a:off x="628650" y="505239"/>
            <a:ext cx="7886700" cy="755747"/>
          </a:xfrm>
        </p:spPr>
        <p:txBody>
          <a:bodyPr>
            <a:normAutofit/>
          </a:bodyPr>
          <a:lstStyle>
            <a:lvl1pPr>
              <a:defRPr sz="2800" b="1" i="0" baseline="0">
                <a:solidFill>
                  <a:srgbClr val="0070C0"/>
                </a:solidFill>
              </a:defRPr>
            </a:lvl1pPr>
          </a:lstStyle>
          <a:p>
            <a:r>
              <a:rPr lang="fi-FI"/>
              <a:t>Muokkaa ots. perustyyl. napsautt.</a:t>
            </a:r>
            <a:endParaRPr lang="en-US" dirty="0"/>
          </a:p>
        </p:txBody>
      </p:sp>
      <p:sp>
        <p:nvSpPr>
          <p:cNvPr id="3" name="Content Placeholder 2"/>
          <p:cNvSpPr>
            <a:spLocks noGrp="1"/>
          </p:cNvSpPr>
          <p:nvPr>
            <p:ph sz="half" idx="1"/>
          </p:nvPr>
        </p:nvSpPr>
        <p:spPr>
          <a:xfrm>
            <a:off x="628650" y="1504335"/>
            <a:ext cx="3886200" cy="4542504"/>
          </a:xfrm>
        </p:spPr>
        <p:txBody>
          <a:bodyPr/>
          <a:lstStyle>
            <a:lvl1pPr>
              <a:defRPr sz="1800" baseline="0"/>
            </a:lvl1pPr>
            <a:lvl2pPr marL="449263" indent="-184150">
              <a:defRPr sz="1400" baseline="0"/>
            </a:lvl2pPr>
            <a:lvl3pPr marL="627063" indent="-177800">
              <a:defRPr sz="1400" baseline="0"/>
            </a:lvl3pPr>
            <a:lvl4pPr marL="803275" indent="-176213">
              <a:defRPr sz="1400" baseline="0"/>
            </a:lvl4pPr>
            <a:lvl5pPr marL="987425" indent="-184150">
              <a:defRPr sz="1400" baseline="0"/>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4629150" y="1504335"/>
            <a:ext cx="3886200" cy="4542504"/>
          </a:xfrm>
        </p:spPr>
        <p:txBody>
          <a:bodyPr/>
          <a:lstStyle>
            <a:lvl1pPr>
              <a:defRPr sz="1800" baseline="0"/>
            </a:lvl1pPr>
            <a:lvl2pPr marL="449263" indent="-184150">
              <a:defRPr sz="1400" baseline="0"/>
            </a:lvl2pPr>
            <a:lvl3pPr marL="627063" indent="-177800">
              <a:defRPr sz="1400" baseline="0"/>
            </a:lvl3pPr>
            <a:lvl4pPr marL="803275" indent="-176213">
              <a:defRPr sz="1400" baseline="0"/>
            </a:lvl4pPr>
            <a:lvl5pPr marL="987425" indent="-184150">
              <a:defRPr sz="1400" baseline="0"/>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a:xfrm>
            <a:off x="945740" y="6237749"/>
            <a:ext cx="1045292" cy="365125"/>
          </a:xfrm>
        </p:spPr>
        <p:txBody>
          <a:bodyPr/>
          <a:lstStyle>
            <a:lvl1pPr>
              <a:defRPr sz="1000" baseline="0">
                <a:solidFill>
                  <a:schemeClr val="bg1">
                    <a:lumMod val="65000"/>
                  </a:schemeClr>
                </a:solidFill>
              </a:defRPr>
            </a:lvl1pPr>
          </a:lstStyle>
          <a:p>
            <a:fld id="{4502E41D-3B86-4CA8-8D0B-F161DDB83F2D}" type="datetime1">
              <a:rPr lang="fi-FI" smtClean="0"/>
              <a:t>5.10.2021</a:t>
            </a:fld>
            <a:endParaRPr lang="fi-FI" dirty="0"/>
          </a:p>
        </p:txBody>
      </p:sp>
      <p:sp>
        <p:nvSpPr>
          <p:cNvPr id="6" name="Footer Placeholder 5"/>
          <p:cNvSpPr>
            <a:spLocks noGrp="1"/>
          </p:cNvSpPr>
          <p:nvPr>
            <p:ph type="ftr" sz="quarter" idx="11"/>
          </p:nvPr>
        </p:nvSpPr>
        <p:spPr>
          <a:xfrm>
            <a:off x="2204885" y="6236930"/>
            <a:ext cx="4418986" cy="365125"/>
          </a:xfrm>
        </p:spPr>
        <p:txBody>
          <a:bodyPr/>
          <a:lstStyle>
            <a:lvl1pPr>
              <a:defRPr sz="1000" baseline="0">
                <a:solidFill>
                  <a:schemeClr val="bg1">
                    <a:lumMod val="65000"/>
                  </a:schemeClr>
                </a:solidFill>
              </a:defRPr>
            </a:lvl1pPr>
          </a:lstStyle>
          <a:p>
            <a:endParaRPr lang="fi-FI" dirty="0"/>
          </a:p>
        </p:txBody>
      </p:sp>
      <p:sp>
        <p:nvSpPr>
          <p:cNvPr id="7" name="Slide Number Placeholder 6"/>
          <p:cNvSpPr>
            <a:spLocks noGrp="1"/>
          </p:cNvSpPr>
          <p:nvPr>
            <p:ph type="sldNum" sz="quarter" idx="12"/>
          </p:nvPr>
        </p:nvSpPr>
        <p:spPr>
          <a:xfrm>
            <a:off x="225200" y="6236929"/>
            <a:ext cx="403450" cy="365125"/>
          </a:xfrm>
        </p:spPr>
        <p:txBody>
          <a:bodyPr/>
          <a:lstStyle>
            <a:lvl1pPr>
              <a:defRPr sz="1000" baseline="0">
                <a:solidFill>
                  <a:schemeClr val="bg1">
                    <a:lumMod val="65000"/>
                  </a:schemeClr>
                </a:solidFill>
              </a:defRPr>
            </a:lvl1pPr>
          </a:lstStyle>
          <a:p>
            <a:fld id="{6DE6D825-8E97-454B-BEAD-11D13CFBEEFD}" type="slidenum">
              <a:rPr lang="fi-FI" smtClean="0"/>
              <a:pPr/>
              <a:t>‹#›</a:t>
            </a:fld>
            <a:endParaRPr lang="fi-FI" dirty="0"/>
          </a:p>
        </p:txBody>
      </p:sp>
    </p:spTree>
    <p:extLst>
      <p:ext uri="{BB962C8B-B14F-4D97-AF65-F5344CB8AC3E}">
        <p14:creationId xmlns:p14="http://schemas.microsoft.com/office/powerpoint/2010/main" val="1825239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a:xfrm>
            <a:off x="628650" y="510705"/>
            <a:ext cx="7886700" cy="733627"/>
          </a:xfrm>
        </p:spPr>
        <p:txBody>
          <a:bodyPr/>
          <a:lstStyle>
            <a:lvl1pPr>
              <a:defRPr sz="2800" b="1" i="0" baseline="0">
                <a:solidFill>
                  <a:srgbClr val="0070C0"/>
                </a:solidFill>
              </a:defRPr>
            </a:lvl1pPr>
          </a:lstStyle>
          <a:p>
            <a:r>
              <a:rPr lang="fi-FI"/>
              <a:t>Muokkaa ots. perustyyl. napsautt.</a:t>
            </a:r>
            <a:endParaRPr lang="en-US" dirty="0"/>
          </a:p>
        </p:txBody>
      </p:sp>
      <p:sp>
        <p:nvSpPr>
          <p:cNvPr id="3" name="Date Placeholder 2"/>
          <p:cNvSpPr>
            <a:spLocks noGrp="1"/>
          </p:cNvSpPr>
          <p:nvPr>
            <p:ph type="dt" sz="half" idx="10"/>
          </p:nvPr>
        </p:nvSpPr>
        <p:spPr>
          <a:xfrm>
            <a:off x="948200" y="6225727"/>
            <a:ext cx="1008421" cy="365125"/>
          </a:xfrm>
        </p:spPr>
        <p:txBody>
          <a:bodyPr/>
          <a:lstStyle>
            <a:lvl1pPr>
              <a:defRPr sz="1000" baseline="0">
                <a:solidFill>
                  <a:schemeClr val="bg1">
                    <a:lumMod val="65000"/>
                  </a:schemeClr>
                </a:solidFill>
              </a:defRPr>
            </a:lvl1pPr>
          </a:lstStyle>
          <a:p>
            <a:fld id="{6AD0CE7E-7C8D-4ECF-8B56-FECFF46E9FAC}" type="datetime1">
              <a:rPr lang="fi-FI" smtClean="0"/>
              <a:t>5.10.2021</a:t>
            </a:fld>
            <a:endParaRPr lang="fi-FI" dirty="0"/>
          </a:p>
        </p:txBody>
      </p:sp>
      <p:sp>
        <p:nvSpPr>
          <p:cNvPr id="4" name="Footer Placeholder 3"/>
          <p:cNvSpPr>
            <a:spLocks noGrp="1"/>
          </p:cNvSpPr>
          <p:nvPr>
            <p:ph type="ftr" sz="quarter" idx="11"/>
          </p:nvPr>
        </p:nvSpPr>
        <p:spPr>
          <a:xfrm>
            <a:off x="2182761" y="6225726"/>
            <a:ext cx="4404239" cy="365125"/>
          </a:xfrm>
        </p:spPr>
        <p:txBody>
          <a:bodyPr/>
          <a:lstStyle>
            <a:lvl1pPr>
              <a:defRPr sz="1000" baseline="0">
                <a:solidFill>
                  <a:schemeClr val="bg1">
                    <a:lumMod val="65000"/>
                  </a:schemeClr>
                </a:solidFill>
              </a:defRPr>
            </a:lvl1pPr>
          </a:lstStyle>
          <a:p>
            <a:endParaRPr lang="fi-FI" dirty="0"/>
          </a:p>
        </p:txBody>
      </p:sp>
      <p:sp>
        <p:nvSpPr>
          <p:cNvPr id="5" name="Slide Number Placeholder 4"/>
          <p:cNvSpPr>
            <a:spLocks noGrp="1"/>
          </p:cNvSpPr>
          <p:nvPr>
            <p:ph type="sldNum" sz="quarter" idx="12"/>
          </p:nvPr>
        </p:nvSpPr>
        <p:spPr>
          <a:xfrm>
            <a:off x="225200" y="6225727"/>
            <a:ext cx="403450" cy="365125"/>
          </a:xfrm>
        </p:spPr>
        <p:txBody>
          <a:bodyPr/>
          <a:lstStyle>
            <a:lvl1pPr>
              <a:defRPr sz="1000" baseline="0">
                <a:solidFill>
                  <a:schemeClr val="bg1">
                    <a:lumMod val="65000"/>
                  </a:schemeClr>
                </a:solidFill>
              </a:defRPr>
            </a:lvl1pPr>
          </a:lstStyle>
          <a:p>
            <a:fld id="{6DE6D825-8E97-454B-BEAD-11D13CFBEEFD}" type="slidenum">
              <a:rPr lang="fi-FI" smtClean="0"/>
              <a:pPr/>
              <a:t>‹#›</a:t>
            </a:fld>
            <a:endParaRPr lang="fi-FI" dirty="0"/>
          </a:p>
        </p:txBody>
      </p:sp>
    </p:spTree>
    <p:extLst>
      <p:ext uri="{BB962C8B-B14F-4D97-AF65-F5344CB8AC3E}">
        <p14:creationId xmlns:p14="http://schemas.microsoft.com/office/powerpoint/2010/main" val="1711420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908869" y="6227637"/>
            <a:ext cx="1037918" cy="365125"/>
          </a:xfrm>
        </p:spPr>
        <p:txBody>
          <a:bodyPr/>
          <a:lstStyle>
            <a:lvl1pPr>
              <a:defRPr sz="1000" baseline="0">
                <a:solidFill>
                  <a:schemeClr val="bg1">
                    <a:lumMod val="65000"/>
                  </a:schemeClr>
                </a:solidFill>
              </a:defRPr>
            </a:lvl1pPr>
          </a:lstStyle>
          <a:p>
            <a:fld id="{1C40B2A5-2B52-4677-9DB7-32FCA01206DD}" type="datetime1">
              <a:rPr lang="fi-FI" smtClean="0"/>
              <a:t>5.10.2021</a:t>
            </a:fld>
            <a:endParaRPr lang="fi-FI" dirty="0"/>
          </a:p>
        </p:txBody>
      </p:sp>
      <p:sp>
        <p:nvSpPr>
          <p:cNvPr id="3" name="Footer Placeholder 2"/>
          <p:cNvSpPr>
            <a:spLocks noGrp="1"/>
          </p:cNvSpPr>
          <p:nvPr>
            <p:ph type="ftr" sz="quarter" idx="11"/>
          </p:nvPr>
        </p:nvSpPr>
        <p:spPr>
          <a:xfrm>
            <a:off x="2228521" y="6225844"/>
            <a:ext cx="4351104" cy="365125"/>
          </a:xfrm>
        </p:spPr>
        <p:txBody>
          <a:bodyPr/>
          <a:lstStyle>
            <a:lvl1pPr>
              <a:defRPr sz="1000" baseline="0">
                <a:solidFill>
                  <a:schemeClr val="bg1">
                    <a:lumMod val="65000"/>
                  </a:schemeClr>
                </a:solidFill>
              </a:defRPr>
            </a:lvl1pPr>
          </a:lstStyle>
          <a:p>
            <a:endParaRPr lang="fi-FI" dirty="0"/>
          </a:p>
        </p:txBody>
      </p:sp>
      <p:sp>
        <p:nvSpPr>
          <p:cNvPr id="4" name="Slide Number Placeholder 3"/>
          <p:cNvSpPr>
            <a:spLocks noGrp="1"/>
          </p:cNvSpPr>
          <p:nvPr>
            <p:ph type="sldNum" sz="quarter" idx="12"/>
          </p:nvPr>
        </p:nvSpPr>
        <p:spPr>
          <a:xfrm>
            <a:off x="223685" y="6225844"/>
            <a:ext cx="403450" cy="365125"/>
          </a:xfrm>
        </p:spPr>
        <p:txBody>
          <a:bodyPr/>
          <a:lstStyle>
            <a:lvl1pPr>
              <a:defRPr sz="1000" baseline="0">
                <a:solidFill>
                  <a:schemeClr val="bg1">
                    <a:lumMod val="65000"/>
                  </a:schemeClr>
                </a:solidFill>
              </a:defRPr>
            </a:lvl1pPr>
          </a:lstStyle>
          <a:p>
            <a:fld id="{6DE6D825-8E97-454B-BEAD-11D13CFBEEFD}" type="slidenum">
              <a:rPr lang="fi-FI" smtClean="0"/>
              <a:pPr/>
              <a:t>‹#›</a:t>
            </a:fld>
            <a:endParaRPr lang="fi-FI" dirty="0"/>
          </a:p>
        </p:txBody>
      </p:sp>
    </p:spTree>
    <p:extLst>
      <p:ext uri="{BB962C8B-B14F-4D97-AF65-F5344CB8AC3E}">
        <p14:creationId xmlns:p14="http://schemas.microsoft.com/office/powerpoint/2010/main" val="1534641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1_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BD391AD8-86D8-485C-B46A-449CC8C546C4}" type="datetime1">
              <a:rPr lang="fi-FI" smtClean="0"/>
              <a:t>5.10.2021</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BEE37C71-8A18-4379-B512-771E0B78A501}" type="slidenum">
              <a:rPr lang="fi-FI" smtClean="0"/>
              <a:t>‹#›</a:t>
            </a:fld>
            <a:endParaRPr lang="fi-FI"/>
          </a:p>
        </p:txBody>
      </p:sp>
      <p:pic>
        <p:nvPicPr>
          <p:cNvPr id="6" name="Kuva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6790"/>
            <a:ext cx="9144000" cy="6831210"/>
          </a:xfrm>
          <a:prstGeom prst="rect">
            <a:avLst/>
          </a:prstGeom>
        </p:spPr>
      </p:pic>
      <p:sp>
        <p:nvSpPr>
          <p:cNvPr id="7" name="Tekstiruutu 6"/>
          <p:cNvSpPr txBox="1"/>
          <p:nvPr userDrawn="1"/>
        </p:nvSpPr>
        <p:spPr>
          <a:xfrm>
            <a:off x="6246062" y="1308298"/>
            <a:ext cx="2564716" cy="938719"/>
          </a:xfrm>
          <a:prstGeom prst="rect">
            <a:avLst/>
          </a:prstGeom>
          <a:noFill/>
        </p:spPr>
        <p:txBody>
          <a:bodyPr wrap="square" rtlCol="0">
            <a:spAutoFit/>
          </a:bodyPr>
          <a:lstStyle/>
          <a:p>
            <a:r>
              <a:rPr lang="fi-FI" sz="5300" b="0" i="1" cap="small" baseline="0" dirty="0">
                <a:solidFill>
                  <a:srgbClr val="538FCC"/>
                </a:solidFill>
              </a:rPr>
              <a:t>K</a:t>
            </a:r>
            <a:r>
              <a:rPr lang="fi-FI" sz="5000" b="0" i="1" cap="small" baseline="0" dirty="0">
                <a:solidFill>
                  <a:srgbClr val="538FCC"/>
                </a:solidFill>
              </a:rPr>
              <a:t>iitos</a:t>
            </a:r>
            <a:r>
              <a:rPr lang="fi-FI" sz="5300" b="0" i="1" cap="small" baseline="0" dirty="0">
                <a:solidFill>
                  <a:srgbClr val="538FCC"/>
                </a:solidFill>
              </a:rPr>
              <a:t>!</a:t>
            </a:r>
          </a:p>
        </p:txBody>
      </p:sp>
    </p:spTree>
    <p:extLst>
      <p:ext uri="{BB962C8B-B14F-4D97-AF65-F5344CB8AC3E}">
        <p14:creationId xmlns:p14="http://schemas.microsoft.com/office/powerpoint/2010/main" val="3012760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pic>
        <p:nvPicPr>
          <p:cNvPr id="7" name="Kuva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870" y="0"/>
            <a:ext cx="9344108" cy="3628648"/>
          </a:xfrm>
          <a:prstGeom prst="rect">
            <a:avLst/>
          </a:prstGeom>
          <a:ln>
            <a:noFill/>
          </a:ln>
          <a:effectLst>
            <a:reflection blurRad="6350" stA="52000" endA="300" endPos="35000" dir="5400000" sy="-100000" algn="bl" rotWithShape="0"/>
            <a:softEdge rad="112500"/>
          </a:effectLst>
        </p:spPr>
      </p:pic>
      <p:sp>
        <p:nvSpPr>
          <p:cNvPr id="2" name="Otsikko 1"/>
          <p:cNvSpPr>
            <a:spLocks noGrp="1"/>
          </p:cNvSpPr>
          <p:nvPr>
            <p:ph type="ctrTitle"/>
          </p:nvPr>
        </p:nvSpPr>
        <p:spPr>
          <a:xfrm>
            <a:off x="1214218" y="3796455"/>
            <a:ext cx="7301132" cy="1118514"/>
          </a:xfrm>
        </p:spPr>
        <p:txBody>
          <a:bodyPr anchor="b">
            <a:normAutofit/>
          </a:bodyPr>
          <a:lstStyle>
            <a:lvl1pPr algn="l">
              <a:defRPr sz="3200" b="1" i="0" baseline="0"/>
            </a:lvl1pPr>
          </a:lstStyle>
          <a:p>
            <a:r>
              <a:rPr lang="fi-FI" dirty="0"/>
              <a:t>Muokkaa </a:t>
            </a:r>
            <a:r>
              <a:rPr lang="fi-FI" dirty="0" err="1"/>
              <a:t>perustyyl</a:t>
            </a:r>
            <a:r>
              <a:rPr lang="fi-FI" dirty="0"/>
              <a:t>. </a:t>
            </a:r>
            <a:r>
              <a:rPr lang="fi-FI" dirty="0" err="1"/>
              <a:t>napsautt</a:t>
            </a:r>
            <a:r>
              <a:rPr lang="fi-FI" dirty="0"/>
              <a:t>.</a:t>
            </a:r>
          </a:p>
        </p:txBody>
      </p:sp>
      <p:sp>
        <p:nvSpPr>
          <p:cNvPr id="3" name="Alaotsikko 2"/>
          <p:cNvSpPr>
            <a:spLocks noGrp="1"/>
          </p:cNvSpPr>
          <p:nvPr>
            <p:ph type="subTitle" idx="1"/>
          </p:nvPr>
        </p:nvSpPr>
        <p:spPr>
          <a:xfrm>
            <a:off x="1214218" y="5265174"/>
            <a:ext cx="7301132" cy="818233"/>
          </a:xfr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p>
        </p:txBody>
      </p:sp>
      <p:sp>
        <p:nvSpPr>
          <p:cNvPr id="4" name="Päivämäärän paikkamerkki 3"/>
          <p:cNvSpPr>
            <a:spLocks noGrp="1"/>
          </p:cNvSpPr>
          <p:nvPr>
            <p:ph type="dt" sz="half" idx="10"/>
          </p:nvPr>
        </p:nvSpPr>
        <p:spPr>
          <a:xfrm>
            <a:off x="1214218" y="6348773"/>
            <a:ext cx="1283677" cy="365125"/>
          </a:xfrm>
        </p:spPr>
        <p:txBody>
          <a:bodyPr/>
          <a:lstStyle/>
          <a:p>
            <a:fld id="{DE97B69A-1F85-46E8-951C-6484415D3D16}" type="datetime1">
              <a:rPr lang="fi-FI" smtClean="0"/>
              <a:t>5.10.2021</a:t>
            </a:fld>
            <a:endParaRPr lang="fi-FI" dirty="0"/>
          </a:p>
        </p:txBody>
      </p:sp>
      <p:sp>
        <p:nvSpPr>
          <p:cNvPr id="5" name="Alatunnisteen paikkamerkki 4"/>
          <p:cNvSpPr>
            <a:spLocks noGrp="1"/>
          </p:cNvSpPr>
          <p:nvPr>
            <p:ph type="ftr" sz="quarter" idx="11"/>
          </p:nvPr>
        </p:nvSpPr>
        <p:spPr>
          <a:xfrm>
            <a:off x="2708493" y="6319250"/>
            <a:ext cx="2700996" cy="365125"/>
          </a:xfrm>
        </p:spPr>
        <p:txBody>
          <a:bodyPr/>
          <a:lstStyle/>
          <a:p>
            <a:endParaRPr lang="fi-FI" dirty="0"/>
          </a:p>
        </p:txBody>
      </p:sp>
      <p:sp>
        <p:nvSpPr>
          <p:cNvPr id="6" name="Dian numeron paikkamerkki 5"/>
          <p:cNvSpPr>
            <a:spLocks noGrp="1"/>
          </p:cNvSpPr>
          <p:nvPr>
            <p:ph type="sldNum" sz="quarter" idx="12"/>
          </p:nvPr>
        </p:nvSpPr>
        <p:spPr>
          <a:xfrm>
            <a:off x="5649605" y="6319250"/>
            <a:ext cx="640584" cy="365125"/>
          </a:xfrm>
        </p:spPr>
        <p:txBody>
          <a:bodyPr/>
          <a:lstStyle/>
          <a:p>
            <a:fld id="{BEE37C71-8A18-4379-B512-771E0B78A501}" type="slidenum">
              <a:rPr lang="fi-FI" smtClean="0"/>
              <a:t>‹#›</a:t>
            </a:fld>
            <a:endParaRPr lang="fi-FI"/>
          </a:p>
        </p:txBody>
      </p:sp>
      <p:pic>
        <p:nvPicPr>
          <p:cNvPr id="8" name="Kuva 7"/>
          <p:cNvPicPr>
            <a:picLocks noChangeAspect="1"/>
          </p:cNvPicPr>
          <p:nvPr userDrawn="1"/>
        </p:nvPicPr>
        <p:blipFill>
          <a:blip r:embed="rId3"/>
          <a:stretch>
            <a:fillRect/>
          </a:stretch>
        </p:blipFill>
        <p:spPr>
          <a:xfrm>
            <a:off x="6406650" y="6282153"/>
            <a:ext cx="2160000" cy="439322"/>
          </a:xfrm>
          <a:prstGeom prst="rect">
            <a:avLst/>
          </a:prstGeom>
        </p:spPr>
      </p:pic>
    </p:spTree>
    <p:extLst>
      <p:ext uri="{BB962C8B-B14F-4D97-AF65-F5344CB8AC3E}">
        <p14:creationId xmlns:p14="http://schemas.microsoft.com/office/powerpoint/2010/main" val="718113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628650" y="574981"/>
            <a:ext cx="7886700" cy="681647"/>
          </a:xfrm>
        </p:spPr>
        <p:txBody>
          <a:bodyPr/>
          <a:lstStyle/>
          <a:p>
            <a:r>
              <a:rPr lang="fi-FI" dirty="0"/>
              <a:t>Muokkaa </a:t>
            </a:r>
            <a:r>
              <a:rPr lang="fi-FI" dirty="0" err="1"/>
              <a:t>perustyyl</a:t>
            </a:r>
            <a:r>
              <a:rPr lang="fi-FI" dirty="0"/>
              <a:t>. </a:t>
            </a:r>
            <a:r>
              <a:rPr lang="fi-FI" dirty="0" err="1"/>
              <a:t>napsautt</a:t>
            </a:r>
            <a:r>
              <a:rPr lang="fi-FI" dirty="0"/>
              <a:t>.</a:t>
            </a:r>
          </a:p>
        </p:txBody>
      </p:sp>
      <p:sp>
        <p:nvSpPr>
          <p:cNvPr id="3" name="Sisällön paikkamerkki 2"/>
          <p:cNvSpPr>
            <a:spLocks noGrp="1"/>
          </p:cNvSpPr>
          <p:nvPr>
            <p:ph idx="1"/>
          </p:nvPr>
        </p:nvSpPr>
        <p:spPr>
          <a:xfrm>
            <a:off x="628651" y="1489587"/>
            <a:ext cx="7886700" cy="4589561"/>
          </a:xfrm>
        </p:spPr>
        <p:txBody>
          <a:bodyPr/>
          <a:lstStyle>
            <a:lvl1pPr>
              <a:defRPr baseline="0"/>
            </a:lvl1pPr>
            <a:lvl2pPr>
              <a:defRPr baseline="0"/>
            </a:lvl2pPr>
            <a:lvl3pPr>
              <a:defRPr baseline="0"/>
            </a:lvl3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p:cNvSpPr>
            <a:spLocks noGrp="1"/>
          </p:cNvSpPr>
          <p:nvPr>
            <p:ph type="dt" sz="half" idx="10"/>
          </p:nvPr>
        </p:nvSpPr>
        <p:spPr/>
        <p:txBody>
          <a:bodyPr/>
          <a:lstStyle>
            <a:lvl1pPr>
              <a:defRPr baseline="0"/>
            </a:lvl1pPr>
          </a:lstStyle>
          <a:p>
            <a:fld id="{70775801-C88B-48B8-8E2B-2A893FCD9838}" type="datetime1">
              <a:rPr lang="fi-FI" smtClean="0"/>
              <a:t>5.10.2021</a:t>
            </a:fld>
            <a:endParaRPr lang="fi-FI" dirty="0"/>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BEE37C71-8A18-4379-B512-771E0B78A501}" type="slidenum">
              <a:rPr lang="fi-FI" smtClean="0"/>
              <a:t>‹#›</a:t>
            </a:fld>
            <a:endParaRPr lang="fi-FI"/>
          </a:p>
        </p:txBody>
      </p:sp>
    </p:spTree>
    <p:extLst>
      <p:ext uri="{BB962C8B-B14F-4D97-AF65-F5344CB8AC3E}">
        <p14:creationId xmlns:p14="http://schemas.microsoft.com/office/powerpoint/2010/main" val="2985119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a:xfrm>
            <a:off x="628651" y="563992"/>
            <a:ext cx="7886700" cy="681647"/>
          </a:xfrm>
        </p:spPr>
        <p:txBody>
          <a:bodyPr/>
          <a:lstStyle>
            <a:lvl1pPr>
              <a:defRPr baseline="0"/>
            </a:lvl1pPr>
          </a:lstStyle>
          <a:p>
            <a:r>
              <a:rPr lang="fi-FI" dirty="0"/>
              <a:t>Muokkaa </a:t>
            </a:r>
            <a:r>
              <a:rPr lang="fi-FI" dirty="0" err="1"/>
              <a:t>perustyyl</a:t>
            </a:r>
            <a:r>
              <a:rPr lang="fi-FI" dirty="0"/>
              <a:t>. </a:t>
            </a:r>
            <a:r>
              <a:rPr lang="fi-FI" dirty="0" err="1"/>
              <a:t>napsautt</a:t>
            </a:r>
            <a:r>
              <a:rPr lang="fi-FI" dirty="0"/>
              <a:t>.</a:t>
            </a:r>
          </a:p>
        </p:txBody>
      </p:sp>
      <p:sp>
        <p:nvSpPr>
          <p:cNvPr id="3" name="Sisällön paikkamerkki 2"/>
          <p:cNvSpPr>
            <a:spLocks noGrp="1"/>
          </p:cNvSpPr>
          <p:nvPr>
            <p:ph sz="half" idx="1"/>
          </p:nvPr>
        </p:nvSpPr>
        <p:spPr>
          <a:xfrm>
            <a:off x="628650" y="1482213"/>
            <a:ext cx="3867150" cy="4707572"/>
          </a:xfrm>
        </p:spPr>
        <p:txBody>
          <a:bodyPr>
            <a:normAutofit/>
          </a:bodyPr>
          <a:lstStyle>
            <a:lvl1pPr>
              <a:defRPr sz="1800" baseline="0"/>
            </a:lvl1pPr>
            <a:lvl2pPr marL="538163" indent="-273050">
              <a:defRPr sz="1400" baseline="0"/>
            </a:lvl2pPr>
            <a:lvl3pPr>
              <a:defRPr sz="1400" baseline="0"/>
            </a:lvl3pPr>
            <a:lvl4pPr>
              <a:defRPr sz="1400" baseline="0"/>
            </a:lvl4pPr>
            <a:lvl5pPr>
              <a:defRPr sz="1400" baseline="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Sisällön paikkamerkki 3"/>
          <p:cNvSpPr>
            <a:spLocks noGrp="1"/>
          </p:cNvSpPr>
          <p:nvPr>
            <p:ph sz="half" idx="2"/>
          </p:nvPr>
        </p:nvSpPr>
        <p:spPr>
          <a:xfrm>
            <a:off x="4648201" y="1482213"/>
            <a:ext cx="3867150" cy="4707572"/>
          </a:xfrm>
        </p:spPr>
        <p:txBody>
          <a:bodyPr>
            <a:normAutofit/>
          </a:bodyPr>
          <a:lstStyle>
            <a:lvl1pPr>
              <a:defRPr sz="1800" baseline="0"/>
            </a:lvl1pPr>
            <a:lvl2pPr>
              <a:defRPr sz="1400" baseline="0"/>
            </a:lvl2pPr>
            <a:lvl3pPr>
              <a:defRPr sz="1400" baseline="0"/>
            </a:lvl3pPr>
            <a:lvl4pPr>
              <a:defRPr sz="1400" baseline="0"/>
            </a:lvl4pPr>
            <a:lvl5pPr>
              <a:defRPr sz="1400" baseline="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Päivämäärän paikkamerkki 4"/>
          <p:cNvSpPr>
            <a:spLocks noGrp="1"/>
          </p:cNvSpPr>
          <p:nvPr>
            <p:ph type="dt" sz="half" idx="10"/>
          </p:nvPr>
        </p:nvSpPr>
        <p:spPr/>
        <p:txBody>
          <a:bodyPr/>
          <a:lstStyle>
            <a:lvl1pPr>
              <a:defRPr baseline="0">
                <a:solidFill>
                  <a:schemeClr val="bg1">
                    <a:lumMod val="75000"/>
                  </a:schemeClr>
                </a:solidFill>
              </a:defRPr>
            </a:lvl1pPr>
          </a:lstStyle>
          <a:p>
            <a:fld id="{37594F60-1E8E-45F5-BBC8-12BF44F31FF1}" type="datetime1">
              <a:rPr lang="fi-FI" smtClean="0"/>
              <a:t>5.10.2021</a:t>
            </a:fld>
            <a:endParaRPr lang="fi-FI" dirty="0"/>
          </a:p>
        </p:txBody>
      </p:sp>
      <p:sp>
        <p:nvSpPr>
          <p:cNvPr id="6" name="Alatunnisteen paikkamerkki 5"/>
          <p:cNvSpPr>
            <a:spLocks noGrp="1"/>
          </p:cNvSpPr>
          <p:nvPr>
            <p:ph type="ftr" sz="quarter" idx="11"/>
          </p:nvPr>
        </p:nvSpPr>
        <p:spPr/>
        <p:txBody>
          <a:bodyPr/>
          <a:lstStyle/>
          <a:p>
            <a:endParaRPr lang="fi-FI" dirty="0"/>
          </a:p>
        </p:txBody>
      </p:sp>
      <p:sp>
        <p:nvSpPr>
          <p:cNvPr id="7" name="Dian numeron paikkamerkki 6"/>
          <p:cNvSpPr>
            <a:spLocks noGrp="1"/>
          </p:cNvSpPr>
          <p:nvPr>
            <p:ph type="sldNum" sz="quarter" idx="12"/>
          </p:nvPr>
        </p:nvSpPr>
        <p:spPr/>
        <p:txBody>
          <a:bodyPr/>
          <a:lstStyle/>
          <a:p>
            <a:fld id="{BEE37C71-8A18-4379-B512-771E0B78A501}" type="slidenum">
              <a:rPr lang="fi-FI" smtClean="0"/>
              <a:t>‹#›</a:t>
            </a:fld>
            <a:endParaRPr lang="fi-FI"/>
          </a:p>
        </p:txBody>
      </p:sp>
    </p:spTree>
    <p:extLst>
      <p:ext uri="{BB962C8B-B14F-4D97-AF65-F5344CB8AC3E}">
        <p14:creationId xmlns:p14="http://schemas.microsoft.com/office/powerpoint/2010/main" val="628144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9.xml"/><Relationship Id="rId7" Type="http://schemas.openxmlformats.org/officeDocument/2006/relationships/image" Target="../media/image5.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Kuva 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3946922"/>
          </a:xfrm>
          <a:prstGeom prst="rect">
            <a:avLst/>
          </a:prstGeom>
        </p:spPr>
      </p:pic>
      <p:sp>
        <p:nvSpPr>
          <p:cNvPr id="2" name="Title Placeholder 1"/>
          <p:cNvSpPr>
            <a:spLocks noGrp="1"/>
          </p:cNvSpPr>
          <p:nvPr>
            <p:ph type="title"/>
          </p:nvPr>
        </p:nvSpPr>
        <p:spPr>
          <a:xfrm>
            <a:off x="628651" y="365128"/>
            <a:ext cx="7886700" cy="1325563"/>
          </a:xfrm>
          <a:prstGeom prst="rect">
            <a:avLst/>
          </a:prstGeom>
        </p:spPr>
        <p:txBody>
          <a:bodyPr vert="horz" lIns="91440" tIns="45720" rIns="91440" bIns="45720" rtlCol="0" anchor="ctr">
            <a:normAutofit/>
          </a:bodyPr>
          <a:lstStyle/>
          <a:p>
            <a:r>
              <a:rPr lang="fi-FI" dirty="0"/>
              <a:t>Muokkaa </a:t>
            </a:r>
            <a:r>
              <a:rPr lang="fi-FI" dirty="0" err="1"/>
              <a:t>perustyyl</a:t>
            </a:r>
            <a:r>
              <a:rPr lang="fi-FI" dirty="0"/>
              <a:t>. </a:t>
            </a:r>
            <a:r>
              <a:rPr lang="fi-FI" dirty="0" err="1"/>
              <a:t>napsautt</a:t>
            </a:r>
            <a:r>
              <a:rPr lang="fi-FI" dirty="0"/>
              <a:t>.</a:t>
            </a:r>
            <a:endParaRPr lang="en-US" dirty="0"/>
          </a:p>
        </p:txBody>
      </p:sp>
      <p:sp>
        <p:nvSpPr>
          <p:cNvPr id="3" name="Text Placeholder 2"/>
          <p:cNvSpPr>
            <a:spLocks noGrp="1"/>
          </p:cNvSpPr>
          <p:nvPr>
            <p:ph type="body" idx="1"/>
          </p:nvPr>
        </p:nvSpPr>
        <p:spPr>
          <a:xfrm>
            <a:off x="628651" y="1825625"/>
            <a:ext cx="7886700" cy="435133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4" name="Date Placeholder 3"/>
          <p:cNvSpPr>
            <a:spLocks noGrp="1"/>
          </p:cNvSpPr>
          <p:nvPr>
            <p:ph type="dt" sz="half" idx="2"/>
          </p:nvPr>
        </p:nvSpPr>
        <p:spPr>
          <a:xfrm>
            <a:off x="628650" y="6225728"/>
            <a:ext cx="2057400" cy="365125"/>
          </a:xfrm>
          <a:prstGeom prst="rect">
            <a:avLst/>
          </a:prstGeom>
        </p:spPr>
        <p:txBody>
          <a:bodyPr vert="horz" lIns="91440" tIns="45720" rIns="91440" bIns="45720" rtlCol="0" anchor="ctr"/>
          <a:lstStyle>
            <a:lvl1pPr algn="l">
              <a:defRPr sz="1200">
                <a:solidFill>
                  <a:schemeClr val="tx1">
                    <a:lumMod val="75000"/>
                    <a:lumOff val="25000"/>
                  </a:schemeClr>
                </a:solidFill>
              </a:defRPr>
            </a:lvl1pPr>
          </a:lstStyle>
          <a:p>
            <a:fld id="{D5A68174-3A83-4619-9819-6A428AC901BB}" type="datetime1">
              <a:rPr lang="fi-FI" smtClean="0"/>
              <a:t>5.10.2021</a:t>
            </a:fld>
            <a:endParaRPr lang="fi-FI"/>
          </a:p>
        </p:txBody>
      </p:sp>
      <p:sp>
        <p:nvSpPr>
          <p:cNvPr id="5" name="Footer Placeholder 4"/>
          <p:cNvSpPr>
            <a:spLocks noGrp="1"/>
          </p:cNvSpPr>
          <p:nvPr>
            <p:ph type="ftr" sz="quarter" idx="3"/>
          </p:nvPr>
        </p:nvSpPr>
        <p:spPr>
          <a:xfrm>
            <a:off x="3028951" y="6225728"/>
            <a:ext cx="3086100" cy="365125"/>
          </a:xfrm>
          <a:prstGeom prst="rect">
            <a:avLst/>
          </a:prstGeom>
        </p:spPr>
        <p:txBody>
          <a:bodyPr vert="horz" lIns="91440" tIns="45720" rIns="91440" bIns="45720" rtlCol="0" anchor="ctr"/>
          <a:lstStyle>
            <a:lvl1pPr algn="ctr">
              <a:defRPr sz="1200">
                <a:solidFill>
                  <a:schemeClr val="tx1">
                    <a:lumMod val="75000"/>
                    <a:lumOff val="25000"/>
                  </a:schemeClr>
                </a:solidFill>
              </a:defRPr>
            </a:lvl1pPr>
          </a:lstStyle>
          <a:p>
            <a:endParaRPr lang="fi-FI"/>
          </a:p>
        </p:txBody>
      </p:sp>
      <p:sp>
        <p:nvSpPr>
          <p:cNvPr id="6" name="Slide Number Placeholder 5"/>
          <p:cNvSpPr>
            <a:spLocks noGrp="1"/>
          </p:cNvSpPr>
          <p:nvPr>
            <p:ph type="sldNum" sz="quarter" idx="4"/>
          </p:nvPr>
        </p:nvSpPr>
        <p:spPr>
          <a:xfrm>
            <a:off x="6248401" y="6225728"/>
            <a:ext cx="403450" cy="365125"/>
          </a:xfrm>
          <a:prstGeom prst="rect">
            <a:avLst/>
          </a:prstGeom>
        </p:spPr>
        <p:txBody>
          <a:bodyPr vert="horz" lIns="91440" tIns="45720" rIns="91440" bIns="45720" rtlCol="0" anchor="ctr"/>
          <a:lstStyle>
            <a:lvl1pPr algn="r">
              <a:defRPr sz="1200">
                <a:solidFill>
                  <a:schemeClr val="tx1">
                    <a:lumMod val="75000"/>
                    <a:lumOff val="25000"/>
                  </a:schemeClr>
                </a:solidFill>
              </a:defRPr>
            </a:lvl1pPr>
          </a:lstStyle>
          <a:p>
            <a:fld id="{6DE6D825-8E97-454B-BEAD-11D13CFBEEFD}" type="slidenum">
              <a:rPr lang="fi-FI" smtClean="0"/>
              <a:pPr/>
              <a:t>‹#›</a:t>
            </a:fld>
            <a:endParaRPr lang="fi-FI"/>
          </a:p>
        </p:txBody>
      </p:sp>
      <p:pic>
        <p:nvPicPr>
          <p:cNvPr id="9" name="Kuva 8"/>
          <p:cNvPicPr>
            <a:picLocks noChangeAspect="1"/>
          </p:cNvPicPr>
          <p:nvPr userDrawn="1"/>
        </p:nvPicPr>
        <p:blipFill>
          <a:blip r:embed="rId9"/>
          <a:stretch>
            <a:fillRect/>
          </a:stretch>
        </p:blipFill>
        <p:spPr>
          <a:xfrm>
            <a:off x="6785200" y="6225059"/>
            <a:ext cx="1798476" cy="365792"/>
          </a:xfrm>
          <a:prstGeom prst="rect">
            <a:avLst/>
          </a:prstGeom>
        </p:spPr>
      </p:pic>
      <p:sp>
        <p:nvSpPr>
          <p:cNvPr id="8" name="Suorakulmio 7"/>
          <p:cNvSpPr/>
          <p:nvPr userDrawn="1"/>
        </p:nvSpPr>
        <p:spPr>
          <a:xfrm>
            <a:off x="0" y="6673932"/>
            <a:ext cx="9144000" cy="184068"/>
          </a:xfrm>
          <a:prstGeom prst="rect">
            <a:avLst/>
          </a:prstGeom>
          <a:solidFill>
            <a:srgbClr val="DCD6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Tree>
    <p:extLst>
      <p:ext uri="{BB962C8B-B14F-4D97-AF65-F5344CB8AC3E}">
        <p14:creationId xmlns:p14="http://schemas.microsoft.com/office/powerpoint/2010/main" val="4251247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6" r:id="rId4"/>
    <p:sldLayoutId id="2147483667" r:id="rId5"/>
    <p:sldLayoutId id="2147483721"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538FCC"/>
        </a:buClr>
        <a:buSzPct val="110000"/>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538FCC"/>
        </a:buClr>
        <a:buSzPct val="110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538FCC"/>
        </a:buClr>
        <a:buSzPct val="110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538FCC"/>
        </a:buClr>
        <a:buSzPct val="110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538FCC"/>
        </a:buClr>
        <a:buSzPct val="11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Kuva 6"/>
          <p:cNvPicPr>
            <a:picLocks noChangeAspect="1"/>
          </p:cNvPicPr>
          <p:nvPr userDrawn="1"/>
        </p:nvPicPr>
        <p:blipFill rotWithShape="1">
          <a:blip r:embed="rId7">
            <a:extLst>
              <a:ext uri="{BEBA8EAE-BF5A-486C-A8C5-ECC9F3942E4B}">
                <a14:imgProps xmlns:a14="http://schemas.microsoft.com/office/drawing/2010/main">
                  <a14:imgLayer r:embed="rId8">
                    <a14:imgEffect>
                      <a14:brightnessContrast bright="40000" contrast="40000"/>
                    </a14:imgEffect>
                  </a14:imgLayer>
                </a14:imgProps>
              </a:ext>
            </a:extLst>
          </a:blip>
          <a:srcRect r="45701"/>
          <a:stretch/>
        </p:blipFill>
        <p:spPr>
          <a:xfrm flipH="1">
            <a:off x="5710638" y="4459458"/>
            <a:ext cx="3433362" cy="2398542"/>
          </a:xfrm>
          <a:prstGeom prst="rect">
            <a:avLst/>
          </a:prstGeom>
        </p:spPr>
      </p:pic>
      <p:sp>
        <p:nvSpPr>
          <p:cNvPr id="2" name="Otsikon paikkamerkki 1"/>
          <p:cNvSpPr>
            <a:spLocks noGrp="1"/>
          </p:cNvSpPr>
          <p:nvPr>
            <p:ph type="title"/>
          </p:nvPr>
        </p:nvSpPr>
        <p:spPr>
          <a:xfrm>
            <a:off x="628650" y="589730"/>
            <a:ext cx="7886700" cy="681647"/>
          </a:xfrm>
          <a:prstGeom prst="rect">
            <a:avLst/>
          </a:prstGeom>
        </p:spPr>
        <p:txBody>
          <a:bodyPr vert="horz" lIns="91440" tIns="45720" rIns="91440" bIns="45720" rtlCol="0" anchor="ctr">
            <a:normAutofit/>
          </a:bodyPr>
          <a:lstStyle/>
          <a:p>
            <a:r>
              <a:rPr lang="fi-FI" dirty="0"/>
              <a:t>Muokkaa </a:t>
            </a:r>
            <a:r>
              <a:rPr lang="fi-FI" dirty="0" err="1"/>
              <a:t>perustyyl</a:t>
            </a:r>
            <a:r>
              <a:rPr lang="fi-FI" dirty="0"/>
              <a:t>. </a:t>
            </a:r>
            <a:r>
              <a:rPr lang="fi-FI" dirty="0" err="1"/>
              <a:t>napsautt</a:t>
            </a:r>
            <a:r>
              <a:rPr lang="fi-FI" dirty="0"/>
              <a:t>.</a:t>
            </a:r>
          </a:p>
        </p:txBody>
      </p:sp>
      <p:sp>
        <p:nvSpPr>
          <p:cNvPr id="3" name="Tekstin paikkamerkki 2"/>
          <p:cNvSpPr>
            <a:spLocks noGrp="1"/>
          </p:cNvSpPr>
          <p:nvPr>
            <p:ph type="body" idx="1"/>
          </p:nvPr>
        </p:nvSpPr>
        <p:spPr>
          <a:xfrm>
            <a:off x="628651" y="1519085"/>
            <a:ext cx="7886700" cy="4560064"/>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p:cNvSpPr>
            <a:spLocks noGrp="1"/>
          </p:cNvSpPr>
          <p:nvPr>
            <p:ph type="dt" sz="half" idx="2"/>
          </p:nvPr>
        </p:nvSpPr>
        <p:spPr>
          <a:xfrm>
            <a:off x="2727885" y="6370562"/>
            <a:ext cx="944463" cy="365125"/>
          </a:xfrm>
          <a:prstGeom prst="rect">
            <a:avLst/>
          </a:prstGeom>
        </p:spPr>
        <p:txBody>
          <a:bodyPr vert="horz" lIns="91440" tIns="45720" rIns="91440" bIns="45720" rtlCol="0" anchor="ctr"/>
          <a:lstStyle>
            <a:lvl1pPr algn="l">
              <a:defRPr sz="1000" baseline="0">
                <a:solidFill>
                  <a:schemeClr val="bg1">
                    <a:lumMod val="65000"/>
                  </a:schemeClr>
                </a:solidFill>
              </a:defRPr>
            </a:lvl1pPr>
          </a:lstStyle>
          <a:p>
            <a:fld id="{68090062-5B7B-4A5E-A523-D8645F367367}" type="datetime1">
              <a:rPr lang="fi-FI" smtClean="0"/>
              <a:t>5.10.2021</a:t>
            </a:fld>
            <a:endParaRPr lang="fi-FI" dirty="0"/>
          </a:p>
        </p:txBody>
      </p:sp>
      <p:sp>
        <p:nvSpPr>
          <p:cNvPr id="5" name="Alatunnisteen paikkamerkki 4"/>
          <p:cNvSpPr>
            <a:spLocks noGrp="1"/>
          </p:cNvSpPr>
          <p:nvPr>
            <p:ph type="ftr" sz="quarter" idx="3"/>
          </p:nvPr>
        </p:nvSpPr>
        <p:spPr>
          <a:xfrm>
            <a:off x="3907788" y="6370562"/>
            <a:ext cx="2700996" cy="365125"/>
          </a:xfrm>
          <a:prstGeom prst="rect">
            <a:avLst/>
          </a:prstGeom>
        </p:spPr>
        <p:txBody>
          <a:bodyPr vert="horz" lIns="91440" tIns="45720" rIns="91440" bIns="45720" rtlCol="0" anchor="ctr"/>
          <a:lstStyle>
            <a:lvl1pPr algn="ctr">
              <a:defRPr sz="1000" baseline="0">
                <a:solidFill>
                  <a:schemeClr val="bg1">
                    <a:lumMod val="65000"/>
                  </a:schemeClr>
                </a:solidFill>
              </a:defRPr>
            </a:lvl1pPr>
          </a:lstStyle>
          <a:p>
            <a:endParaRPr lang="fi-FI" dirty="0"/>
          </a:p>
        </p:txBody>
      </p:sp>
      <p:sp>
        <p:nvSpPr>
          <p:cNvPr id="6" name="Dian numeron paikkamerkki 5"/>
          <p:cNvSpPr>
            <a:spLocks noGrp="1"/>
          </p:cNvSpPr>
          <p:nvPr>
            <p:ph type="sldNum" sz="quarter" idx="4"/>
          </p:nvPr>
        </p:nvSpPr>
        <p:spPr>
          <a:xfrm>
            <a:off x="6844224" y="6370562"/>
            <a:ext cx="64058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E37C71-8A18-4379-B512-771E0B78A501}" type="slidenum">
              <a:rPr lang="fi-FI" smtClean="0"/>
              <a:t>‹#›</a:t>
            </a:fld>
            <a:endParaRPr lang="fi-FI"/>
          </a:p>
        </p:txBody>
      </p:sp>
      <p:pic>
        <p:nvPicPr>
          <p:cNvPr id="8" name="Kuva 7"/>
          <p:cNvPicPr>
            <a:picLocks noChangeAspect="1"/>
          </p:cNvPicPr>
          <p:nvPr userDrawn="1"/>
        </p:nvPicPr>
        <p:blipFill>
          <a:blip r:embed="rId9"/>
          <a:stretch>
            <a:fillRect/>
          </a:stretch>
        </p:blipFill>
        <p:spPr>
          <a:xfrm>
            <a:off x="628651" y="6356016"/>
            <a:ext cx="1798476" cy="365792"/>
          </a:xfrm>
          <a:prstGeom prst="rect">
            <a:avLst/>
          </a:prstGeom>
        </p:spPr>
      </p:pic>
    </p:spTree>
    <p:extLst>
      <p:ext uri="{BB962C8B-B14F-4D97-AF65-F5344CB8AC3E}">
        <p14:creationId xmlns:p14="http://schemas.microsoft.com/office/powerpoint/2010/main" val="1759517561"/>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8" r:id="rId3"/>
    <p:sldLayoutId id="2147483720" r:id="rId4"/>
    <p:sldLayoutId id="2147483722" r:id="rId5"/>
  </p:sldLayoutIdLst>
  <p:hf hdr="0" ftr="0" dt="0"/>
  <p:txStyles>
    <p:titleStyle>
      <a:lvl1pPr algn="l" defTabSz="914400" rtl="0" eaLnBrk="1" latinLnBrk="0" hangingPunct="1">
        <a:lnSpc>
          <a:spcPct val="90000"/>
        </a:lnSpc>
        <a:spcBef>
          <a:spcPct val="0"/>
        </a:spcBef>
        <a:buNone/>
        <a:defRPr sz="2800" b="1" i="0" kern="1200" baseline="0">
          <a:solidFill>
            <a:srgbClr val="538FCC"/>
          </a:solidFill>
          <a:latin typeface="+mj-lt"/>
          <a:ea typeface="+mj-ea"/>
          <a:cs typeface="+mj-cs"/>
        </a:defRPr>
      </a:lvl1pPr>
    </p:titleStyle>
    <p:bodyStyle>
      <a:lvl1pPr marL="228600" indent="-228600" algn="l" defTabSz="914400" rtl="0" eaLnBrk="1" latinLnBrk="0" hangingPunct="1">
        <a:lnSpc>
          <a:spcPct val="90000"/>
        </a:lnSpc>
        <a:spcBef>
          <a:spcPts val="1000"/>
        </a:spcBef>
        <a:buSzPct val="120000"/>
        <a:buFont typeface="Arial" panose="020B0604020202020204" pitchFamily="34" charset="0"/>
        <a:buChar char="•"/>
        <a:defRPr sz="2000" kern="1200" baseline="0">
          <a:solidFill>
            <a:schemeClr val="tx1"/>
          </a:solidFill>
          <a:latin typeface="+mn-lt"/>
          <a:ea typeface="+mn-ea"/>
          <a:cs typeface="+mn-cs"/>
        </a:defRPr>
      </a:lvl1pPr>
      <a:lvl2pPr marL="538163" indent="-273050" algn="l" defTabSz="914400" rtl="0" eaLnBrk="1" latinLnBrk="0" hangingPunct="1">
        <a:lnSpc>
          <a:spcPct val="90000"/>
        </a:lnSpc>
        <a:spcBef>
          <a:spcPts val="500"/>
        </a:spcBef>
        <a:buSzPct val="120000"/>
        <a:buFont typeface="Arial" panose="020B0604020202020204" pitchFamily="34" charset="0"/>
        <a:buChar char="•"/>
        <a:defRPr sz="1600" kern="1200" baseline="0">
          <a:solidFill>
            <a:schemeClr val="tx1"/>
          </a:solidFill>
          <a:latin typeface="+mn-lt"/>
          <a:ea typeface="+mn-ea"/>
          <a:cs typeface="+mn-cs"/>
        </a:defRPr>
      </a:lvl2pPr>
      <a:lvl3pPr marL="803275" indent="-265113" algn="l" defTabSz="914400" rtl="0" eaLnBrk="1" latinLnBrk="0" hangingPunct="1">
        <a:lnSpc>
          <a:spcPct val="90000"/>
        </a:lnSpc>
        <a:spcBef>
          <a:spcPts val="500"/>
        </a:spcBef>
        <a:buSzPct val="120000"/>
        <a:buFont typeface="Arial" panose="020B0604020202020204" pitchFamily="34" charset="0"/>
        <a:buChar char="•"/>
        <a:defRPr sz="1500" kern="1200" baseline="0">
          <a:solidFill>
            <a:schemeClr val="tx1"/>
          </a:solidFill>
          <a:latin typeface="+mn-lt"/>
          <a:ea typeface="+mn-ea"/>
          <a:cs typeface="+mn-cs"/>
        </a:defRPr>
      </a:lvl3pPr>
      <a:lvl4pPr marL="1076325" indent="-273050" algn="l" defTabSz="914400" rtl="0" eaLnBrk="1" latinLnBrk="0" hangingPunct="1">
        <a:lnSpc>
          <a:spcPct val="90000"/>
        </a:lnSpc>
        <a:spcBef>
          <a:spcPts val="500"/>
        </a:spcBef>
        <a:buSzPct val="120000"/>
        <a:buFont typeface="Arial" panose="020B0604020202020204" pitchFamily="34" charset="0"/>
        <a:buChar char="•"/>
        <a:defRPr sz="1400" kern="1200" baseline="0">
          <a:solidFill>
            <a:schemeClr val="tx1"/>
          </a:solidFill>
          <a:latin typeface="+mn-lt"/>
          <a:ea typeface="+mn-ea"/>
          <a:cs typeface="+mn-cs"/>
        </a:defRPr>
      </a:lvl4pPr>
      <a:lvl5pPr marL="1341438" indent="-265113" algn="l" defTabSz="914400" rtl="0" eaLnBrk="1" latinLnBrk="0" hangingPunct="1">
        <a:lnSpc>
          <a:spcPct val="90000"/>
        </a:lnSpc>
        <a:spcBef>
          <a:spcPts val="500"/>
        </a:spcBef>
        <a:buSzPct val="120000"/>
        <a:buFont typeface="Arial" panose="020B0604020202020204" pitchFamily="34" charset="0"/>
        <a:buChar char="•"/>
        <a:defRPr sz="14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ctrTitle"/>
          </p:nvPr>
        </p:nvSpPr>
        <p:spPr/>
        <p:txBody>
          <a:bodyPr/>
          <a:lstStyle/>
          <a:p>
            <a:r>
              <a:rPr lang="fi-FI" dirty="0"/>
              <a:t>Tilastokeskuksen väestöennuste 2021</a:t>
            </a:r>
            <a:br>
              <a:rPr lang="fi-FI" dirty="0"/>
            </a:br>
            <a:r>
              <a:rPr lang="fi-FI" sz="2400" dirty="0"/>
              <a:t>Väkiluku maakunnittain vuoteen 2040</a:t>
            </a:r>
            <a:endParaRPr lang="fi-FI" dirty="0"/>
          </a:p>
        </p:txBody>
      </p:sp>
      <p:sp>
        <p:nvSpPr>
          <p:cNvPr id="5" name="Alaotsikko 4"/>
          <p:cNvSpPr>
            <a:spLocks noGrp="1"/>
          </p:cNvSpPr>
          <p:nvPr>
            <p:ph type="subTitle" idx="1"/>
          </p:nvPr>
        </p:nvSpPr>
        <p:spPr/>
        <p:txBody>
          <a:bodyPr/>
          <a:lstStyle/>
          <a:p>
            <a:r>
              <a:rPr lang="fi-FI" dirty="0"/>
              <a:t>Lähde: Tilastokeskus 30.9.2021</a:t>
            </a:r>
          </a:p>
        </p:txBody>
      </p:sp>
    </p:spTree>
    <p:extLst>
      <p:ext uri="{BB962C8B-B14F-4D97-AF65-F5344CB8AC3E}">
        <p14:creationId xmlns:p14="http://schemas.microsoft.com/office/powerpoint/2010/main" val="9084436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DC12BF82-F7C6-4AF1-A61F-D9160AB7E152}"/>
              </a:ext>
            </a:extLst>
          </p:cNvPr>
          <p:cNvSpPr>
            <a:spLocks noGrp="1"/>
          </p:cNvSpPr>
          <p:nvPr>
            <p:ph type="title"/>
          </p:nvPr>
        </p:nvSpPr>
        <p:spPr>
          <a:xfrm>
            <a:off x="0" y="0"/>
            <a:ext cx="9144000" cy="733627"/>
          </a:xfrm>
        </p:spPr>
        <p:txBody>
          <a:bodyPr>
            <a:normAutofit fontScale="90000"/>
          </a:bodyPr>
          <a:lstStyle/>
          <a:p>
            <a:pPr algn="ctr"/>
            <a:r>
              <a:rPr lang="fi-FI" dirty="0"/>
              <a:t>Kanta-Hämeen väestönkehitys 1975–2020 ja Tilastokeskuksen väestöennusteet 2019 ja 2021</a:t>
            </a:r>
          </a:p>
        </p:txBody>
      </p:sp>
      <p:sp>
        <p:nvSpPr>
          <p:cNvPr id="2" name="Dian numeron paikkamerkki 1">
            <a:extLst>
              <a:ext uri="{FF2B5EF4-FFF2-40B4-BE49-F238E27FC236}">
                <a16:creationId xmlns:a16="http://schemas.microsoft.com/office/drawing/2014/main" id="{C862352B-D75B-4DEA-B466-6AC094B57A85}"/>
              </a:ext>
            </a:extLst>
          </p:cNvPr>
          <p:cNvSpPr>
            <a:spLocks noGrp="1"/>
          </p:cNvSpPr>
          <p:nvPr>
            <p:ph type="sldNum" sz="quarter" idx="12"/>
          </p:nvPr>
        </p:nvSpPr>
        <p:spPr/>
        <p:txBody>
          <a:bodyPr/>
          <a:lstStyle/>
          <a:p>
            <a:fld id="{6DE6D825-8E97-454B-BEAD-11D13CFBEEFD}" type="slidenum">
              <a:rPr lang="fi-FI" smtClean="0"/>
              <a:pPr/>
              <a:t>10</a:t>
            </a:fld>
            <a:endParaRPr lang="fi-FI" dirty="0"/>
          </a:p>
        </p:txBody>
      </p:sp>
      <p:sp>
        <p:nvSpPr>
          <p:cNvPr id="4" name="Tekstiruutu 3">
            <a:extLst>
              <a:ext uri="{FF2B5EF4-FFF2-40B4-BE49-F238E27FC236}">
                <a16:creationId xmlns:a16="http://schemas.microsoft.com/office/drawing/2014/main" id="{5999C77C-18EF-42A8-B9B1-752BED85E0CF}"/>
              </a:ext>
            </a:extLst>
          </p:cNvPr>
          <p:cNvSpPr txBox="1"/>
          <p:nvPr/>
        </p:nvSpPr>
        <p:spPr>
          <a:xfrm>
            <a:off x="628650" y="6465882"/>
            <a:ext cx="1091093" cy="215444"/>
          </a:xfrm>
          <a:prstGeom prst="rect">
            <a:avLst/>
          </a:prstGeom>
          <a:noFill/>
        </p:spPr>
        <p:txBody>
          <a:bodyPr wrap="square" rtlCol="0">
            <a:spAutoFit/>
          </a:bodyPr>
          <a:lstStyle/>
          <a:p>
            <a:r>
              <a:rPr lang="fi-FI" sz="800" dirty="0"/>
              <a:t>Lähde: Tilastokeskus</a:t>
            </a:r>
          </a:p>
        </p:txBody>
      </p:sp>
      <p:graphicFrame>
        <p:nvGraphicFramePr>
          <p:cNvPr id="6" name="Kaavio 5" descr="Viivakaavio esittää Kanta-Hämeen väestönkehityksen vuosina 1975–2020 sekä Tilastokeskuksen vuosien 2019 ja 2021 väestöennusteet vuoteen 2040 saakka. Kaavion tiedot löytyvät taulukkomuodossa diaesityksen lopusta.">
            <a:extLst>
              <a:ext uri="{FF2B5EF4-FFF2-40B4-BE49-F238E27FC236}">
                <a16:creationId xmlns:a16="http://schemas.microsoft.com/office/drawing/2014/main" id="{D6F893E7-909D-4C83-AB62-FFCCB688A030}"/>
              </a:ext>
            </a:extLst>
          </p:cNvPr>
          <p:cNvGraphicFramePr>
            <a:graphicFrameLocks/>
          </p:cNvGraphicFramePr>
          <p:nvPr>
            <p:extLst>
              <p:ext uri="{D42A27DB-BD31-4B8C-83A1-F6EECF244321}">
                <p14:modId xmlns:p14="http://schemas.microsoft.com/office/powerpoint/2010/main" val="1973364187"/>
              </p:ext>
            </p:extLst>
          </p:nvPr>
        </p:nvGraphicFramePr>
        <p:xfrm>
          <a:off x="682200" y="741650"/>
          <a:ext cx="7779600" cy="53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192484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3C8CA9A2-A457-43C3-971E-6F3290E7B4BC}"/>
              </a:ext>
            </a:extLst>
          </p:cNvPr>
          <p:cNvSpPr>
            <a:spLocks noGrp="1"/>
          </p:cNvSpPr>
          <p:nvPr>
            <p:ph type="title"/>
          </p:nvPr>
        </p:nvSpPr>
        <p:spPr>
          <a:xfrm>
            <a:off x="0" y="0"/>
            <a:ext cx="9144000" cy="733627"/>
          </a:xfrm>
        </p:spPr>
        <p:txBody>
          <a:bodyPr>
            <a:normAutofit fontScale="90000"/>
          </a:bodyPr>
          <a:lstStyle/>
          <a:p>
            <a:pPr algn="ctr"/>
            <a:r>
              <a:rPr lang="fi-FI" dirty="0"/>
              <a:t>Pirkanmaan väestönkehitys 1975–2020 ja Tilastokeskuksen väestöennusteet 2019 ja 2021</a:t>
            </a:r>
          </a:p>
        </p:txBody>
      </p:sp>
      <p:sp>
        <p:nvSpPr>
          <p:cNvPr id="2" name="Dian numeron paikkamerkki 1">
            <a:extLst>
              <a:ext uri="{FF2B5EF4-FFF2-40B4-BE49-F238E27FC236}">
                <a16:creationId xmlns:a16="http://schemas.microsoft.com/office/drawing/2014/main" id="{8546E028-3EA5-46B0-B1CB-0F6EF3D3B54F}"/>
              </a:ext>
            </a:extLst>
          </p:cNvPr>
          <p:cNvSpPr>
            <a:spLocks noGrp="1"/>
          </p:cNvSpPr>
          <p:nvPr>
            <p:ph type="sldNum" sz="quarter" idx="12"/>
          </p:nvPr>
        </p:nvSpPr>
        <p:spPr/>
        <p:txBody>
          <a:bodyPr/>
          <a:lstStyle/>
          <a:p>
            <a:fld id="{6DE6D825-8E97-454B-BEAD-11D13CFBEEFD}" type="slidenum">
              <a:rPr lang="fi-FI" smtClean="0"/>
              <a:pPr/>
              <a:t>11</a:t>
            </a:fld>
            <a:endParaRPr lang="fi-FI" dirty="0"/>
          </a:p>
        </p:txBody>
      </p:sp>
      <p:sp>
        <p:nvSpPr>
          <p:cNvPr id="4" name="Tekstiruutu 3">
            <a:extLst>
              <a:ext uri="{FF2B5EF4-FFF2-40B4-BE49-F238E27FC236}">
                <a16:creationId xmlns:a16="http://schemas.microsoft.com/office/drawing/2014/main" id="{0C01F868-0FFB-4F5F-85B6-757CBABF7A3E}"/>
              </a:ext>
            </a:extLst>
          </p:cNvPr>
          <p:cNvSpPr txBox="1"/>
          <p:nvPr/>
        </p:nvSpPr>
        <p:spPr>
          <a:xfrm>
            <a:off x="628650" y="6465882"/>
            <a:ext cx="1091093" cy="215444"/>
          </a:xfrm>
          <a:prstGeom prst="rect">
            <a:avLst/>
          </a:prstGeom>
          <a:noFill/>
        </p:spPr>
        <p:txBody>
          <a:bodyPr wrap="square" rtlCol="0">
            <a:spAutoFit/>
          </a:bodyPr>
          <a:lstStyle/>
          <a:p>
            <a:r>
              <a:rPr lang="fi-FI" sz="800" dirty="0"/>
              <a:t>Lähde: Tilastokeskus</a:t>
            </a:r>
          </a:p>
        </p:txBody>
      </p:sp>
      <p:graphicFrame>
        <p:nvGraphicFramePr>
          <p:cNvPr id="6" name="Kaavio 5" descr="Viivakaavio esittää Pirkanmaan väestönkehityksen vuosina 1975–2020 sekä Tilastokeskuksen vuosien 2019 ja 2021 väestöennusteet vuoteen 2040 saakka. Kaavion tiedot löytyvät taulukkomuodossa diaesityksen lopusta.">
            <a:extLst>
              <a:ext uri="{FF2B5EF4-FFF2-40B4-BE49-F238E27FC236}">
                <a16:creationId xmlns:a16="http://schemas.microsoft.com/office/drawing/2014/main" id="{F32DFDA3-6708-4992-9F6B-F06D657E031C}"/>
              </a:ext>
            </a:extLst>
          </p:cNvPr>
          <p:cNvGraphicFramePr>
            <a:graphicFrameLocks/>
          </p:cNvGraphicFramePr>
          <p:nvPr>
            <p:extLst>
              <p:ext uri="{D42A27DB-BD31-4B8C-83A1-F6EECF244321}">
                <p14:modId xmlns:p14="http://schemas.microsoft.com/office/powerpoint/2010/main" val="4168265259"/>
              </p:ext>
            </p:extLst>
          </p:nvPr>
        </p:nvGraphicFramePr>
        <p:xfrm>
          <a:off x="682200" y="747000"/>
          <a:ext cx="7779600" cy="53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987424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640D4638-A09C-49CA-B00A-29F8F92A7212}"/>
              </a:ext>
            </a:extLst>
          </p:cNvPr>
          <p:cNvSpPr>
            <a:spLocks noGrp="1"/>
          </p:cNvSpPr>
          <p:nvPr>
            <p:ph type="title"/>
          </p:nvPr>
        </p:nvSpPr>
        <p:spPr>
          <a:xfrm>
            <a:off x="0" y="0"/>
            <a:ext cx="9144000" cy="733627"/>
          </a:xfrm>
        </p:spPr>
        <p:txBody>
          <a:bodyPr>
            <a:normAutofit fontScale="90000"/>
          </a:bodyPr>
          <a:lstStyle/>
          <a:p>
            <a:pPr algn="ctr"/>
            <a:r>
              <a:rPr lang="fi-FI" dirty="0"/>
              <a:t>Päijät-Hämeen väestönkehitys 1975–2020 ja Tilastokeskuksen väestöennusteet 2019 ja 2021</a:t>
            </a:r>
          </a:p>
        </p:txBody>
      </p:sp>
      <p:sp>
        <p:nvSpPr>
          <p:cNvPr id="2" name="Dian numeron paikkamerkki 1">
            <a:extLst>
              <a:ext uri="{FF2B5EF4-FFF2-40B4-BE49-F238E27FC236}">
                <a16:creationId xmlns:a16="http://schemas.microsoft.com/office/drawing/2014/main" id="{F4D6DD98-E5F0-43F5-86F6-975A4D05725E}"/>
              </a:ext>
            </a:extLst>
          </p:cNvPr>
          <p:cNvSpPr>
            <a:spLocks noGrp="1"/>
          </p:cNvSpPr>
          <p:nvPr>
            <p:ph type="sldNum" sz="quarter" idx="12"/>
          </p:nvPr>
        </p:nvSpPr>
        <p:spPr/>
        <p:txBody>
          <a:bodyPr/>
          <a:lstStyle/>
          <a:p>
            <a:fld id="{6DE6D825-8E97-454B-BEAD-11D13CFBEEFD}" type="slidenum">
              <a:rPr lang="fi-FI" smtClean="0"/>
              <a:pPr/>
              <a:t>12</a:t>
            </a:fld>
            <a:endParaRPr lang="fi-FI" dirty="0"/>
          </a:p>
        </p:txBody>
      </p:sp>
      <p:sp>
        <p:nvSpPr>
          <p:cNvPr id="4" name="Tekstiruutu 3">
            <a:extLst>
              <a:ext uri="{FF2B5EF4-FFF2-40B4-BE49-F238E27FC236}">
                <a16:creationId xmlns:a16="http://schemas.microsoft.com/office/drawing/2014/main" id="{4DD5B6A4-DF1F-45BC-B5DB-248B58EA7208}"/>
              </a:ext>
            </a:extLst>
          </p:cNvPr>
          <p:cNvSpPr txBox="1"/>
          <p:nvPr/>
        </p:nvSpPr>
        <p:spPr>
          <a:xfrm>
            <a:off x="628650" y="6465882"/>
            <a:ext cx="1091093" cy="215444"/>
          </a:xfrm>
          <a:prstGeom prst="rect">
            <a:avLst/>
          </a:prstGeom>
          <a:noFill/>
        </p:spPr>
        <p:txBody>
          <a:bodyPr wrap="square" rtlCol="0">
            <a:spAutoFit/>
          </a:bodyPr>
          <a:lstStyle/>
          <a:p>
            <a:r>
              <a:rPr lang="fi-FI" sz="800" dirty="0"/>
              <a:t>Lähde: Tilastokeskus</a:t>
            </a:r>
          </a:p>
        </p:txBody>
      </p:sp>
      <p:graphicFrame>
        <p:nvGraphicFramePr>
          <p:cNvPr id="6" name="Kaavio 5" descr="Viivakaavio esittää Päijät-Hämeen väestönkehityksen vuosina 1975–2020 sekä Tilastokeskuksen vuosien 2019 ja 2021 väestöennusteet vuoteen 2040 saakka. Kaavion tiedot löytyvät taulukkomuodossa diaesityksen lopusta.">
            <a:extLst>
              <a:ext uri="{FF2B5EF4-FFF2-40B4-BE49-F238E27FC236}">
                <a16:creationId xmlns:a16="http://schemas.microsoft.com/office/drawing/2014/main" id="{91D14A2C-34C0-4204-8972-35F83815AB8B}"/>
              </a:ext>
            </a:extLst>
          </p:cNvPr>
          <p:cNvGraphicFramePr>
            <a:graphicFrameLocks/>
          </p:cNvGraphicFramePr>
          <p:nvPr>
            <p:extLst>
              <p:ext uri="{D42A27DB-BD31-4B8C-83A1-F6EECF244321}">
                <p14:modId xmlns:p14="http://schemas.microsoft.com/office/powerpoint/2010/main" val="53183462"/>
              </p:ext>
            </p:extLst>
          </p:nvPr>
        </p:nvGraphicFramePr>
        <p:xfrm>
          <a:off x="682200" y="747000"/>
          <a:ext cx="7779600" cy="53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483047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CC354B79-E8E7-4908-AD14-95FB49074658}"/>
              </a:ext>
            </a:extLst>
          </p:cNvPr>
          <p:cNvSpPr>
            <a:spLocks noGrp="1"/>
          </p:cNvSpPr>
          <p:nvPr>
            <p:ph type="title"/>
          </p:nvPr>
        </p:nvSpPr>
        <p:spPr>
          <a:xfrm>
            <a:off x="0" y="0"/>
            <a:ext cx="9144000" cy="733627"/>
          </a:xfrm>
        </p:spPr>
        <p:txBody>
          <a:bodyPr>
            <a:normAutofit fontScale="90000"/>
          </a:bodyPr>
          <a:lstStyle/>
          <a:p>
            <a:pPr algn="ctr"/>
            <a:r>
              <a:rPr lang="fi-FI" dirty="0"/>
              <a:t>Kymenlaakson väestönkehitys 1975–2020 ja Tilastokeskuksen väestöennusteet 2019 ja 2021</a:t>
            </a:r>
          </a:p>
        </p:txBody>
      </p:sp>
      <p:sp>
        <p:nvSpPr>
          <p:cNvPr id="2" name="Dian numeron paikkamerkki 1">
            <a:extLst>
              <a:ext uri="{FF2B5EF4-FFF2-40B4-BE49-F238E27FC236}">
                <a16:creationId xmlns:a16="http://schemas.microsoft.com/office/drawing/2014/main" id="{B14C3CC9-9898-4993-B5D3-63603F98962D}"/>
              </a:ext>
            </a:extLst>
          </p:cNvPr>
          <p:cNvSpPr>
            <a:spLocks noGrp="1"/>
          </p:cNvSpPr>
          <p:nvPr>
            <p:ph type="sldNum" sz="quarter" idx="12"/>
          </p:nvPr>
        </p:nvSpPr>
        <p:spPr/>
        <p:txBody>
          <a:bodyPr/>
          <a:lstStyle/>
          <a:p>
            <a:fld id="{6DE6D825-8E97-454B-BEAD-11D13CFBEEFD}" type="slidenum">
              <a:rPr lang="fi-FI" smtClean="0"/>
              <a:pPr/>
              <a:t>13</a:t>
            </a:fld>
            <a:endParaRPr lang="fi-FI" dirty="0"/>
          </a:p>
        </p:txBody>
      </p:sp>
      <p:sp>
        <p:nvSpPr>
          <p:cNvPr id="4" name="Tekstiruutu 3">
            <a:extLst>
              <a:ext uri="{FF2B5EF4-FFF2-40B4-BE49-F238E27FC236}">
                <a16:creationId xmlns:a16="http://schemas.microsoft.com/office/drawing/2014/main" id="{327F9868-AC0C-4ADE-919C-889C957603FB}"/>
              </a:ext>
            </a:extLst>
          </p:cNvPr>
          <p:cNvSpPr txBox="1"/>
          <p:nvPr/>
        </p:nvSpPr>
        <p:spPr>
          <a:xfrm>
            <a:off x="628650" y="6465882"/>
            <a:ext cx="1091093" cy="215444"/>
          </a:xfrm>
          <a:prstGeom prst="rect">
            <a:avLst/>
          </a:prstGeom>
          <a:noFill/>
        </p:spPr>
        <p:txBody>
          <a:bodyPr wrap="square" rtlCol="0">
            <a:spAutoFit/>
          </a:bodyPr>
          <a:lstStyle/>
          <a:p>
            <a:r>
              <a:rPr lang="fi-FI" sz="800" dirty="0"/>
              <a:t>Lähde: Tilastokeskus</a:t>
            </a:r>
          </a:p>
        </p:txBody>
      </p:sp>
      <p:graphicFrame>
        <p:nvGraphicFramePr>
          <p:cNvPr id="6" name="Kaavio 5" descr="Viivakaavio esittää Kymenlaakson väestönkehityksen vuosina 1975–2020 sekä Tilastokeskuksen vuosien 2019 ja 2021 väestöennusteet vuoteen 2040 saakka. Kaavion tiedot löytyvät taulukkomuodossa diaesityksen lopusta.">
            <a:extLst>
              <a:ext uri="{FF2B5EF4-FFF2-40B4-BE49-F238E27FC236}">
                <a16:creationId xmlns:a16="http://schemas.microsoft.com/office/drawing/2014/main" id="{5C029978-32D4-4E02-A511-954899612589}"/>
              </a:ext>
            </a:extLst>
          </p:cNvPr>
          <p:cNvGraphicFramePr>
            <a:graphicFrameLocks/>
          </p:cNvGraphicFramePr>
          <p:nvPr>
            <p:extLst>
              <p:ext uri="{D42A27DB-BD31-4B8C-83A1-F6EECF244321}">
                <p14:modId xmlns:p14="http://schemas.microsoft.com/office/powerpoint/2010/main" val="3569532492"/>
              </p:ext>
            </p:extLst>
          </p:nvPr>
        </p:nvGraphicFramePr>
        <p:xfrm>
          <a:off x="682200" y="747000"/>
          <a:ext cx="7779600" cy="53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316694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D4069DB7-C002-4E7E-9453-38EEB342C41A}"/>
              </a:ext>
            </a:extLst>
          </p:cNvPr>
          <p:cNvSpPr>
            <a:spLocks noGrp="1"/>
          </p:cNvSpPr>
          <p:nvPr>
            <p:ph type="title"/>
          </p:nvPr>
        </p:nvSpPr>
        <p:spPr>
          <a:xfrm>
            <a:off x="0" y="0"/>
            <a:ext cx="9144000" cy="733627"/>
          </a:xfrm>
        </p:spPr>
        <p:txBody>
          <a:bodyPr>
            <a:normAutofit fontScale="90000"/>
          </a:bodyPr>
          <a:lstStyle/>
          <a:p>
            <a:pPr algn="ctr"/>
            <a:r>
              <a:rPr lang="fi-FI" dirty="0"/>
              <a:t>Etelä-Karjalan väestönkehitys 1975–2020 ja Tilastokeskuksen väestöennusteet 2019 ja 2021</a:t>
            </a:r>
          </a:p>
        </p:txBody>
      </p:sp>
      <p:sp>
        <p:nvSpPr>
          <p:cNvPr id="2" name="Dian numeron paikkamerkki 1">
            <a:extLst>
              <a:ext uri="{FF2B5EF4-FFF2-40B4-BE49-F238E27FC236}">
                <a16:creationId xmlns:a16="http://schemas.microsoft.com/office/drawing/2014/main" id="{D4192B9A-6679-489E-AEEB-AA510C895848}"/>
              </a:ext>
            </a:extLst>
          </p:cNvPr>
          <p:cNvSpPr>
            <a:spLocks noGrp="1"/>
          </p:cNvSpPr>
          <p:nvPr>
            <p:ph type="sldNum" sz="quarter" idx="12"/>
          </p:nvPr>
        </p:nvSpPr>
        <p:spPr/>
        <p:txBody>
          <a:bodyPr/>
          <a:lstStyle/>
          <a:p>
            <a:fld id="{6DE6D825-8E97-454B-BEAD-11D13CFBEEFD}" type="slidenum">
              <a:rPr lang="fi-FI" smtClean="0"/>
              <a:pPr/>
              <a:t>14</a:t>
            </a:fld>
            <a:endParaRPr lang="fi-FI" dirty="0"/>
          </a:p>
        </p:txBody>
      </p:sp>
      <p:sp>
        <p:nvSpPr>
          <p:cNvPr id="4" name="Tekstiruutu 3">
            <a:extLst>
              <a:ext uri="{FF2B5EF4-FFF2-40B4-BE49-F238E27FC236}">
                <a16:creationId xmlns:a16="http://schemas.microsoft.com/office/drawing/2014/main" id="{D0C3FCFA-C754-4D68-91AC-1956EB2E1810}"/>
              </a:ext>
            </a:extLst>
          </p:cNvPr>
          <p:cNvSpPr txBox="1"/>
          <p:nvPr/>
        </p:nvSpPr>
        <p:spPr>
          <a:xfrm>
            <a:off x="628650" y="6465882"/>
            <a:ext cx="1091093" cy="215444"/>
          </a:xfrm>
          <a:prstGeom prst="rect">
            <a:avLst/>
          </a:prstGeom>
          <a:noFill/>
        </p:spPr>
        <p:txBody>
          <a:bodyPr wrap="square" rtlCol="0">
            <a:spAutoFit/>
          </a:bodyPr>
          <a:lstStyle/>
          <a:p>
            <a:r>
              <a:rPr lang="fi-FI" sz="800" dirty="0"/>
              <a:t>Lähde: Tilastokeskus</a:t>
            </a:r>
          </a:p>
        </p:txBody>
      </p:sp>
      <p:graphicFrame>
        <p:nvGraphicFramePr>
          <p:cNvPr id="6" name="Kaavio 5" descr="Viivakaavio esittää Etelä-Karjalan väestönkehityksen vuosina 1975–2020 sekä Tilastokeskuksen vuosien 2019 ja 2021 väestöennusteet vuoteen 2040 saakka. Kaavion tiedot löytyvät taulukkomuodossa diaesityksen lopusta.">
            <a:extLst>
              <a:ext uri="{FF2B5EF4-FFF2-40B4-BE49-F238E27FC236}">
                <a16:creationId xmlns:a16="http://schemas.microsoft.com/office/drawing/2014/main" id="{B5B08044-AD21-4BF2-ABDC-44D976FCF32F}"/>
              </a:ext>
            </a:extLst>
          </p:cNvPr>
          <p:cNvGraphicFramePr>
            <a:graphicFrameLocks/>
          </p:cNvGraphicFramePr>
          <p:nvPr>
            <p:extLst>
              <p:ext uri="{D42A27DB-BD31-4B8C-83A1-F6EECF244321}">
                <p14:modId xmlns:p14="http://schemas.microsoft.com/office/powerpoint/2010/main" val="2744914044"/>
              </p:ext>
            </p:extLst>
          </p:nvPr>
        </p:nvGraphicFramePr>
        <p:xfrm>
          <a:off x="682200" y="747000"/>
          <a:ext cx="7779600" cy="53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973495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C64A8A70-5A29-4EC5-951D-0ECCB956FC6F}"/>
              </a:ext>
            </a:extLst>
          </p:cNvPr>
          <p:cNvSpPr>
            <a:spLocks noGrp="1"/>
          </p:cNvSpPr>
          <p:nvPr>
            <p:ph type="title"/>
          </p:nvPr>
        </p:nvSpPr>
        <p:spPr>
          <a:xfrm>
            <a:off x="0" y="0"/>
            <a:ext cx="9144000" cy="733627"/>
          </a:xfrm>
        </p:spPr>
        <p:txBody>
          <a:bodyPr>
            <a:normAutofit fontScale="90000"/>
          </a:bodyPr>
          <a:lstStyle/>
          <a:p>
            <a:pPr algn="ctr"/>
            <a:r>
              <a:rPr lang="fi-FI" dirty="0"/>
              <a:t>Etelä-Savon väestönkehitys 1975–2020 ja Tilastokeskuksen väestöennusteet 2019 ja 2021</a:t>
            </a:r>
          </a:p>
        </p:txBody>
      </p:sp>
      <p:sp>
        <p:nvSpPr>
          <p:cNvPr id="2" name="Dian numeron paikkamerkki 1">
            <a:extLst>
              <a:ext uri="{FF2B5EF4-FFF2-40B4-BE49-F238E27FC236}">
                <a16:creationId xmlns:a16="http://schemas.microsoft.com/office/drawing/2014/main" id="{791ECE4E-23BE-4AFF-AD50-FC660F99A897}"/>
              </a:ext>
            </a:extLst>
          </p:cNvPr>
          <p:cNvSpPr>
            <a:spLocks noGrp="1"/>
          </p:cNvSpPr>
          <p:nvPr>
            <p:ph type="sldNum" sz="quarter" idx="12"/>
          </p:nvPr>
        </p:nvSpPr>
        <p:spPr/>
        <p:txBody>
          <a:bodyPr/>
          <a:lstStyle/>
          <a:p>
            <a:fld id="{6DE6D825-8E97-454B-BEAD-11D13CFBEEFD}" type="slidenum">
              <a:rPr lang="fi-FI" smtClean="0"/>
              <a:pPr/>
              <a:t>15</a:t>
            </a:fld>
            <a:endParaRPr lang="fi-FI" dirty="0"/>
          </a:p>
        </p:txBody>
      </p:sp>
      <p:sp>
        <p:nvSpPr>
          <p:cNvPr id="4" name="Tekstiruutu 3">
            <a:extLst>
              <a:ext uri="{FF2B5EF4-FFF2-40B4-BE49-F238E27FC236}">
                <a16:creationId xmlns:a16="http://schemas.microsoft.com/office/drawing/2014/main" id="{41013FE9-4A37-415E-B1C8-C0C7519E5862}"/>
              </a:ext>
            </a:extLst>
          </p:cNvPr>
          <p:cNvSpPr txBox="1"/>
          <p:nvPr/>
        </p:nvSpPr>
        <p:spPr>
          <a:xfrm>
            <a:off x="628650" y="6465882"/>
            <a:ext cx="1091093" cy="215444"/>
          </a:xfrm>
          <a:prstGeom prst="rect">
            <a:avLst/>
          </a:prstGeom>
          <a:noFill/>
        </p:spPr>
        <p:txBody>
          <a:bodyPr wrap="square" rtlCol="0">
            <a:spAutoFit/>
          </a:bodyPr>
          <a:lstStyle/>
          <a:p>
            <a:r>
              <a:rPr lang="fi-FI" sz="800" dirty="0"/>
              <a:t>Lähde: Tilastokeskus</a:t>
            </a:r>
          </a:p>
        </p:txBody>
      </p:sp>
      <p:graphicFrame>
        <p:nvGraphicFramePr>
          <p:cNvPr id="6" name="Kaavio 5" descr="Viivakaavio esittää Etelä-Savon väestönkehityksen vuosina 1975–2020 sekä Tilastokeskuksen vuosien 2019 ja 2021 väestöennusteet vuoteen 2040 saakka. Kaavion tiedot löytyvät taulukkomuodossa diaesityksen lopusta.">
            <a:extLst>
              <a:ext uri="{FF2B5EF4-FFF2-40B4-BE49-F238E27FC236}">
                <a16:creationId xmlns:a16="http://schemas.microsoft.com/office/drawing/2014/main" id="{9E5B2FE7-858D-46AF-8A18-E6A392E6DA2F}"/>
              </a:ext>
            </a:extLst>
          </p:cNvPr>
          <p:cNvGraphicFramePr>
            <a:graphicFrameLocks/>
          </p:cNvGraphicFramePr>
          <p:nvPr>
            <p:extLst>
              <p:ext uri="{D42A27DB-BD31-4B8C-83A1-F6EECF244321}">
                <p14:modId xmlns:p14="http://schemas.microsoft.com/office/powerpoint/2010/main" val="3946316938"/>
              </p:ext>
            </p:extLst>
          </p:nvPr>
        </p:nvGraphicFramePr>
        <p:xfrm>
          <a:off x="682200" y="747000"/>
          <a:ext cx="7779600" cy="53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630486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74D0E360-7C4D-4394-8BF8-B994D10897C1}"/>
              </a:ext>
            </a:extLst>
          </p:cNvPr>
          <p:cNvSpPr>
            <a:spLocks noGrp="1"/>
          </p:cNvSpPr>
          <p:nvPr>
            <p:ph type="title"/>
          </p:nvPr>
        </p:nvSpPr>
        <p:spPr>
          <a:xfrm>
            <a:off x="0" y="0"/>
            <a:ext cx="9144000" cy="733627"/>
          </a:xfrm>
        </p:spPr>
        <p:txBody>
          <a:bodyPr>
            <a:normAutofit fontScale="90000"/>
          </a:bodyPr>
          <a:lstStyle/>
          <a:p>
            <a:pPr algn="ctr"/>
            <a:r>
              <a:rPr lang="fi-FI" dirty="0"/>
              <a:t>Pohjois-Savon väestönkehitys 1975–2020 ja Tilastokeskuksen väestöennusteet 2019 ja 2021</a:t>
            </a:r>
          </a:p>
        </p:txBody>
      </p:sp>
      <p:sp>
        <p:nvSpPr>
          <p:cNvPr id="2" name="Dian numeron paikkamerkki 1">
            <a:extLst>
              <a:ext uri="{FF2B5EF4-FFF2-40B4-BE49-F238E27FC236}">
                <a16:creationId xmlns:a16="http://schemas.microsoft.com/office/drawing/2014/main" id="{E47F4711-BCA5-4D77-9AB3-BF9E142F58D5}"/>
              </a:ext>
            </a:extLst>
          </p:cNvPr>
          <p:cNvSpPr>
            <a:spLocks noGrp="1"/>
          </p:cNvSpPr>
          <p:nvPr>
            <p:ph type="sldNum" sz="quarter" idx="12"/>
          </p:nvPr>
        </p:nvSpPr>
        <p:spPr/>
        <p:txBody>
          <a:bodyPr/>
          <a:lstStyle/>
          <a:p>
            <a:fld id="{6DE6D825-8E97-454B-BEAD-11D13CFBEEFD}" type="slidenum">
              <a:rPr lang="fi-FI" smtClean="0"/>
              <a:pPr/>
              <a:t>16</a:t>
            </a:fld>
            <a:endParaRPr lang="fi-FI" dirty="0"/>
          </a:p>
        </p:txBody>
      </p:sp>
      <p:sp>
        <p:nvSpPr>
          <p:cNvPr id="4" name="Tekstiruutu 3">
            <a:extLst>
              <a:ext uri="{FF2B5EF4-FFF2-40B4-BE49-F238E27FC236}">
                <a16:creationId xmlns:a16="http://schemas.microsoft.com/office/drawing/2014/main" id="{4693ED44-C033-42B2-9783-232BA3FBD5B0}"/>
              </a:ext>
            </a:extLst>
          </p:cNvPr>
          <p:cNvSpPr txBox="1"/>
          <p:nvPr/>
        </p:nvSpPr>
        <p:spPr>
          <a:xfrm>
            <a:off x="628650" y="6465882"/>
            <a:ext cx="1091093" cy="215444"/>
          </a:xfrm>
          <a:prstGeom prst="rect">
            <a:avLst/>
          </a:prstGeom>
          <a:noFill/>
        </p:spPr>
        <p:txBody>
          <a:bodyPr wrap="square" rtlCol="0">
            <a:spAutoFit/>
          </a:bodyPr>
          <a:lstStyle/>
          <a:p>
            <a:r>
              <a:rPr lang="fi-FI" sz="800" dirty="0"/>
              <a:t>Lähde: Tilastokeskus</a:t>
            </a:r>
          </a:p>
        </p:txBody>
      </p:sp>
      <p:graphicFrame>
        <p:nvGraphicFramePr>
          <p:cNvPr id="6" name="Kaavio 5" descr="Viivakaavio esittää Pohjois-Savon väestönkehityksen vuosina 1975–2020 sekä Tilastokeskuksen vuosien 2019 ja 2021 väestöennusteet vuoteen 2040 saakka. Kaavion tiedot löytyvät taulukkomuodossa diaesityksen lopusta.">
            <a:extLst>
              <a:ext uri="{FF2B5EF4-FFF2-40B4-BE49-F238E27FC236}">
                <a16:creationId xmlns:a16="http://schemas.microsoft.com/office/drawing/2014/main" id="{FF471346-879B-4D8D-8E47-57CDAE5AED26}"/>
              </a:ext>
            </a:extLst>
          </p:cNvPr>
          <p:cNvGraphicFramePr>
            <a:graphicFrameLocks/>
          </p:cNvGraphicFramePr>
          <p:nvPr>
            <p:extLst>
              <p:ext uri="{D42A27DB-BD31-4B8C-83A1-F6EECF244321}">
                <p14:modId xmlns:p14="http://schemas.microsoft.com/office/powerpoint/2010/main" val="3142737767"/>
              </p:ext>
            </p:extLst>
          </p:nvPr>
        </p:nvGraphicFramePr>
        <p:xfrm>
          <a:off x="682200" y="747000"/>
          <a:ext cx="7779600" cy="53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028769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DA77B4D8-58A9-403A-A4B7-1805F81EE99F}"/>
              </a:ext>
            </a:extLst>
          </p:cNvPr>
          <p:cNvSpPr>
            <a:spLocks noGrp="1"/>
          </p:cNvSpPr>
          <p:nvPr>
            <p:ph type="title"/>
          </p:nvPr>
        </p:nvSpPr>
        <p:spPr>
          <a:xfrm>
            <a:off x="-3671" y="0"/>
            <a:ext cx="9144000" cy="733627"/>
          </a:xfrm>
        </p:spPr>
        <p:txBody>
          <a:bodyPr>
            <a:normAutofit fontScale="90000"/>
          </a:bodyPr>
          <a:lstStyle/>
          <a:p>
            <a:pPr algn="ctr"/>
            <a:r>
              <a:rPr lang="fi-FI" dirty="0"/>
              <a:t>Pohjois-Karjalan väestönkehitys 1975–2020 ja Tilastokeskuksen väestöennusteet 2019 ja 2021</a:t>
            </a:r>
          </a:p>
        </p:txBody>
      </p:sp>
      <p:sp>
        <p:nvSpPr>
          <p:cNvPr id="2" name="Dian numeron paikkamerkki 1">
            <a:extLst>
              <a:ext uri="{FF2B5EF4-FFF2-40B4-BE49-F238E27FC236}">
                <a16:creationId xmlns:a16="http://schemas.microsoft.com/office/drawing/2014/main" id="{26744FCC-2A71-43F4-A737-D9395B2D1B7F}"/>
              </a:ext>
            </a:extLst>
          </p:cNvPr>
          <p:cNvSpPr>
            <a:spLocks noGrp="1"/>
          </p:cNvSpPr>
          <p:nvPr>
            <p:ph type="sldNum" sz="quarter" idx="12"/>
          </p:nvPr>
        </p:nvSpPr>
        <p:spPr/>
        <p:txBody>
          <a:bodyPr/>
          <a:lstStyle/>
          <a:p>
            <a:fld id="{6DE6D825-8E97-454B-BEAD-11D13CFBEEFD}" type="slidenum">
              <a:rPr lang="fi-FI" smtClean="0"/>
              <a:pPr/>
              <a:t>17</a:t>
            </a:fld>
            <a:endParaRPr lang="fi-FI" dirty="0"/>
          </a:p>
        </p:txBody>
      </p:sp>
      <p:sp>
        <p:nvSpPr>
          <p:cNvPr id="4" name="Tekstiruutu 3">
            <a:extLst>
              <a:ext uri="{FF2B5EF4-FFF2-40B4-BE49-F238E27FC236}">
                <a16:creationId xmlns:a16="http://schemas.microsoft.com/office/drawing/2014/main" id="{71B1439F-5D44-4D16-A30A-AF25C77DD253}"/>
              </a:ext>
            </a:extLst>
          </p:cNvPr>
          <p:cNvSpPr txBox="1"/>
          <p:nvPr/>
        </p:nvSpPr>
        <p:spPr>
          <a:xfrm>
            <a:off x="628650" y="6465882"/>
            <a:ext cx="1091093" cy="215444"/>
          </a:xfrm>
          <a:prstGeom prst="rect">
            <a:avLst/>
          </a:prstGeom>
          <a:noFill/>
        </p:spPr>
        <p:txBody>
          <a:bodyPr wrap="square" rtlCol="0">
            <a:spAutoFit/>
          </a:bodyPr>
          <a:lstStyle/>
          <a:p>
            <a:r>
              <a:rPr lang="fi-FI" sz="800" dirty="0"/>
              <a:t>Lähde: Tilastokeskus</a:t>
            </a:r>
          </a:p>
        </p:txBody>
      </p:sp>
      <p:graphicFrame>
        <p:nvGraphicFramePr>
          <p:cNvPr id="6" name="Kaavio 5" descr="Viivakaavio esittää Pohjois-Karjalan väestönkehityksen vuosina 1975–2020 sekä Tilastokeskuksen vuosien 2019 ja 2021 väestöennusteet vuoteen 2040 saakka. Kaavion tiedot löytyvät taulukkomuodossa diaesityksen lopusta.">
            <a:extLst>
              <a:ext uri="{FF2B5EF4-FFF2-40B4-BE49-F238E27FC236}">
                <a16:creationId xmlns:a16="http://schemas.microsoft.com/office/drawing/2014/main" id="{72A47438-160E-4357-AF78-EB6D8BD57DCF}"/>
              </a:ext>
            </a:extLst>
          </p:cNvPr>
          <p:cNvGraphicFramePr>
            <a:graphicFrameLocks/>
          </p:cNvGraphicFramePr>
          <p:nvPr>
            <p:extLst>
              <p:ext uri="{D42A27DB-BD31-4B8C-83A1-F6EECF244321}">
                <p14:modId xmlns:p14="http://schemas.microsoft.com/office/powerpoint/2010/main" val="1188141622"/>
              </p:ext>
            </p:extLst>
          </p:nvPr>
        </p:nvGraphicFramePr>
        <p:xfrm>
          <a:off x="678529" y="747000"/>
          <a:ext cx="7779600" cy="53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175511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2902596A-1FFF-4260-B0DE-DF818C8CD49A}"/>
              </a:ext>
            </a:extLst>
          </p:cNvPr>
          <p:cNvSpPr>
            <a:spLocks noGrp="1"/>
          </p:cNvSpPr>
          <p:nvPr>
            <p:ph type="title"/>
          </p:nvPr>
        </p:nvSpPr>
        <p:spPr>
          <a:xfrm>
            <a:off x="0" y="0"/>
            <a:ext cx="9144000" cy="733627"/>
          </a:xfrm>
        </p:spPr>
        <p:txBody>
          <a:bodyPr>
            <a:normAutofit fontScale="90000"/>
          </a:bodyPr>
          <a:lstStyle/>
          <a:p>
            <a:pPr algn="ctr"/>
            <a:r>
              <a:rPr lang="fi-FI" dirty="0"/>
              <a:t>Keski-Suomen väestönkehitys 1975–2020 ja Tilastokeskuksen väestöennusteet 2019 ja 2021</a:t>
            </a:r>
          </a:p>
        </p:txBody>
      </p:sp>
      <p:sp>
        <p:nvSpPr>
          <p:cNvPr id="2" name="Dian numeron paikkamerkki 1">
            <a:extLst>
              <a:ext uri="{FF2B5EF4-FFF2-40B4-BE49-F238E27FC236}">
                <a16:creationId xmlns:a16="http://schemas.microsoft.com/office/drawing/2014/main" id="{BE17F88D-6B0E-4506-8376-B58BB1FB736E}"/>
              </a:ext>
            </a:extLst>
          </p:cNvPr>
          <p:cNvSpPr>
            <a:spLocks noGrp="1"/>
          </p:cNvSpPr>
          <p:nvPr>
            <p:ph type="sldNum" sz="quarter" idx="12"/>
          </p:nvPr>
        </p:nvSpPr>
        <p:spPr/>
        <p:txBody>
          <a:bodyPr/>
          <a:lstStyle/>
          <a:p>
            <a:fld id="{6DE6D825-8E97-454B-BEAD-11D13CFBEEFD}" type="slidenum">
              <a:rPr lang="fi-FI" smtClean="0"/>
              <a:pPr/>
              <a:t>18</a:t>
            </a:fld>
            <a:endParaRPr lang="fi-FI" dirty="0"/>
          </a:p>
        </p:txBody>
      </p:sp>
      <p:sp>
        <p:nvSpPr>
          <p:cNvPr id="4" name="Tekstiruutu 3">
            <a:extLst>
              <a:ext uri="{FF2B5EF4-FFF2-40B4-BE49-F238E27FC236}">
                <a16:creationId xmlns:a16="http://schemas.microsoft.com/office/drawing/2014/main" id="{F98FA7AA-4A4F-4A7E-B1EE-FD2972BA11EC}"/>
              </a:ext>
            </a:extLst>
          </p:cNvPr>
          <p:cNvSpPr txBox="1"/>
          <p:nvPr/>
        </p:nvSpPr>
        <p:spPr>
          <a:xfrm>
            <a:off x="628650" y="6465882"/>
            <a:ext cx="1091093" cy="215444"/>
          </a:xfrm>
          <a:prstGeom prst="rect">
            <a:avLst/>
          </a:prstGeom>
          <a:noFill/>
        </p:spPr>
        <p:txBody>
          <a:bodyPr wrap="square" rtlCol="0">
            <a:spAutoFit/>
          </a:bodyPr>
          <a:lstStyle/>
          <a:p>
            <a:r>
              <a:rPr lang="fi-FI" sz="800" dirty="0"/>
              <a:t>Lähde: Tilastokeskus</a:t>
            </a:r>
          </a:p>
        </p:txBody>
      </p:sp>
      <p:graphicFrame>
        <p:nvGraphicFramePr>
          <p:cNvPr id="6" name="Kaavio 5" descr="Viivakaavio esittää Keski-Suomen väestönkehityksen vuosina 1975–2020 sekä Tilastokeskuksen vuosien 2019 ja 2021 väestöennusteet vuoteen 2040 saakka. Kaavion tiedot löytyvät taulukkomuodossa diaesityksen lopusta.">
            <a:extLst>
              <a:ext uri="{FF2B5EF4-FFF2-40B4-BE49-F238E27FC236}">
                <a16:creationId xmlns:a16="http://schemas.microsoft.com/office/drawing/2014/main" id="{68BBE1A8-4A0E-415D-82DF-83E0C557D53B}"/>
              </a:ext>
            </a:extLst>
          </p:cNvPr>
          <p:cNvGraphicFramePr>
            <a:graphicFrameLocks/>
          </p:cNvGraphicFramePr>
          <p:nvPr>
            <p:extLst>
              <p:ext uri="{D42A27DB-BD31-4B8C-83A1-F6EECF244321}">
                <p14:modId xmlns:p14="http://schemas.microsoft.com/office/powerpoint/2010/main" val="3466573152"/>
              </p:ext>
            </p:extLst>
          </p:nvPr>
        </p:nvGraphicFramePr>
        <p:xfrm>
          <a:off x="684185" y="747000"/>
          <a:ext cx="7779600" cy="53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985122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437A2B1-7954-4313-9B03-6875B0DB445D}"/>
              </a:ext>
            </a:extLst>
          </p:cNvPr>
          <p:cNvSpPr>
            <a:spLocks noGrp="1"/>
          </p:cNvSpPr>
          <p:nvPr>
            <p:ph type="title"/>
          </p:nvPr>
        </p:nvSpPr>
        <p:spPr>
          <a:xfrm>
            <a:off x="0" y="0"/>
            <a:ext cx="9144000" cy="733627"/>
          </a:xfrm>
        </p:spPr>
        <p:txBody>
          <a:bodyPr>
            <a:normAutofit fontScale="90000"/>
          </a:bodyPr>
          <a:lstStyle/>
          <a:p>
            <a:pPr algn="ctr"/>
            <a:r>
              <a:rPr lang="fi-FI" dirty="0"/>
              <a:t>Etelä-Pohjanmaan väestönkehitys 1975–2020 ja Tilastokeskuksen väestöennusteet 2019 ja 2021</a:t>
            </a:r>
          </a:p>
        </p:txBody>
      </p:sp>
      <p:sp>
        <p:nvSpPr>
          <p:cNvPr id="2" name="Dian numeron paikkamerkki 1">
            <a:extLst>
              <a:ext uri="{FF2B5EF4-FFF2-40B4-BE49-F238E27FC236}">
                <a16:creationId xmlns:a16="http://schemas.microsoft.com/office/drawing/2014/main" id="{A875C73F-F561-418E-A000-33E3589318D7}"/>
              </a:ext>
            </a:extLst>
          </p:cNvPr>
          <p:cNvSpPr>
            <a:spLocks noGrp="1"/>
          </p:cNvSpPr>
          <p:nvPr>
            <p:ph type="sldNum" sz="quarter" idx="12"/>
          </p:nvPr>
        </p:nvSpPr>
        <p:spPr/>
        <p:txBody>
          <a:bodyPr/>
          <a:lstStyle/>
          <a:p>
            <a:fld id="{6DE6D825-8E97-454B-BEAD-11D13CFBEEFD}" type="slidenum">
              <a:rPr lang="fi-FI" smtClean="0"/>
              <a:pPr/>
              <a:t>19</a:t>
            </a:fld>
            <a:endParaRPr lang="fi-FI" dirty="0"/>
          </a:p>
        </p:txBody>
      </p:sp>
      <p:sp>
        <p:nvSpPr>
          <p:cNvPr id="4" name="Tekstiruutu 3">
            <a:extLst>
              <a:ext uri="{FF2B5EF4-FFF2-40B4-BE49-F238E27FC236}">
                <a16:creationId xmlns:a16="http://schemas.microsoft.com/office/drawing/2014/main" id="{43D96800-C92B-40F0-9EDC-6E7420709599}"/>
              </a:ext>
            </a:extLst>
          </p:cNvPr>
          <p:cNvSpPr txBox="1"/>
          <p:nvPr/>
        </p:nvSpPr>
        <p:spPr>
          <a:xfrm>
            <a:off x="628650" y="6465882"/>
            <a:ext cx="1091093" cy="215444"/>
          </a:xfrm>
          <a:prstGeom prst="rect">
            <a:avLst/>
          </a:prstGeom>
          <a:noFill/>
        </p:spPr>
        <p:txBody>
          <a:bodyPr wrap="square" rtlCol="0">
            <a:spAutoFit/>
          </a:bodyPr>
          <a:lstStyle/>
          <a:p>
            <a:r>
              <a:rPr lang="fi-FI" sz="800" dirty="0"/>
              <a:t>Lähde: Tilastokeskus</a:t>
            </a:r>
          </a:p>
        </p:txBody>
      </p:sp>
      <p:graphicFrame>
        <p:nvGraphicFramePr>
          <p:cNvPr id="6" name="Kaavio 5" descr="Viivakaavio esittää Etelä-Pohjanmaan väestönkehityksen vuosina 1975–2020 sekä Tilastokeskuksen vuosien 2019 ja 2021 väestöennusteet vuoteen 2040 saakka. Kaavion tiedot löytyvät taulukkomuodossa diaesityksen lopusta.">
            <a:extLst>
              <a:ext uri="{FF2B5EF4-FFF2-40B4-BE49-F238E27FC236}">
                <a16:creationId xmlns:a16="http://schemas.microsoft.com/office/drawing/2014/main" id="{447FB557-C318-4F40-BD08-5AB10A641D52}"/>
              </a:ext>
            </a:extLst>
          </p:cNvPr>
          <p:cNvGraphicFramePr>
            <a:graphicFrameLocks/>
          </p:cNvGraphicFramePr>
          <p:nvPr>
            <p:extLst>
              <p:ext uri="{D42A27DB-BD31-4B8C-83A1-F6EECF244321}">
                <p14:modId xmlns:p14="http://schemas.microsoft.com/office/powerpoint/2010/main" val="1256524493"/>
              </p:ext>
            </p:extLst>
          </p:nvPr>
        </p:nvGraphicFramePr>
        <p:xfrm>
          <a:off x="682200" y="747000"/>
          <a:ext cx="7779600" cy="53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12589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916C907-5F67-4461-895F-42F9CDBE100F}"/>
              </a:ext>
            </a:extLst>
          </p:cNvPr>
          <p:cNvSpPr>
            <a:spLocks noGrp="1"/>
          </p:cNvSpPr>
          <p:nvPr>
            <p:ph type="title"/>
          </p:nvPr>
        </p:nvSpPr>
        <p:spPr>
          <a:xfrm>
            <a:off x="628650" y="0"/>
            <a:ext cx="7886700" cy="733627"/>
          </a:xfrm>
        </p:spPr>
        <p:txBody>
          <a:bodyPr/>
          <a:lstStyle/>
          <a:p>
            <a:pPr algn="ctr"/>
            <a:r>
              <a:rPr lang="fi-FI" dirty="0"/>
              <a:t>Vuoden 2021 väestöennusteen oletukset</a:t>
            </a:r>
          </a:p>
        </p:txBody>
      </p:sp>
      <p:sp>
        <p:nvSpPr>
          <p:cNvPr id="4" name="Dian numeron paikkamerkki 3">
            <a:extLst>
              <a:ext uri="{FF2B5EF4-FFF2-40B4-BE49-F238E27FC236}">
                <a16:creationId xmlns:a16="http://schemas.microsoft.com/office/drawing/2014/main" id="{D308296E-6E8C-46FD-ABDF-D09457D40088}"/>
              </a:ext>
            </a:extLst>
          </p:cNvPr>
          <p:cNvSpPr>
            <a:spLocks noGrp="1"/>
          </p:cNvSpPr>
          <p:nvPr>
            <p:ph type="sldNum" sz="quarter" idx="12"/>
          </p:nvPr>
        </p:nvSpPr>
        <p:spPr/>
        <p:txBody>
          <a:bodyPr/>
          <a:lstStyle/>
          <a:p>
            <a:fld id="{6DE6D825-8E97-454B-BEAD-11D13CFBEEFD}" type="slidenum">
              <a:rPr lang="fi-FI" smtClean="0"/>
              <a:pPr/>
              <a:t>2</a:t>
            </a:fld>
            <a:endParaRPr lang="fi-FI" dirty="0"/>
          </a:p>
        </p:txBody>
      </p:sp>
      <p:sp>
        <p:nvSpPr>
          <p:cNvPr id="6" name="Tekstiruutu 5">
            <a:extLst>
              <a:ext uri="{FF2B5EF4-FFF2-40B4-BE49-F238E27FC236}">
                <a16:creationId xmlns:a16="http://schemas.microsoft.com/office/drawing/2014/main" id="{60891452-06F5-4F21-A573-DE34D8917457}"/>
              </a:ext>
            </a:extLst>
          </p:cNvPr>
          <p:cNvSpPr txBox="1"/>
          <p:nvPr/>
        </p:nvSpPr>
        <p:spPr>
          <a:xfrm>
            <a:off x="628650" y="6465882"/>
            <a:ext cx="1091093" cy="215444"/>
          </a:xfrm>
          <a:prstGeom prst="rect">
            <a:avLst/>
          </a:prstGeom>
          <a:noFill/>
        </p:spPr>
        <p:txBody>
          <a:bodyPr wrap="square" rtlCol="0">
            <a:spAutoFit/>
          </a:bodyPr>
          <a:lstStyle/>
          <a:p>
            <a:r>
              <a:rPr lang="fi-FI" sz="800" dirty="0"/>
              <a:t>Lähde: Tilastokeskus</a:t>
            </a:r>
          </a:p>
        </p:txBody>
      </p:sp>
      <p:sp>
        <p:nvSpPr>
          <p:cNvPr id="7" name="Tekstiruutu 6">
            <a:extLst>
              <a:ext uri="{FF2B5EF4-FFF2-40B4-BE49-F238E27FC236}">
                <a16:creationId xmlns:a16="http://schemas.microsoft.com/office/drawing/2014/main" id="{728352F8-BE33-486D-857C-781A85D625D2}"/>
              </a:ext>
            </a:extLst>
          </p:cNvPr>
          <p:cNvSpPr txBox="1"/>
          <p:nvPr/>
        </p:nvSpPr>
        <p:spPr>
          <a:xfrm>
            <a:off x="426925" y="710460"/>
            <a:ext cx="8456102" cy="5755422"/>
          </a:xfrm>
          <a:prstGeom prst="rect">
            <a:avLst/>
          </a:prstGeom>
          <a:noFill/>
        </p:spPr>
        <p:txBody>
          <a:bodyPr wrap="square" rtlCol="0">
            <a:spAutoFit/>
          </a:bodyPr>
          <a:lstStyle/>
          <a:p>
            <a:pPr algn="just"/>
            <a:r>
              <a:rPr lang="fi-FI" sz="1150" b="1" u="sng" dirty="0"/>
              <a:t>Vuoden 2021 väestöennusteen oletukset</a:t>
            </a:r>
          </a:p>
          <a:p>
            <a:pPr algn="just"/>
            <a:endParaRPr lang="fi-FI" sz="1150" dirty="0"/>
          </a:p>
          <a:p>
            <a:pPr algn="just"/>
            <a:r>
              <a:rPr lang="fi-FI" sz="1150" dirty="0"/>
              <a:t>Tilastokeskuksen tuoreimmassa väestöennusteessa oletetaan, että syntyvyys pysyisi vakiona tulevaisuudessa. Laskennallisen naisten elinaikanaan synnyttämän lasten määrän eli kokonaishedelmällisyysluvun oletetaan olevan 1,45. </a:t>
            </a:r>
          </a:p>
          <a:p>
            <a:pPr algn="just"/>
            <a:endParaRPr lang="fi-FI" sz="1150" dirty="0"/>
          </a:p>
          <a:p>
            <a:pPr algn="just"/>
            <a:r>
              <a:rPr lang="fi-FI" sz="1150" dirty="0"/>
              <a:t>Ennusteessa oletetaan, että Suomi saa muuttovoittoa ulkomailta 20 000 henkilöä kuluvana vuonna ja sen jälkeen</a:t>
            </a:r>
          </a:p>
          <a:p>
            <a:pPr algn="just"/>
            <a:r>
              <a:rPr lang="fi-FI" sz="1150" dirty="0"/>
              <a:t> 15 000 henkilöä vuosittain.</a:t>
            </a:r>
          </a:p>
          <a:p>
            <a:pPr algn="just"/>
            <a:endParaRPr lang="fi-FI" sz="1150" dirty="0"/>
          </a:p>
          <a:p>
            <a:pPr algn="just"/>
            <a:r>
              <a:rPr lang="fi-FI" sz="1150" dirty="0"/>
              <a:t>Kuolleisuuden ennustetaan jatkavan alentumistaan koko ennustekauden ajan. Alle 50-vuotiaiden kuolleisuuden oletetaan alenevan samalla tavoin, kuten sen on havaittu alentuneen vertaillessa periodien 1987–1991 ja 2016–2020 kuolleisuutta. 50 vuotta täyttäneiden ja tätä vanhempien kuolleisuuden oletetaan alenevan samalla tavoin, kuten sen on havaittu alentuneen vertaillessa periodien 1997–2001 ja 2016–2022 kuolleisuutta. </a:t>
            </a:r>
          </a:p>
          <a:p>
            <a:pPr algn="just"/>
            <a:endParaRPr lang="fi-FI" sz="1150" dirty="0"/>
          </a:p>
          <a:p>
            <a:pPr algn="just"/>
            <a:r>
              <a:rPr lang="fi-FI" sz="1150" dirty="0"/>
              <a:t>Miesten elinajanodotteen ennustetaan pitenevän vajaalla viidellä ja naisten runsaalla kolmella vuodella vuoteen 2040 mennessä. Tarkempaa tietoa ennustemenetelmästä on löydettävissä laatuselosteesta Tilastokeskuksen sivuilta. </a:t>
            </a:r>
          </a:p>
          <a:p>
            <a:pPr algn="just"/>
            <a:endParaRPr lang="fi-FI" sz="1150" dirty="0"/>
          </a:p>
          <a:p>
            <a:pPr algn="just"/>
            <a:r>
              <a:rPr lang="fi-FI" sz="1150" b="1" u="sng" dirty="0"/>
              <a:t>Ennuste on trendilaskelma</a:t>
            </a:r>
          </a:p>
          <a:p>
            <a:pPr algn="just"/>
            <a:endParaRPr lang="fi-FI" sz="1150" dirty="0"/>
          </a:p>
          <a:p>
            <a:pPr algn="just"/>
            <a:r>
              <a:rPr lang="fi-FI" sz="1150" dirty="0"/>
              <a:t>Tilastokeskuksen väestöennusteet perustuvat havaintoihin syntyvyyden, kuolleisuuden ja muuttoliikkeen menneestä kehityksestä. Niitä laadittaessa ei oteta huomioon taloudellisten, sosiaalisten eikä muiden yhteiskunta- tai aluepoliittisten päätösten mahdollista vaikutusta tulevaan väestönkehitykseen.</a:t>
            </a:r>
          </a:p>
          <a:p>
            <a:pPr algn="just"/>
            <a:endParaRPr lang="fi-FI" sz="1150" dirty="0"/>
          </a:p>
          <a:p>
            <a:pPr algn="just"/>
            <a:r>
              <a:rPr lang="fi-FI" sz="1150" dirty="0"/>
              <a:t>Trendilaskelman luonteen mukaisesti ennusteessa projisoidaan menneen kehityksen jatkuvan tulevaisuudessa. Ennustetta laadittaessa ei oteta kantaa siihen, miten väestön määrän tulisi kehittyä. Väestöennustelukuja tarkasteltaessa onkin hyvä muistaa, että ennuste osoittaa vain sen, millainen väestökehitys on luvassa, jos viimeaikainen väestökehitys jatkuisi muuttumattomana seuraavat vuosikymmenet.</a:t>
            </a:r>
          </a:p>
          <a:p>
            <a:pPr algn="just"/>
            <a:endParaRPr lang="fi-FI" sz="1150" dirty="0"/>
          </a:p>
          <a:p>
            <a:pPr algn="just"/>
            <a:r>
              <a:rPr lang="fi-FI" sz="1150" dirty="0"/>
              <a:t>Väestöennusteen tehtävä on tarjota päättäjille työkaluja sen arvioimiseksi, tarvitaanko toimia, joilla väestökehitykseen yritettäisiin vaikuttaa. Päätöksentekijöiden tulisi arvioida ennusteen osoittaman väestökehityksen suotavuus ja ryhtyä tarvittaessa toimenpiteisiin ennusteen toteutumisen estämiseksi, mikäli ennusteen osoittama väestökehitys ei ole toivottu.  </a:t>
            </a:r>
          </a:p>
          <a:p>
            <a:pPr algn="just"/>
            <a:endParaRPr lang="fi-FI" sz="1150" dirty="0"/>
          </a:p>
          <a:p>
            <a:pPr algn="just"/>
            <a:r>
              <a:rPr lang="fi-FI" sz="1150" dirty="0"/>
              <a:t>Seuraava väestöennuste julkistetaan syksyllä 2024.</a:t>
            </a:r>
          </a:p>
          <a:p>
            <a:pPr algn="just"/>
            <a:endParaRPr lang="fi-FI" sz="1150" dirty="0"/>
          </a:p>
        </p:txBody>
      </p:sp>
    </p:spTree>
    <p:extLst>
      <p:ext uri="{BB962C8B-B14F-4D97-AF65-F5344CB8AC3E}">
        <p14:creationId xmlns:p14="http://schemas.microsoft.com/office/powerpoint/2010/main" val="32926238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73EEF293-61F0-4DB3-B9F2-C8E0DC667A78}"/>
              </a:ext>
            </a:extLst>
          </p:cNvPr>
          <p:cNvSpPr>
            <a:spLocks noGrp="1"/>
          </p:cNvSpPr>
          <p:nvPr>
            <p:ph type="title"/>
          </p:nvPr>
        </p:nvSpPr>
        <p:spPr>
          <a:xfrm>
            <a:off x="0" y="0"/>
            <a:ext cx="9144000" cy="733627"/>
          </a:xfrm>
        </p:spPr>
        <p:txBody>
          <a:bodyPr>
            <a:normAutofit fontScale="90000"/>
          </a:bodyPr>
          <a:lstStyle/>
          <a:p>
            <a:pPr algn="ctr"/>
            <a:r>
              <a:rPr lang="fi-FI" dirty="0"/>
              <a:t>Pohjanmaan väestönkehitys 1975–2020 ja Tilastokeskuksen väestöennusteet 2019 ja 2021</a:t>
            </a:r>
          </a:p>
        </p:txBody>
      </p:sp>
      <p:sp>
        <p:nvSpPr>
          <p:cNvPr id="2" name="Dian numeron paikkamerkki 1">
            <a:extLst>
              <a:ext uri="{FF2B5EF4-FFF2-40B4-BE49-F238E27FC236}">
                <a16:creationId xmlns:a16="http://schemas.microsoft.com/office/drawing/2014/main" id="{1C41FD1D-D160-4E65-A4B1-33D05B45CB08}"/>
              </a:ext>
            </a:extLst>
          </p:cNvPr>
          <p:cNvSpPr>
            <a:spLocks noGrp="1"/>
          </p:cNvSpPr>
          <p:nvPr>
            <p:ph type="sldNum" sz="quarter" idx="12"/>
          </p:nvPr>
        </p:nvSpPr>
        <p:spPr/>
        <p:txBody>
          <a:bodyPr/>
          <a:lstStyle/>
          <a:p>
            <a:fld id="{6DE6D825-8E97-454B-BEAD-11D13CFBEEFD}" type="slidenum">
              <a:rPr lang="fi-FI" smtClean="0"/>
              <a:pPr/>
              <a:t>20</a:t>
            </a:fld>
            <a:endParaRPr lang="fi-FI" dirty="0"/>
          </a:p>
        </p:txBody>
      </p:sp>
      <p:sp>
        <p:nvSpPr>
          <p:cNvPr id="4" name="Tekstiruutu 3">
            <a:extLst>
              <a:ext uri="{FF2B5EF4-FFF2-40B4-BE49-F238E27FC236}">
                <a16:creationId xmlns:a16="http://schemas.microsoft.com/office/drawing/2014/main" id="{635D21B5-8647-4321-9C9C-BCC164AEFCAE}"/>
              </a:ext>
            </a:extLst>
          </p:cNvPr>
          <p:cNvSpPr txBox="1"/>
          <p:nvPr/>
        </p:nvSpPr>
        <p:spPr>
          <a:xfrm>
            <a:off x="628650" y="6465882"/>
            <a:ext cx="1091093" cy="215444"/>
          </a:xfrm>
          <a:prstGeom prst="rect">
            <a:avLst/>
          </a:prstGeom>
          <a:noFill/>
        </p:spPr>
        <p:txBody>
          <a:bodyPr wrap="square" rtlCol="0">
            <a:spAutoFit/>
          </a:bodyPr>
          <a:lstStyle/>
          <a:p>
            <a:r>
              <a:rPr lang="fi-FI" sz="800" dirty="0"/>
              <a:t>Lähde: Tilastokeskus</a:t>
            </a:r>
          </a:p>
        </p:txBody>
      </p:sp>
      <p:graphicFrame>
        <p:nvGraphicFramePr>
          <p:cNvPr id="6" name="Kaavio 5" descr="Viivakaavio esittää Pohjanmaan väestönkehityksen vuosina 1975–2020 sekä Tilastokeskuksen vuosien 2019 ja 2021 väestöennusteet vuoteen 2040 saakka. Kaavion tiedot löytyvät taulukkomuodossa diaesityksen lopusta.">
            <a:extLst>
              <a:ext uri="{FF2B5EF4-FFF2-40B4-BE49-F238E27FC236}">
                <a16:creationId xmlns:a16="http://schemas.microsoft.com/office/drawing/2014/main" id="{F3225661-5D56-4FB4-A928-0725D6A35C4C}"/>
              </a:ext>
            </a:extLst>
          </p:cNvPr>
          <p:cNvGraphicFramePr>
            <a:graphicFrameLocks/>
          </p:cNvGraphicFramePr>
          <p:nvPr>
            <p:extLst>
              <p:ext uri="{D42A27DB-BD31-4B8C-83A1-F6EECF244321}">
                <p14:modId xmlns:p14="http://schemas.microsoft.com/office/powerpoint/2010/main" val="1778040565"/>
              </p:ext>
            </p:extLst>
          </p:nvPr>
        </p:nvGraphicFramePr>
        <p:xfrm>
          <a:off x="682200" y="747000"/>
          <a:ext cx="7779600" cy="53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396895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507BF7F7-06B7-46CB-AE4C-67A452DC0729}"/>
              </a:ext>
            </a:extLst>
          </p:cNvPr>
          <p:cNvSpPr>
            <a:spLocks noGrp="1"/>
          </p:cNvSpPr>
          <p:nvPr>
            <p:ph type="title"/>
          </p:nvPr>
        </p:nvSpPr>
        <p:spPr>
          <a:xfrm>
            <a:off x="0" y="0"/>
            <a:ext cx="9144000" cy="733627"/>
          </a:xfrm>
        </p:spPr>
        <p:txBody>
          <a:bodyPr>
            <a:normAutofit fontScale="90000"/>
          </a:bodyPr>
          <a:lstStyle/>
          <a:p>
            <a:pPr algn="ctr"/>
            <a:r>
              <a:rPr lang="fi-FI" dirty="0"/>
              <a:t>Keski-Pohjanmaan väestönkehitys 1975–2020 ja Tilastokeskuksen väestöennusteet 2019 ja 2021</a:t>
            </a:r>
          </a:p>
        </p:txBody>
      </p:sp>
      <p:sp>
        <p:nvSpPr>
          <p:cNvPr id="2" name="Dian numeron paikkamerkki 1">
            <a:extLst>
              <a:ext uri="{FF2B5EF4-FFF2-40B4-BE49-F238E27FC236}">
                <a16:creationId xmlns:a16="http://schemas.microsoft.com/office/drawing/2014/main" id="{81912745-4B1D-4C83-B437-F2EB1C2FDA95}"/>
              </a:ext>
            </a:extLst>
          </p:cNvPr>
          <p:cNvSpPr>
            <a:spLocks noGrp="1"/>
          </p:cNvSpPr>
          <p:nvPr>
            <p:ph type="sldNum" sz="quarter" idx="12"/>
          </p:nvPr>
        </p:nvSpPr>
        <p:spPr/>
        <p:txBody>
          <a:bodyPr/>
          <a:lstStyle/>
          <a:p>
            <a:fld id="{6DE6D825-8E97-454B-BEAD-11D13CFBEEFD}" type="slidenum">
              <a:rPr lang="fi-FI" smtClean="0"/>
              <a:pPr/>
              <a:t>21</a:t>
            </a:fld>
            <a:endParaRPr lang="fi-FI" dirty="0"/>
          </a:p>
        </p:txBody>
      </p:sp>
      <p:sp>
        <p:nvSpPr>
          <p:cNvPr id="4" name="Tekstiruutu 3">
            <a:extLst>
              <a:ext uri="{FF2B5EF4-FFF2-40B4-BE49-F238E27FC236}">
                <a16:creationId xmlns:a16="http://schemas.microsoft.com/office/drawing/2014/main" id="{F428DD80-8B88-415E-BD6C-954A227DF8B6}"/>
              </a:ext>
            </a:extLst>
          </p:cNvPr>
          <p:cNvSpPr txBox="1"/>
          <p:nvPr/>
        </p:nvSpPr>
        <p:spPr>
          <a:xfrm>
            <a:off x="628650" y="6465882"/>
            <a:ext cx="1091093" cy="215444"/>
          </a:xfrm>
          <a:prstGeom prst="rect">
            <a:avLst/>
          </a:prstGeom>
          <a:noFill/>
        </p:spPr>
        <p:txBody>
          <a:bodyPr wrap="square" rtlCol="0">
            <a:spAutoFit/>
          </a:bodyPr>
          <a:lstStyle/>
          <a:p>
            <a:r>
              <a:rPr lang="fi-FI" sz="800" dirty="0"/>
              <a:t>Lähde: Tilastokeskus</a:t>
            </a:r>
          </a:p>
        </p:txBody>
      </p:sp>
      <p:graphicFrame>
        <p:nvGraphicFramePr>
          <p:cNvPr id="6" name="Kaavio 5" descr="Viivakaavio esittää Keski-Pohjanmaan väestönkehityksen vuosina 1975–2020 sekä Tilastokeskuksen vuosien 2019 ja 2021 väestöennusteet vuoteen 2040 saakka. Kaavion tiedot löytyvät taulukkomuodossa diaesityksen lopusta.">
            <a:extLst>
              <a:ext uri="{FF2B5EF4-FFF2-40B4-BE49-F238E27FC236}">
                <a16:creationId xmlns:a16="http://schemas.microsoft.com/office/drawing/2014/main" id="{24C7F993-42CD-48AC-94E7-B439F4DD7FE4}"/>
              </a:ext>
            </a:extLst>
          </p:cNvPr>
          <p:cNvGraphicFramePr>
            <a:graphicFrameLocks/>
          </p:cNvGraphicFramePr>
          <p:nvPr>
            <p:extLst>
              <p:ext uri="{D42A27DB-BD31-4B8C-83A1-F6EECF244321}">
                <p14:modId xmlns:p14="http://schemas.microsoft.com/office/powerpoint/2010/main" val="3268272974"/>
              </p:ext>
            </p:extLst>
          </p:nvPr>
        </p:nvGraphicFramePr>
        <p:xfrm>
          <a:off x="682200" y="747000"/>
          <a:ext cx="7779600" cy="53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312531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0D831AC8-05FD-4ECE-9C63-FE715F615000}"/>
              </a:ext>
            </a:extLst>
          </p:cNvPr>
          <p:cNvSpPr>
            <a:spLocks noGrp="1"/>
          </p:cNvSpPr>
          <p:nvPr>
            <p:ph type="title"/>
          </p:nvPr>
        </p:nvSpPr>
        <p:spPr>
          <a:xfrm>
            <a:off x="0" y="0"/>
            <a:ext cx="9144000" cy="733627"/>
          </a:xfrm>
        </p:spPr>
        <p:txBody>
          <a:bodyPr>
            <a:normAutofit fontScale="90000"/>
          </a:bodyPr>
          <a:lstStyle/>
          <a:p>
            <a:pPr algn="ctr"/>
            <a:r>
              <a:rPr lang="fi-FI" dirty="0"/>
              <a:t>Pohjois-Pohjanmaan väestönkehitys 1975–2020 ja Tilastokeskuksen väestöennusteet 2019 ja 2021</a:t>
            </a:r>
          </a:p>
        </p:txBody>
      </p:sp>
      <p:sp>
        <p:nvSpPr>
          <p:cNvPr id="2" name="Dian numeron paikkamerkki 1">
            <a:extLst>
              <a:ext uri="{FF2B5EF4-FFF2-40B4-BE49-F238E27FC236}">
                <a16:creationId xmlns:a16="http://schemas.microsoft.com/office/drawing/2014/main" id="{81CEFC1A-52D6-41E3-8832-94BD8A908C97}"/>
              </a:ext>
            </a:extLst>
          </p:cNvPr>
          <p:cNvSpPr>
            <a:spLocks noGrp="1"/>
          </p:cNvSpPr>
          <p:nvPr>
            <p:ph type="sldNum" sz="quarter" idx="12"/>
          </p:nvPr>
        </p:nvSpPr>
        <p:spPr/>
        <p:txBody>
          <a:bodyPr/>
          <a:lstStyle/>
          <a:p>
            <a:fld id="{6DE6D825-8E97-454B-BEAD-11D13CFBEEFD}" type="slidenum">
              <a:rPr lang="fi-FI" smtClean="0"/>
              <a:pPr/>
              <a:t>22</a:t>
            </a:fld>
            <a:endParaRPr lang="fi-FI" dirty="0"/>
          </a:p>
        </p:txBody>
      </p:sp>
      <p:sp>
        <p:nvSpPr>
          <p:cNvPr id="4" name="Tekstiruutu 3">
            <a:extLst>
              <a:ext uri="{FF2B5EF4-FFF2-40B4-BE49-F238E27FC236}">
                <a16:creationId xmlns:a16="http://schemas.microsoft.com/office/drawing/2014/main" id="{FF6C4C20-A4A5-444F-A2EF-35F0BCED93F1}"/>
              </a:ext>
            </a:extLst>
          </p:cNvPr>
          <p:cNvSpPr txBox="1"/>
          <p:nvPr/>
        </p:nvSpPr>
        <p:spPr>
          <a:xfrm>
            <a:off x="628650" y="6465882"/>
            <a:ext cx="1091093" cy="215444"/>
          </a:xfrm>
          <a:prstGeom prst="rect">
            <a:avLst/>
          </a:prstGeom>
          <a:noFill/>
        </p:spPr>
        <p:txBody>
          <a:bodyPr wrap="square" rtlCol="0">
            <a:spAutoFit/>
          </a:bodyPr>
          <a:lstStyle/>
          <a:p>
            <a:r>
              <a:rPr lang="fi-FI" sz="800" dirty="0"/>
              <a:t>Lähde: Tilastokeskus</a:t>
            </a:r>
          </a:p>
        </p:txBody>
      </p:sp>
      <p:graphicFrame>
        <p:nvGraphicFramePr>
          <p:cNvPr id="6" name="Kaavio 5" descr="Viivakaavio esittää Pohjois-Pohjanmaan väestönkehityksen vuosina 1975–2020 sekä Tilastokeskuksen vuosien 2019 ja 2021 väestöennusteet vuoteen 2040 saakka. Kaavion tiedot löytyvät taulukkomuodossa diaesityksen lopusta.">
            <a:extLst>
              <a:ext uri="{FF2B5EF4-FFF2-40B4-BE49-F238E27FC236}">
                <a16:creationId xmlns:a16="http://schemas.microsoft.com/office/drawing/2014/main" id="{8072CD03-D801-41E9-A722-AA5A3A858805}"/>
              </a:ext>
            </a:extLst>
          </p:cNvPr>
          <p:cNvGraphicFramePr>
            <a:graphicFrameLocks/>
          </p:cNvGraphicFramePr>
          <p:nvPr>
            <p:extLst>
              <p:ext uri="{D42A27DB-BD31-4B8C-83A1-F6EECF244321}">
                <p14:modId xmlns:p14="http://schemas.microsoft.com/office/powerpoint/2010/main" val="3159343051"/>
              </p:ext>
            </p:extLst>
          </p:nvPr>
        </p:nvGraphicFramePr>
        <p:xfrm>
          <a:off x="682200" y="747000"/>
          <a:ext cx="7779600" cy="53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457472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46B66C8A-63A9-415F-A080-FCC5C76B18B3}"/>
              </a:ext>
            </a:extLst>
          </p:cNvPr>
          <p:cNvSpPr>
            <a:spLocks noGrp="1"/>
          </p:cNvSpPr>
          <p:nvPr>
            <p:ph type="title"/>
          </p:nvPr>
        </p:nvSpPr>
        <p:spPr>
          <a:xfrm>
            <a:off x="0" y="0"/>
            <a:ext cx="9144000" cy="733627"/>
          </a:xfrm>
        </p:spPr>
        <p:txBody>
          <a:bodyPr>
            <a:normAutofit fontScale="90000"/>
          </a:bodyPr>
          <a:lstStyle/>
          <a:p>
            <a:pPr algn="ctr"/>
            <a:r>
              <a:rPr lang="fi-FI" dirty="0"/>
              <a:t>Kainuun väestönkehitys 1975–2020 ja Tilastokeskuksen väestöennusteet 2019 ja 2021</a:t>
            </a:r>
          </a:p>
        </p:txBody>
      </p:sp>
      <p:sp>
        <p:nvSpPr>
          <p:cNvPr id="2" name="Dian numeron paikkamerkki 1">
            <a:extLst>
              <a:ext uri="{FF2B5EF4-FFF2-40B4-BE49-F238E27FC236}">
                <a16:creationId xmlns:a16="http://schemas.microsoft.com/office/drawing/2014/main" id="{A44B6EDC-CF0C-4206-BBB3-73D71610DEF5}"/>
              </a:ext>
            </a:extLst>
          </p:cNvPr>
          <p:cNvSpPr>
            <a:spLocks noGrp="1"/>
          </p:cNvSpPr>
          <p:nvPr>
            <p:ph type="sldNum" sz="quarter" idx="12"/>
          </p:nvPr>
        </p:nvSpPr>
        <p:spPr/>
        <p:txBody>
          <a:bodyPr/>
          <a:lstStyle/>
          <a:p>
            <a:fld id="{6DE6D825-8E97-454B-BEAD-11D13CFBEEFD}" type="slidenum">
              <a:rPr lang="fi-FI" smtClean="0"/>
              <a:pPr/>
              <a:t>23</a:t>
            </a:fld>
            <a:endParaRPr lang="fi-FI" dirty="0"/>
          </a:p>
        </p:txBody>
      </p:sp>
      <p:sp>
        <p:nvSpPr>
          <p:cNvPr id="4" name="Tekstiruutu 3">
            <a:extLst>
              <a:ext uri="{FF2B5EF4-FFF2-40B4-BE49-F238E27FC236}">
                <a16:creationId xmlns:a16="http://schemas.microsoft.com/office/drawing/2014/main" id="{C78239E9-2610-4D28-99FF-BF15408C245A}"/>
              </a:ext>
            </a:extLst>
          </p:cNvPr>
          <p:cNvSpPr txBox="1"/>
          <p:nvPr/>
        </p:nvSpPr>
        <p:spPr>
          <a:xfrm>
            <a:off x="628650" y="6465882"/>
            <a:ext cx="1091093" cy="215444"/>
          </a:xfrm>
          <a:prstGeom prst="rect">
            <a:avLst/>
          </a:prstGeom>
          <a:noFill/>
        </p:spPr>
        <p:txBody>
          <a:bodyPr wrap="square" rtlCol="0">
            <a:spAutoFit/>
          </a:bodyPr>
          <a:lstStyle/>
          <a:p>
            <a:r>
              <a:rPr lang="fi-FI" sz="800" dirty="0"/>
              <a:t>Lähde: Tilastokeskus</a:t>
            </a:r>
          </a:p>
        </p:txBody>
      </p:sp>
      <p:graphicFrame>
        <p:nvGraphicFramePr>
          <p:cNvPr id="5" name="Kaavio 4" descr="Viivakaavio esittää Kainuun väestönkehityksen vuosina 1975–2020 sekä Tilastokeskuksen vuosien 2019 ja 2021 väestöennusteet vuoteen 2040 saakka. Kaavion tiedot löytyvät taulukkomuodossa diaesityksen lopusta.">
            <a:extLst>
              <a:ext uri="{FF2B5EF4-FFF2-40B4-BE49-F238E27FC236}">
                <a16:creationId xmlns:a16="http://schemas.microsoft.com/office/drawing/2014/main" id="{51A18904-D0AA-4CC3-A1D6-9158991FA6A4}"/>
              </a:ext>
            </a:extLst>
          </p:cNvPr>
          <p:cNvGraphicFramePr>
            <a:graphicFrameLocks/>
          </p:cNvGraphicFramePr>
          <p:nvPr>
            <p:extLst>
              <p:ext uri="{D42A27DB-BD31-4B8C-83A1-F6EECF244321}">
                <p14:modId xmlns:p14="http://schemas.microsoft.com/office/powerpoint/2010/main" val="3918014136"/>
              </p:ext>
            </p:extLst>
          </p:nvPr>
        </p:nvGraphicFramePr>
        <p:xfrm>
          <a:off x="682200" y="747000"/>
          <a:ext cx="7779600" cy="53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523299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A7D0E07D-1615-4244-AC1A-A60C0324E990}"/>
              </a:ext>
            </a:extLst>
          </p:cNvPr>
          <p:cNvSpPr>
            <a:spLocks noGrp="1"/>
          </p:cNvSpPr>
          <p:nvPr>
            <p:ph type="title"/>
          </p:nvPr>
        </p:nvSpPr>
        <p:spPr>
          <a:xfrm>
            <a:off x="0" y="0"/>
            <a:ext cx="9144000" cy="733627"/>
          </a:xfrm>
        </p:spPr>
        <p:txBody>
          <a:bodyPr>
            <a:normAutofit fontScale="90000"/>
          </a:bodyPr>
          <a:lstStyle/>
          <a:p>
            <a:pPr algn="ctr"/>
            <a:r>
              <a:rPr lang="fi-FI" dirty="0"/>
              <a:t>Lapin väestönkehitys 1975–2020 ja Tilastokeskuksen väestöennusteet v. 2019 ja 2021</a:t>
            </a:r>
          </a:p>
        </p:txBody>
      </p:sp>
      <p:sp>
        <p:nvSpPr>
          <p:cNvPr id="2" name="Dian numeron paikkamerkki 1">
            <a:extLst>
              <a:ext uri="{FF2B5EF4-FFF2-40B4-BE49-F238E27FC236}">
                <a16:creationId xmlns:a16="http://schemas.microsoft.com/office/drawing/2014/main" id="{6114E76B-8917-4A0C-93DC-65C30BE0900D}"/>
              </a:ext>
            </a:extLst>
          </p:cNvPr>
          <p:cNvSpPr>
            <a:spLocks noGrp="1"/>
          </p:cNvSpPr>
          <p:nvPr>
            <p:ph type="sldNum" sz="quarter" idx="12"/>
          </p:nvPr>
        </p:nvSpPr>
        <p:spPr/>
        <p:txBody>
          <a:bodyPr/>
          <a:lstStyle/>
          <a:p>
            <a:fld id="{6DE6D825-8E97-454B-BEAD-11D13CFBEEFD}" type="slidenum">
              <a:rPr lang="fi-FI" smtClean="0"/>
              <a:pPr/>
              <a:t>24</a:t>
            </a:fld>
            <a:endParaRPr lang="fi-FI" dirty="0"/>
          </a:p>
        </p:txBody>
      </p:sp>
      <p:sp>
        <p:nvSpPr>
          <p:cNvPr id="4" name="Tekstiruutu 3">
            <a:extLst>
              <a:ext uri="{FF2B5EF4-FFF2-40B4-BE49-F238E27FC236}">
                <a16:creationId xmlns:a16="http://schemas.microsoft.com/office/drawing/2014/main" id="{C3476311-5279-4886-9CFA-9D048BE92C17}"/>
              </a:ext>
            </a:extLst>
          </p:cNvPr>
          <p:cNvSpPr txBox="1"/>
          <p:nvPr/>
        </p:nvSpPr>
        <p:spPr>
          <a:xfrm>
            <a:off x="628650" y="6465882"/>
            <a:ext cx="1091093" cy="215444"/>
          </a:xfrm>
          <a:prstGeom prst="rect">
            <a:avLst/>
          </a:prstGeom>
          <a:noFill/>
        </p:spPr>
        <p:txBody>
          <a:bodyPr wrap="square" rtlCol="0">
            <a:spAutoFit/>
          </a:bodyPr>
          <a:lstStyle/>
          <a:p>
            <a:r>
              <a:rPr lang="fi-FI" sz="800" dirty="0"/>
              <a:t>Lähde: Tilastokeskus</a:t>
            </a:r>
          </a:p>
        </p:txBody>
      </p:sp>
      <p:graphicFrame>
        <p:nvGraphicFramePr>
          <p:cNvPr id="6" name="Kaavio 5" descr="Viivakaavio esittää Lapin väestönkehityksen vuosina 1975–2020 sekä Tilastokeskuksen vuosien 2019 ja 2021 väestöennusteet vuoteen 2040 saakka. Kaavion tiedot löytyvät taulukkomuodossa diaesityksen lopusta.">
            <a:extLst>
              <a:ext uri="{FF2B5EF4-FFF2-40B4-BE49-F238E27FC236}">
                <a16:creationId xmlns:a16="http://schemas.microsoft.com/office/drawing/2014/main" id="{DF9A6C4C-F0E4-475C-BBCE-D574ACE1221C}"/>
              </a:ext>
            </a:extLst>
          </p:cNvPr>
          <p:cNvGraphicFramePr>
            <a:graphicFrameLocks/>
          </p:cNvGraphicFramePr>
          <p:nvPr>
            <p:extLst>
              <p:ext uri="{D42A27DB-BD31-4B8C-83A1-F6EECF244321}">
                <p14:modId xmlns:p14="http://schemas.microsoft.com/office/powerpoint/2010/main" val="2133271067"/>
              </p:ext>
            </p:extLst>
          </p:nvPr>
        </p:nvGraphicFramePr>
        <p:xfrm>
          <a:off x="682200" y="747000"/>
          <a:ext cx="7779600" cy="53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510102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4546C6F9-E4E5-4949-AF20-2855DDBD4642}"/>
              </a:ext>
            </a:extLst>
          </p:cNvPr>
          <p:cNvSpPr>
            <a:spLocks noGrp="1"/>
          </p:cNvSpPr>
          <p:nvPr>
            <p:ph type="title"/>
          </p:nvPr>
        </p:nvSpPr>
        <p:spPr>
          <a:xfrm>
            <a:off x="0" y="0"/>
            <a:ext cx="9144000" cy="733627"/>
          </a:xfrm>
        </p:spPr>
        <p:txBody>
          <a:bodyPr>
            <a:normAutofit fontScale="90000"/>
          </a:bodyPr>
          <a:lstStyle/>
          <a:p>
            <a:pPr algn="ctr"/>
            <a:r>
              <a:rPr lang="fi-FI" dirty="0"/>
              <a:t>Ahvenanmaan väestönkehitys 1975–2020 ja Tilastokeskuksen väestöennusteet 2019 ja 2021</a:t>
            </a:r>
          </a:p>
        </p:txBody>
      </p:sp>
      <p:sp>
        <p:nvSpPr>
          <p:cNvPr id="2" name="Dian numeron paikkamerkki 1">
            <a:extLst>
              <a:ext uri="{FF2B5EF4-FFF2-40B4-BE49-F238E27FC236}">
                <a16:creationId xmlns:a16="http://schemas.microsoft.com/office/drawing/2014/main" id="{8F613CA9-4987-488F-BBF7-8A9A064DA57A}"/>
              </a:ext>
            </a:extLst>
          </p:cNvPr>
          <p:cNvSpPr>
            <a:spLocks noGrp="1"/>
          </p:cNvSpPr>
          <p:nvPr>
            <p:ph type="sldNum" sz="quarter" idx="12"/>
          </p:nvPr>
        </p:nvSpPr>
        <p:spPr/>
        <p:txBody>
          <a:bodyPr/>
          <a:lstStyle/>
          <a:p>
            <a:fld id="{6DE6D825-8E97-454B-BEAD-11D13CFBEEFD}" type="slidenum">
              <a:rPr lang="fi-FI" smtClean="0"/>
              <a:pPr/>
              <a:t>25</a:t>
            </a:fld>
            <a:endParaRPr lang="fi-FI" dirty="0"/>
          </a:p>
        </p:txBody>
      </p:sp>
      <p:sp>
        <p:nvSpPr>
          <p:cNvPr id="4" name="Tekstiruutu 3">
            <a:extLst>
              <a:ext uri="{FF2B5EF4-FFF2-40B4-BE49-F238E27FC236}">
                <a16:creationId xmlns:a16="http://schemas.microsoft.com/office/drawing/2014/main" id="{58314CEE-D353-4F34-AC52-AF20FE200B30}"/>
              </a:ext>
            </a:extLst>
          </p:cNvPr>
          <p:cNvSpPr txBox="1"/>
          <p:nvPr/>
        </p:nvSpPr>
        <p:spPr>
          <a:xfrm>
            <a:off x="628650" y="6465882"/>
            <a:ext cx="1091093" cy="215444"/>
          </a:xfrm>
          <a:prstGeom prst="rect">
            <a:avLst/>
          </a:prstGeom>
          <a:noFill/>
        </p:spPr>
        <p:txBody>
          <a:bodyPr wrap="square" rtlCol="0">
            <a:spAutoFit/>
          </a:bodyPr>
          <a:lstStyle/>
          <a:p>
            <a:r>
              <a:rPr lang="fi-FI" sz="800" dirty="0"/>
              <a:t>Lähde: Tilastokeskus</a:t>
            </a:r>
          </a:p>
        </p:txBody>
      </p:sp>
      <p:graphicFrame>
        <p:nvGraphicFramePr>
          <p:cNvPr id="6" name="Kaavio 5" descr="Viivakaavio esittää Ahvenanmaan väestönkehityksen vuosina 1975–2020 sekä Tilastokeskuksen vuosien 2019 ja 2021 väestöennusteet vuoteen 2040 saakka. Kaavion tiedot löytyvät taulukkomuodossa diaesityksen lopusta.">
            <a:extLst>
              <a:ext uri="{FF2B5EF4-FFF2-40B4-BE49-F238E27FC236}">
                <a16:creationId xmlns:a16="http://schemas.microsoft.com/office/drawing/2014/main" id="{23FC43CA-8328-4477-9DAF-BEC8BC3AC1A0}"/>
              </a:ext>
            </a:extLst>
          </p:cNvPr>
          <p:cNvGraphicFramePr>
            <a:graphicFrameLocks/>
          </p:cNvGraphicFramePr>
          <p:nvPr>
            <p:extLst>
              <p:ext uri="{D42A27DB-BD31-4B8C-83A1-F6EECF244321}">
                <p14:modId xmlns:p14="http://schemas.microsoft.com/office/powerpoint/2010/main" val="1962397799"/>
              </p:ext>
            </p:extLst>
          </p:nvPr>
        </p:nvGraphicFramePr>
        <p:xfrm>
          <a:off x="682200" y="747000"/>
          <a:ext cx="7779600" cy="53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98801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0024EB0-2031-4E17-B83E-22927815A00B}"/>
              </a:ext>
            </a:extLst>
          </p:cNvPr>
          <p:cNvSpPr>
            <a:spLocks noGrp="1"/>
          </p:cNvSpPr>
          <p:nvPr>
            <p:ph type="ctrTitle"/>
          </p:nvPr>
        </p:nvSpPr>
        <p:spPr/>
        <p:txBody>
          <a:bodyPr>
            <a:normAutofit fontScale="90000"/>
          </a:bodyPr>
          <a:lstStyle/>
          <a:p>
            <a:r>
              <a:rPr lang="fi-FI" dirty="0"/>
              <a:t>Väestönkehitys 1975–2020 ja Tilastokeskuksen väestöennusteet 2019 ja 2021, taulukot</a:t>
            </a:r>
          </a:p>
        </p:txBody>
      </p:sp>
      <p:sp>
        <p:nvSpPr>
          <p:cNvPr id="3" name="Tekstiruutu 2">
            <a:extLst>
              <a:ext uri="{FF2B5EF4-FFF2-40B4-BE49-F238E27FC236}">
                <a16:creationId xmlns:a16="http://schemas.microsoft.com/office/drawing/2014/main" id="{53377FE6-4026-4526-B380-306D6A721EE7}"/>
              </a:ext>
            </a:extLst>
          </p:cNvPr>
          <p:cNvSpPr txBox="1"/>
          <p:nvPr/>
        </p:nvSpPr>
        <p:spPr>
          <a:xfrm>
            <a:off x="628650" y="6465882"/>
            <a:ext cx="1091093" cy="215444"/>
          </a:xfrm>
          <a:prstGeom prst="rect">
            <a:avLst/>
          </a:prstGeom>
          <a:noFill/>
        </p:spPr>
        <p:txBody>
          <a:bodyPr wrap="square" rtlCol="0">
            <a:spAutoFit/>
          </a:bodyPr>
          <a:lstStyle/>
          <a:p>
            <a:r>
              <a:rPr lang="fi-FI" sz="800" dirty="0"/>
              <a:t>Lähde: Tilastokeskus</a:t>
            </a:r>
          </a:p>
        </p:txBody>
      </p:sp>
    </p:spTree>
    <p:extLst>
      <p:ext uri="{BB962C8B-B14F-4D97-AF65-F5344CB8AC3E}">
        <p14:creationId xmlns:p14="http://schemas.microsoft.com/office/powerpoint/2010/main" val="24427726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D329611-6A22-4BD8-9BE0-B6762BB46C50}"/>
              </a:ext>
            </a:extLst>
          </p:cNvPr>
          <p:cNvSpPr>
            <a:spLocks noGrp="1"/>
          </p:cNvSpPr>
          <p:nvPr>
            <p:ph type="title"/>
          </p:nvPr>
        </p:nvSpPr>
        <p:spPr>
          <a:xfrm>
            <a:off x="628650" y="0"/>
            <a:ext cx="7886700" cy="748376"/>
          </a:xfrm>
        </p:spPr>
        <p:txBody>
          <a:bodyPr/>
          <a:lstStyle/>
          <a:p>
            <a:pPr algn="ctr"/>
            <a:r>
              <a:rPr lang="fi-FI" dirty="0"/>
              <a:t>Toteutunut väestönkehitys v. 1975–1989</a:t>
            </a:r>
          </a:p>
        </p:txBody>
      </p:sp>
      <p:graphicFrame>
        <p:nvGraphicFramePr>
          <p:cNvPr id="5" name="Sisällön paikkamerkki 4">
            <a:extLst>
              <a:ext uri="{FF2B5EF4-FFF2-40B4-BE49-F238E27FC236}">
                <a16:creationId xmlns:a16="http://schemas.microsoft.com/office/drawing/2014/main" id="{E69C88E2-D6C2-4695-9068-D3DB29B90FCB}"/>
              </a:ext>
            </a:extLst>
          </p:cNvPr>
          <p:cNvGraphicFramePr>
            <a:graphicFrameLocks noGrp="1"/>
          </p:cNvGraphicFramePr>
          <p:nvPr>
            <p:ph idx="1"/>
            <p:extLst>
              <p:ext uri="{D42A27DB-BD31-4B8C-83A1-F6EECF244321}">
                <p14:modId xmlns:p14="http://schemas.microsoft.com/office/powerpoint/2010/main" val="1446532796"/>
              </p:ext>
            </p:extLst>
          </p:nvPr>
        </p:nvGraphicFramePr>
        <p:xfrm>
          <a:off x="108000" y="743637"/>
          <a:ext cx="8928000" cy="5370725"/>
        </p:xfrm>
        <a:graphic>
          <a:graphicData uri="http://schemas.openxmlformats.org/drawingml/2006/table">
            <a:tbl>
              <a:tblPr firstRow="1"/>
              <a:tblGrid>
                <a:gridCol w="828000">
                  <a:extLst>
                    <a:ext uri="{9D8B030D-6E8A-4147-A177-3AD203B41FA5}">
                      <a16:colId xmlns:a16="http://schemas.microsoft.com/office/drawing/2014/main" val="12946990"/>
                    </a:ext>
                  </a:extLst>
                </a:gridCol>
                <a:gridCol w="540000">
                  <a:extLst>
                    <a:ext uri="{9D8B030D-6E8A-4147-A177-3AD203B41FA5}">
                      <a16:colId xmlns:a16="http://schemas.microsoft.com/office/drawing/2014/main" val="1336549877"/>
                    </a:ext>
                  </a:extLst>
                </a:gridCol>
                <a:gridCol w="540000">
                  <a:extLst>
                    <a:ext uri="{9D8B030D-6E8A-4147-A177-3AD203B41FA5}">
                      <a16:colId xmlns:a16="http://schemas.microsoft.com/office/drawing/2014/main" val="3436649261"/>
                    </a:ext>
                  </a:extLst>
                </a:gridCol>
                <a:gridCol w="540000">
                  <a:extLst>
                    <a:ext uri="{9D8B030D-6E8A-4147-A177-3AD203B41FA5}">
                      <a16:colId xmlns:a16="http://schemas.microsoft.com/office/drawing/2014/main" val="655900635"/>
                    </a:ext>
                  </a:extLst>
                </a:gridCol>
                <a:gridCol w="540000">
                  <a:extLst>
                    <a:ext uri="{9D8B030D-6E8A-4147-A177-3AD203B41FA5}">
                      <a16:colId xmlns:a16="http://schemas.microsoft.com/office/drawing/2014/main" val="1712139402"/>
                    </a:ext>
                  </a:extLst>
                </a:gridCol>
                <a:gridCol w="540000">
                  <a:extLst>
                    <a:ext uri="{9D8B030D-6E8A-4147-A177-3AD203B41FA5}">
                      <a16:colId xmlns:a16="http://schemas.microsoft.com/office/drawing/2014/main" val="733054799"/>
                    </a:ext>
                  </a:extLst>
                </a:gridCol>
                <a:gridCol w="540000">
                  <a:extLst>
                    <a:ext uri="{9D8B030D-6E8A-4147-A177-3AD203B41FA5}">
                      <a16:colId xmlns:a16="http://schemas.microsoft.com/office/drawing/2014/main" val="3259142172"/>
                    </a:ext>
                  </a:extLst>
                </a:gridCol>
                <a:gridCol w="540000">
                  <a:extLst>
                    <a:ext uri="{9D8B030D-6E8A-4147-A177-3AD203B41FA5}">
                      <a16:colId xmlns:a16="http://schemas.microsoft.com/office/drawing/2014/main" val="1205902489"/>
                    </a:ext>
                  </a:extLst>
                </a:gridCol>
                <a:gridCol w="540000">
                  <a:extLst>
                    <a:ext uri="{9D8B030D-6E8A-4147-A177-3AD203B41FA5}">
                      <a16:colId xmlns:a16="http://schemas.microsoft.com/office/drawing/2014/main" val="2969289872"/>
                    </a:ext>
                  </a:extLst>
                </a:gridCol>
                <a:gridCol w="540000">
                  <a:extLst>
                    <a:ext uri="{9D8B030D-6E8A-4147-A177-3AD203B41FA5}">
                      <a16:colId xmlns:a16="http://schemas.microsoft.com/office/drawing/2014/main" val="2054586289"/>
                    </a:ext>
                  </a:extLst>
                </a:gridCol>
                <a:gridCol w="540000">
                  <a:extLst>
                    <a:ext uri="{9D8B030D-6E8A-4147-A177-3AD203B41FA5}">
                      <a16:colId xmlns:a16="http://schemas.microsoft.com/office/drawing/2014/main" val="1987018053"/>
                    </a:ext>
                  </a:extLst>
                </a:gridCol>
                <a:gridCol w="540000">
                  <a:extLst>
                    <a:ext uri="{9D8B030D-6E8A-4147-A177-3AD203B41FA5}">
                      <a16:colId xmlns:a16="http://schemas.microsoft.com/office/drawing/2014/main" val="1474660621"/>
                    </a:ext>
                  </a:extLst>
                </a:gridCol>
                <a:gridCol w="540000">
                  <a:extLst>
                    <a:ext uri="{9D8B030D-6E8A-4147-A177-3AD203B41FA5}">
                      <a16:colId xmlns:a16="http://schemas.microsoft.com/office/drawing/2014/main" val="2040063709"/>
                    </a:ext>
                  </a:extLst>
                </a:gridCol>
                <a:gridCol w="540000">
                  <a:extLst>
                    <a:ext uri="{9D8B030D-6E8A-4147-A177-3AD203B41FA5}">
                      <a16:colId xmlns:a16="http://schemas.microsoft.com/office/drawing/2014/main" val="3330533714"/>
                    </a:ext>
                  </a:extLst>
                </a:gridCol>
                <a:gridCol w="540000">
                  <a:extLst>
                    <a:ext uri="{9D8B030D-6E8A-4147-A177-3AD203B41FA5}">
                      <a16:colId xmlns:a16="http://schemas.microsoft.com/office/drawing/2014/main" val="2845073461"/>
                    </a:ext>
                  </a:extLst>
                </a:gridCol>
                <a:gridCol w="540000">
                  <a:extLst>
                    <a:ext uri="{9D8B030D-6E8A-4147-A177-3AD203B41FA5}">
                      <a16:colId xmlns:a16="http://schemas.microsoft.com/office/drawing/2014/main" val="2117820707"/>
                    </a:ext>
                  </a:extLst>
                </a:gridCol>
              </a:tblGrid>
              <a:tr h="234000">
                <a:tc>
                  <a:txBody>
                    <a:bodyPr/>
                    <a:lstStyle/>
                    <a:p>
                      <a:pPr marL="18000" algn="l" fontAlgn="b"/>
                      <a:r>
                        <a:rPr lang="fi-FI" sz="1050" b="1" i="0" u="none" strike="noStrike" dirty="0">
                          <a:solidFill>
                            <a:srgbClr val="000000"/>
                          </a:solidFill>
                          <a:effectLst/>
                          <a:latin typeface="Calibri" panose="020F0502020204030204" pitchFamily="34" charset="0"/>
                        </a:rPr>
                        <a:t>Maakunta</a:t>
                      </a:r>
                    </a:p>
                  </a:txBody>
                  <a:tcPr marL="5305" marR="5305" marT="530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1975</a:t>
                      </a:r>
                    </a:p>
                  </a:txBody>
                  <a:tcPr marL="5305" marR="5305" marT="530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1976</a:t>
                      </a:r>
                    </a:p>
                  </a:txBody>
                  <a:tcPr marL="5305" marR="5305" marT="530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1977</a:t>
                      </a:r>
                    </a:p>
                  </a:txBody>
                  <a:tcPr marL="5305" marR="5305" marT="530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1978</a:t>
                      </a:r>
                    </a:p>
                  </a:txBody>
                  <a:tcPr marL="5305" marR="5305" marT="530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1979</a:t>
                      </a:r>
                    </a:p>
                  </a:txBody>
                  <a:tcPr marL="5305" marR="5305" marT="530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1980</a:t>
                      </a:r>
                    </a:p>
                  </a:txBody>
                  <a:tcPr marL="5305" marR="5305" marT="530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1981</a:t>
                      </a:r>
                    </a:p>
                  </a:txBody>
                  <a:tcPr marL="5305" marR="5305" marT="530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1982</a:t>
                      </a:r>
                    </a:p>
                  </a:txBody>
                  <a:tcPr marL="5305" marR="5305" marT="530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1983</a:t>
                      </a:r>
                    </a:p>
                  </a:txBody>
                  <a:tcPr marL="5305" marR="5305" marT="530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1984</a:t>
                      </a:r>
                    </a:p>
                  </a:txBody>
                  <a:tcPr marL="5305" marR="5305" marT="530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1985</a:t>
                      </a:r>
                    </a:p>
                  </a:txBody>
                  <a:tcPr marL="5305" marR="5305" marT="530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1986</a:t>
                      </a:r>
                    </a:p>
                  </a:txBody>
                  <a:tcPr marL="5305" marR="5305" marT="530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1987</a:t>
                      </a:r>
                    </a:p>
                  </a:txBody>
                  <a:tcPr marL="5305" marR="5305" marT="530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1988</a:t>
                      </a:r>
                    </a:p>
                  </a:txBody>
                  <a:tcPr marL="5305" marR="5305" marT="530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1989</a:t>
                      </a:r>
                    </a:p>
                  </a:txBody>
                  <a:tcPr marL="5305" marR="5305" marT="530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314401542"/>
                  </a:ext>
                </a:extLst>
              </a:tr>
              <a:tr h="234000">
                <a:tc>
                  <a:txBody>
                    <a:bodyPr/>
                    <a:lstStyle/>
                    <a:p>
                      <a:pPr marL="18000" algn="l" fontAlgn="b"/>
                      <a:r>
                        <a:rPr lang="fi-FI" sz="1050" b="0" i="0" u="none" strike="noStrike" dirty="0">
                          <a:solidFill>
                            <a:srgbClr val="000000"/>
                          </a:solidFill>
                          <a:effectLst/>
                          <a:latin typeface="Calibri" panose="020F0502020204030204" pitchFamily="34" charset="0"/>
                        </a:rPr>
                        <a:t>Uusimaa</a:t>
                      </a:r>
                    </a:p>
                  </a:txBody>
                  <a:tcPr marL="5305" marR="5305" marT="530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950" b="0" i="0" u="none" strike="noStrike" dirty="0">
                          <a:solidFill>
                            <a:srgbClr val="000000"/>
                          </a:solidFill>
                          <a:effectLst/>
                          <a:latin typeface="Calibri" panose="020F0502020204030204" pitchFamily="34" charset="0"/>
                        </a:rPr>
                        <a:t>1 076 886</a:t>
                      </a:r>
                    </a:p>
                  </a:txBody>
                  <a:tcPr marL="5305" marR="5305" marT="5305"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950" b="0" i="0" u="none" strike="noStrike" dirty="0">
                          <a:solidFill>
                            <a:srgbClr val="000000"/>
                          </a:solidFill>
                          <a:effectLst/>
                          <a:latin typeface="Calibri" panose="020F0502020204030204" pitchFamily="34" charset="0"/>
                        </a:rPr>
                        <a:t>1 083 628</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950" b="0" i="0" u="none" strike="noStrike" dirty="0">
                          <a:solidFill>
                            <a:srgbClr val="000000"/>
                          </a:solidFill>
                          <a:effectLst/>
                          <a:latin typeface="Calibri" panose="020F0502020204030204" pitchFamily="34" charset="0"/>
                        </a:rPr>
                        <a:t>1 089 421</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950" b="0" i="0" u="none" strike="noStrike">
                          <a:solidFill>
                            <a:srgbClr val="000000"/>
                          </a:solidFill>
                          <a:effectLst/>
                          <a:latin typeface="Calibri" panose="020F0502020204030204" pitchFamily="34" charset="0"/>
                        </a:rPr>
                        <a:t>1 095 752</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950" b="0" i="0" u="none" strike="noStrike">
                          <a:solidFill>
                            <a:srgbClr val="000000"/>
                          </a:solidFill>
                          <a:effectLst/>
                          <a:latin typeface="Calibri" panose="020F0502020204030204" pitchFamily="34" charset="0"/>
                        </a:rPr>
                        <a:t>1 104 531</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950" b="0" i="0" u="none" strike="noStrike" dirty="0">
                          <a:solidFill>
                            <a:srgbClr val="000000"/>
                          </a:solidFill>
                          <a:effectLst/>
                          <a:latin typeface="Calibri" panose="020F0502020204030204" pitchFamily="34" charset="0"/>
                        </a:rPr>
                        <a:t>1 113 307</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950" b="0" i="0" u="none" strike="noStrike">
                          <a:solidFill>
                            <a:srgbClr val="000000"/>
                          </a:solidFill>
                          <a:effectLst/>
                          <a:latin typeface="Calibri" panose="020F0502020204030204" pitchFamily="34" charset="0"/>
                        </a:rPr>
                        <a:t>1 123 484</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950" b="0" i="0" u="none" strike="noStrike">
                          <a:solidFill>
                            <a:srgbClr val="000000"/>
                          </a:solidFill>
                          <a:effectLst/>
                          <a:latin typeface="Calibri" panose="020F0502020204030204" pitchFamily="34" charset="0"/>
                        </a:rPr>
                        <a:t>1 135 687</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950" b="0" i="0" u="none" strike="noStrike">
                          <a:solidFill>
                            <a:srgbClr val="000000"/>
                          </a:solidFill>
                          <a:effectLst/>
                          <a:latin typeface="Calibri" panose="020F0502020204030204" pitchFamily="34" charset="0"/>
                        </a:rPr>
                        <a:t>1 147 674</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950" b="0" i="0" u="none" strike="noStrike" dirty="0">
                          <a:solidFill>
                            <a:srgbClr val="000000"/>
                          </a:solidFill>
                          <a:effectLst/>
                          <a:latin typeface="Calibri" panose="020F0502020204030204" pitchFamily="34" charset="0"/>
                        </a:rPr>
                        <a:t>1 160 087</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950" b="0" i="0" u="none" strike="noStrike">
                          <a:solidFill>
                            <a:srgbClr val="000000"/>
                          </a:solidFill>
                          <a:effectLst/>
                          <a:latin typeface="Calibri" panose="020F0502020204030204" pitchFamily="34" charset="0"/>
                        </a:rPr>
                        <a:t>1 172 605</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950" b="0" i="0" u="none" strike="noStrike">
                          <a:solidFill>
                            <a:srgbClr val="000000"/>
                          </a:solidFill>
                          <a:effectLst/>
                          <a:latin typeface="Calibri" panose="020F0502020204030204" pitchFamily="34" charset="0"/>
                        </a:rPr>
                        <a:t>1 185 253</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950" b="0" i="0" u="none" strike="noStrike">
                          <a:solidFill>
                            <a:srgbClr val="000000"/>
                          </a:solidFill>
                          <a:effectLst/>
                          <a:latin typeface="Calibri" panose="020F0502020204030204" pitchFamily="34" charset="0"/>
                        </a:rPr>
                        <a:t>1 199 530</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950" b="0" i="0" u="none" strike="noStrike">
                          <a:solidFill>
                            <a:srgbClr val="000000"/>
                          </a:solidFill>
                          <a:effectLst/>
                          <a:latin typeface="Calibri" panose="020F0502020204030204" pitchFamily="34" charset="0"/>
                        </a:rPr>
                        <a:t>1 210 941</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950" b="0" i="0" u="none" strike="noStrike" dirty="0">
                          <a:solidFill>
                            <a:srgbClr val="000000"/>
                          </a:solidFill>
                          <a:effectLst/>
                          <a:latin typeface="Calibri" panose="020F0502020204030204" pitchFamily="34" charset="0"/>
                        </a:rPr>
                        <a:t>1 219 864</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43901754"/>
                  </a:ext>
                </a:extLst>
              </a:tr>
              <a:tr h="234000">
                <a:tc>
                  <a:txBody>
                    <a:bodyPr/>
                    <a:lstStyle/>
                    <a:p>
                      <a:pPr marL="18000" algn="l" fontAlgn="b"/>
                      <a:r>
                        <a:rPr lang="fi-FI" sz="1050" b="0" i="0" u="none" strike="noStrike" dirty="0">
                          <a:solidFill>
                            <a:srgbClr val="000000"/>
                          </a:solidFill>
                          <a:effectLst/>
                          <a:latin typeface="Calibri" panose="020F0502020204030204" pitchFamily="34" charset="0"/>
                        </a:rPr>
                        <a:t>Varsinais-Suomi</a:t>
                      </a:r>
                    </a:p>
                  </a:txBody>
                  <a:tcPr marL="5305" marR="5305" marT="530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a:solidFill>
                            <a:srgbClr val="000000"/>
                          </a:solidFill>
                          <a:effectLst/>
                          <a:latin typeface="Calibri" panose="020F0502020204030204" pitchFamily="34" charset="0"/>
                        </a:rPr>
                        <a:t>402 199</a:t>
                      </a:r>
                    </a:p>
                  </a:txBody>
                  <a:tcPr marL="5305" marR="5305" marT="5305"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dirty="0">
                          <a:solidFill>
                            <a:srgbClr val="000000"/>
                          </a:solidFill>
                          <a:effectLst/>
                          <a:latin typeface="Calibri" panose="020F0502020204030204" pitchFamily="34" charset="0"/>
                        </a:rPr>
                        <a:t>403 339</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dirty="0">
                          <a:solidFill>
                            <a:srgbClr val="000000"/>
                          </a:solidFill>
                          <a:effectLst/>
                          <a:latin typeface="Calibri" panose="020F0502020204030204" pitchFamily="34" charset="0"/>
                        </a:rPr>
                        <a:t>404 991</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dirty="0">
                          <a:solidFill>
                            <a:srgbClr val="000000"/>
                          </a:solidFill>
                          <a:effectLst/>
                          <a:latin typeface="Calibri" panose="020F0502020204030204" pitchFamily="34" charset="0"/>
                        </a:rPr>
                        <a:t>405 003</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a:solidFill>
                            <a:srgbClr val="000000"/>
                          </a:solidFill>
                          <a:effectLst/>
                          <a:latin typeface="Calibri" panose="020F0502020204030204" pitchFamily="34" charset="0"/>
                        </a:rPr>
                        <a:t>405 431</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a:solidFill>
                            <a:srgbClr val="000000"/>
                          </a:solidFill>
                          <a:effectLst/>
                          <a:latin typeface="Calibri" panose="020F0502020204030204" pitchFamily="34" charset="0"/>
                        </a:rPr>
                        <a:t>406 360</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a:solidFill>
                            <a:srgbClr val="000000"/>
                          </a:solidFill>
                          <a:effectLst/>
                          <a:latin typeface="Calibri" panose="020F0502020204030204" pitchFamily="34" charset="0"/>
                        </a:rPr>
                        <a:t>407 778</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a:solidFill>
                            <a:srgbClr val="000000"/>
                          </a:solidFill>
                          <a:effectLst/>
                          <a:latin typeface="Calibri" panose="020F0502020204030204" pitchFamily="34" charset="0"/>
                        </a:rPr>
                        <a:t>409 701</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a:solidFill>
                            <a:srgbClr val="000000"/>
                          </a:solidFill>
                          <a:effectLst/>
                          <a:latin typeface="Calibri" panose="020F0502020204030204" pitchFamily="34" charset="0"/>
                        </a:rPr>
                        <a:t>411 842</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a:solidFill>
                            <a:srgbClr val="000000"/>
                          </a:solidFill>
                          <a:effectLst/>
                          <a:latin typeface="Calibri" panose="020F0502020204030204" pitchFamily="34" charset="0"/>
                        </a:rPr>
                        <a:t>414 127</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dirty="0">
                          <a:solidFill>
                            <a:srgbClr val="000000"/>
                          </a:solidFill>
                          <a:effectLst/>
                          <a:latin typeface="Calibri" panose="020F0502020204030204" pitchFamily="34" charset="0"/>
                        </a:rPr>
                        <a:t>415 899</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dirty="0">
                          <a:solidFill>
                            <a:srgbClr val="000000"/>
                          </a:solidFill>
                          <a:effectLst/>
                          <a:latin typeface="Calibri" panose="020F0502020204030204" pitchFamily="34" charset="0"/>
                        </a:rPr>
                        <a:t>417 540</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dirty="0">
                          <a:solidFill>
                            <a:srgbClr val="000000"/>
                          </a:solidFill>
                          <a:effectLst/>
                          <a:latin typeface="Calibri" panose="020F0502020204030204" pitchFamily="34" charset="0"/>
                        </a:rPr>
                        <a:t>419 059</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dirty="0">
                          <a:solidFill>
                            <a:srgbClr val="000000"/>
                          </a:solidFill>
                          <a:effectLst/>
                          <a:latin typeface="Calibri" panose="020F0502020204030204" pitchFamily="34" charset="0"/>
                        </a:rPr>
                        <a:t>421 591</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dirty="0">
                          <a:solidFill>
                            <a:srgbClr val="000000"/>
                          </a:solidFill>
                          <a:effectLst/>
                          <a:latin typeface="Calibri" panose="020F0502020204030204" pitchFamily="34" charset="0"/>
                        </a:rPr>
                        <a:t>423 659</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47289718"/>
                  </a:ext>
                </a:extLst>
              </a:tr>
              <a:tr h="234000">
                <a:tc>
                  <a:txBody>
                    <a:bodyPr/>
                    <a:lstStyle/>
                    <a:p>
                      <a:pPr marL="18000" algn="l" fontAlgn="b"/>
                      <a:r>
                        <a:rPr lang="fi-FI" sz="1050" b="0" i="0" u="none" strike="noStrike">
                          <a:solidFill>
                            <a:srgbClr val="000000"/>
                          </a:solidFill>
                          <a:effectLst/>
                          <a:latin typeface="Calibri" panose="020F0502020204030204" pitchFamily="34" charset="0"/>
                        </a:rPr>
                        <a:t>Satakunta</a:t>
                      </a:r>
                    </a:p>
                  </a:txBody>
                  <a:tcPr marL="5305" marR="5305" marT="530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dirty="0">
                          <a:solidFill>
                            <a:srgbClr val="000000"/>
                          </a:solidFill>
                          <a:effectLst/>
                          <a:latin typeface="Calibri" panose="020F0502020204030204" pitchFamily="34" charset="0"/>
                        </a:rPr>
                        <a:t>241 538</a:t>
                      </a:r>
                    </a:p>
                  </a:txBody>
                  <a:tcPr marL="5305" marR="5305" marT="5305"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dirty="0">
                          <a:solidFill>
                            <a:srgbClr val="000000"/>
                          </a:solidFill>
                          <a:effectLst/>
                          <a:latin typeface="Calibri" panose="020F0502020204030204" pitchFamily="34" charset="0"/>
                        </a:rPr>
                        <a:t>242 484</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a:solidFill>
                            <a:srgbClr val="000000"/>
                          </a:solidFill>
                          <a:effectLst/>
                          <a:latin typeface="Calibri" panose="020F0502020204030204" pitchFamily="34" charset="0"/>
                        </a:rPr>
                        <a:t>242 837</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dirty="0">
                          <a:solidFill>
                            <a:srgbClr val="000000"/>
                          </a:solidFill>
                          <a:effectLst/>
                          <a:latin typeface="Calibri" panose="020F0502020204030204" pitchFamily="34" charset="0"/>
                        </a:rPr>
                        <a:t>243 188</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a:solidFill>
                            <a:srgbClr val="000000"/>
                          </a:solidFill>
                          <a:effectLst/>
                          <a:latin typeface="Calibri" panose="020F0502020204030204" pitchFamily="34" charset="0"/>
                        </a:rPr>
                        <a:t>243 374</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a:solidFill>
                            <a:srgbClr val="000000"/>
                          </a:solidFill>
                          <a:effectLst/>
                          <a:latin typeface="Calibri" panose="020F0502020204030204" pitchFamily="34" charset="0"/>
                        </a:rPr>
                        <a:t>243 839</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a:solidFill>
                            <a:srgbClr val="000000"/>
                          </a:solidFill>
                          <a:effectLst/>
                          <a:latin typeface="Calibri" panose="020F0502020204030204" pitchFamily="34" charset="0"/>
                        </a:rPr>
                        <a:t>244 333</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dirty="0">
                          <a:solidFill>
                            <a:srgbClr val="000000"/>
                          </a:solidFill>
                          <a:effectLst/>
                          <a:latin typeface="Calibri" panose="020F0502020204030204" pitchFamily="34" charset="0"/>
                        </a:rPr>
                        <a:t>244 828</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a:solidFill>
                            <a:srgbClr val="000000"/>
                          </a:solidFill>
                          <a:effectLst/>
                          <a:latin typeface="Calibri" panose="020F0502020204030204" pitchFamily="34" charset="0"/>
                        </a:rPr>
                        <a:t>245 138</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a:solidFill>
                            <a:srgbClr val="000000"/>
                          </a:solidFill>
                          <a:effectLst/>
                          <a:latin typeface="Calibri" panose="020F0502020204030204" pitchFamily="34" charset="0"/>
                        </a:rPr>
                        <a:t>245 547</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a:solidFill>
                            <a:srgbClr val="000000"/>
                          </a:solidFill>
                          <a:effectLst/>
                          <a:latin typeface="Calibri" panose="020F0502020204030204" pitchFamily="34" charset="0"/>
                        </a:rPr>
                        <a:t>244 717</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a:solidFill>
                            <a:srgbClr val="000000"/>
                          </a:solidFill>
                          <a:effectLst/>
                          <a:latin typeface="Calibri" panose="020F0502020204030204" pitchFamily="34" charset="0"/>
                        </a:rPr>
                        <a:t>243 849</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a:solidFill>
                            <a:srgbClr val="000000"/>
                          </a:solidFill>
                          <a:effectLst/>
                          <a:latin typeface="Calibri" panose="020F0502020204030204" pitchFamily="34" charset="0"/>
                        </a:rPr>
                        <a:t>242 794</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a:solidFill>
                            <a:srgbClr val="000000"/>
                          </a:solidFill>
                          <a:effectLst/>
                          <a:latin typeface="Calibri" panose="020F0502020204030204" pitchFamily="34" charset="0"/>
                        </a:rPr>
                        <a:t>241 805</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a:solidFill>
                            <a:srgbClr val="000000"/>
                          </a:solidFill>
                          <a:effectLst/>
                          <a:latin typeface="Calibri" panose="020F0502020204030204" pitchFamily="34" charset="0"/>
                        </a:rPr>
                        <a:t>240 925</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84127318"/>
                  </a:ext>
                </a:extLst>
              </a:tr>
              <a:tr h="234000">
                <a:tc>
                  <a:txBody>
                    <a:bodyPr/>
                    <a:lstStyle/>
                    <a:p>
                      <a:pPr marL="18000" algn="l" fontAlgn="b"/>
                      <a:r>
                        <a:rPr lang="fi-FI" sz="1050" b="0" i="0" u="none" strike="noStrike" dirty="0">
                          <a:solidFill>
                            <a:srgbClr val="000000"/>
                          </a:solidFill>
                          <a:effectLst/>
                          <a:latin typeface="Calibri" panose="020F0502020204030204" pitchFamily="34" charset="0"/>
                        </a:rPr>
                        <a:t>Kanta-Häme</a:t>
                      </a:r>
                    </a:p>
                  </a:txBody>
                  <a:tcPr marL="5305" marR="5305" marT="530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a:solidFill>
                            <a:srgbClr val="000000"/>
                          </a:solidFill>
                          <a:effectLst/>
                          <a:latin typeface="Calibri" panose="020F0502020204030204" pitchFamily="34" charset="0"/>
                        </a:rPr>
                        <a:t>155 506</a:t>
                      </a:r>
                    </a:p>
                  </a:txBody>
                  <a:tcPr marL="5305" marR="5305" marT="5305"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a:solidFill>
                            <a:srgbClr val="000000"/>
                          </a:solidFill>
                          <a:effectLst/>
                          <a:latin typeface="Calibri" panose="020F0502020204030204" pitchFamily="34" charset="0"/>
                        </a:rPr>
                        <a:t>155 396</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dirty="0">
                          <a:solidFill>
                            <a:srgbClr val="000000"/>
                          </a:solidFill>
                          <a:effectLst/>
                          <a:latin typeface="Calibri" panose="020F0502020204030204" pitchFamily="34" charset="0"/>
                        </a:rPr>
                        <a:t>155 408</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a:solidFill>
                            <a:srgbClr val="000000"/>
                          </a:solidFill>
                          <a:effectLst/>
                          <a:latin typeface="Calibri" panose="020F0502020204030204" pitchFamily="34" charset="0"/>
                        </a:rPr>
                        <a:t>155 376</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dirty="0">
                          <a:solidFill>
                            <a:srgbClr val="000000"/>
                          </a:solidFill>
                          <a:effectLst/>
                          <a:latin typeface="Calibri" panose="020F0502020204030204" pitchFamily="34" charset="0"/>
                        </a:rPr>
                        <a:t>155 178</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a:solidFill>
                            <a:srgbClr val="000000"/>
                          </a:solidFill>
                          <a:effectLst/>
                          <a:latin typeface="Calibri" panose="020F0502020204030204" pitchFamily="34" charset="0"/>
                        </a:rPr>
                        <a:t>155 348</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a:solidFill>
                            <a:srgbClr val="000000"/>
                          </a:solidFill>
                          <a:effectLst/>
                          <a:latin typeface="Calibri" panose="020F0502020204030204" pitchFamily="34" charset="0"/>
                        </a:rPr>
                        <a:t>155 554</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a:solidFill>
                            <a:srgbClr val="000000"/>
                          </a:solidFill>
                          <a:effectLst/>
                          <a:latin typeface="Calibri" panose="020F0502020204030204" pitchFamily="34" charset="0"/>
                        </a:rPr>
                        <a:t>155 879</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a:solidFill>
                            <a:srgbClr val="000000"/>
                          </a:solidFill>
                          <a:effectLst/>
                          <a:latin typeface="Calibri" panose="020F0502020204030204" pitchFamily="34" charset="0"/>
                        </a:rPr>
                        <a:t>157 061</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a:solidFill>
                            <a:srgbClr val="000000"/>
                          </a:solidFill>
                          <a:effectLst/>
                          <a:latin typeface="Calibri" panose="020F0502020204030204" pitchFamily="34" charset="0"/>
                        </a:rPr>
                        <a:t>157 598</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a:solidFill>
                            <a:srgbClr val="000000"/>
                          </a:solidFill>
                          <a:effectLst/>
                          <a:latin typeface="Calibri" panose="020F0502020204030204" pitchFamily="34" charset="0"/>
                        </a:rPr>
                        <a:t>157 901</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a:solidFill>
                            <a:srgbClr val="000000"/>
                          </a:solidFill>
                          <a:effectLst/>
                          <a:latin typeface="Calibri" panose="020F0502020204030204" pitchFamily="34" charset="0"/>
                        </a:rPr>
                        <a:t>158 335</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a:solidFill>
                            <a:srgbClr val="000000"/>
                          </a:solidFill>
                          <a:effectLst/>
                          <a:latin typeface="Calibri" panose="020F0502020204030204" pitchFamily="34" charset="0"/>
                        </a:rPr>
                        <a:t>158 739</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a:solidFill>
                            <a:srgbClr val="000000"/>
                          </a:solidFill>
                          <a:effectLst/>
                          <a:latin typeface="Calibri" panose="020F0502020204030204" pitchFamily="34" charset="0"/>
                        </a:rPr>
                        <a:t>159 709</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a:solidFill>
                            <a:srgbClr val="000000"/>
                          </a:solidFill>
                          <a:effectLst/>
                          <a:latin typeface="Calibri" panose="020F0502020204030204" pitchFamily="34" charset="0"/>
                        </a:rPr>
                        <a:t>161 181</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36780967"/>
                  </a:ext>
                </a:extLst>
              </a:tr>
              <a:tr h="234000">
                <a:tc>
                  <a:txBody>
                    <a:bodyPr/>
                    <a:lstStyle/>
                    <a:p>
                      <a:pPr marL="18000" algn="l" fontAlgn="b"/>
                      <a:r>
                        <a:rPr lang="fi-FI" sz="1050" b="0" i="0" u="none" strike="noStrike" dirty="0">
                          <a:solidFill>
                            <a:srgbClr val="000000"/>
                          </a:solidFill>
                          <a:effectLst/>
                          <a:latin typeface="Calibri" panose="020F0502020204030204" pitchFamily="34" charset="0"/>
                        </a:rPr>
                        <a:t>Pirkanmaa</a:t>
                      </a:r>
                    </a:p>
                  </a:txBody>
                  <a:tcPr marL="5305" marR="5305" marT="530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a:solidFill>
                            <a:srgbClr val="000000"/>
                          </a:solidFill>
                          <a:effectLst/>
                          <a:latin typeface="Calibri" panose="020F0502020204030204" pitchFamily="34" charset="0"/>
                        </a:rPr>
                        <a:t>412 873</a:t>
                      </a:r>
                    </a:p>
                  </a:txBody>
                  <a:tcPr marL="5305" marR="5305" marT="5305"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a:solidFill>
                            <a:srgbClr val="000000"/>
                          </a:solidFill>
                          <a:effectLst/>
                          <a:latin typeface="Calibri" panose="020F0502020204030204" pitchFamily="34" charset="0"/>
                        </a:rPr>
                        <a:t>412 389</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a:solidFill>
                            <a:srgbClr val="000000"/>
                          </a:solidFill>
                          <a:effectLst/>
                          <a:latin typeface="Calibri" panose="020F0502020204030204" pitchFamily="34" charset="0"/>
                        </a:rPr>
                        <a:t>412 788</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dirty="0">
                          <a:solidFill>
                            <a:srgbClr val="000000"/>
                          </a:solidFill>
                          <a:effectLst/>
                          <a:latin typeface="Calibri" panose="020F0502020204030204" pitchFamily="34" charset="0"/>
                        </a:rPr>
                        <a:t>412 383</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a:solidFill>
                            <a:srgbClr val="000000"/>
                          </a:solidFill>
                          <a:effectLst/>
                          <a:latin typeface="Calibri" panose="020F0502020204030204" pitchFamily="34" charset="0"/>
                        </a:rPr>
                        <a:t>413 434</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dirty="0">
                          <a:solidFill>
                            <a:srgbClr val="000000"/>
                          </a:solidFill>
                          <a:effectLst/>
                          <a:latin typeface="Calibri" panose="020F0502020204030204" pitchFamily="34" charset="0"/>
                        </a:rPr>
                        <a:t>414 507</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dirty="0">
                          <a:solidFill>
                            <a:srgbClr val="000000"/>
                          </a:solidFill>
                          <a:effectLst/>
                          <a:latin typeface="Calibri" panose="020F0502020204030204" pitchFamily="34" charset="0"/>
                        </a:rPr>
                        <a:t>416 064</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a:solidFill>
                            <a:srgbClr val="000000"/>
                          </a:solidFill>
                          <a:effectLst/>
                          <a:latin typeface="Calibri" panose="020F0502020204030204" pitchFamily="34" charset="0"/>
                        </a:rPr>
                        <a:t>417 759</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a:solidFill>
                            <a:srgbClr val="000000"/>
                          </a:solidFill>
                          <a:effectLst/>
                          <a:latin typeface="Calibri" panose="020F0502020204030204" pitchFamily="34" charset="0"/>
                        </a:rPr>
                        <a:t>419 342</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a:solidFill>
                            <a:srgbClr val="000000"/>
                          </a:solidFill>
                          <a:effectLst/>
                          <a:latin typeface="Calibri" panose="020F0502020204030204" pitchFamily="34" charset="0"/>
                        </a:rPr>
                        <a:t>421 098</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a:solidFill>
                            <a:srgbClr val="000000"/>
                          </a:solidFill>
                          <a:effectLst/>
                          <a:latin typeface="Calibri" panose="020F0502020204030204" pitchFamily="34" charset="0"/>
                        </a:rPr>
                        <a:t>422 606</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a:solidFill>
                            <a:srgbClr val="000000"/>
                          </a:solidFill>
                          <a:effectLst/>
                          <a:latin typeface="Calibri" panose="020F0502020204030204" pitchFamily="34" charset="0"/>
                        </a:rPr>
                        <a:t>424 291</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a:solidFill>
                            <a:srgbClr val="000000"/>
                          </a:solidFill>
                          <a:effectLst/>
                          <a:latin typeface="Calibri" panose="020F0502020204030204" pitchFamily="34" charset="0"/>
                        </a:rPr>
                        <a:t>425 231</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a:solidFill>
                            <a:srgbClr val="000000"/>
                          </a:solidFill>
                          <a:effectLst/>
                          <a:latin typeface="Calibri" panose="020F0502020204030204" pitchFamily="34" charset="0"/>
                        </a:rPr>
                        <a:t>426 960</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a:solidFill>
                            <a:srgbClr val="000000"/>
                          </a:solidFill>
                          <a:effectLst/>
                          <a:latin typeface="Calibri" panose="020F0502020204030204" pitchFamily="34" charset="0"/>
                        </a:rPr>
                        <a:t>428 740</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98886245"/>
                  </a:ext>
                </a:extLst>
              </a:tr>
              <a:tr h="234000">
                <a:tc>
                  <a:txBody>
                    <a:bodyPr/>
                    <a:lstStyle/>
                    <a:p>
                      <a:pPr marL="18000" algn="l" fontAlgn="b"/>
                      <a:r>
                        <a:rPr lang="fi-FI" sz="1050" b="0" i="0" u="none" strike="noStrike">
                          <a:solidFill>
                            <a:srgbClr val="000000"/>
                          </a:solidFill>
                          <a:effectLst/>
                          <a:latin typeface="Calibri" panose="020F0502020204030204" pitchFamily="34" charset="0"/>
                        </a:rPr>
                        <a:t>Päijät-Häme</a:t>
                      </a:r>
                    </a:p>
                  </a:txBody>
                  <a:tcPr marL="5305" marR="5305" marT="530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a:solidFill>
                            <a:srgbClr val="000000"/>
                          </a:solidFill>
                          <a:effectLst/>
                          <a:latin typeface="Calibri" panose="020F0502020204030204" pitchFamily="34" charset="0"/>
                        </a:rPr>
                        <a:t>197 924</a:t>
                      </a:r>
                    </a:p>
                  </a:txBody>
                  <a:tcPr marL="5305" marR="5305" marT="5305"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a:solidFill>
                            <a:srgbClr val="000000"/>
                          </a:solidFill>
                          <a:effectLst/>
                          <a:latin typeface="Calibri" panose="020F0502020204030204" pitchFamily="34" charset="0"/>
                        </a:rPr>
                        <a:t>198 813</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dirty="0">
                          <a:solidFill>
                            <a:srgbClr val="000000"/>
                          </a:solidFill>
                          <a:effectLst/>
                          <a:latin typeface="Calibri" panose="020F0502020204030204" pitchFamily="34" charset="0"/>
                        </a:rPr>
                        <a:t>199 487</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a:solidFill>
                            <a:srgbClr val="000000"/>
                          </a:solidFill>
                          <a:effectLst/>
                          <a:latin typeface="Calibri" panose="020F0502020204030204" pitchFamily="34" charset="0"/>
                        </a:rPr>
                        <a:t>199 896</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a:solidFill>
                            <a:srgbClr val="000000"/>
                          </a:solidFill>
                          <a:effectLst/>
                          <a:latin typeface="Calibri" panose="020F0502020204030204" pitchFamily="34" charset="0"/>
                        </a:rPr>
                        <a:t>200 082</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a:solidFill>
                            <a:srgbClr val="000000"/>
                          </a:solidFill>
                          <a:effectLst/>
                          <a:latin typeface="Calibri" panose="020F0502020204030204" pitchFamily="34" charset="0"/>
                        </a:rPr>
                        <a:t>200 352</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a:solidFill>
                            <a:srgbClr val="000000"/>
                          </a:solidFill>
                          <a:effectLst/>
                          <a:latin typeface="Calibri" panose="020F0502020204030204" pitchFamily="34" charset="0"/>
                        </a:rPr>
                        <a:t>200 636</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dirty="0">
                          <a:solidFill>
                            <a:srgbClr val="000000"/>
                          </a:solidFill>
                          <a:effectLst/>
                          <a:latin typeface="Calibri" panose="020F0502020204030204" pitchFamily="34" charset="0"/>
                        </a:rPr>
                        <a:t>200 848</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a:solidFill>
                            <a:srgbClr val="000000"/>
                          </a:solidFill>
                          <a:effectLst/>
                          <a:latin typeface="Calibri" panose="020F0502020204030204" pitchFamily="34" charset="0"/>
                        </a:rPr>
                        <a:t>201 473</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a:solidFill>
                            <a:srgbClr val="000000"/>
                          </a:solidFill>
                          <a:effectLst/>
                          <a:latin typeface="Calibri" panose="020F0502020204030204" pitchFamily="34" charset="0"/>
                        </a:rPr>
                        <a:t>202 333</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a:solidFill>
                            <a:srgbClr val="000000"/>
                          </a:solidFill>
                          <a:effectLst/>
                          <a:latin typeface="Calibri" panose="020F0502020204030204" pitchFamily="34" charset="0"/>
                        </a:rPr>
                        <a:t>202 731</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a:solidFill>
                            <a:srgbClr val="000000"/>
                          </a:solidFill>
                          <a:effectLst/>
                          <a:latin typeface="Calibri" panose="020F0502020204030204" pitchFamily="34" charset="0"/>
                        </a:rPr>
                        <a:t>202 826</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a:solidFill>
                            <a:srgbClr val="000000"/>
                          </a:solidFill>
                          <a:effectLst/>
                          <a:latin typeface="Calibri" panose="020F0502020204030204" pitchFamily="34" charset="0"/>
                        </a:rPr>
                        <a:t>202 777</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a:solidFill>
                            <a:srgbClr val="000000"/>
                          </a:solidFill>
                          <a:effectLst/>
                          <a:latin typeface="Calibri" panose="020F0502020204030204" pitchFamily="34" charset="0"/>
                        </a:rPr>
                        <a:t>203 219</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a:solidFill>
                            <a:srgbClr val="000000"/>
                          </a:solidFill>
                          <a:effectLst/>
                          <a:latin typeface="Calibri" panose="020F0502020204030204" pitchFamily="34" charset="0"/>
                        </a:rPr>
                        <a:t>204 146</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58069171"/>
                  </a:ext>
                </a:extLst>
              </a:tr>
              <a:tr h="234000">
                <a:tc>
                  <a:txBody>
                    <a:bodyPr/>
                    <a:lstStyle/>
                    <a:p>
                      <a:pPr marL="18000" algn="l" fontAlgn="b"/>
                      <a:r>
                        <a:rPr lang="fi-FI" sz="1050" b="0" i="0" u="none" strike="noStrike" dirty="0">
                          <a:solidFill>
                            <a:srgbClr val="000000"/>
                          </a:solidFill>
                          <a:effectLst/>
                          <a:latin typeface="Calibri" panose="020F0502020204030204" pitchFamily="34" charset="0"/>
                        </a:rPr>
                        <a:t>Kymenlaakso</a:t>
                      </a:r>
                    </a:p>
                  </a:txBody>
                  <a:tcPr marL="5305" marR="5305" marT="530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a:solidFill>
                            <a:srgbClr val="000000"/>
                          </a:solidFill>
                          <a:effectLst/>
                          <a:latin typeface="Calibri" panose="020F0502020204030204" pitchFamily="34" charset="0"/>
                        </a:rPr>
                        <a:t>192 345</a:t>
                      </a:r>
                    </a:p>
                  </a:txBody>
                  <a:tcPr marL="5305" marR="5305" marT="5305"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a:solidFill>
                            <a:srgbClr val="000000"/>
                          </a:solidFill>
                          <a:effectLst/>
                          <a:latin typeface="Calibri" panose="020F0502020204030204" pitchFamily="34" charset="0"/>
                        </a:rPr>
                        <a:t>192 344</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a:solidFill>
                            <a:srgbClr val="000000"/>
                          </a:solidFill>
                          <a:effectLst/>
                          <a:latin typeface="Calibri" panose="020F0502020204030204" pitchFamily="34" charset="0"/>
                        </a:rPr>
                        <a:t>192 242</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dirty="0">
                          <a:solidFill>
                            <a:srgbClr val="000000"/>
                          </a:solidFill>
                          <a:effectLst/>
                          <a:latin typeface="Calibri" panose="020F0502020204030204" pitchFamily="34" charset="0"/>
                        </a:rPr>
                        <a:t>191 852</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a:solidFill>
                            <a:srgbClr val="000000"/>
                          </a:solidFill>
                          <a:effectLst/>
                          <a:latin typeface="Calibri" panose="020F0502020204030204" pitchFamily="34" charset="0"/>
                        </a:rPr>
                        <a:t>191 563</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a:solidFill>
                            <a:srgbClr val="000000"/>
                          </a:solidFill>
                          <a:effectLst/>
                          <a:latin typeface="Calibri" panose="020F0502020204030204" pitchFamily="34" charset="0"/>
                        </a:rPr>
                        <a:t>191 222</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a:solidFill>
                            <a:srgbClr val="000000"/>
                          </a:solidFill>
                          <a:effectLst/>
                          <a:latin typeface="Calibri" panose="020F0502020204030204" pitchFamily="34" charset="0"/>
                        </a:rPr>
                        <a:t>191 115</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dirty="0">
                          <a:solidFill>
                            <a:srgbClr val="000000"/>
                          </a:solidFill>
                          <a:effectLst/>
                          <a:latin typeface="Calibri" panose="020F0502020204030204" pitchFamily="34" charset="0"/>
                        </a:rPr>
                        <a:t>191 042</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dirty="0">
                          <a:solidFill>
                            <a:srgbClr val="000000"/>
                          </a:solidFill>
                          <a:effectLst/>
                          <a:latin typeface="Calibri" panose="020F0502020204030204" pitchFamily="34" charset="0"/>
                        </a:rPr>
                        <a:t>190 555</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a:solidFill>
                            <a:srgbClr val="000000"/>
                          </a:solidFill>
                          <a:effectLst/>
                          <a:latin typeface="Calibri" panose="020F0502020204030204" pitchFamily="34" charset="0"/>
                        </a:rPr>
                        <a:t>190 214</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a:solidFill>
                            <a:srgbClr val="000000"/>
                          </a:solidFill>
                          <a:effectLst/>
                          <a:latin typeface="Calibri" panose="020F0502020204030204" pitchFamily="34" charset="0"/>
                        </a:rPr>
                        <a:t>189 652</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a:solidFill>
                            <a:srgbClr val="000000"/>
                          </a:solidFill>
                          <a:effectLst/>
                          <a:latin typeface="Calibri" panose="020F0502020204030204" pitchFamily="34" charset="0"/>
                        </a:rPr>
                        <a:t>188 624</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a:solidFill>
                            <a:srgbClr val="000000"/>
                          </a:solidFill>
                          <a:effectLst/>
                          <a:latin typeface="Calibri" panose="020F0502020204030204" pitchFamily="34" charset="0"/>
                        </a:rPr>
                        <a:t>187 544</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a:solidFill>
                            <a:srgbClr val="000000"/>
                          </a:solidFill>
                          <a:effectLst/>
                          <a:latin typeface="Calibri" panose="020F0502020204030204" pitchFamily="34" charset="0"/>
                        </a:rPr>
                        <a:t>186 726</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a:solidFill>
                            <a:srgbClr val="000000"/>
                          </a:solidFill>
                          <a:effectLst/>
                          <a:latin typeface="Calibri" panose="020F0502020204030204" pitchFamily="34" charset="0"/>
                        </a:rPr>
                        <a:t>186 368</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559590808"/>
                  </a:ext>
                </a:extLst>
              </a:tr>
              <a:tr h="234000">
                <a:tc>
                  <a:txBody>
                    <a:bodyPr/>
                    <a:lstStyle/>
                    <a:p>
                      <a:pPr marL="18000" algn="l" fontAlgn="b"/>
                      <a:r>
                        <a:rPr lang="fi-FI" sz="1050" b="0" i="0" u="none" strike="noStrike" dirty="0">
                          <a:solidFill>
                            <a:srgbClr val="000000"/>
                          </a:solidFill>
                          <a:effectLst/>
                          <a:latin typeface="Calibri" panose="020F0502020204030204" pitchFamily="34" charset="0"/>
                        </a:rPr>
                        <a:t>Etelä-Karjala</a:t>
                      </a:r>
                    </a:p>
                  </a:txBody>
                  <a:tcPr marL="5305" marR="5305" marT="530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dirty="0">
                          <a:solidFill>
                            <a:srgbClr val="000000"/>
                          </a:solidFill>
                          <a:effectLst/>
                          <a:latin typeface="Calibri" panose="020F0502020204030204" pitchFamily="34" charset="0"/>
                        </a:rPr>
                        <a:t>144 413</a:t>
                      </a:r>
                    </a:p>
                  </a:txBody>
                  <a:tcPr marL="5305" marR="5305" marT="5305"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a:solidFill>
                            <a:srgbClr val="000000"/>
                          </a:solidFill>
                          <a:effectLst/>
                          <a:latin typeface="Calibri" panose="020F0502020204030204" pitchFamily="34" charset="0"/>
                        </a:rPr>
                        <a:t>144 711</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dirty="0">
                          <a:solidFill>
                            <a:srgbClr val="000000"/>
                          </a:solidFill>
                          <a:effectLst/>
                          <a:latin typeface="Calibri" panose="020F0502020204030204" pitchFamily="34" charset="0"/>
                        </a:rPr>
                        <a:t>145 136</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dirty="0">
                          <a:solidFill>
                            <a:srgbClr val="000000"/>
                          </a:solidFill>
                          <a:effectLst/>
                          <a:latin typeface="Calibri" panose="020F0502020204030204" pitchFamily="34" charset="0"/>
                        </a:rPr>
                        <a:t>144 977</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dirty="0">
                          <a:solidFill>
                            <a:srgbClr val="000000"/>
                          </a:solidFill>
                          <a:effectLst/>
                          <a:latin typeface="Calibri" panose="020F0502020204030204" pitchFamily="34" charset="0"/>
                        </a:rPr>
                        <a:t>144 554</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a:solidFill>
                            <a:srgbClr val="000000"/>
                          </a:solidFill>
                          <a:effectLst/>
                          <a:latin typeface="Calibri" panose="020F0502020204030204" pitchFamily="34" charset="0"/>
                        </a:rPr>
                        <a:t>144 284</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a:solidFill>
                            <a:srgbClr val="000000"/>
                          </a:solidFill>
                          <a:effectLst/>
                          <a:latin typeface="Calibri" panose="020F0502020204030204" pitchFamily="34" charset="0"/>
                        </a:rPr>
                        <a:t>143 825</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a:solidFill>
                            <a:srgbClr val="000000"/>
                          </a:solidFill>
                          <a:effectLst/>
                          <a:latin typeface="Calibri" panose="020F0502020204030204" pitchFamily="34" charset="0"/>
                        </a:rPr>
                        <a:t>143 362</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dirty="0">
                          <a:solidFill>
                            <a:srgbClr val="000000"/>
                          </a:solidFill>
                          <a:effectLst/>
                          <a:latin typeface="Calibri" panose="020F0502020204030204" pitchFamily="34" charset="0"/>
                        </a:rPr>
                        <a:t>143 141</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dirty="0">
                          <a:solidFill>
                            <a:srgbClr val="000000"/>
                          </a:solidFill>
                          <a:effectLst/>
                          <a:latin typeface="Calibri" panose="020F0502020204030204" pitchFamily="34" charset="0"/>
                        </a:rPr>
                        <a:t>142 753</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dirty="0">
                          <a:solidFill>
                            <a:srgbClr val="000000"/>
                          </a:solidFill>
                          <a:effectLst/>
                          <a:latin typeface="Calibri" panose="020F0502020204030204" pitchFamily="34" charset="0"/>
                        </a:rPr>
                        <a:t>142 292</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a:solidFill>
                            <a:srgbClr val="000000"/>
                          </a:solidFill>
                          <a:effectLst/>
                          <a:latin typeface="Calibri" panose="020F0502020204030204" pitchFamily="34" charset="0"/>
                        </a:rPr>
                        <a:t>141 682</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a:solidFill>
                            <a:srgbClr val="000000"/>
                          </a:solidFill>
                          <a:effectLst/>
                          <a:latin typeface="Calibri" panose="020F0502020204030204" pitchFamily="34" charset="0"/>
                        </a:rPr>
                        <a:t>141 044</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a:solidFill>
                            <a:srgbClr val="000000"/>
                          </a:solidFill>
                          <a:effectLst/>
                          <a:latin typeface="Calibri" panose="020F0502020204030204" pitchFamily="34" charset="0"/>
                        </a:rPr>
                        <a:t>140 448</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a:solidFill>
                            <a:srgbClr val="000000"/>
                          </a:solidFill>
                          <a:effectLst/>
                          <a:latin typeface="Calibri" panose="020F0502020204030204" pitchFamily="34" charset="0"/>
                        </a:rPr>
                        <a:t>140 237</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31359117"/>
                  </a:ext>
                </a:extLst>
              </a:tr>
              <a:tr h="234000">
                <a:tc>
                  <a:txBody>
                    <a:bodyPr/>
                    <a:lstStyle/>
                    <a:p>
                      <a:pPr marL="18000" algn="l" fontAlgn="b"/>
                      <a:r>
                        <a:rPr lang="fi-FI" sz="1050" b="0" i="0" u="none" strike="noStrike">
                          <a:solidFill>
                            <a:srgbClr val="000000"/>
                          </a:solidFill>
                          <a:effectLst/>
                          <a:latin typeface="Calibri" panose="020F0502020204030204" pitchFamily="34" charset="0"/>
                        </a:rPr>
                        <a:t>Etelä-Savo</a:t>
                      </a:r>
                    </a:p>
                  </a:txBody>
                  <a:tcPr marL="5305" marR="5305" marT="530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a:solidFill>
                            <a:srgbClr val="000000"/>
                          </a:solidFill>
                          <a:effectLst/>
                          <a:latin typeface="Calibri" panose="020F0502020204030204" pitchFamily="34" charset="0"/>
                        </a:rPr>
                        <a:t>164 981</a:t>
                      </a:r>
                    </a:p>
                  </a:txBody>
                  <a:tcPr marL="5305" marR="5305" marT="5305"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a:solidFill>
                            <a:srgbClr val="000000"/>
                          </a:solidFill>
                          <a:effectLst/>
                          <a:latin typeface="Calibri" panose="020F0502020204030204" pitchFamily="34" charset="0"/>
                        </a:rPr>
                        <a:t>164 377</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a:solidFill>
                            <a:srgbClr val="000000"/>
                          </a:solidFill>
                          <a:effectLst/>
                          <a:latin typeface="Calibri" panose="020F0502020204030204" pitchFamily="34" charset="0"/>
                        </a:rPr>
                        <a:t>164 317</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dirty="0">
                          <a:solidFill>
                            <a:srgbClr val="000000"/>
                          </a:solidFill>
                          <a:effectLst/>
                          <a:latin typeface="Calibri" panose="020F0502020204030204" pitchFamily="34" charset="0"/>
                        </a:rPr>
                        <a:t>164 236</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dirty="0">
                          <a:solidFill>
                            <a:srgbClr val="000000"/>
                          </a:solidFill>
                          <a:effectLst/>
                          <a:latin typeface="Calibri" panose="020F0502020204030204" pitchFamily="34" charset="0"/>
                        </a:rPr>
                        <a:t>164 199</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a:solidFill>
                            <a:srgbClr val="000000"/>
                          </a:solidFill>
                          <a:effectLst/>
                          <a:latin typeface="Calibri" panose="020F0502020204030204" pitchFamily="34" charset="0"/>
                        </a:rPr>
                        <a:t>163 671</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a:solidFill>
                            <a:srgbClr val="000000"/>
                          </a:solidFill>
                          <a:effectLst/>
                          <a:latin typeface="Calibri" panose="020F0502020204030204" pitchFamily="34" charset="0"/>
                        </a:rPr>
                        <a:t>163 710</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dirty="0">
                          <a:solidFill>
                            <a:srgbClr val="000000"/>
                          </a:solidFill>
                          <a:effectLst/>
                          <a:latin typeface="Calibri" panose="020F0502020204030204" pitchFamily="34" charset="0"/>
                        </a:rPr>
                        <a:t>163 879</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a:solidFill>
                            <a:srgbClr val="000000"/>
                          </a:solidFill>
                          <a:effectLst/>
                          <a:latin typeface="Calibri" panose="020F0502020204030204" pitchFamily="34" charset="0"/>
                        </a:rPr>
                        <a:t>164 361</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dirty="0">
                          <a:solidFill>
                            <a:srgbClr val="000000"/>
                          </a:solidFill>
                          <a:effectLst/>
                          <a:latin typeface="Calibri" panose="020F0502020204030204" pitchFamily="34" charset="0"/>
                        </a:rPr>
                        <a:t>164 478</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dirty="0">
                          <a:solidFill>
                            <a:srgbClr val="000000"/>
                          </a:solidFill>
                          <a:effectLst/>
                          <a:latin typeface="Calibri" panose="020F0502020204030204" pitchFamily="34" charset="0"/>
                        </a:rPr>
                        <a:t>164 384</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a:solidFill>
                            <a:srgbClr val="000000"/>
                          </a:solidFill>
                          <a:effectLst/>
                          <a:latin typeface="Calibri" panose="020F0502020204030204" pitchFamily="34" charset="0"/>
                        </a:rPr>
                        <a:t>164 241</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a:solidFill>
                            <a:srgbClr val="000000"/>
                          </a:solidFill>
                          <a:effectLst/>
                          <a:latin typeface="Calibri" panose="020F0502020204030204" pitchFamily="34" charset="0"/>
                        </a:rPr>
                        <a:t>163 535</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a:solidFill>
                            <a:srgbClr val="000000"/>
                          </a:solidFill>
                          <a:effectLst/>
                          <a:latin typeface="Calibri" panose="020F0502020204030204" pitchFamily="34" charset="0"/>
                        </a:rPr>
                        <a:t>163 173</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a:solidFill>
                            <a:srgbClr val="000000"/>
                          </a:solidFill>
                          <a:effectLst/>
                          <a:latin typeface="Calibri" panose="020F0502020204030204" pitchFamily="34" charset="0"/>
                        </a:rPr>
                        <a:t>163 522</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49328689"/>
                  </a:ext>
                </a:extLst>
              </a:tr>
              <a:tr h="234000">
                <a:tc>
                  <a:txBody>
                    <a:bodyPr/>
                    <a:lstStyle/>
                    <a:p>
                      <a:pPr marL="18000" algn="l" fontAlgn="b"/>
                      <a:r>
                        <a:rPr lang="fi-FI" sz="1050" b="0" i="0" u="none" strike="noStrike" dirty="0">
                          <a:solidFill>
                            <a:srgbClr val="000000"/>
                          </a:solidFill>
                          <a:effectLst/>
                          <a:latin typeface="Calibri" panose="020F0502020204030204" pitchFamily="34" charset="0"/>
                        </a:rPr>
                        <a:t>Pohjois-Savo</a:t>
                      </a:r>
                    </a:p>
                  </a:txBody>
                  <a:tcPr marL="5305" marR="5305" marT="530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9DC06"/>
                    </a:solidFill>
                  </a:tcPr>
                </a:tc>
                <a:tc>
                  <a:txBody>
                    <a:bodyPr/>
                    <a:lstStyle/>
                    <a:p>
                      <a:pPr marL="18000" algn="r" fontAlgn="b"/>
                      <a:r>
                        <a:rPr lang="fi-FI" sz="1000" b="0" i="0" u="none" strike="noStrike" dirty="0">
                          <a:solidFill>
                            <a:srgbClr val="000000"/>
                          </a:solidFill>
                          <a:effectLst/>
                          <a:latin typeface="Calibri" panose="020F0502020204030204" pitchFamily="34" charset="0"/>
                        </a:rPr>
                        <a:t>258 882</a:t>
                      </a:r>
                    </a:p>
                  </a:txBody>
                  <a:tcPr marL="5305" marR="5305" marT="5305"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9DC06"/>
                    </a:solidFill>
                  </a:tcPr>
                </a:tc>
                <a:tc>
                  <a:txBody>
                    <a:bodyPr/>
                    <a:lstStyle/>
                    <a:p>
                      <a:pPr marL="18000" algn="r" fontAlgn="b"/>
                      <a:r>
                        <a:rPr lang="fi-FI" sz="1000" b="0" i="0" u="none" strike="noStrike" dirty="0">
                          <a:solidFill>
                            <a:srgbClr val="000000"/>
                          </a:solidFill>
                          <a:effectLst/>
                          <a:latin typeface="Calibri" panose="020F0502020204030204" pitchFamily="34" charset="0"/>
                        </a:rPr>
                        <a:t>259 028</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9DC06"/>
                    </a:solidFill>
                  </a:tcPr>
                </a:tc>
                <a:tc>
                  <a:txBody>
                    <a:bodyPr/>
                    <a:lstStyle/>
                    <a:p>
                      <a:pPr marL="18000" algn="r" fontAlgn="b"/>
                      <a:r>
                        <a:rPr lang="fi-FI" sz="1000" b="0" i="0" u="none" strike="noStrike">
                          <a:solidFill>
                            <a:srgbClr val="000000"/>
                          </a:solidFill>
                          <a:effectLst/>
                          <a:latin typeface="Calibri" panose="020F0502020204030204" pitchFamily="34" charset="0"/>
                        </a:rPr>
                        <a:t>259 543</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9DC06"/>
                    </a:solidFill>
                  </a:tcPr>
                </a:tc>
                <a:tc>
                  <a:txBody>
                    <a:bodyPr/>
                    <a:lstStyle/>
                    <a:p>
                      <a:pPr marL="18000" algn="r" fontAlgn="b"/>
                      <a:r>
                        <a:rPr lang="fi-FI" sz="1000" b="0" i="0" u="none" strike="noStrike" dirty="0">
                          <a:solidFill>
                            <a:srgbClr val="000000"/>
                          </a:solidFill>
                          <a:effectLst/>
                          <a:latin typeface="Calibri" panose="020F0502020204030204" pitchFamily="34" charset="0"/>
                        </a:rPr>
                        <a:t>259 605</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9DC06"/>
                    </a:solidFill>
                  </a:tcPr>
                </a:tc>
                <a:tc>
                  <a:txBody>
                    <a:bodyPr/>
                    <a:lstStyle/>
                    <a:p>
                      <a:pPr marL="18000" algn="r" fontAlgn="b"/>
                      <a:r>
                        <a:rPr lang="fi-FI" sz="1000" b="0" i="0" u="none" strike="noStrike" dirty="0">
                          <a:solidFill>
                            <a:srgbClr val="000000"/>
                          </a:solidFill>
                          <a:effectLst/>
                          <a:latin typeface="Calibri" panose="020F0502020204030204" pitchFamily="34" charset="0"/>
                        </a:rPr>
                        <a:t>259 779</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9DC06"/>
                    </a:solidFill>
                  </a:tcPr>
                </a:tc>
                <a:tc>
                  <a:txBody>
                    <a:bodyPr/>
                    <a:lstStyle/>
                    <a:p>
                      <a:pPr marL="18000" algn="r" fontAlgn="b"/>
                      <a:r>
                        <a:rPr lang="fi-FI" sz="1000" b="0" i="0" u="none" strike="noStrike" dirty="0">
                          <a:solidFill>
                            <a:srgbClr val="000000"/>
                          </a:solidFill>
                          <a:effectLst/>
                          <a:latin typeface="Calibri" panose="020F0502020204030204" pitchFamily="34" charset="0"/>
                        </a:rPr>
                        <a:t>260 152</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9DC06"/>
                    </a:solidFill>
                  </a:tcPr>
                </a:tc>
                <a:tc>
                  <a:txBody>
                    <a:bodyPr/>
                    <a:lstStyle/>
                    <a:p>
                      <a:pPr marL="18000" algn="r" fontAlgn="b"/>
                      <a:r>
                        <a:rPr lang="fi-FI" sz="1000" b="0" i="0" u="none" strike="noStrike" dirty="0">
                          <a:solidFill>
                            <a:srgbClr val="000000"/>
                          </a:solidFill>
                          <a:effectLst/>
                          <a:latin typeface="Calibri" panose="020F0502020204030204" pitchFamily="34" charset="0"/>
                        </a:rPr>
                        <a:t>260 841</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9DC06"/>
                    </a:solidFill>
                  </a:tcPr>
                </a:tc>
                <a:tc>
                  <a:txBody>
                    <a:bodyPr/>
                    <a:lstStyle/>
                    <a:p>
                      <a:pPr marL="18000" algn="r" fontAlgn="b"/>
                      <a:r>
                        <a:rPr lang="fi-FI" sz="1000" b="0" i="0" u="none" strike="noStrike" dirty="0">
                          <a:solidFill>
                            <a:srgbClr val="000000"/>
                          </a:solidFill>
                          <a:effectLst/>
                          <a:latin typeface="Calibri" panose="020F0502020204030204" pitchFamily="34" charset="0"/>
                        </a:rPr>
                        <a:t>262 023</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9DC06"/>
                    </a:solidFill>
                  </a:tcPr>
                </a:tc>
                <a:tc>
                  <a:txBody>
                    <a:bodyPr/>
                    <a:lstStyle/>
                    <a:p>
                      <a:pPr marL="18000" algn="r" fontAlgn="b"/>
                      <a:r>
                        <a:rPr lang="fi-FI" sz="1000" b="0" i="0" u="none" strike="noStrike">
                          <a:solidFill>
                            <a:srgbClr val="000000"/>
                          </a:solidFill>
                          <a:effectLst/>
                          <a:latin typeface="Calibri" panose="020F0502020204030204" pitchFamily="34" charset="0"/>
                        </a:rPr>
                        <a:t>262 960</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9DC06"/>
                    </a:solidFill>
                  </a:tcPr>
                </a:tc>
                <a:tc>
                  <a:txBody>
                    <a:bodyPr/>
                    <a:lstStyle/>
                    <a:p>
                      <a:pPr marL="18000" algn="r" fontAlgn="b"/>
                      <a:r>
                        <a:rPr lang="fi-FI" sz="1000" b="0" i="0" u="none" strike="noStrike" dirty="0">
                          <a:solidFill>
                            <a:srgbClr val="000000"/>
                          </a:solidFill>
                          <a:effectLst/>
                          <a:latin typeface="Calibri" panose="020F0502020204030204" pitchFamily="34" charset="0"/>
                        </a:rPr>
                        <a:t>263 882</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9DC06"/>
                    </a:solidFill>
                  </a:tcPr>
                </a:tc>
                <a:tc>
                  <a:txBody>
                    <a:bodyPr/>
                    <a:lstStyle/>
                    <a:p>
                      <a:pPr marL="18000" algn="r" fontAlgn="b"/>
                      <a:r>
                        <a:rPr lang="fi-FI" sz="1000" b="0" i="0" u="none" strike="noStrike" dirty="0">
                          <a:solidFill>
                            <a:srgbClr val="000000"/>
                          </a:solidFill>
                          <a:effectLst/>
                          <a:latin typeface="Calibri" panose="020F0502020204030204" pitchFamily="34" charset="0"/>
                        </a:rPr>
                        <a:t>264 164</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9DC06"/>
                    </a:solidFill>
                  </a:tcPr>
                </a:tc>
                <a:tc>
                  <a:txBody>
                    <a:bodyPr/>
                    <a:lstStyle/>
                    <a:p>
                      <a:pPr marL="18000" algn="r" fontAlgn="b"/>
                      <a:r>
                        <a:rPr lang="fi-FI" sz="1000" b="0" i="0" u="none" strike="noStrike" dirty="0">
                          <a:solidFill>
                            <a:srgbClr val="000000"/>
                          </a:solidFill>
                          <a:effectLst/>
                          <a:latin typeface="Calibri" panose="020F0502020204030204" pitchFamily="34" charset="0"/>
                        </a:rPr>
                        <a:t>264 381</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9DC06"/>
                    </a:solidFill>
                  </a:tcPr>
                </a:tc>
                <a:tc>
                  <a:txBody>
                    <a:bodyPr/>
                    <a:lstStyle/>
                    <a:p>
                      <a:pPr marL="18000" algn="r" fontAlgn="b"/>
                      <a:r>
                        <a:rPr lang="fi-FI" sz="1000" b="0" i="0" u="none" strike="noStrike" dirty="0">
                          <a:solidFill>
                            <a:srgbClr val="000000"/>
                          </a:solidFill>
                          <a:effectLst/>
                          <a:latin typeface="Calibri" panose="020F0502020204030204" pitchFamily="34" charset="0"/>
                        </a:rPr>
                        <a:t>263 858</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9DC06"/>
                    </a:solidFill>
                  </a:tcPr>
                </a:tc>
                <a:tc>
                  <a:txBody>
                    <a:bodyPr/>
                    <a:lstStyle/>
                    <a:p>
                      <a:pPr marL="18000" algn="r" fontAlgn="b"/>
                      <a:r>
                        <a:rPr lang="fi-FI" sz="1000" b="0" i="0" u="none" strike="noStrike" dirty="0">
                          <a:solidFill>
                            <a:srgbClr val="000000"/>
                          </a:solidFill>
                          <a:effectLst/>
                          <a:latin typeface="Calibri" panose="020F0502020204030204" pitchFamily="34" charset="0"/>
                        </a:rPr>
                        <a:t>264 094</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9DC06"/>
                    </a:solidFill>
                  </a:tcPr>
                </a:tc>
                <a:tc>
                  <a:txBody>
                    <a:bodyPr/>
                    <a:lstStyle/>
                    <a:p>
                      <a:pPr marL="18000" algn="r" fontAlgn="b"/>
                      <a:r>
                        <a:rPr lang="fi-FI" sz="1000" b="0" i="0" u="none" strike="noStrike" dirty="0">
                          <a:solidFill>
                            <a:srgbClr val="000000"/>
                          </a:solidFill>
                          <a:effectLst/>
                          <a:latin typeface="Calibri" panose="020F0502020204030204" pitchFamily="34" charset="0"/>
                        </a:rPr>
                        <a:t>264 650</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9DC06"/>
                    </a:solidFill>
                  </a:tcPr>
                </a:tc>
                <a:extLst>
                  <a:ext uri="{0D108BD9-81ED-4DB2-BD59-A6C34878D82A}">
                    <a16:rowId xmlns:a16="http://schemas.microsoft.com/office/drawing/2014/main" val="343528038"/>
                  </a:ext>
                </a:extLst>
              </a:tr>
              <a:tr h="234000">
                <a:tc>
                  <a:txBody>
                    <a:bodyPr/>
                    <a:lstStyle/>
                    <a:p>
                      <a:pPr marL="18000" algn="l" fontAlgn="b"/>
                      <a:r>
                        <a:rPr lang="fi-FI" sz="1050" b="0" i="0" u="none" strike="noStrike" dirty="0">
                          <a:solidFill>
                            <a:srgbClr val="000000"/>
                          </a:solidFill>
                          <a:effectLst/>
                          <a:latin typeface="Calibri" panose="020F0502020204030204" pitchFamily="34" charset="0"/>
                        </a:rPr>
                        <a:t>Pohjois-Karjala</a:t>
                      </a:r>
                    </a:p>
                  </a:txBody>
                  <a:tcPr marL="5305" marR="5305" marT="530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a:solidFill>
                            <a:srgbClr val="000000"/>
                          </a:solidFill>
                          <a:effectLst/>
                          <a:latin typeface="Calibri" panose="020F0502020204030204" pitchFamily="34" charset="0"/>
                        </a:rPr>
                        <a:t>183 228</a:t>
                      </a:r>
                    </a:p>
                  </a:txBody>
                  <a:tcPr marL="5305" marR="5305" marT="5305"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a:solidFill>
                            <a:srgbClr val="000000"/>
                          </a:solidFill>
                          <a:effectLst/>
                          <a:latin typeface="Calibri" panose="020F0502020204030204" pitchFamily="34" charset="0"/>
                        </a:rPr>
                        <a:t>182 593</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a:solidFill>
                            <a:srgbClr val="000000"/>
                          </a:solidFill>
                          <a:effectLst/>
                          <a:latin typeface="Calibri" panose="020F0502020204030204" pitchFamily="34" charset="0"/>
                        </a:rPr>
                        <a:t>182 849</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a:solidFill>
                            <a:srgbClr val="000000"/>
                          </a:solidFill>
                          <a:effectLst/>
                          <a:latin typeface="Calibri" panose="020F0502020204030204" pitchFamily="34" charset="0"/>
                        </a:rPr>
                        <a:t>182 802</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dirty="0">
                          <a:solidFill>
                            <a:srgbClr val="000000"/>
                          </a:solidFill>
                          <a:effectLst/>
                          <a:latin typeface="Calibri" panose="020F0502020204030204" pitchFamily="34" charset="0"/>
                        </a:rPr>
                        <a:t>182 485</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dirty="0">
                          <a:solidFill>
                            <a:srgbClr val="000000"/>
                          </a:solidFill>
                          <a:effectLst/>
                          <a:latin typeface="Calibri" panose="020F0502020204030204" pitchFamily="34" charset="0"/>
                        </a:rPr>
                        <a:t>182 435</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dirty="0">
                          <a:solidFill>
                            <a:srgbClr val="000000"/>
                          </a:solidFill>
                          <a:effectLst/>
                          <a:latin typeface="Calibri" panose="020F0502020204030204" pitchFamily="34" charset="0"/>
                        </a:rPr>
                        <a:t>182 528</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a:solidFill>
                            <a:srgbClr val="000000"/>
                          </a:solidFill>
                          <a:effectLst/>
                          <a:latin typeface="Calibri" panose="020F0502020204030204" pitchFamily="34" charset="0"/>
                        </a:rPr>
                        <a:t>182 920</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a:solidFill>
                            <a:srgbClr val="000000"/>
                          </a:solidFill>
                          <a:effectLst/>
                          <a:latin typeface="Calibri" panose="020F0502020204030204" pitchFamily="34" charset="0"/>
                        </a:rPr>
                        <a:t>183 313</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a:solidFill>
                            <a:srgbClr val="000000"/>
                          </a:solidFill>
                          <a:effectLst/>
                          <a:latin typeface="Calibri" panose="020F0502020204030204" pitchFamily="34" charset="0"/>
                        </a:rPr>
                        <a:t>183 306</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dirty="0">
                          <a:solidFill>
                            <a:srgbClr val="000000"/>
                          </a:solidFill>
                          <a:effectLst/>
                          <a:latin typeface="Calibri" panose="020F0502020204030204" pitchFamily="34" charset="0"/>
                        </a:rPr>
                        <a:t>183 188</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dirty="0">
                          <a:solidFill>
                            <a:srgbClr val="000000"/>
                          </a:solidFill>
                          <a:effectLst/>
                          <a:latin typeface="Calibri" panose="020F0502020204030204" pitchFamily="34" charset="0"/>
                        </a:rPr>
                        <a:t>182 836</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dirty="0">
                          <a:solidFill>
                            <a:srgbClr val="000000"/>
                          </a:solidFill>
                          <a:effectLst/>
                          <a:latin typeface="Calibri" panose="020F0502020204030204" pitchFamily="34" charset="0"/>
                        </a:rPr>
                        <a:t>182 197</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a:solidFill>
                            <a:srgbClr val="000000"/>
                          </a:solidFill>
                          <a:effectLst/>
                          <a:latin typeface="Calibri" panose="020F0502020204030204" pitchFamily="34" charset="0"/>
                        </a:rPr>
                        <a:t>181 648</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dirty="0">
                          <a:solidFill>
                            <a:srgbClr val="000000"/>
                          </a:solidFill>
                          <a:effectLst/>
                          <a:latin typeface="Calibri" panose="020F0502020204030204" pitchFamily="34" charset="0"/>
                        </a:rPr>
                        <a:t>181 932</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99240721"/>
                  </a:ext>
                </a:extLst>
              </a:tr>
              <a:tr h="234000">
                <a:tc>
                  <a:txBody>
                    <a:bodyPr/>
                    <a:lstStyle/>
                    <a:p>
                      <a:pPr marL="18000" algn="l" fontAlgn="b"/>
                      <a:r>
                        <a:rPr lang="fi-FI" sz="1050" b="0" i="0" u="none" strike="noStrike">
                          <a:solidFill>
                            <a:srgbClr val="000000"/>
                          </a:solidFill>
                          <a:effectLst/>
                          <a:latin typeface="Calibri" panose="020F0502020204030204" pitchFamily="34" charset="0"/>
                        </a:rPr>
                        <a:t>Keski-Suomi</a:t>
                      </a:r>
                    </a:p>
                  </a:txBody>
                  <a:tcPr marL="5305" marR="5305" marT="530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a:solidFill>
                            <a:srgbClr val="000000"/>
                          </a:solidFill>
                          <a:effectLst/>
                          <a:latin typeface="Calibri" panose="020F0502020204030204" pitchFamily="34" charset="0"/>
                        </a:rPr>
                        <a:t>243 061</a:t>
                      </a:r>
                    </a:p>
                  </a:txBody>
                  <a:tcPr marL="5305" marR="5305" marT="5305"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a:solidFill>
                            <a:srgbClr val="000000"/>
                          </a:solidFill>
                          <a:effectLst/>
                          <a:latin typeface="Calibri" panose="020F0502020204030204" pitchFamily="34" charset="0"/>
                        </a:rPr>
                        <a:t>242 624</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a:solidFill>
                            <a:srgbClr val="000000"/>
                          </a:solidFill>
                          <a:effectLst/>
                          <a:latin typeface="Calibri" panose="020F0502020204030204" pitchFamily="34" charset="0"/>
                        </a:rPr>
                        <a:t>243 055</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a:solidFill>
                            <a:srgbClr val="000000"/>
                          </a:solidFill>
                          <a:effectLst/>
                          <a:latin typeface="Calibri" panose="020F0502020204030204" pitchFamily="34" charset="0"/>
                        </a:rPr>
                        <a:t>243 745</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a:solidFill>
                            <a:srgbClr val="000000"/>
                          </a:solidFill>
                          <a:effectLst/>
                          <a:latin typeface="Calibri" panose="020F0502020204030204" pitchFamily="34" charset="0"/>
                        </a:rPr>
                        <a:t>244 401</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dirty="0">
                          <a:solidFill>
                            <a:srgbClr val="000000"/>
                          </a:solidFill>
                          <a:effectLst/>
                          <a:latin typeface="Calibri" panose="020F0502020204030204" pitchFamily="34" charset="0"/>
                        </a:rPr>
                        <a:t>244 936</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a:solidFill>
                            <a:srgbClr val="000000"/>
                          </a:solidFill>
                          <a:effectLst/>
                          <a:latin typeface="Calibri" panose="020F0502020204030204" pitchFamily="34" charset="0"/>
                        </a:rPr>
                        <a:t>245 655</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a:solidFill>
                            <a:srgbClr val="000000"/>
                          </a:solidFill>
                          <a:effectLst/>
                          <a:latin typeface="Calibri" panose="020F0502020204030204" pitchFamily="34" charset="0"/>
                        </a:rPr>
                        <a:t>246 891</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a:solidFill>
                            <a:srgbClr val="000000"/>
                          </a:solidFill>
                          <a:effectLst/>
                          <a:latin typeface="Calibri" panose="020F0502020204030204" pitchFamily="34" charset="0"/>
                        </a:rPr>
                        <a:t>248 164</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a:solidFill>
                            <a:srgbClr val="000000"/>
                          </a:solidFill>
                          <a:effectLst/>
                          <a:latin typeface="Calibri" panose="020F0502020204030204" pitchFamily="34" charset="0"/>
                        </a:rPr>
                        <a:t>249 205</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a:solidFill>
                            <a:srgbClr val="000000"/>
                          </a:solidFill>
                          <a:effectLst/>
                          <a:latin typeface="Calibri" panose="020F0502020204030204" pitchFamily="34" charset="0"/>
                        </a:rPr>
                        <a:t>249 502</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dirty="0">
                          <a:solidFill>
                            <a:srgbClr val="000000"/>
                          </a:solidFill>
                          <a:effectLst/>
                          <a:latin typeface="Calibri" panose="020F0502020204030204" pitchFamily="34" charset="0"/>
                        </a:rPr>
                        <a:t>249 819</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dirty="0">
                          <a:solidFill>
                            <a:srgbClr val="000000"/>
                          </a:solidFill>
                          <a:effectLst/>
                          <a:latin typeface="Calibri" panose="020F0502020204030204" pitchFamily="34" charset="0"/>
                        </a:rPr>
                        <a:t>250 239</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dirty="0">
                          <a:solidFill>
                            <a:srgbClr val="000000"/>
                          </a:solidFill>
                          <a:effectLst/>
                          <a:latin typeface="Calibri" panose="020F0502020204030204" pitchFamily="34" charset="0"/>
                        </a:rPr>
                        <a:t>251 252</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a:solidFill>
                            <a:srgbClr val="000000"/>
                          </a:solidFill>
                          <a:effectLst/>
                          <a:latin typeface="Calibri" panose="020F0502020204030204" pitchFamily="34" charset="0"/>
                        </a:rPr>
                        <a:t>252 917</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453140373"/>
                  </a:ext>
                </a:extLst>
              </a:tr>
              <a:tr h="234000">
                <a:tc>
                  <a:txBody>
                    <a:bodyPr/>
                    <a:lstStyle/>
                    <a:p>
                      <a:pPr marL="18000" algn="l" fontAlgn="b"/>
                      <a:r>
                        <a:rPr lang="fi-FI" sz="1050" b="0" i="0" u="none" strike="noStrike" dirty="0">
                          <a:solidFill>
                            <a:srgbClr val="000000"/>
                          </a:solidFill>
                          <a:effectLst/>
                          <a:latin typeface="Calibri" panose="020F0502020204030204" pitchFamily="34" charset="0"/>
                        </a:rPr>
                        <a:t>Etelä-Pohjanmaa</a:t>
                      </a:r>
                    </a:p>
                  </a:txBody>
                  <a:tcPr marL="5305" marR="5305" marT="530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a:solidFill>
                            <a:srgbClr val="000000"/>
                          </a:solidFill>
                          <a:effectLst/>
                          <a:latin typeface="Calibri" panose="020F0502020204030204" pitchFamily="34" charset="0"/>
                        </a:rPr>
                        <a:t>196 746</a:t>
                      </a:r>
                    </a:p>
                  </a:txBody>
                  <a:tcPr marL="5305" marR="5305" marT="5305"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a:solidFill>
                            <a:srgbClr val="000000"/>
                          </a:solidFill>
                          <a:effectLst/>
                          <a:latin typeface="Calibri" panose="020F0502020204030204" pitchFamily="34" charset="0"/>
                        </a:rPr>
                        <a:t>196 963</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a:solidFill>
                            <a:srgbClr val="000000"/>
                          </a:solidFill>
                          <a:effectLst/>
                          <a:latin typeface="Calibri" panose="020F0502020204030204" pitchFamily="34" charset="0"/>
                        </a:rPr>
                        <a:t>197 965</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a:solidFill>
                            <a:srgbClr val="000000"/>
                          </a:solidFill>
                          <a:effectLst/>
                          <a:latin typeface="Calibri" panose="020F0502020204030204" pitchFamily="34" charset="0"/>
                        </a:rPr>
                        <a:t>198 990</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a:solidFill>
                            <a:srgbClr val="000000"/>
                          </a:solidFill>
                          <a:effectLst/>
                          <a:latin typeface="Calibri" panose="020F0502020204030204" pitchFamily="34" charset="0"/>
                        </a:rPr>
                        <a:t>199 945</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dirty="0">
                          <a:solidFill>
                            <a:srgbClr val="000000"/>
                          </a:solidFill>
                          <a:effectLst/>
                          <a:latin typeface="Calibri" panose="020F0502020204030204" pitchFamily="34" charset="0"/>
                        </a:rPr>
                        <a:t>201 152</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dirty="0">
                          <a:solidFill>
                            <a:srgbClr val="000000"/>
                          </a:solidFill>
                          <a:effectLst/>
                          <a:latin typeface="Calibri" panose="020F0502020204030204" pitchFamily="34" charset="0"/>
                        </a:rPr>
                        <a:t>202 534</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dirty="0">
                          <a:solidFill>
                            <a:srgbClr val="000000"/>
                          </a:solidFill>
                          <a:effectLst/>
                          <a:latin typeface="Calibri" panose="020F0502020204030204" pitchFamily="34" charset="0"/>
                        </a:rPr>
                        <a:t>204 026</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dirty="0">
                          <a:solidFill>
                            <a:srgbClr val="000000"/>
                          </a:solidFill>
                          <a:effectLst/>
                          <a:latin typeface="Calibri" panose="020F0502020204030204" pitchFamily="34" charset="0"/>
                        </a:rPr>
                        <a:t>205 477</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a:solidFill>
                            <a:srgbClr val="000000"/>
                          </a:solidFill>
                          <a:effectLst/>
                          <a:latin typeface="Calibri" panose="020F0502020204030204" pitchFamily="34" charset="0"/>
                        </a:rPr>
                        <a:t>206 037</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dirty="0">
                          <a:solidFill>
                            <a:srgbClr val="000000"/>
                          </a:solidFill>
                          <a:effectLst/>
                          <a:latin typeface="Calibri" panose="020F0502020204030204" pitchFamily="34" charset="0"/>
                        </a:rPr>
                        <a:t>206 209</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a:solidFill>
                            <a:srgbClr val="000000"/>
                          </a:solidFill>
                          <a:effectLst/>
                          <a:latin typeface="Calibri" panose="020F0502020204030204" pitchFamily="34" charset="0"/>
                        </a:rPr>
                        <a:t>206 316</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dirty="0">
                          <a:solidFill>
                            <a:srgbClr val="000000"/>
                          </a:solidFill>
                          <a:effectLst/>
                          <a:latin typeface="Calibri" panose="020F0502020204030204" pitchFamily="34" charset="0"/>
                        </a:rPr>
                        <a:t>206 148</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dirty="0">
                          <a:solidFill>
                            <a:srgbClr val="000000"/>
                          </a:solidFill>
                          <a:effectLst/>
                          <a:latin typeface="Calibri" panose="020F0502020204030204" pitchFamily="34" charset="0"/>
                        </a:rPr>
                        <a:t>206 237</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dirty="0">
                          <a:solidFill>
                            <a:srgbClr val="000000"/>
                          </a:solidFill>
                          <a:effectLst/>
                          <a:latin typeface="Calibri" panose="020F0502020204030204" pitchFamily="34" charset="0"/>
                        </a:rPr>
                        <a:t>206 454</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23846130"/>
                  </a:ext>
                </a:extLst>
              </a:tr>
              <a:tr h="234000">
                <a:tc>
                  <a:txBody>
                    <a:bodyPr/>
                    <a:lstStyle/>
                    <a:p>
                      <a:pPr marL="18000" algn="l" fontAlgn="b"/>
                      <a:r>
                        <a:rPr lang="fi-FI" sz="1050" b="0" i="0" u="none" strike="noStrike">
                          <a:solidFill>
                            <a:srgbClr val="000000"/>
                          </a:solidFill>
                          <a:effectLst/>
                          <a:latin typeface="Calibri" panose="020F0502020204030204" pitchFamily="34" charset="0"/>
                        </a:rPr>
                        <a:t>Pohjanmaa</a:t>
                      </a:r>
                    </a:p>
                  </a:txBody>
                  <a:tcPr marL="5305" marR="5305" marT="530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a:solidFill>
                            <a:srgbClr val="000000"/>
                          </a:solidFill>
                          <a:effectLst/>
                          <a:latin typeface="Calibri" panose="020F0502020204030204" pitchFamily="34" charset="0"/>
                        </a:rPr>
                        <a:t>161 392</a:t>
                      </a:r>
                    </a:p>
                  </a:txBody>
                  <a:tcPr marL="5305" marR="5305" marT="5305"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a:solidFill>
                            <a:srgbClr val="000000"/>
                          </a:solidFill>
                          <a:effectLst/>
                          <a:latin typeface="Calibri" panose="020F0502020204030204" pitchFamily="34" charset="0"/>
                        </a:rPr>
                        <a:t>161 581</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a:solidFill>
                            <a:srgbClr val="000000"/>
                          </a:solidFill>
                          <a:effectLst/>
                          <a:latin typeface="Calibri" panose="020F0502020204030204" pitchFamily="34" charset="0"/>
                        </a:rPr>
                        <a:t>161 781</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a:solidFill>
                            <a:srgbClr val="000000"/>
                          </a:solidFill>
                          <a:effectLst/>
                          <a:latin typeface="Calibri" panose="020F0502020204030204" pitchFamily="34" charset="0"/>
                        </a:rPr>
                        <a:t>162 155</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a:solidFill>
                            <a:srgbClr val="000000"/>
                          </a:solidFill>
                          <a:effectLst/>
                          <a:latin typeface="Calibri" panose="020F0502020204030204" pitchFamily="34" charset="0"/>
                        </a:rPr>
                        <a:t>162 714</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a:solidFill>
                            <a:srgbClr val="000000"/>
                          </a:solidFill>
                          <a:effectLst/>
                          <a:latin typeface="Calibri" panose="020F0502020204030204" pitchFamily="34" charset="0"/>
                        </a:rPr>
                        <a:t>163 556</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dirty="0">
                          <a:solidFill>
                            <a:srgbClr val="000000"/>
                          </a:solidFill>
                          <a:effectLst/>
                          <a:latin typeface="Calibri" panose="020F0502020204030204" pitchFamily="34" charset="0"/>
                        </a:rPr>
                        <a:t>164 561</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a:solidFill>
                            <a:srgbClr val="000000"/>
                          </a:solidFill>
                          <a:effectLst/>
                          <a:latin typeface="Calibri" panose="020F0502020204030204" pitchFamily="34" charset="0"/>
                        </a:rPr>
                        <a:t>165 771</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a:solidFill>
                            <a:srgbClr val="000000"/>
                          </a:solidFill>
                          <a:effectLst/>
                          <a:latin typeface="Calibri" panose="020F0502020204030204" pitchFamily="34" charset="0"/>
                        </a:rPr>
                        <a:t>166 599</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dirty="0">
                          <a:solidFill>
                            <a:srgbClr val="000000"/>
                          </a:solidFill>
                          <a:effectLst/>
                          <a:latin typeface="Calibri" panose="020F0502020204030204" pitchFamily="34" charset="0"/>
                        </a:rPr>
                        <a:t>167 268</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a:solidFill>
                            <a:srgbClr val="000000"/>
                          </a:solidFill>
                          <a:effectLst/>
                          <a:latin typeface="Calibri" panose="020F0502020204030204" pitchFamily="34" charset="0"/>
                        </a:rPr>
                        <a:t>167 411</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dirty="0">
                          <a:solidFill>
                            <a:srgbClr val="000000"/>
                          </a:solidFill>
                          <a:effectLst/>
                          <a:latin typeface="Calibri" panose="020F0502020204030204" pitchFamily="34" charset="0"/>
                        </a:rPr>
                        <a:t>167 439</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dirty="0">
                          <a:solidFill>
                            <a:srgbClr val="000000"/>
                          </a:solidFill>
                          <a:effectLst/>
                          <a:latin typeface="Calibri" panose="020F0502020204030204" pitchFamily="34" charset="0"/>
                        </a:rPr>
                        <a:t>166 999</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a:solidFill>
                            <a:srgbClr val="000000"/>
                          </a:solidFill>
                          <a:effectLst/>
                          <a:latin typeface="Calibri" panose="020F0502020204030204" pitchFamily="34" charset="0"/>
                        </a:rPr>
                        <a:t>166 639</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a:solidFill>
                            <a:srgbClr val="000000"/>
                          </a:solidFill>
                          <a:effectLst/>
                          <a:latin typeface="Calibri" panose="020F0502020204030204" pitchFamily="34" charset="0"/>
                        </a:rPr>
                        <a:t>166 821</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35009876"/>
                  </a:ext>
                </a:extLst>
              </a:tr>
              <a:tr h="234000">
                <a:tc>
                  <a:txBody>
                    <a:bodyPr/>
                    <a:lstStyle/>
                    <a:p>
                      <a:pPr marL="18000" algn="l" fontAlgn="b"/>
                      <a:r>
                        <a:rPr lang="fi-FI" sz="1050" b="0" i="0" u="none" strike="noStrike" dirty="0">
                          <a:solidFill>
                            <a:srgbClr val="000000"/>
                          </a:solidFill>
                          <a:effectLst/>
                          <a:latin typeface="Calibri" panose="020F0502020204030204" pitchFamily="34" charset="0"/>
                        </a:rPr>
                        <a:t>Keski-Pohjanmaa</a:t>
                      </a:r>
                    </a:p>
                  </a:txBody>
                  <a:tcPr marL="5305" marR="5305" marT="530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a:solidFill>
                            <a:srgbClr val="000000"/>
                          </a:solidFill>
                          <a:effectLst/>
                          <a:latin typeface="Calibri" panose="020F0502020204030204" pitchFamily="34" charset="0"/>
                        </a:rPr>
                        <a:t>62 521</a:t>
                      </a:r>
                    </a:p>
                  </a:txBody>
                  <a:tcPr marL="5305" marR="5305" marT="5305"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a:solidFill>
                            <a:srgbClr val="000000"/>
                          </a:solidFill>
                          <a:effectLst/>
                          <a:latin typeface="Calibri" panose="020F0502020204030204" pitchFamily="34" charset="0"/>
                        </a:rPr>
                        <a:t>62 878</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a:solidFill>
                            <a:srgbClr val="000000"/>
                          </a:solidFill>
                          <a:effectLst/>
                          <a:latin typeface="Calibri" panose="020F0502020204030204" pitchFamily="34" charset="0"/>
                        </a:rPr>
                        <a:t>63 419</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a:solidFill>
                            <a:srgbClr val="000000"/>
                          </a:solidFill>
                          <a:effectLst/>
                          <a:latin typeface="Calibri" panose="020F0502020204030204" pitchFamily="34" charset="0"/>
                        </a:rPr>
                        <a:t>63 829</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a:solidFill>
                            <a:srgbClr val="000000"/>
                          </a:solidFill>
                          <a:effectLst/>
                          <a:latin typeface="Calibri" panose="020F0502020204030204" pitchFamily="34" charset="0"/>
                        </a:rPr>
                        <a:t>64 320</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a:solidFill>
                            <a:srgbClr val="000000"/>
                          </a:solidFill>
                          <a:effectLst/>
                          <a:latin typeface="Calibri" panose="020F0502020204030204" pitchFamily="34" charset="0"/>
                        </a:rPr>
                        <a:t>64 848</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a:solidFill>
                            <a:srgbClr val="000000"/>
                          </a:solidFill>
                          <a:effectLst/>
                          <a:latin typeface="Calibri" panose="020F0502020204030204" pitchFamily="34" charset="0"/>
                        </a:rPr>
                        <a:t>65 496</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dirty="0">
                          <a:solidFill>
                            <a:srgbClr val="000000"/>
                          </a:solidFill>
                          <a:effectLst/>
                          <a:latin typeface="Calibri" panose="020F0502020204030204" pitchFamily="34" charset="0"/>
                        </a:rPr>
                        <a:t>66 115</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a:solidFill>
                            <a:srgbClr val="000000"/>
                          </a:solidFill>
                          <a:effectLst/>
                          <a:latin typeface="Calibri" panose="020F0502020204030204" pitchFamily="34" charset="0"/>
                        </a:rPr>
                        <a:t>66 652</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dirty="0">
                          <a:solidFill>
                            <a:srgbClr val="000000"/>
                          </a:solidFill>
                          <a:effectLst/>
                          <a:latin typeface="Calibri" panose="020F0502020204030204" pitchFamily="34" charset="0"/>
                        </a:rPr>
                        <a:t>67 079</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dirty="0">
                          <a:solidFill>
                            <a:srgbClr val="000000"/>
                          </a:solidFill>
                          <a:effectLst/>
                          <a:latin typeface="Calibri" panose="020F0502020204030204" pitchFamily="34" charset="0"/>
                        </a:rPr>
                        <a:t>67 385</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a:solidFill>
                            <a:srgbClr val="000000"/>
                          </a:solidFill>
                          <a:effectLst/>
                          <a:latin typeface="Calibri" panose="020F0502020204030204" pitchFamily="34" charset="0"/>
                        </a:rPr>
                        <a:t>67 672</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dirty="0">
                          <a:solidFill>
                            <a:srgbClr val="000000"/>
                          </a:solidFill>
                          <a:effectLst/>
                          <a:latin typeface="Calibri" panose="020F0502020204030204" pitchFamily="34" charset="0"/>
                        </a:rPr>
                        <a:t>67 922</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dirty="0">
                          <a:solidFill>
                            <a:srgbClr val="000000"/>
                          </a:solidFill>
                          <a:effectLst/>
                          <a:latin typeface="Calibri" panose="020F0502020204030204" pitchFamily="34" charset="0"/>
                        </a:rPr>
                        <a:t>67 849</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a:solidFill>
                            <a:srgbClr val="000000"/>
                          </a:solidFill>
                          <a:effectLst/>
                          <a:latin typeface="Calibri" panose="020F0502020204030204" pitchFamily="34" charset="0"/>
                        </a:rPr>
                        <a:t>68 013</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48751450"/>
                  </a:ext>
                </a:extLst>
              </a:tr>
              <a:tr h="234000">
                <a:tc>
                  <a:txBody>
                    <a:bodyPr/>
                    <a:lstStyle/>
                    <a:p>
                      <a:pPr marL="18000" algn="l" fontAlgn="b"/>
                      <a:r>
                        <a:rPr lang="fi-FI" sz="1050" b="0" i="0" u="none" strike="noStrike" dirty="0">
                          <a:solidFill>
                            <a:srgbClr val="000000"/>
                          </a:solidFill>
                          <a:effectLst/>
                          <a:latin typeface="Calibri" panose="020F0502020204030204" pitchFamily="34" charset="0"/>
                        </a:rPr>
                        <a:t>Pohjois-Pohjanmaa</a:t>
                      </a:r>
                    </a:p>
                  </a:txBody>
                  <a:tcPr marL="5305" marR="5305" marT="530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a:solidFill>
                            <a:srgbClr val="000000"/>
                          </a:solidFill>
                          <a:effectLst/>
                          <a:latin typeface="Calibri" panose="020F0502020204030204" pitchFamily="34" charset="0"/>
                        </a:rPr>
                        <a:t>315 205</a:t>
                      </a:r>
                    </a:p>
                  </a:txBody>
                  <a:tcPr marL="5305" marR="5305" marT="5305"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a:solidFill>
                            <a:srgbClr val="000000"/>
                          </a:solidFill>
                          <a:effectLst/>
                          <a:latin typeface="Calibri" panose="020F0502020204030204" pitchFamily="34" charset="0"/>
                        </a:rPr>
                        <a:t>317 242</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a:solidFill>
                            <a:srgbClr val="000000"/>
                          </a:solidFill>
                          <a:effectLst/>
                          <a:latin typeface="Calibri" panose="020F0502020204030204" pitchFamily="34" charset="0"/>
                        </a:rPr>
                        <a:t>320 050</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a:solidFill>
                            <a:srgbClr val="000000"/>
                          </a:solidFill>
                          <a:effectLst/>
                          <a:latin typeface="Calibri" panose="020F0502020204030204" pitchFamily="34" charset="0"/>
                        </a:rPr>
                        <a:t>321 983</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a:solidFill>
                            <a:srgbClr val="000000"/>
                          </a:solidFill>
                          <a:effectLst/>
                          <a:latin typeface="Calibri" panose="020F0502020204030204" pitchFamily="34" charset="0"/>
                        </a:rPr>
                        <a:t>323 183</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a:solidFill>
                            <a:srgbClr val="000000"/>
                          </a:solidFill>
                          <a:effectLst/>
                          <a:latin typeface="Calibri" panose="020F0502020204030204" pitchFamily="34" charset="0"/>
                        </a:rPr>
                        <a:t>325 735</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a:solidFill>
                            <a:srgbClr val="000000"/>
                          </a:solidFill>
                          <a:effectLst/>
                          <a:latin typeface="Calibri" panose="020F0502020204030204" pitchFamily="34" charset="0"/>
                        </a:rPr>
                        <a:t>330 073</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dirty="0">
                          <a:solidFill>
                            <a:srgbClr val="000000"/>
                          </a:solidFill>
                          <a:effectLst/>
                          <a:latin typeface="Calibri" panose="020F0502020204030204" pitchFamily="34" charset="0"/>
                        </a:rPr>
                        <a:t>334 466</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a:solidFill>
                            <a:srgbClr val="000000"/>
                          </a:solidFill>
                          <a:effectLst/>
                          <a:latin typeface="Calibri" panose="020F0502020204030204" pitchFamily="34" charset="0"/>
                        </a:rPr>
                        <a:t>337 500</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a:solidFill>
                            <a:srgbClr val="000000"/>
                          </a:solidFill>
                          <a:effectLst/>
                          <a:latin typeface="Calibri" panose="020F0502020204030204" pitchFamily="34" charset="0"/>
                        </a:rPr>
                        <a:t>339 286</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dirty="0">
                          <a:solidFill>
                            <a:srgbClr val="000000"/>
                          </a:solidFill>
                          <a:effectLst/>
                          <a:latin typeface="Calibri" panose="020F0502020204030204" pitchFamily="34" charset="0"/>
                        </a:rPr>
                        <a:t>340 863</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dirty="0">
                          <a:solidFill>
                            <a:srgbClr val="000000"/>
                          </a:solidFill>
                          <a:effectLst/>
                          <a:latin typeface="Calibri" panose="020F0502020204030204" pitchFamily="34" charset="0"/>
                        </a:rPr>
                        <a:t>342 137</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dirty="0">
                          <a:solidFill>
                            <a:srgbClr val="000000"/>
                          </a:solidFill>
                          <a:effectLst/>
                          <a:latin typeface="Calibri" panose="020F0502020204030204" pitchFamily="34" charset="0"/>
                        </a:rPr>
                        <a:t>343 600</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dirty="0">
                          <a:solidFill>
                            <a:srgbClr val="000000"/>
                          </a:solidFill>
                          <a:effectLst/>
                          <a:latin typeface="Calibri" panose="020F0502020204030204" pitchFamily="34" charset="0"/>
                        </a:rPr>
                        <a:t>345 407</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dirty="0">
                          <a:solidFill>
                            <a:srgbClr val="000000"/>
                          </a:solidFill>
                          <a:effectLst/>
                          <a:latin typeface="Calibri" panose="020F0502020204030204" pitchFamily="34" charset="0"/>
                        </a:rPr>
                        <a:t>348 292</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94687455"/>
                  </a:ext>
                </a:extLst>
              </a:tr>
              <a:tr h="234000">
                <a:tc>
                  <a:txBody>
                    <a:bodyPr/>
                    <a:lstStyle/>
                    <a:p>
                      <a:pPr marL="18000" algn="l" fontAlgn="b"/>
                      <a:r>
                        <a:rPr lang="fi-FI" sz="1050" b="0" i="0" u="none" strike="noStrike" dirty="0">
                          <a:solidFill>
                            <a:srgbClr val="000000"/>
                          </a:solidFill>
                          <a:effectLst/>
                          <a:latin typeface="Calibri" panose="020F0502020204030204" pitchFamily="34" charset="0"/>
                        </a:rPr>
                        <a:t>Kainuu</a:t>
                      </a:r>
                    </a:p>
                  </a:txBody>
                  <a:tcPr marL="5305" marR="5305" marT="530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a:solidFill>
                            <a:srgbClr val="000000"/>
                          </a:solidFill>
                          <a:effectLst/>
                          <a:latin typeface="Calibri" panose="020F0502020204030204" pitchFamily="34" charset="0"/>
                        </a:rPr>
                        <a:t>92 747</a:t>
                      </a:r>
                    </a:p>
                  </a:txBody>
                  <a:tcPr marL="5305" marR="5305" marT="5305"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a:solidFill>
                            <a:srgbClr val="000000"/>
                          </a:solidFill>
                          <a:effectLst/>
                          <a:latin typeface="Calibri" panose="020F0502020204030204" pitchFamily="34" charset="0"/>
                        </a:rPr>
                        <a:t>92 907</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a:solidFill>
                            <a:srgbClr val="000000"/>
                          </a:solidFill>
                          <a:effectLst/>
                          <a:latin typeface="Calibri" panose="020F0502020204030204" pitchFamily="34" charset="0"/>
                        </a:rPr>
                        <a:t>93 994</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a:solidFill>
                            <a:srgbClr val="000000"/>
                          </a:solidFill>
                          <a:effectLst/>
                          <a:latin typeface="Calibri" panose="020F0502020204030204" pitchFamily="34" charset="0"/>
                        </a:rPr>
                        <a:t>94 409</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a:solidFill>
                            <a:srgbClr val="000000"/>
                          </a:solidFill>
                          <a:effectLst/>
                          <a:latin typeface="Calibri" panose="020F0502020204030204" pitchFamily="34" charset="0"/>
                        </a:rPr>
                        <a:t>94 451</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a:solidFill>
                            <a:srgbClr val="000000"/>
                          </a:solidFill>
                          <a:effectLst/>
                          <a:latin typeface="Calibri" panose="020F0502020204030204" pitchFamily="34" charset="0"/>
                        </a:rPr>
                        <a:t>94 401</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a:solidFill>
                            <a:srgbClr val="000000"/>
                          </a:solidFill>
                          <a:effectLst/>
                          <a:latin typeface="Calibri" panose="020F0502020204030204" pitchFamily="34" charset="0"/>
                        </a:rPr>
                        <a:t>94 691</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a:solidFill>
                            <a:srgbClr val="000000"/>
                          </a:solidFill>
                          <a:effectLst/>
                          <a:latin typeface="Calibri" panose="020F0502020204030204" pitchFamily="34" charset="0"/>
                        </a:rPr>
                        <a:t>95 134</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dirty="0">
                          <a:solidFill>
                            <a:srgbClr val="000000"/>
                          </a:solidFill>
                          <a:effectLst/>
                          <a:latin typeface="Calibri" panose="020F0502020204030204" pitchFamily="34" charset="0"/>
                        </a:rPr>
                        <a:t>95 295</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dirty="0">
                          <a:solidFill>
                            <a:srgbClr val="000000"/>
                          </a:solidFill>
                          <a:effectLst/>
                          <a:latin typeface="Calibri" panose="020F0502020204030204" pitchFamily="34" charset="0"/>
                        </a:rPr>
                        <a:t>94 976</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dirty="0">
                          <a:solidFill>
                            <a:srgbClr val="000000"/>
                          </a:solidFill>
                          <a:effectLst/>
                          <a:latin typeface="Calibri" panose="020F0502020204030204" pitchFamily="34" charset="0"/>
                        </a:rPr>
                        <a:t>94 621</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dirty="0">
                          <a:solidFill>
                            <a:srgbClr val="000000"/>
                          </a:solidFill>
                          <a:effectLst/>
                          <a:latin typeface="Calibri" panose="020F0502020204030204" pitchFamily="34" charset="0"/>
                        </a:rPr>
                        <a:t>94 192</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dirty="0">
                          <a:solidFill>
                            <a:srgbClr val="000000"/>
                          </a:solidFill>
                          <a:effectLst/>
                          <a:latin typeface="Calibri" panose="020F0502020204030204" pitchFamily="34" charset="0"/>
                        </a:rPr>
                        <a:t>93 451</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dirty="0">
                          <a:solidFill>
                            <a:srgbClr val="000000"/>
                          </a:solidFill>
                          <a:effectLst/>
                          <a:latin typeface="Calibri" panose="020F0502020204030204" pitchFamily="34" charset="0"/>
                        </a:rPr>
                        <a:t>92 775</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dirty="0">
                          <a:solidFill>
                            <a:srgbClr val="000000"/>
                          </a:solidFill>
                          <a:effectLst/>
                          <a:latin typeface="Calibri" panose="020F0502020204030204" pitchFamily="34" charset="0"/>
                        </a:rPr>
                        <a:t>92 458</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68731588"/>
                  </a:ext>
                </a:extLst>
              </a:tr>
              <a:tr h="234000">
                <a:tc>
                  <a:txBody>
                    <a:bodyPr/>
                    <a:lstStyle/>
                    <a:p>
                      <a:pPr marL="18000" algn="l" fontAlgn="b"/>
                      <a:r>
                        <a:rPr lang="fi-FI" sz="1050" b="0" i="0" u="none" strike="noStrike" dirty="0">
                          <a:solidFill>
                            <a:srgbClr val="000000"/>
                          </a:solidFill>
                          <a:effectLst/>
                          <a:latin typeface="Calibri" panose="020F0502020204030204" pitchFamily="34" charset="0"/>
                        </a:rPr>
                        <a:t>Lappi</a:t>
                      </a:r>
                    </a:p>
                  </a:txBody>
                  <a:tcPr marL="5305" marR="5305" marT="530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a:solidFill>
                            <a:srgbClr val="000000"/>
                          </a:solidFill>
                          <a:effectLst/>
                          <a:latin typeface="Calibri" panose="020F0502020204030204" pitchFamily="34" charset="0"/>
                        </a:rPr>
                        <a:t>195 757</a:t>
                      </a:r>
                    </a:p>
                  </a:txBody>
                  <a:tcPr marL="5305" marR="5305" marT="5305"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a:solidFill>
                            <a:srgbClr val="000000"/>
                          </a:solidFill>
                          <a:effectLst/>
                          <a:latin typeface="Calibri" panose="020F0502020204030204" pitchFamily="34" charset="0"/>
                        </a:rPr>
                        <a:t>195 127</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a:solidFill>
                            <a:srgbClr val="000000"/>
                          </a:solidFill>
                          <a:effectLst/>
                          <a:latin typeface="Calibri" panose="020F0502020204030204" pitchFamily="34" charset="0"/>
                        </a:rPr>
                        <a:t>195 232</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a:solidFill>
                            <a:srgbClr val="000000"/>
                          </a:solidFill>
                          <a:effectLst/>
                          <a:latin typeface="Calibri" panose="020F0502020204030204" pitchFamily="34" charset="0"/>
                        </a:rPr>
                        <a:t>195 365</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a:solidFill>
                            <a:srgbClr val="000000"/>
                          </a:solidFill>
                          <a:effectLst/>
                          <a:latin typeface="Calibri" panose="020F0502020204030204" pitchFamily="34" charset="0"/>
                        </a:rPr>
                        <a:t>195 060</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a:solidFill>
                            <a:srgbClr val="000000"/>
                          </a:solidFill>
                          <a:effectLst/>
                          <a:latin typeface="Calibri" panose="020F0502020204030204" pitchFamily="34" charset="0"/>
                        </a:rPr>
                        <a:t>194 890</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a:solidFill>
                            <a:srgbClr val="000000"/>
                          </a:solidFill>
                          <a:effectLst/>
                          <a:latin typeface="Calibri" panose="020F0502020204030204" pitchFamily="34" charset="0"/>
                        </a:rPr>
                        <a:t>196 288</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a:solidFill>
                            <a:srgbClr val="000000"/>
                          </a:solidFill>
                          <a:effectLst/>
                          <a:latin typeface="Calibri" panose="020F0502020204030204" pitchFamily="34" charset="0"/>
                        </a:rPr>
                        <a:t>198 133</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dirty="0">
                          <a:solidFill>
                            <a:srgbClr val="000000"/>
                          </a:solidFill>
                          <a:effectLst/>
                          <a:latin typeface="Calibri" panose="020F0502020204030204" pitchFamily="34" charset="0"/>
                        </a:rPr>
                        <a:t>199 876</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a:solidFill>
                            <a:srgbClr val="000000"/>
                          </a:solidFill>
                          <a:effectLst/>
                          <a:latin typeface="Calibri" panose="020F0502020204030204" pitchFamily="34" charset="0"/>
                        </a:rPr>
                        <a:t>200 879</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dirty="0">
                          <a:solidFill>
                            <a:srgbClr val="000000"/>
                          </a:solidFill>
                          <a:effectLst/>
                          <a:latin typeface="Calibri" panose="020F0502020204030204" pitchFamily="34" charset="0"/>
                        </a:rPr>
                        <a:t>200 943</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dirty="0">
                          <a:solidFill>
                            <a:srgbClr val="000000"/>
                          </a:solidFill>
                          <a:effectLst/>
                          <a:latin typeface="Calibri" panose="020F0502020204030204" pitchFamily="34" charset="0"/>
                        </a:rPr>
                        <a:t>200 571</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dirty="0">
                          <a:solidFill>
                            <a:srgbClr val="000000"/>
                          </a:solidFill>
                          <a:effectLst/>
                          <a:latin typeface="Calibri" panose="020F0502020204030204" pitchFamily="34" charset="0"/>
                        </a:rPr>
                        <a:t>200 174</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dirty="0">
                          <a:solidFill>
                            <a:srgbClr val="000000"/>
                          </a:solidFill>
                          <a:effectLst/>
                          <a:latin typeface="Calibri" panose="020F0502020204030204" pitchFamily="34" charset="0"/>
                        </a:rPr>
                        <a:t>199 841</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dirty="0">
                          <a:solidFill>
                            <a:srgbClr val="000000"/>
                          </a:solidFill>
                          <a:effectLst/>
                          <a:latin typeface="Calibri" panose="020F0502020204030204" pitchFamily="34" charset="0"/>
                        </a:rPr>
                        <a:t>199 973</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86487357"/>
                  </a:ext>
                </a:extLst>
              </a:tr>
              <a:tr h="234000">
                <a:tc>
                  <a:txBody>
                    <a:bodyPr/>
                    <a:lstStyle/>
                    <a:p>
                      <a:pPr marL="18000" algn="l" fontAlgn="b"/>
                      <a:r>
                        <a:rPr lang="fi-FI" sz="1050" b="0" i="0" u="none" strike="noStrike" dirty="0">
                          <a:solidFill>
                            <a:srgbClr val="000000"/>
                          </a:solidFill>
                          <a:effectLst/>
                          <a:latin typeface="Calibri" panose="020F0502020204030204" pitchFamily="34" charset="0"/>
                        </a:rPr>
                        <a:t>Ahvenanmaa</a:t>
                      </a:r>
                    </a:p>
                  </a:txBody>
                  <a:tcPr marL="5305" marR="5305" marT="530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dirty="0">
                          <a:solidFill>
                            <a:srgbClr val="000000"/>
                          </a:solidFill>
                          <a:effectLst/>
                          <a:latin typeface="Calibri" panose="020F0502020204030204" pitchFamily="34" charset="0"/>
                        </a:rPr>
                        <a:t>22 288</a:t>
                      </a:r>
                    </a:p>
                  </a:txBody>
                  <a:tcPr marL="5305" marR="5305" marT="5305"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a:solidFill>
                            <a:srgbClr val="000000"/>
                          </a:solidFill>
                          <a:effectLst/>
                          <a:latin typeface="Calibri" panose="020F0502020204030204" pitchFamily="34" charset="0"/>
                        </a:rPr>
                        <a:t>22 412</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a:solidFill>
                            <a:srgbClr val="000000"/>
                          </a:solidFill>
                          <a:effectLst/>
                          <a:latin typeface="Calibri" panose="020F0502020204030204" pitchFamily="34" charset="0"/>
                        </a:rPr>
                        <a:t>22 452</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a:solidFill>
                            <a:srgbClr val="000000"/>
                          </a:solidFill>
                          <a:effectLst/>
                          <a:latin typeface="Calibri" panose="020F0502020204030204" pitchFamily="34" charset="0"/>
                        </a:rPr>
                        <a:t>22 542</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dirty="0">
                          <a:solidFill>
                            <a:srgbClr val="000000"/>
                          </a:solidFill>
                          <a:effectLst/>
                          <a:latin typeface="Calibri" panose="020F0502020204030204" pitchFamily="34" charset="0"/>
                        </a:rPr>
                        <a:t>22 608</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a:solidFill>
                            <a:srgbClr val="000000"/>
                          </a:solidFill>
                          <a:effectLst/>
                          <a:latin typeface="Calibri" panose="020F0502020204030204" pitchFamily="34" charset="0"/>
                        </a:rPr>
                        <a:t>22 783</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a:solidFill>
                            <a:srgbClr val="000000"/>
                          </a:solidFill>
                          <a:effectLst/>
                          <a:latin typeface="Calibri" panose="020F0502020204030204" pitchFamily="34" charset="0"/>
                        </a:rPr>
                        <a:t>22 984</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a:solidFill>
                            <a:srgbClr val="000000"/>
                          </a:solidFill>
                          <a:effectLst/>
                          <a:latin typeface="Calibri" panose="020F0502020204030204" pitchFamily="34" charset="0"/>
                        </a:rPr>
                        <a:t>23 251</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a:solidFill>
                            <a:srgbClr val="000000"/>
                          </a:solidFill>
                          <a:effectLst/>
                          <a:latin typeface="Calibri" panose="020F0502020204030204" pitchFamily="34" charset="0"/>
                        </a:rPr>
                        <a:t>23 435</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dirty="0">
                          <a:solidFill>
                            <a:srgbClr val="000000"/>
                          </a:solidFill>
                          <a:effectLst/>
                          <a:latin typeface="Calibri" panose="020F0502020204030204" pitchFamily="34" charset="0"/>
                        </a:rPr>
                        <a:t>23 595</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dirty="0">
                          <a:solidFill>
                            <a:srgbClr val="000000"/>
                          </a:solidFill>
                          <a:effectLst/>
                          <a:latin typeface="Calibri" panose="020F0502020204030204" pitchFamily="34" charset="0"/>
                        </a:rPr>
                        <a:t>23 591</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a:solidFill>
                            <a:srgbClr val="000000"/>
                          </a:solidFill>
                          <a:effectLst/>
                          <a:latin typeface="Calibri" panose="020F0502020204030204" pitchFamily="34" charset="0"/>
                        </a:rPr>
                        <a:t>23 640</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dirty="0">
                          <a:solidFill>
                            <a:srgbClr val="000000"/>
                          </a:solidFill>
                          <a:effectLst/>
                          <a:latin typeface="Calibri" panose="020F0502020204030204" pitchFamily="34" charset="0"/>
                        </a:rPr>
                        <a:t>23 761</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dirty="0">
                          <a:solidFill>
                            <a:srgbClr val="000000"/>
                          </a:solidFill>
                          <a:effectLst/>
                          <a:latin typeface="Calibri" panose="020F0502020204030204" pitchFamily="34" charset="0"/>
                        </a:rPr>
                        <a:t>24 045</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00" b="0" i="0" u="none" strike="noStrike" dirty="0">
                          <a:solidFill>
                            <a:srgbClr val="000000"/>
                          </a:solidFill>
                          <a:effectLst/>
                          <a:latin typeface="Calibri" panose="020F0502020204030204" pitchFamily="34" charset="0"/>
                        </a:rPr>
                        <a:t>24 231</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92308823"/>
                  </a:ext>
                </a:extLst>
              </a:tr>
              <a:tr h="234000">
                <a:tc>
                  <a:txBody>
                    <a:bodyPr/>
                    <a:lstStyle/>
                    <a:p>
                      <a:pPr marL="18000" algn="l" fontAlgn="b"/>
                      <a:r>
                        <a:rPr lang="fi-FI" sz="950" b="1" i="0" u="none" strike="noStrike" dirty="0">
                          <a:solidFill>
                            <a:srgbClr val="000000"/>
                          </a:solidFill>
                          <a:effectLst/>
                          <a:latin typeface="Calibri" panose="020F0502020204030204" pitchFamily="34" charset="0"/>
                        </a:rPr>
                        <a:t>KOKO MAA</a:t>
                      </a:r>
                    </a:p>
                  </a:txBody>
                  <a:tcPr marL="5305" marR="5305" marT="530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r" fontAlgn="b"/>
                      <a:r>
                        <a:rPr lang="fi-FI" sz="950" b="1" i="0" u="none" strike="noStrike" dirty="0">
                          <a:solidFill>
                            <a:srgbClr val="000000"/>
                          </a:solidFill>
                          <a:effectLst/>
                          <a:latin typeface="Calibri" panose="020F0502020204030204" pitchFamily="34" charset="0"/>
                        </a:rPr>
                        <a:t>4 720 492</a:t>
                      </a:r>
                    </a:p>
                  </a:txBody>
                  <a:tcPr marL="5305" marR="5305" marT="5305"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r" fontAlgn="b"/>
                      <a:r>
                        <a:rPr lang="fi-FI" sz="950" b="1" i="0" u="none" strike="noStrike" dirty="0">
                          <a:solidFill>
                            <a:srgbClr val="000000"/>
                          </a:solidFill>
                          <a:effectLst/>
                          <a:latin typeface="Calibri" panose="020F0502020204030204" pitchFamily="34" charset="0"/>
                        </a:rPr>
                        <a:t>4 730 836</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r" fontAlgn="b"/>
                      <a:r>
                        <a:rPr lang="fi-FI" sz="950" b="1" i="0" u="none" strike="noStrike" dirty="0">
                          <a:solidFill>
                            <a:srgbClr val="000000"/>
                          </a:solidFill>
                          <a:effectLst/>
                          <a:latin typeface="Calibri" panose="020F0502020204030204" pitchFamily="34" charset="0"/>
                        </a:rPr>
                        <a:t>4 746 967</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r" fontAlgn="b"/>
                      <a:r>
                        <a:rPr lang="fi-FI" sz="950" b="1" i="0" u="none" strike="noStrike" dirty="0">
                          <a:solidFill>
                            <a:srgbClr val="000000"/>
                          </a:solidFill>
                          <a:effectLst/>
                          <a:latin typeface="Calibri" panose="020F0502020204030204" pitchFamily="34" charset="0"/>
                        </a:rPr>
                        <a:t>4 758 088</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r" fontAlgn="b"/>
                      <a:r>
                        <a:rPr lang="fi-FI" sz="950" b="1" i="0" u="none" strike="noStrike" dirty="0">
                          <a:solidFill>
                            <a:srgbClr val="000000"/>
                          </a:solidFill>
                          <a:effectLst/>
                          <a:latin typeface="Calibri" panose="020F0502020204030204" pitchFamily="34" charset="0"/>
                        </a:rPr>
                        <a:t>4 771 292</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r" fontAlgn="b"/>
                      <a:r>
                        <a:rPr lang="fi-FI" sz="950" b="1" i="0" u="none" strike="noStrike" dirty="0">
                          <a:solidFill>
                            <a:srgbClr val="000000"/>
                          </a:solidFill>
                          <a:effectLst/>
                          <a:latin typeface="Calibri" panose="020F0502020204030204" pitchFamily="34" charset="0"/>
                        </a:rPr>
                        <a:t>4 787 778</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r" fontAlgn="b"/>
                      <a:r>
                        <a:rPr lang="fi-FI" sz="950" b="1" i="0" u="none" strike="noStrike" dirty="0">
                          <a:solidFill>
                            <a:srgbClr val="000000"/>
                          </a:solidFill>
                          <a:effectLst/>
                          <a:latin typeface="Calibri" panose="020F0502020204030204" pitchFamily="34" charset="0"/>
                        </a:rPr>
                        <a:t>4 812 150</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r" fontAlgn="b"/>
                      <a:r>
                        <a:rPr lang="fi-FI" sz="950" b="1" i="0" u="none" strike="noStrike" dirty="0">
                          <a:solidFill>
                            <a:srgbClr val="000000"/>
                          </a:solidFill>
                          <a:effectLst/>
                          <a:latin typeface="Calibri" panose="020F0502020204030204" pitchFamily="34" charset="0"/>
                        </a:rPr>
                        <a:t>4 841 715</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r" fontAlgn="b"/>
                      <a:r>
                        <a:rPr lang="fi-FI" sz="950" b="1" i="0" u="none" strike="noStrike" dirty="0">
                          <a:solidFill>
                            <a:srgbClr val="000000"/>
                          </a:solidFill>
                          <a:effectLst/>
                          <a:latin typeface="Calibri" panose="020F0502020204030204" pitchFamily="34" charset="0"/>
                        </a:rPr>
                        <a:t>4 869 858</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r" fontAlgn="b"/>
                      <a:r>
                        <a:rPr lang="fi-FI" sz="950" b="1" i="0" u="none" strike="noStrike" dirty="0">
                          <a:solidFill>
                            <a:srgbClr val="000000"/>
                          </a:solidFill>
                          <a:effectLst/>
                          <a:latin typeface="Calibri" panose="020F0502020204030204" pitchFamily="34" charset="0"/>
                        </a:rPr>
                        <a:t>4 893 748</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r" fontAlgn="b"/>
                      <a:r>
                        <a:rPr lang="fi-FI" sz="950" b="1" i="0" u="none" strike="noStrike" dirty="0">
                          <a:solidFill>
                            <a:srgbClr val="000000"/>
                          </a:solidFill>
                          <a:effectLst/>
                          <a:latin typeface="Calibri" panose="020F0502020204030204" pitchFamily="34" charset="0"/>
                        </a:rPr>
                        <a:t>4 910 664</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r" fontAlgn="b"/>
                      <a:r>
                        <a:rPr lang="fi-FI" sz="950" b="1" i="0" u="none" strike="noStrike" dirty="0">
                          <a:solidFill>
                            <a:srgbClr val="000000"/>
                          </a:solidFill>
                          <a:effectLst/>
                          <a:latin typeface="Calibri" panose="020F0502020204030204" pitchFamily="34" charset="0"/>
                        </a:rPr>
                        <a:t>4 925 644</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r" fontAlgn="b"/>
                      <a:r>
                        <a:rPr lang="fi-FI" sz="950" b="1" i="0" u="none" strike="noStrike" dirty="0">
                          <a:solidFill>
                            <a:srgbClr val="000000"/>
                          </a:solidFill>
                          <a:effectLst/>
                          <a:latin typeface="Calibri" panose="020F0502020204030204" pitchFamily="34" charset="0"/>
                        </a:rPr>
                        <a:t>4 938 602</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r" fontAlgn="b"/>
                      <a:r>
                        <a:rPr lang="fi-FI" sz="950" b="1" i="0" u="none" strike="noStrike" dirty="0">
                          <a:solidFill>
                            <a:srgbClr val="000000"/>
                          </a:solidFill>
                          <a:effectLst/>
                          <a:latin typeface="Calibri" panose="020F0502020204030204" pitchFamily="34" charset="0"/>
                        </a:rPr>
                        <a:t>4 954 359</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r" fontAlgn="b"/>
                      <a:r>
                        <a:rPr lang="fi-FI" sz="950" b="1" i="0" u="none" strike="noStrike" dirty="0">
                          <a:solidFill>
                            <a:srgbClr val="000000"/>
                          </a:solidFill>
                          <a:effectLst/>
                          <a:latin typeface="Calibri" panose="020F0502020204030204" pitchFamily="34" charset="0"/>
                        </a:rPr>
                        <a:t>4 974 383</a:t>
                      </a:r>
                    </a:p>
                  </a:txBody>
                  <a:tcPr marL="5305" marR="5305" marT="5305"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729767388"/>
                  </a:ext>
                </a:extLst>
              </a:tr>
            </a:tbl>
          </a:graphicData>
        </a:graphic>
      </p:graphicFrame>
      <p:sp>
        <p:nvSpPr>
          <p:cNvPr id="4" name="Dian numeron paikkamerkki 3">
            <a:extLst>
              <a:ext uri="{FF2B5EF4-FFF2-40B4-BE49-F238E27FC236}">
                <a16:creationId xmlns:a16="http://schemas.microsoft.com/office/drawing/2014/main" id="{D84BDE5F-D586-4F9A-9945-5DA5C2A63B07}"/>
              </a:ext>
            </a:extLst>
          </p:cNvPr>
          <p:cNvSpPr>
            <a:spLocks noGrp="1"/>
          </p:cNvSpPr>
          <p:nvPr>
            <p:ph type="sldNum" sz="quarter" idx="12"/>
          </p:nvPr>
        </p:nvSpPr>
        <p:spPr/>
        <p:txBody>
          <a:bodyPr/>
          <a:lstStyle/>
          <a:p>
            <a:fld id="{6DE6D825-8E97-454B-BEAD-11D13CFBEEFD}" type="slidenum">
              <a:rPr lang="fi-FI" smtClean="0"/>
              <a:pPr/>
              <a:t>27</a:t>
            </a:fld>
            <a:endParaRPr lang="fi-FI" dirty="0"/>
          </a:p>
        </p:txBody>
      </p:sp>
      <p:sp>
        <p:nvSpPr>
          <p:cNvPr id="6" name="Tekstiruutu 5">
            <a:extLst>
              <a:ext uri="{FF2B5EF4-FFF2-40B4-BE49-F238E27FC236}">
                <a16:creationId xmlns:a16="http://schemas.microsoft.com/office/drawing/2014/main" id="{9429A6DA-EA42-4DE5-8BE5-38EBD430883C}"/>
              </a:ext>
            </a:extLst>
          </p:cNvPr>
          <p:cNvSpPr txBox="1"/>
          <p:nvPr/>
        </p:nvSpPr>
        <p:spPr>
          <a:xfrm>
            <a:off x="628650" y="6465882"/>
            <a:ext cx="1091093" cy="215444"/>
          </a:xfrm>
          <a:prstGeom prst="rect">
            <a:avLst/>
          </a:prstGeom>
          <a:noFill/>
        </p:spPr>
        <p:txBody>
          <a:bodyPr wrap="square" rtlCol="0">
            <a:spAutoFit/>
          </a:bodyPr>
          <a:lstStyle/>
          <a:p>
            <a:r>
              <a:rPr lang="fi-FI" sz="800" dirty="0"/>
              <a:t>Lähde: Tilastokeskus</a:t>
            </a:r>
          </a:p>
        </p:txBody>
      </p:sp>
    </p:spTree>
    <p:extLst>
      <p:ext uri="{BB962C8B-B14F-4D97-AF65-F5344CB8AC3E}">
        <p14:creationId xmlns:p14="http://schemas.microsoft.com/office/powerpoint/2010/main" val="29616778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D329611-6A22-4BD8-9BE0-B6762BB46C50}"/>
              </a:ext>
            </a:extLst>
          </p:cNvPr>
          <p:cNvSpPr>
            <a:spLocks noGrp="1"/>
          </p:cNvSpPr>
          <p:nvPr>
            <p:ph type="title"/>
          </p:nvPr>
        </p:nvSpPr>
        <p:spPr>
          <a:xfrm>
            <a:off x="628650" y="0"/>
            <a:ext cx="7886700" cy="748376"/>
          </a:xfrm>
        </p:spPr>
        <p:txBody>
          <a:bodyPr/>
          <a:lstStyle/>
          <a:p>
            <a:pPr algn="ctr"/>
            <a:r>
              <a:rPr lang="fi-FI" dirty="0"/>
              <a:t>Toteutunut väestönkehitys v. 1990–1999</a:t>
            </a:r>
          </a:p>
        </p:txBody>
      </p:sp>
      <p:graphicFrame>
        <p:nvGraphicFramePr>
          <p:cNvPr id="5" name="Sisällön paikkamerkki 4">
            <a:extLst>
              <a:ext uri="{FF2B5EF4-FFF2-40B4-BE49-F238E27FC236}">
                <a16:creationId xmlns:a16="http://schemas.microsoft.com/office/drawing/2014/main" id="{2AF337CB-449B-43B2-9052-C9F98F7B45A8}"/>
              </a:ext>
            </a:extLst>
          </p:cNvPr>
          <p:cNvGraphicFramePr>
            <a:graphicFrameLocks noGrp="1"/>
          </p:cNvGraphicFramePr>
          <p:nvPr>
            <p:ph idx="1"/>
            <p:extLst>
              <p:ext uri="{D42A27DB-BD31-4B8C-83A1-F6EECF244321}">
                <p14:modId xmlns:p14="http://schemas.microsoft.com/office/powerpoint/2010/main" val="1510545446"/>
              </p:ext>
            </p:extLst>
          </p:nvPr>
        </p:nvGraphicFramePr>
        <p:xfrm>
          <a:off x="540000" y="972000"/>
          <a:ext cx="8064000" cy="4914000"/>
        </p:xfrm>
        <a:graphic>
          <a:graphicData uri="http://schemas.openxmlformats.org/drawingml/2006/table">
            <a:tbl>
              <a:tblPr firstRow="1"/>
              <a:tblGrid>
                <a:gridCol w="1224000">
                  <a:extLst>
                    <a:ext uri="{9D8B030D-6E8A-4147-A177-3AD203B41FA5}">
                      <a16:colId xmlns:a16="http://schemas.microsoft.com/office/drawing/2014/main" val="173808679"/>
                    </a:ext>
                  </a:extLst>
                </a:gridCol>
                <a:gridCol w="684000">
                  <a:extLst>
                    <a:ext uri="{9D8B030D-6E8A-4147-A177-3AD203B41FA5}">
                      <a16:colId xmlns:a16="http://schemas.microsoft.com/office/drawing/2014/main" val="3887831952"/>
                    </a:ext>
                  </a:extLst>
                </a:gridCol>
                <a:gridCol w="684000">
                  <a:extLst>
                    <a:ext uri="{9D8B030D-6E8A-4147-A177-3AD203B41FA5}">
                      <a16:colId xmlns:a16="http://schemas.microsoft.com/office/drawing/2014/main" val="2220424929"/>
                    </a:ext>
                  </a:extLst>
                </a:gridCol>
                <a:gridCol w="684000">
                  <a:extLst>
                    <a:ext uri="{9D8B030D-6E8A-4147-A177-3AD203B41FA5}">
                      <a16:colId xmlns:a16="http://schemas.microsoft.com/office/drawing/2014/main" val="1685108306"/>
                    </a:ext>
                  </a:extLst>
                </a:gridCol>
                <a:gridCol w="684000">
                  <a:extLst>
                    <a:ext uri="{9D8B030D-6E8A-4147-A177-3AD203B41FA5}">
                      <a16:colId xmlns:a16="http://schemas.microsoft.com/office/drawing/2014/main" val="256766650"/>
                    </a:ext>
                  </a:extLst>
                </a:gridCol>
                <a:gridCol w="684000">
                  <a:extLst>
                    <a:ext uri="{9D8B030D-6E8A-4147-A177-3AD203B41FA5}">
                      <a16:colId xmlns:a16="http://schemas.microsoft.com/office/drawing/2014/main" val="2701908425"/>
                    </a:ext>
                  </a:extLst>
                </a:gridCol>
                <a:gridCol w="684000">
                  <a:extLst>
                    <a:ext uri="{9D8B030D-6E8A-4147-A177-3AD203B41FA5}">
                      <a16:colId xmlns:a16="http://schemas.microsoft.com/office/drawing/2014/main" val="3499768322"/>
                    </a:ext>
                  </a:extLst>
                </a:gridCol>
                <a:gridCol w="684000">
                  <a:extLst>
                    <a:ext uri="{9D8B030D-6E8A-4147-A177-3AD203B41FA5}">
                      <a16:colId xmlns:a16="http://schemas.microsoft.com/office/drawing/2014/main" val="453343485"/>
                    </a:ext>
                  </a:extLst>
                </a:gridCol>
                <a:gridCol w="684000">
                  <a:extLst>
                    <a:ext uri="{9D8B030D-6E8A-4147-A177-3AD203B41FA5}">
                      <a16:colId xmlns:a16="http://schemas.microsoft.com/office/drawing/2014/main" val="2198822589"/>
                    </a:ext>
                  </a:extLst>
                </a:gridCol>
                <a:gridCol w="684000">
                  <a:extLst>
                    <a:ext uri="{9D8B030D-6E8A-4147-A177-3AD203B41FA5}">
                      <a16:colId xmlns:a16="http://schemas.microsoft.com/office/drawing/2014/main" val="2489563038"/>
                    </a:ext>
                  </a:extLst>
                </a:gridCol>
                <a:gridCol w="684000">
                  <a:extLst>
                    <a:ext uri="{9D8B030D-6E8A-4147-A177-3AD203B41FA5}">
                      <a16:colId xmlns:a16="http://schemas.microsoft.com/office/drawing/2014/main" val="1172189853"/>
                    </a:ext>
                  </a:extLst>
                </a:gridCol>
              </a:tblGrid>
              <a:tr h="234000">
                <a:tc>
                  <a:txBody>
                    <a:bodyPr/>
                    <a:lstStyle/>
                    <a:p>
                      <a:pPr marL="18000" algn="l" fontAlgn="b"/>
                      <a:r>
                        <a:rPr lang="fi-FI" sz="1050" b="1" i="0" u="none" strike="noStrike" dirty="0">
                          <a:solidFill>
                            <a:srgbClr val="000000"/>
                          </a:solidFill>
                          <a:effectLst/>
                          <a:latin typeface="Calibri" panose="020F0502020204030204" pitchFamily="34" charset="0"/>
                        </a:rPr>
                        <a:t>Maakunta</a:t>
                      </a:r>
                    </a:p>
                  </a:txBody>
                  <a:tcPr marL="6722" marR="6722" marT="672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1990</a:t>
                      </a:r>
                    </a:p>
                  </a:txBody>
                  <a:tcPr marL="6722" marR="6722" marT="672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1991</a:t>
                      </a:r>
                    </a:p>
                  </a:txBody>
                  <a:tcPr marL="6722" marR="6722" marT="672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1992</a:t>
                      </a:r>
                    </a:p>
                  </a:txBody>
                  <a:tcPr marL="6722" marR="6722" marT="672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a:solidFill>
                            <a:srgbClr val="000000"/>
                          </a:solidFill>
                          <a:effectLst/>
                          <a:latin typeface="Calibri" panose="020F0502020204030204" pitchFamily="34" charset="0"/>
                        </a:rPr>
                        <a:t>1993</a:t>
                      </a:r>
                    </a:p>
                  </a:txBody>
                  <a:tcPr marL="6722" marR="6722" marT="672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1994</a:t>
                      </a:r>
                    </a:p>
                  </a:txBody>
                  <a:tcPr marL="6722" marR="6722" marT="672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1995</a:t>
                      </a:r>
                    </a:p>
                  </a:txBody>
                  <a:tcPr marL="6722" marR="6722" marT="672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1996</a:t>
                      </a:r>
                    </a:p>
                  </a:txBody>
                  <a:tcPr marL="6722" marR="6722" marT="672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1997</a:t>
                      </a:r>
                    </a:p>
                  </a:txBody>
                  <a:tcPr marL="6722" marR="6722" marT="672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1998</a:t>
                      </a:r>
                    </a:p>
                  </a:txBody>
                  <a:tcPr marL="6722" marR="6722" marT="672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1999</a:t>
                      </a:r>
                    </a:p>
                  </a:txBody>
                  <a:tcPr marL="6722" marR="6722" marT="672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852369677"/>
                  </a:ext>
                </a:extLst>
              </a:tr>
              <a:tr h="234000">
                <a:tc>
                  <a:txBody>
                    <a:bodyPr/>
                    <a:lstStyle/>
                    <a:p>
                      <a:pPr marL="18000" algn="l" fontAlgn="b"/>
                      <a:r>
                        <a:rPr lang="fi-FI" sz="1050" b="0" i="0" u="none" strike="noStrike" dirty="0">
                          <a:solidFill>
                            <a:srgbClr val="000000"/>
                          </a:solidFill>
                          <a:effectLst/>
                          <a:latin typeface="Calibri" panose="020F0502020204030204" pitchFamily="34" charset="0"/>
                        </a:rPr>
                        <a:t>Uusimaa</a:t>
                      </a:r>
                    </a:p>
                  </a:txBody>
                  <a:tcPr marL="6722" marR="6722" marT="672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1 232 236</a:t>
                      </a:r>
                    </a:p>
                  </a:txBody>
                  <a:tcPr marL="6722" marR="6722" marT="6722"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1 248 072</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1 261 807</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1 277 609</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1 293 573</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1 310 680</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1 327 243</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1 344 989</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1 362 634</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1 379 712</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437248135"/>
                  </a:ext>
                </a:extLst>
              </a:tr>
              <a:tr h="234000">
                <a:tc>
                  <a:txBody>
                    <a:bodyPr/>
                    <a:lstStyle/>
                    <a:p>
                      <a:pPr marL="18000" algn="l" fontAlgn="b"/>
                      <a:r>
                        <a:rPr lang="fi-FI" sz="1050" b="0" i="0" u="none" strike="noStrike" dirty="0">
                          <a:solidFill>
                            <a:srgbClr val="000000"/>
                          </a:solidFill>
                          <a:effectLst/>
                          <a:latin typeface="Calibri" panose="020F0502020204030204" pitchFamily="34" charset="0"/>
                        </a:rPr>
                        <a:t>Varsinais-Suomi</a:t>
                      </a:r>
                    </a:p>
                  </a:txBody>
                  <a:tcPr marL="6722" marR="6722" marT="672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425 282</a:t>
                      </a:r>
                    </a:p>
                  </a:txBody>
                  <a:tcPr marL="6722" marR="6722" marT="6722"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427 158</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428 864</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430 409</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432 603</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435 119</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437 491</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439 973</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443 050</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445 542</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274283386"/>
                  </a:ext>
                </a:extLst>
              </a:tr>
              <a:tr h="234000">
                <a:tc>
                  <a:txBody>
                    <a:bodyPr/>
                    <a:lstStyle/>
                    <a:p>
                      <a:pPr marL="18000" algn="l" fontAlgn="b"/>
                      <a:r>
                        <a:rPr lang="fi-FI" sz="1050" b="0" i="0" u="none" strike="noStrike">
                          <a:solidFill>
                            <a:srgbClr val="000000"/>
                          </a:solidFill>
                          <a:effectLst/>
                          <a:latin typeface="Calibri" panose="020F0502020204030204" pitchFamily="34" charset="0"/>
                        </a:rPr>
                        <a:t>Satakunta</a:t>
                      </a:r>
                    </a:p>
                  </a:txBody>
                  <a:tcPr marL="6722" marR="6722" marT="672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240 777</a:t>
                      </a:r>
                    </a:p>
                  </a:txBody>
                  <a:tcPr marL="6722" marR="6722" marT="6722"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240 767</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240 744</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240 519</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240 028</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239 255</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238 057</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236 818</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235 662</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234 233</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00140336"/>
                  </a:ext>
                </a:extLst>
              </a:tr>
              <a:tr h="234000">
                <a:tc>
                  <a:txBody>
                    <a:bodyPr/>
                    <a:lstStyle/>
                    <a:p>
                      <a:pPr marL="18000" algn="l" fontAlgn="b"/>
                      <a:r>
                        <a:rPr lang="fi-FI" sz="1050" b="0" i="0" u="none" strike="noStrike" dirty="0">
                          <a:solidFill>
                            <a:srgbClr val="000000"/>
                          </a:solidFill>
                          <a:effectLst/>
                          <a:latin typeface="Calibri" panose="020F0502020204030204" pitchFamily="34" charset="0"/>
                        </a:rPr>
                        <a:t>Kanta-Häme</a:t>
                      </a:r>
                    </a:p>
                  </a:txBody>
                  <a:tcPr marL="6722" marR="6722" marT="672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162 248</a:t>
                      </a:r>
                    </a:p>
                  </a:txBody>
                  <a:tcPr marL="6722" marR="6722" marT="6722"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163 442</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164 363</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164 767</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164 957</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164 937</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164 892</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165 026</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164 914</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165 190</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87848176"/>
                  </a:ext>
                </a:extLst>
              </a:tr>
              <a:tr h="234000">
                <a:tc>
                  <a:txBody>
                    <a:bodyPr/>
                    <a:lstStyle/>
                    <a:p>
                      <a:pPr marL="18000" algn="l" fontAlgn="b"/>
                      <a:r>
                        <a:rPr lang="fi-FI" sz="1050" b="0" i="0" u="none" strike="noStrike">
                          <a:solidFill>
                            <a:srgbClr val="000000"/>
                          </a:solidFill>
                          <a:effectLst/>
                          <a:latin typeface="Calibri" panose="020F0502020204030204" pitchFamily="34" charset="0"/>
                        </a:rPr>
                        <a:t>Pirkanmaa</a:t>
                      </a:r>
                    </a:p>
                  </a:txBody>
                  <a:tcPr marL="6722" marR="6722" marT="672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430 651</a:t>
                      </a:r>
                    </a:p>
                  </a:txBody>
                  <a:tcPr marL="6722" marR="6722" marT="6722"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432 391</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434 066</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435 789</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438 114</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440 734</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443 065</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445 536</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448 045</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450 548</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424711742"/>
                  </a:ext>
                </a:extLst>
              </a:tr>
              <a:tr h="234000">
                <a:tc>
                  <a:txBody>
                    <a:bodyPr/>
                    <a:lstStyle/>
                    <a:p>
                      <a:pPr marL="18000" algn="l" fontAlgn="b"/>
                      <a:r>
                        <a:rPr lang="fi-FI" sz="1050" b="0" i="0" u="none" strike="noStrike" dirty="0">
                          <a:solidFill>
                            <a:srgbClr val="000000"/>
                          </a:solidFill>
                          <a:effectLst/>
                          <a:latin typeface="Calibri" panose="020F0502020204030204" pitchFamily="34" charset="0"/>
                        </a:rPr>
                        <a:t>Päijät-Häme</a:t>
                      </a:r>
                    </a:p>
                  </a:txBody>
                  <a:tcPr marL="6722" marR="6722" marT="672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204 901</a:t>
                      </a:r>
                    </a:p>
                  </a:txBody>
                  <a:tcPr marL="6722" marR="6722" marT="6722"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205 613</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206 107</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206 233</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206 171</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205 973</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205 394</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205 338</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205 030</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204 858</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06400013"/>
                  </a:ext>
                </a:extLst>
              </a:tr>
              <a:tr h="234000">
                <a:tc>
                  <a:txBody>
                    <a:bodyPr/>
                    <a:lstStyle/>
                    <a:p>
                      <a:pPr marL="18000" algn="l" fontAlgn="b"/>
                      <a:r>
                        <a:rPr lang="fi-FI" sz="1050" b="0" i="0" u="none" strike="noStrike" dirty="0">
                          <a:solidFill>
                            <a:srgbClr val="000000"/>
                          </a:solidFill>
                          <a:effectLst/>
                          <a:latin typeface="Calibri" panose="020F0502020204030204" pitchFamily="34" charset="0"/>
                        </a:rPr>
                        <a:t>Kymenlaakso</a:t>
                      </a:r>
                    </a:p>
                  </a:txBody>
                  <a:tcPr marL="6722" marR="6722" marT="672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186 030</a:t>
                      </a:r>
                    </a:p>
                  </a:txBody>
                  <a:tcPr marL="6722" marR="6722" marT="6722"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186 322</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186 382</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186 054</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185 462</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184 595</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183 819</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182 942</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182 215</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181 122</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28589467"/>
                  </a:ext>
                </a:extLst>
              </a:tr>
              <a:tr h="234000">
                <a:tc>
                  <a:txBody>
                    <a:bodyPr/>
                    <a:lstStyle/>
                    <a:p>
                      <a:pPr marL="18000" algn="l" fontAlgn="b"/>
                      <a:r>
                        <a:rPr lang="fi-FI" sz="1050" b="0" i="0" u="none" strike="noStrike" dirty="0">
                          <a:solidFill>
                            <a:srgbClr val="000000"/>
                          </a:solidFill>
                          <a:effectLst/>
                          <a:latin typeface="Calibri" panose="020F0502020204030204" pitchFamily="34" charset="0"/>
                        </a:rPr>
                        <a:t>Etelä-Karjala</a:t>
                      </a:r>
                    </a:p>
                  </a:txBody>
                  <a:tcPr marL="6722" marR="6722" marT="672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140 244</a:t>
                      </a:r>
                    </a:p>
                  </a:txBody>
                  <a:tcPr marL="6722" marR="6722" marT="6722"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140 150</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139 907</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139 569</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139 297</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138 678</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138 163</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137 944</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137 238</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136 525</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01087048"/>
                  </a:ext>
                </a:extLst>
              </a:tr>
              <a:tr h="234000">
                <a:tc>
                  <a:txBody>
                    <a:bodyPr/>
                    <a:lstStyle/>
                    <a:p>
                      <a:pPr marL="18000" algn="l" fontAlgn="b"/>
                      <a:r>
                        <a:rPr lang="fi-FI" sz="1050" b="0" i="0" u="none" strike="noStrike" dirty="0">
                          <a:solidFill>
                            <a:srgbClr val="000000"/>
                          </a:solidFill>
                          <a:effectLst/>
                          <a:latin typeface="Calibri" panose="020F0502020204030204" pitchFamily="34" charset="0"/>
                        </a:rPr>
                        <a:t>Etelä-Savo</a:t>
                      </a:r>
                    </a:p>
                  </a:txBody>
                  <a:tcPr marL="6722" marR="6722" marT="672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163 462</a:t>
                      </a:r>
                    </a:p>
                  </a:txBody>
                  <a:tcPr marL="6722" marR="6722" marT="6722"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163 426</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163 503</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163 130</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162 691</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162 033</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161 128</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160 077</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158 725</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157 334</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54143266"/>
                  </a:ext>
                </a:extLst>
              </a:tr>
              <a:tr h="234000">
                <a:tc>
                  <a:txBody>
                    <a:bodyPr/>
                    <a:lstStyle/>
                    <a:p>
                      <a:pPr marL="18000" algn="l" fontAlgn="b"/>
                      <a:r>
                        <a:rPr lang="fi-FI" sz="1050" b="0" i="0" u="none" strike="noStrike" dirty="0">
                          <a:solidFill>
                            <a:srgbClr val="000000"/>
                          </a:solidFill>
                          <a:effectLst/>
                          <a:latin typeface="Calibri" panose="020F0502020204030204" pitchFamily="34" charset="0"/>
                        </a:rPr>
                        <a:t>Pohjois-Savo</a:t>
                      </a:r>
                    </a:p>
                  </a:txBody>
                  <a:tcPr marL="6722" marR="6722" marT="672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9DC06"/>
                    </a:solidFill>
                  </a:tcPr>
                </a:tc>
                <a:tc>
                  <a:txBody>
                    <a:bodyPr/>
                    <a:lstStyle/>
                    <a:p>
                      <a:pPr marL="18000" algn="r" fontAlgn="b"/>
                      <a:r>
                        <a:rPr lang="fi-FI" sz="1050" b="0" i="0" u="none" strike="noStrike" dirty="0">
                          <a:solidFill>
                            <a:srgbClr val="000000"/>
                          </a:solidFill>
                          <a:effectLst/>
                          <a:latin typeface="Calibri" panose="020F0502020204030204" pitchFamily="34" charset="0"/>
                        </a:rPr>
                        <a:t>265 040</a:t>
                      </a:r>
                    </a:p>
                  </a:txBody>
                  <a:tcPr marL="6722" marR="6722" marT="6722"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9DC06"/>
                    </a:solidFill>
                  </a:tcPr>
                </a:tc>
                <a:tc>
                  <a:txBody>
                    <a:bodyPr/>
                    <a:lstStyle/>
                    <a:p>
                      <a:pPr marL="18000" algn="r" fontAlgn="b"/>
                      <a:r>
                        <a:rPr lang="fi-FI" sz="1050" b="0" i="0" u="none" strike="noStrike" dirty="0">
                          <a:solidFill>
                            <a:srgbClr val="000000"/>
                          </a:solidFill>
                          <a:effectLst/>
                          <a:latin typeface="Calibri" panose="020F0502020204030204" pitchFamily="34" charset="0"/>
                        </a:rPr>
                        <a:t>266 039</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9DC06"/>
                    </a:solidFill>
                  </a:tcPr>
                </a:tc>
                <a:tc>
                  <a:txBody>
                    <a:bodyPr/>
                    <a:lstStyle/>
                    <a:p>
                      <a:pPr marL="18000" algn="r" fontAlgn="b"/>
                      <a:r>
                        <a:rPr lang="fi-FI" sz="1050" b="0" i="0" u="none" strike="noStrike" dirty="0">
                          <a:solidFill>
                            <a:srgbClr val="000000"/>
                          </a:solidFill>
                          <a:effectLst/>
                          <a:latin typeface="Calibri" panose="020F0502020204030204" pitchFamily="34" charset="0"/>
                        </a:rPr>
                        <a:t>266 853</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9DC06"/>
                    </a:solidFill>
                  </a:tcPr>
                </a:tc>
                <a:tc>
                  <a:txBody>
                    <a:bodyPr/>
                    <a:lstStyle/>
                    <a:p>
                      <a:pPr marL="18000" algn="r" fontAlgn="b"/>
                      <a:r>
                        <a:rPr lang="fi-FI" sz="1050" b="0" i="0" u="none" strike="noStrike" dirty="0">
                          <a:solidFill>
                            <a:srgbClr val="000000"/>
                          </a:solidFill>
                          <a:effectLst/>
                          <a:latin typeface="Calibri" panose="020F0502020204030204" pitchFamily="34" charset="0"/>
                        </a:rPr>
                        <a:t>266 956</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9DC06"/>
                    </a:solidFill>
                  </a:tcPr>
                </a:tc>
                <a:tc>
                  <a:txBody>
                    <a:bodyPr/>
                    <a:lstStyle/>
                    <a:p>
                      <a:pPr marL="18000" algn="r" fontAlgn="b"/>
                      <a:r>
                        <a:rPr lang="fi-FI" sz="1050" b="0" i="0" u="none" strike="noStrike" dirty="0">
                          <a:solidFill>
                            <a:srgbClr val="000000"/>
                          </a:solidFill>
                          <a:effectLst/>
                          <a:latin typeface="Calibri" panose="020F0502020204030204" pitchFamily="34" charset="0"/>
                        </a:rPr>
                        <a:t>266 870</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9DC06"/>
                    </a:solidFill>
                  </a:tcPr>
                </a:tc>
                <a:tc>
                  <a:txBody>
                    <a:bodyPr/>
                    <a:lstStyle/>
                    <a:p>
                      <a:pPr marL="18000" algn="r" fontAlgn="b"/>
                      <a:r>
                        <a:rPr lang="fi-FI" sz="1050" b="0" i="0" u="none" strike="noStrike" dirty="0">
                          <a:solidFill>
                            <a:srgbClr val="000000"/>
                          </a:solidFill>
                          <a:effectLst/>
                          <a:latin typeface="Calibri" panose="020F0502020204030204" pitchFamily="34" charset="0"/>
                        </a:rPr>
                        <a:t>266 308</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9DC06"/>
                    </a:solidFill>
                  </a:tcPr>
                </a:tc>
                <a:tc>
                  <a:txBody>
                    <a:bodyPr/>
                    <a:lstStyle/>
                    <a:p>
                      <a:pPr marL="18000" algn="r" fontAlgn="b"/>
                      <a:r>
                        <a:rPr lang="fi-FI" sz="1050" b="0" i="0" u="none" strike="noStrike" dirty="0">
                          <a:solidFill>
                            <a:srgbClr val="000000"/>
                          </a:solidFill>
                          <a:effectLst/>
                          <a:latin typeface="Calibri" panose="020F0502020204030204" pitchFamily="34" charset="0"/>
                        </a:rPr>
                        <a:t>265 644</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9DC06"/>
                    </a:solidFill>
                  </a:tcPr>
                </a:tc>
                <a:tc>
                  <a:txBody>
                    <a:bodyPr/>
                    <a:lstStyle/>
                    <a:p>
                      <a:pPr marL="18000" algn="r" fontAlgn="b"/>
                      <a:r>
                        <a:rPr lang="fi-FI" sz="1050" b="0" i="0" u="none" strike="noStrike" dirty="0">
                          <a:solidFill>
                            <a:srgbClr val="000000"/>
                          </a:solidFill>
                          <a:effectLst/>
                          <a:latin typeface="Calibri" panose="020F0502020204030204" pitchFamily="34" charset="0"/>
                        </a:rPr>
                        <a:t>264 578</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9DC06"/>
                    </a:solidFill>
                  </a:tcPr>
                </a:tc>
                <a:tc>
                  <a:txBody>
                    <a:bodyPr/>
                    <a:lstStyle/>
                    <a:p>
                      <a:pPr marL="18000" algn="r" fontAlgn="b"/>
                      <a:r>
                        <a:rPr lang="fi-FI" sz="1050" b="0" i="0" u="none" strike="noStrike" dirty="0">
                          <a:solidFill>
                            <a:srgbClr val="000000"/>
                          </a:solidFill>
                          <a:effectLst/>
                          <a:latin typeface="Calibri" panose="020F0502020204030204" pitchFamily="34" charset="0"/>
                        </a:rPr>
                        <a:t>262 946</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9DC06"/>
                    </a:solidFill>
                  </a:tcPr>
                </a:tc>
                <a:tc>
                  <a:txBody>
                    <a:bodyPr/>
                    <a:lstStyle/>
                    <a:p>
                      <a:pPr marL="18000" algn="r" fontAlgn="b"/>
                      <a:r>
                        <a:rPr lang="fi-FI" sz="1050" b="0" i="0" u="none" strike="noStrike" dirty="0">
                          <a:solidFill>
                            <a:srgbClr val="000000"/>
                          </a:solidFill>
                          <a:effectLst/>
                          <a:latin typeface="Calibri" panose="020F0502020204030204" pitchFamily="34" charset="0"/>
                        </a:rPr>
                        <a:t>261 393</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9DC06"/>
                    </a:solidFill>
                  </a:tcPr>
                </a:tc>
                <a:extLst>
                  <a:ext uri="{0D108BD9-81ED-4DB2-BD59-A6C34878D82A}">
                    <a16:rowId xmlns:a16="http://schemas.microsoft.com/office/drawing/2014/main" val="1601400116"/>
                  </a:ext>
                </a:extLst>
              </a:tr>
              <a:tr h="234000">
                <a:tc>
                  <a:txBody>
                    <a:bodyPr/>
                    <a:lstStyle/>
                    <a:p>
                      <a:pPr marL="18000" algn="l" fontAlgn="b"/>
                      <a:r>
                        <a:rPr lang="fi-FI" sz="1050" b="0" i="0" u="none" strike="noStrike" dirty="0">
                          <a:solidFill>
                            <a:srgbClr val="000000"/>
                          </a:solidFill>
                          <a:effectLst/>
                          <a:latin typeface="Calibri" panose="020F0502020204030204" pitchFamily="34" charset="0"/>
                        </a:rPr>
                        <a:t>Pohjois-Karjala</a:t>
                      </a:r>
                    </a:p>
                  </a:txBody>
                  <a:tcPr marL="6722" marR="6722" marT="672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182 200</a:t>
                      </a:r>
                    </a:p>
                  </a:txBody>
                  <a:tcPr marL="6722" marR="6722" marT="6722"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182 707</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183 151</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183 293</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183 038</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182 336</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181 160</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179 977</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178 441</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177 238</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1826953"/>
                  </a:ext>
                </a:extLst>
              </a:tr>
              <a:tr h="234000">
                <a:tc>
                  <a:txBody>
                    <a:bodyPr/>
                    <a:lstStyle/>
                    <a:p>
                      <a:pPr marL="18000" algn="l" fontAlgn="b"/>
                      <a:r>
                        <a:rPr lang="fi-FI" sz="1050" b="0" i="0" u="none" strike="noStrike" dirty="0">
                          <a:solidFill>
                            <a:srgbClr val="000000"/>
                          </a:solidFill>
                          <a:effectLst/>
                          <a:latin typeface="Calibri" panose="020F0502020204030204" pitchFamily="34" charset="0"/>
                        </a:rPr>
                        <a:t>Keski-Suomi</a:t>
                      </a:r>
                    </a:p>
                  </a:txBody>
                  <a:tcPr marL="6722" marR="6722" marT="672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254 539</a:t>
                      </a:r>
                    </a:p>
                  </a:txBody>
                  <a:tcPr marL="6722" marR="6722" marT="6722"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256 480</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257 719</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258 485</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259 392</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259 778</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260 835</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261 559</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261 754</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262 106</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96899787"/>
                  </a:ext>
                </a:extLst>
              </a:tr>
              <a:tr h="234000">
                <a:tc>
                  <a:txBody>
                    <a:bodyPr/>
                    <a:lstStyle/>
                    <a:p>
                      <a:pPr marL="18000" algn="l" fontAlgn="b"/>
                      <a:r>
                        <a:rPr lang="fi-FI" sz="1050" b="0" i="0" u="none" strike="noStrike" dirty="0">
                          <a:solidFill>
                            <a:srgbClr val="000000"/>
                          </a:solidFill>
                          <a:effectLst/>
                          <a:latin typeface="Calibri" panose="020F0502020204030204" pitchFamily="34" charset="0"/>
                        </a:rPr>
                        <a:t>Etelä-Pohjanmaa</a:t>
                      </a:r>
                    </a:p>
                  </a:txBody>
                  <a:tcPr marL="6722" marR="6722" marT="672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207 010</a:t>
                      </a:r>
                    </a:p>
                  </a:txBody>
                  <a:tcPr marL="6722" marR="6722" marT="6722"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207 348</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207 742</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207 862</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207 514</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206 136</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205 108</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203 907</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202 935</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202 002</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29496581"/>
                  </a:ext>
                </a:extLst>
              </a:tr>
              <a:tr h="234000">
                <a:tc>
                  <a:txBody>
                    <a:bodyPr/>
                    <a:lstStyle/>
                    <a:p>
                      <a:pPr marL="18000" algn="l" fontAlgn="b"/>
                      <a:r>
                        <a:rPr lang="fi-FI" sz="1050" b="0" i="0" u="none" strike="noStrike" dirty="0">
                          <a:solidFill>
                            <a:srgbClr val="000000"/>
                          </a:solidFill>
                          <a:effectLst/>
                          <a:latin typeface="Calibri" panose="020F0502020204030204" pitchFamily="34" charset="0"/>
                        </a:rPr>
                        <a:t>Pohjanmaa</a:t>
                      </a:r>
                    </a:p>
                  </a:txBody>
                  <a:tcPr marL="6722" marR="6722" marT="672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167 108</a:t>
                      </a:r>
                    </a:p>
                  </a:txBody>
                  <a:tcPr marL="6722" marR="6722" marT="6722"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167 807</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168 379</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168 698</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168 833</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168 888</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169 019</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168 964</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168 867</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168 326</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97113166"/>
                  </a:ext>
                </a:extLst>
              </a:tr>
              <a:tr h="234000">
                <a:tc>
                  <a:txBody>
                    <a:bodyPr/>
                    <a:lstStyle/>
                    <a:p>
                      <a:pPr marL="18000" algn="l" fontAlgn="b"/>
                      <a:r>
                        <a:rPr lang="fi-FI" sz="1050" b="0" i="0" u="none" strike="noStrike" dirty="0">
                          <a:solidFill>
                            <a:srgbClr val="000000"/>
                          </a:solidFill>
                          <a:effectLst/>
                          <a:latin typeface="Calibri" panose="020F0502020204030204" pitchFamily="34" charset="0"/>
                        </a:rPr>
                        <a:t>Keski-Pohjanmaa</a:t>
                      </a:r>
                    </a:p>
                  </a:txBody>
                  <a:tcPr marL="6722" marR="6722" marT="672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68 214</a:t>
                      </a:r>
                    </a:p>
                  </a:txBody>
                  <a:tcPr marL="6722" marR="6722" marT="6722"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68 503</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68 887</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69 315</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69 627</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69 539</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69 213</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69 021</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68 773</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68 345</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11668405"/>
                  </a:ext>
                </a:extLst>
              </a:tr>
              <a:tr h="234000">
                <a:tc>
                  <a:txBody>
                    <a:bodyPr/>
                    <a:lstStyle/>
                    <a:p>
                      <a:pPr marL="18000" algn="l" fontAlgn="b"/>
                      <a:r>
                        <a:rPr lang="fi-FI" sz="1050" b="0" i="0" u="none" strike="noStrike" dirty="0">
                          <a:solidFill>
                            <a:srgbClr val="000000"/>
                          </a:solidFill>
                          <a:effectLst/>
                          <a:latin typeface="Calibri" panose="020F0502020204030204" pitchFamily="34" charset="0"/>
                        </a:rPr>
                        <a:t>Pohjois-Pohjanmaa</a:t>
                      </a:r>
                    </a:p>
                  </a:txBody>
                  <a:tcPr marL="6722" marR="6722" marT="672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350 799</a:t>
                      </a:r>
                    </a:p>
                  </a:txBody>
                  <a:tcPr marL="6722" marR="6722" marT="6722"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354 088</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357 072</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359 433</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361 751</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364 443</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366 218</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367 361</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368 302</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369 827</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51210303"/>
                  </a:ext>
                </a:extLst>
              </a:tr>
              <a:tr h="234000">
                <a:tc>
                  <a:txBody>
                    <a:bodyPr/>
                    <a:lstStyle/>
                    <a:p>
                      <a:pPr marL="18000" algn="l" fontAlgn="b"/>
                      <a:r>
                        <a:rPr lang="fi-FI" sz="1050" b="0" i="0" u="none" strike="noStrike" dirty="0">
                          <a:solidFill>
                            <a:srgbClr val="000000"/>
                          </a:solidFill>
                          <a:effectLst/>
                          <a:latin typeface="Calibri" panose="020F0502020204030204" pitchFamily="34" charset="0"/>
                        </a:rPr>
                        <a:t>Kainuu</a:t>
                      </a:r>
                    </a:p>
                  </a:txBody>
                  <a:tcPr marL="6722" marR="6722" marT="672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92 459</a:t>
                      </a:r>
                    </a:p>
                  </a:txBody>
                  <a:tcPr marL="6722" marR="6722" marT="6722"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92 190</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92 010</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91 794</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91 350</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90 781</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90 035</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88 896</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87 843</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86 943</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80146099"/>
                  </a:ext>
                </a:extLst>
              </a:tr>
              <a:tr h="234000">
                <a:tc>
                  <a:txBody>
                    <a:bodyPr/>
                    <a:lstStyle/>
                    <a:p>
                      <a:pPr marL="18000" algn="l" fontAlgn="b"/>
                      <a:r>
                        <a:rPr lang="fi-FI" sz="1050" b="0" i="0" u="none" strike="noStrike" dirty="0">
                          <a:solidFill>
                            <a:srgbClr val="000000"/>
                          </a:solidFill>
                          <a:effectLst/>
                          <a:latin typeface="Calibri" panose="020F0502020204030204" pitchFamily="34" charset="0"/>
                        </a:rPr>
                        <a:t>Lappi</a:t>
                      </a:r>
                    </a:p>
                  </a:txBody>
                  <a:tcPr marL="6722" marR="6722" marT="672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200 674</a:t>
                      </a:r>
                    </a:p>
                  </a:txBody>
                  <a:tcPr marL="6722" marR="6722" marT="6722"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201 652</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202 433</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202 895</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202 325</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201 411</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200 579</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199 051</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196 647</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194 352</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154897838"/>
                  </a:ext>
                </a:extLst>
              </a:tr>
              <a:tr h="234000">
                <a:tc>
                  <a:txBody>
                    <a:bodyPr/>
                    <a:lstStyle/>
                    <a:p>
                      <a:pPr marL="18000" algn="l" fontAlgn="b"/>
                      <a:r>
                        <a:rPr lang="fi-FI" sz="1050" b="0" i="0" u="none" strike="noStrike" dirty="0">
                          <a:solidFill>
                            <a:srgbClr val="000000"/>
                          </a:solidFill>
                          <a:effectLst/>
                          <a:latin typeface="Calibri" panose="020F0502020204030204" pitchFamily="34" charset="0"/>
                        </a:rPr>
                        <a:t>Ahvenanmaa</a:t>
                      </a:r>
                    </a:p>
                  </a:txBody>
                  <a:tcPr marL="6722" marR="6722" marT="672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24 604</a:t>
                      </a:r>
                    </a:p>
                  </a:txBody>
                  <a:tcPr marL="6722" marR="6722" marT="6722"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24 847</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24 993</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25 102</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25 158</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25 202</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25 257</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25 392</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25 625</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25 706</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841464266"/>
                  </a:ext>
                </a:extLst>
              </a:tr>
              <a:tr h="234000">
                <a:tc>
                  <a:txBody>
                    <a:bodyPr/>
                    <a:lstStyle/>
                    <a:p>
                      <a:pPr marL="18000" algn="l" fontAlgn="b"/>
                      <a:r>
                        <a:rPr lang="fi-FI" sz="1050" b="1" i="0" u="none" strike="noStrike" dirty="0">
                          <a:solidFill>
                            <a:srgbClr val="000000"/>
                          </a:solidFill>
                          <a:effectLst/>
                          <a:latin typeface="Calibri" panose="020F0502020204030204" pitchFamily="34" charset="0"/>
                        </a:rPr>
                        <a:t>KOKO MAA</a:t>
                      </a:r>
                    </a:p>
                  </a:txBody>
                  <a:tcPr marL="6722" marR="6722" marT="672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r" fontAlgn="b"/>
                      <a:r>
                        <a:rPr lang="fi-FI" sz="1050" b="1" i="0" u="none" strike="noStrike" dirty="0">
                          <a:solidFill>
                            <a:srgbClr val="000000"/>
                          </a:solidFill>
                          <a:effectLst/>
                          <a:latin typeface="Calibri" panose="020F0502020204030204" pitchFamily="34" charset="0"/>
                        </a:rPr>
                        <a:t>4 998 478</a:t>
                      </a:r>
                    </a:p>
                  </a:txBody>
                  <a:tcPr marL="6722" marR="6722" marT="6722"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r" fontAlgn="b"/>
                      <a:r>
                        <a:rPr lang="fi-FI" sz="1050" b="1" i="0" u="none" strike="noStrike" dirty="0">
                          <a:solidFill>
                            <a:srgbClr val="000000"/>
                          </a:solidFill>
                          <a:effectLst/>
                          <a:latin typeface="Calibri" panose="020F0502020204030204" pitchFamily="34" charset="0"/>
                        </a:rPr>
                        <a:t>5 029 002</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r" fontAlgn="b"/>
                      <a:r>
                        <a:rPr lang="fi-FI" sz="1050" b="1" i="0" u="none" strike="noStrike" dirty="0">
                          <a:solidFill>
                            <a:srgbClr val="000000"/>
                          </a:solidFill>
                          <a:effectLst/>
                          <a:latin typeface="Calibri" panose="020F0502020204030204" pitchFamily="34" charset="0"/>
                        </a:rPr>
                        <a:t>5 054 982</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r" fontAlgn="b"/>
                      <a:r>
                        <a:rPr lang="fi-FI" sz="1050" b="1" i="0" u="none" strike="noStrike" dirty="0">
                          <a:solidFill>
                            <a:srgbClr val="000000"/>
                          </a:solidFill>
                          <a:effectLst/>
                          <a:latin typeface="Calibri" panose="020F0502020204030204" pitchFamily="34" charset="0"/>
                        </a:rPr>
                        <a:t>5 077 912</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r" fontAlgn="b"/>
                      <a:r>
                        <a:rPr lang="fi-FI" sz="1050" b="1" i="0" u="none" strike="noStrike" dirty="0">
                          <a:solidFill>
                            <a:srgbClr val="000000"/>
                          </a:solidFill>
                          <a:effectLst/>
                          <a:latin typeface="Calibri" panose="020F0502020204030204" pitchFamily="34" charset="0"/>
                        </a:rPr>
                        <a:t>5 098 754</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r" fontAlgn="b"/>
                      <a:r>
                        <a:rPr lang="fi-FI" sz="1050" b="1" i="0" u="none" strike="noStrike" dirty="0">
                          <a:solidFill>
                            <a:srgbClr val="000000"/>
                          </a:solidFill>
                          <a:effectLst/>
                          <a:latin typeface="Calibri" panose="020F0502020204030204" pitchFamily="34" charset="0"/>
                        </a:rPr>
                        <a:t>5 116 826</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r" fontAlgn="b"/>
                      <a:r>
                        <a:rPr lang="fi-FI" sz="1050" b="1" i="0" u="none" strike="noStrike" dirty="0">
                          <a:solidFill>
                            <a:srgbClr val="000000"/>
                          </a:solidFill>
                          <a:effectLst/>
                          <a:latin typeface="Calibri" panose="020F0502020204030204" pitchFamily="34" charset="0"/>
                        </a:rPr>
                        <a:t>5 132 320</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r" fontAlgn="b"/>
                      <a:r>
                        <a:rPr lang="fi-FI" sz="1050" b="1" i="0" u="none" strike="noStrike" dirty="0">
                          <a:solidFill>
                            <a:srgbClr val="000000"/>
                          </a:solidFill>
                          <a:effectLst/>
                          <a:latin typeface="Calibri" panose="020F0502020204030204" pitchFamily="34" charset="0"/>
                        </a:rPr>
                        <a:t>5 147 349</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r" fontAlgn="b"/>
                      <a:r>
                        <a:rPr lang="fi-FI" sz="1050" b="1" i="0" u="none" strike="noStrike" dirty="0">
                          <a:solidFill>
                            <a:srgbClr val="000000"/>
                          </a:solidFill>
                          <a:effectLst/>
                          <a:latin typeface="Calibri" panose="020F0502020204030204" pitchFamily="34" charset="0"/>
                        </a:rPr>
                        <a:t>5 159 646</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r" fontAlgn="b"/>
                      <a:r>
                        <a:rPr lang="fi-FI" sz="1050" b="1" i="0" u="none" strike="noStrike" dirty="0">
                          <a:solidFill>
                            <a:srgbClr val="000000"/>
                          </a:solidFill>
                          <a:effectLst/>
                          <a:latin typeface="Calibri" panose="020F0502020204030204" pitchFamily="34" charset="0"/>
                        </a:rPr>
                        <a:t>5 171 302</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97444172"/>
                  </a:ext>
                </a:extLst>
              </a:tr>
            </a:tbl>
          </a:graphicData>
        </a:graphic>
      </p:graphicFrame>
      <p:sp>
        <p:nvSpPr>
          <p:cNvPr id="4" name="Dian numeron paikkamerkki 3">
            <a:extLst>
              <a:ext uri="{FF2B5EF4-FFF2-40B4-BE49-F238E27FC236}">
                <a16:creationId xmlns:a16="http://schemas.microsoft.com/office/drawing/2014/main" id="{D84BDE5F-D586-4F9A-9945-5DA5C2A63B07}"/>
              </a:ext>
            </a:extLst>
          </p:cNvPr>
          <p:cNvSpPr>
            <a:spLocks noGrp="1"/>
          </p:cNvSpPr>
          <p:nvPr>
            <p:ph type="sldNum" sz="quarter" idx="12"/>
          </p:nvPr>
        </p:nvSpPr>
        <p:spPr/>
        <p:txBody>
          <a:bodyPr/>
          <a:lstStyle/>
          <a:p>
            <a:fld id="{6DE6D825-8E97-454B-BEAD-11D13CFBEEFD}" type="slidenum">
              <a:rPr lang="fi-FI" smtClean="0"/>
              <a:pPr/>
              <a:t>28</a:t>
            </a:fld>
            <a:endParaRPr lang="fi-FI" dirty="0"/>
          </a:p>
        </p:txBody>
      </p:sp>
      <p:sp>
        <p:nvSpPr>
          <p:cNvPr id="6" name="Tekstiruutu 5">
            <a:extLst>
              <a:ext uri="{FF2B5EF4-FFF2-40B4-BE49-F238E27FC236}">
                <a16:creationId xmlns:a16="http://schemas.microsoft.com/office/drawing/2014/main" id="{8EF4824E-7B08-4350-9AF6-DB7B3297DF12}"/>
              </a:ext>
            </a:extLst>
          </p:cNvPr>
          <p:cNvSpPr txBox="1"/>
          <p:nvPr/>
        </p:nvSpPr>
        <p:spPr>
          <a:xfrm>
            <a:off x="628650" y="6465882"/>
            <a:ext cx="1091093" cy="215444"/>
          </a:xfrm>
          <a:prstGeom prst="rect">
            <a:avLst/>
          </a:prstGeom>
          <a:noFill/>
        </p:spPr>
        <p:txBody>
          <a:bodyPr wrap="square" rtlCol="0">
            <a:spAutoFit/>
          </a:bodyPr>
          <a:lstStyle/>
          <a:p>
            <a:r>
              <a:rPr lang="fi-FI" sz="800" dirty="0"/>
              <a:t>Lähde: Tilastokeskus</a:t>
            </a:r>
          </a:p>
        </p:txBody>
      </p:sp>
    </p:spTree>
    <p:extLst>
      <p:ext uri="{BB962C8B-B14F-4D97-AF65-F5344CB8AC3E}">
        <p14:creationId xmlns:p14="http://schemas.microsoft.com/office/powerpoint/2010/main" val="30110547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D329611-6A22-4BD8-9BE0-B6762BB46C50}"/>
              </a:ext>
            </a:extLst>
          </p:cNvPr>
          <p:cNvSpPr>
            <a:spLocks noGrp="1"/>
          </p:cNvSpPr>
          <p:nvPr>
            <p:ph type="title"/>
          </p:nvPr>
        </p:nvSpPr>
        <p:spPr>
          <a:xfrm>
            <a:off x="628650" y="0"/>
            <a:ext cx="7886700" cy="748376"/>
          </a:xfrm>
        </p:spPr>
        <p:txBody>
          <a:bodyPr/>
          <a:lstStyle/>
          <a:p>
            <a:pPr algn="ctr"/>
            <a:r>
              <a:rPr lang="fi-FI" dirty="0"/>
              <a:t>Toteutunut väestönkehitys v. 2000–2009</a:t>
            </a:r>
          </a:p>
        </p:txBody>
      </p:sp>
      <p:graphicFrame>
        <p:nvGraphicFramePr>
          <p:cNvPr id="5" name="Sisällön paikkamerkki 4">
            <a:extLst>
              <a:ext uri="{FF2B5EF4-FFF2-40B4-BE49-F238E27FC236}">
                <a16:creationId xmlns:a16="http://schemas.microsoft.com/office/drawing/2014/main" id="{3AAAEA43-5C6C-45A2-B247-C56E5D2A8945}"/>
              </a:ext>
            </a:extLst>
          </p:cNvPr>
          <p:cNvGraphicFramePr>
            <a:graphicFrameLocks noGrp="1"/>
          </p:cNvGraphicFramePr>
          <p:nvPr>
            <p:ph idx="1"/>
            <p:extLst>
              <p:ext uri="{D42A27DB-BD31-4B8C-83A1-F6EECF244321}">
                <p14:modId xmlns:p14="http://schemas.microsoft.com/office/powerpoint/2010/main" val="2453796967"/>
              </p:ext>
            </p:extLst>
          </p:nvPr>
        </p:nvGraphicFramePr>
        <p:xfrm>
          <a:off x="383284" y="1040646"/>
          <a:ext cx="8064000" cy="4914000"/>
        </p:xfrm>
        <a:graphic>
          <a:graphicData uri="http://schemas.openxmlformats.org/drawingml/2006/table">
            <a:tbl>
              <a:tblPr firstRow="1"/>
              <a:tblGrid>
                <a:gridCol w="1224000">
                  <a:extLst>
                    <a:ext uri="{9D8B030D-6E8A-4147-A177-3AD203B41FA5}">
                      <a16:colId xmlns:a16="http://schemas.microsoft.com/office/drawing/2014/main" val="522477606"/>
                    </a:ext>
                  </a:extLst>
                </a:gridCol>
                <a:gridCol w="684000">
                  <a:extLst>
                    <a:ext uri="{9D8B030D-6E8A-4147-A177-3AD203B41FA5}">
                      <a16:colId xmlns:a16="http://schemas.microsoft.com/office/drawing/2014/main" val="3983630896"/>
                    </a:ext>
                  </a:extLst>
                </a:gridCol>
                <a:gridCol w="684000">
                  <a:extLst>
                    <a:ext uri="{9D8B030D-6E8A-4147-A177-3AD203B41FA5}">
                      <a16:colId xmlns:a16="http://schemas.microsoft.com/office/drawing/2014/main" val="2486938587"/>
                    </a:ext>
                  </a:extLst>
                </a:gridCol>
                <a:gridCol w="684000">
                  <a:extLst>
                    <a:ext uri="{9D8B030D-6E8A-4147-A177-3AD203B41FA5}">
                      <a16:colId xmlns:a16="http://schemas.microsoft.com/office/drawing/2014/main" val="4183928110"/>
                    </a:ext>
                  </a:extLst>
                </a:gridCol>
                <a:gridCol w="684000">
                  <a:extLst>
                    <a:ext uri="{9D8B030D-6E8A-4147-A177-3AD203B41FA5}">
                      <a16:colId xmlns:a16="http://schemas.microsoft.com/office/drawing/2014/main" val="4091505404"/>
                    </a:ext>
                  </a:extLst>
                </a:gridCol>
                <a:gridCol w="684000">
                  <a:extLst>
                    <a:ext uri="{9D8B030D-6E8A-4147-A177-3AD203B41FA5}">
                      <a16:colId xmlns:a16="http://schemas.microsoft.com/office/drawing/2014/main" val="3309641274"/>
                    </a:ext>
                  </a:extLst>
                </a:gridCol>
                <a:gridCol w="684000">
                  <a:extLst>
                    <a:ext uri="{9D8B030D-6E8A-4147-A177-3AD203B41FA5}">
                      <a16:colId xmlns:a16="http://schemas.microsoft.com/office/drawing/2014/main" val="2323313960"/>
                    </a:ext>
                  </a:extLst>
                </a:gridCol>
                <a:gridCol w="684000">
                  <a:extLst>
                    <a:ext uri="{9D8B030D-6E8A-4147-A177-3AD203B41FA5}">
                      <a16:colId xmlns:a16="http://schemas.microsoft.com/office/drawing/2014/main" val="3663393933"/>
                    </a:ext>
                  </a:extLst>
                </a:gridCol>
                <a:gridCol w="684000">
                  <a:extLst>
                    <a:ext uri="{9D8B030D-6E8A-4147-A177-3AD203B41FA5}">
                      <a16:colId xmlns:a16="http://schemas.microsoft.com/office/drawing/2014/main" val="601556289"/>
                    </a:ext>
                  </a:extLst>
                </a:gridCol>
                <a:gridCol w="684000">
                  <a:extLst>
                    <a:ext uri="{9D8B030D-6E8A-4147-A177-3AD203B41FA5}">
                      <a16:colId xmlns:a16="http://schemas.microsoft.com/office/drawing/2014/main" val="508849385"/>
                    </a:ext>
                  </a:extLst>
                </a:gridCol>
                <a:gridCol w="684000">
                  <a:extLst>
                    <a:ext uri="{9D8B030D-6E8A-4147-A177-3AD203B41FA5}">
                      <a16:colId xmlns:a16="http://schemas.microsoft.com/office/drawing/2014/main" val="1569239201"/>
                    </a:ext>
                  </a:extLst>
                </a:gridCol>
              </a:tblGrid>
              <a:tr h="234000">
                <a:tc>
                  <a:txBody>
                    <a:bodyPr/>
                    <a:lstStyle/>
                    <a:p>
                      <a:pPr marL="18000" algn="l" fontAlgn="b"/>
                      <a:r>
                        <a:rPr lang="fi-FI" sz="1050" b="1" i="0" u="none" strike="noStrike" dirty="0">
                          <a:solidFill>
                            <a:srgbClr val="000000"/>
                          </a:solidFill>
                          <a:effectLst/>
                          <a:latin typeface="Calibri" panose="020F0502020204030204" pitchFamily="34" charset="0"/>
                        </a:rPr>
                        <a:t>Maakunta</a:t>
                      </a:r>
                    </a:p>
                  </a:txBody>
                  <a:tcPr marL="6722" marR="6722" marT="672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2000</a:t>
                      </a:r>
                    </a:p>
                  </a:txBody>
                  <a:tcPr marL="6722" marR="6722" marT="672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2001</a:t>
                      </a:r>
                    </a:p>
                  </a:txBody>
                  <a:tcPr marL="6722" marR="6722" marT="672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2002</a:t>
                      </a:r>
                    </a:p>
                  </a:txBody>
                  <a:tcPr marL="6722" marR="6722" marT="672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2003</a:t>
                      </a:r>
                    </a:p>
                  </a:txBody>
                  <a:tcPr marL="6722" marR="6722" marT="672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2004</a:t>
                      </a:r>
                    </a:p>
                  </a:txBody>
                  <a:tcPr marL="6722" marR="6722" marT="672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2005</a:t>
                      </a:r>
                    </a:p>
                  </a:txBody>
                  <a:tcPr marL="6722" marR="6722" marT="672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2006</a:t>
                      </a:r>
                    </a:p>
                  </a:txBody>
                  <a:tcPr marL="6722" marR="6722" marT="672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2007</a:t>
                      </a:r>
                    </a:p>
                  </a:txBody>
                  <a:tcPr marL="6722" marR="6722" marT="672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2008</a:t>
                      </a:r>
                    </a:p>
                  </a:txBody>
                  <a:tcPr marL="6722" marR="6722" marT="672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2009</a:t>
                      </a:r>
                    </a:p>
                  </a:txBody>
                  <a:tcPr marL="6722" marR="6722" marT="672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105263259"/>
                  </a:ext>
                </a:extLst>
              </a:tr>
              <a:tr h="234000">
                <a:tc>
                  <a:txBody>
                    <a:bodyPr/>
                    <a:lstStyle/>
                    <a:p>
                      <a:pPr marL="18000" algn="l" fontAlgn="b"/>
                      <a:r>
                        <a:rPr lang="fi-FI" sz="1050" b="0" i="0" u="none" strike="noStrike" dirty="0">
                          <a:solidFill>
                            <a:srgbClr val="000000"/>
                          </a:solidFill>
                          <a:effectLst/>
                          <a:latin typeface="Calibri" panose="020F0502020204030204" pitchFamily="34" charset="0"/>
                        </a:rPr>
                        <a:t>Uusimaa</a:t>
                      </a:r>
                    </a:p>
                  </a:txBody>
                  <a:tcPr marL="6722" marR="6722" marT="672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1 394 199</a:t>
                      </a:r>
                    </a:p>
                  </a:txBody>
                  <a:tcPr marL="6722" marR="6722" marT="6722"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1 408 525</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1 419 938</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1 429 869</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1 439 400</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1 452 083</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1 467 453</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1 483 719</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1 501 511</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1 517 542</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59671902"/>
                  </a:ext>
                </a:extLst>
              </a:tr>
              <a:tr h="234000">
                <a:tc>
                  <a:txBody>
                    <a:bodyPr/>
                    <a:lstStyle/>
                    <a:p>
                      <a:pPr marL="18000" algn="l" fontAlgn="b"/>
                      <a:r>
                        <a:rPr lang="fi-FI" sz="1050" b="0" i="0" u="none" strike="noStrike" dirty="0">
                          <a:solidFill>
                            <a:srgbClr val="000000"/>
                          </a:solidFill>
                          <a:effectLst/>
                          <a:latin typeface="Calibri" panose="020F0502020204030204" pitchFamily="34" charset="0"/>
                        </a:rPr>
                        <a:t>Varsinais-Suomi</a:t>
                      </a:r>
                    </a:p>
                  </a:txBody>
                  <a:tcPr marL="6722" marR="6722" marT="672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447 103</a:t>
                      </a:r>
                    </a:p>
                  </a:txBody>
                  <a:tcPr marL="6722" marR="6722" marT="6722"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449 293</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450 968</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452 444</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453 745</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455 584</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457 789</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459 235</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461 177</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462 914</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94767993"/>
                  </a:ext>
                </a:extLst>
              </a:tr>
              <a:tr h="234000">
                <a:tc>
                  <a:txBody>
                    <a:bodyPr/>
                    <a:lstStyle/>
                    <a:p>
                      <a:pPr marL="18000" algn="l" fontAlgn="b"/>
                      <a:r>
                        <a:rPr lang="fi-FI" sz="1050" b="0" i="0" u="none" strike="noStrike" dirty="0">
                          <a:solidFill>
                            <a:srgbClr val="000000"/>
                          </a:solidFill>
                          <a:effectLst/>
                          <a:latin typeface="Calibri" panose="020F0502020204030204" pitchFamily="34" charset="0"/>
                        </a:rPr>
                        <a:t>Satakunta</a:t>
                      </a:r>
                    </a:p>
                  </a:txBody>
                  <a:tcPr marL="6722" marR="6722" marT="672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232 569</a:t>
                      </a:r>
                    </a:p>
                  </a:txBody>
                  <a:tcPr marL="6722" marR="6722" marT="6722"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231 307</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230 480</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229 910</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229 389</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228 675</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228 051</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227 131</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226 358</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226 116</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462859980"/>
                  </a:ext>
                </a:extLst>
              </a:tr>
              <a:tr h="234000">
                <a:tc>
                  <a:txBody>
                    <a:bodyPr/>
                    <a:lstStyle/>
                    <a:p>
                      <a:pPr marL="18000" algn="l" fontAlgn="b"/>
                      <a:r>
                        <a:rPr lang="fi-FI" sz="1050" b="0" i="0" u="none" strike="noStrike">
                          <a:solidFill>
                            <a:srgbClr val="000000"/>
                          </a:solidFill>
                          <a:effectLst/>
                          <a:latin typeface="Calibri" panose="020F0502020204030204" pitchFamily="34" charset="0"/>
                        </a:rPr>
                        <a:t>Kanta-Häme</a:t>
                      </a:r>
                    </a:p>
                  </a:txBody>
                  <a:tcPr marL="6722" marR="6722" marT="672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165 307</a:t>
                      </a:r>
                    </a:p>
                  </a:txBody>
                  <a:tcPr marL="6722" marR="6722" marT="6722"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165 509</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165 886</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166 648</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167 630</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168 381</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169 952</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171 449</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173 041</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173 828</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98120180"/>
                  </a:ext>
                </a:extLst>
              </a:tr>
              <a:tr h="234000">
                <a:tc>
                  <a:txBody>
                    <a:bodyPr/>
                    <a:lstStyle/>
                    <a:p>
                      <a:pPr marL="18000" algn="l" fontAlgn="b"/>
                      <a:r>
                        <a:rPr lang="fi-FI" sz="1050" b="0" i="0" u="none" strike="noStrike" dirty="0">
                          <a:solidFill>
                            <a:srgbClr val="000000"/>
                          </a:solidFill>
                          <a:effectLst/>
                          <a:latin typeface="Calibri" panose="020F0502020204030204" pitchFamily="34" charset="0"/>
                        </a:rPr>
                        <a:t>Pirkanmaa</a:t>
                      </a:r>
                    </a:p>
                  </a:txBody>
                  <a:tcPr marL="6722" marR="6722" marT="672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453 319</a:t>
                      </a:r>
                    </a:p>
                  </a:txBody>
                  <a:tcPr marL="6722" marR="6722" marT="6722"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456 934</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460 103</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463 330</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467 424</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471 409</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476 221</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480 634</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484 638</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488 295</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001585846"/>
                  </a:ext>
                </a:extLst>
              </a:tr>
              <a:tr h="234000">
                <a:tc>
                  <a:txBody>
                    <a:bodyPr/>
                    <a:lstStyle/>
                    <a:p>
                      <a:pPr marL="18000" algn="l" fontAlgn="b"/>
                      <a:r>
                        <a:rPr lang="fi-FI" sz="1050" b="0" i="0" u="none" strike="noStrike">
                          <a:solidFill>
                            <a:srgbClr val="000000"/>
                          </a:solidFill>
                          <a:effectLst/>
                          <a:latin typeface="Calibri" panose="020F0502020204030204" pitchFamily="34" charset="0"/>
                        </a:rPr>
                        <a:t>Päijät-Häme</a:t>
                      </a:r>
                    </a:p>
                  </a:txBody>
                  <a:tcPr marL="6722" marR="6722" marT="672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204 912</a:t>
                      </a:r>
                    </a:p>
                  </a:txBody>
                  <a:tcPr marL="6722" marR="6722" marT="6722"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205 071</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205 464</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205 755</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206 021</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206 240</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206 481</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207 269</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207 940</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208 331</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32887662"/>
                  </a:ext>
                </a:extLst>
              </a:tr>
              <a:tr h="234000">
                <a:tc>
                  <a:txBody>
                    <a:bodyPr/>
                    <a:lstStyle/>
                    <a:p>
                      <a:pPr marL="18000" algn="l" fontAlgn="b"/>
                      <a:r>
                        <a:rPr lang="fi-FI" sz="1050" b="0" i="0" u="none" strike="noStrike" dirty="0">
                          <a:solidFill>
                            <a:srgbClr val="000000"/>
                          </a:solidFill>
                          <a:effectLst/>
                          <a:latin typeface="Calibri" panose="020F0502020204030204" pitchFamily="34" charset="0"/>
                        </a:rPr>
                        <a:t>Kymenlaakso</a:t>
                      </a:r>
                    </a:p>
                  </a:txBody>
                  <a:tcPr marL="6722" marR="6722" marT="672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179 940</a:t>
                      </a:r>
                    </a:p>
                  </a:txBody>
                  <a:tcPr marL="6722" marR="6722" marT="6722"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179 292</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178 735</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178 341</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178 205</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177 931</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176 995</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176 356</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175 661</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175 556</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27249515"/>
                  </a:ext>
                </a:extLst>
              </a:tr>
              <a:tr h="234000">
                <a:tc>
                  <a:txBody>
                    <a:bodyPr/>
                    <a:lstStyle/>
                    <a:p>
                      <a:pPr marL="18000" algn="l" fontAlgn="b"/>
                      <a:r>
                        <a:rPr lang="fi-FI" sz="1050" b="0" i="0" u="none" strike="noStrike" dirty="0">
                          <a:solidFill>
                            <a:srgbClr val="000000"/>
                          </a:solidFill>
                          <a:effectLst/>
                          <a:latin typeface="Calibri" panose="020F0502020204030204" pitchFamily="34" charset="0"/>
                        </a:rPr>
                        <a:t>Etelä-Karjala</a:t>
                      </a:r>
                    </a:p>
                  </a:txBody>
                  <a:tcPr marL="6722" marR="6722" marT="672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136 299</a:t>
                      </a:r>
                    </a:p>
                  </a:txBody>
                  <a:tcPr marL="6722" marR="6722" marT="6722"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136 161</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135 840</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135 458</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134 962</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134 786</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134 441</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133 899</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133 647</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133 210</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159036613"/>
                  </a:ext>
                </a:extLst>
              </a:tr>
              <a:tr h="234000">
                <a:tc>
                  <a:txBody>
                    <a:bodyPr/>
                    <a:lstStyle/>
                    <a:p>
                      <a:pPr marL="18000" algn="l" fontAlgn="b"/>
                      <a:r>
                        <a:rPr lang="fi-FI" sz="1050" b="0" i="0" u="none" strike="noStrike" dirty="0">
                          <a:solidFill>
                            <a:srgbClr val="000000"/>
                          </a:solidFill>
                          <a:effectLst/>
                          <a:latin typeface="Calibri" panose="020F0502020204030204" pitchFamily="34" charset="0"/>
                        </a:rPr>
                        <a:t>Etelä-Savo</a:t>
                      </a:r>
                    </a:p>
                  </a:txBody>
                  <a:tcPr marL="6722" marR="6722" marT="672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156 117</a:t>
                      </a:r>
                    </a:p>
                  </a:txBody>
                  <a:tcPr marL="6722" marR="6722" marT="6722"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154 978</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153 864</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152 965</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152 171</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151 395</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150 471</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149 032</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147 892</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146 979</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79980070"/>
                  </a:ext>
                </a:extLst>
              </a:tr>
              <a:tr h="234000">
                <a:tc>
                  <a:txBody>
                    <a:bodyPr/>
                    <a:lstStyle/>
                    <a:p>
                      <a:pPr marL="18000" algn="l" fontAlgn="b"/>
                      <a:r>
                        <a:rPr lang="fi-FI" sz="1050" b="0" i="0" u="none" strike="noStrike" dirty="0">
                          <a:solidFill>
                            <a:srgbClr val="000000"/>
                          </a:solidFill>
                          <a:effectLst/>
                          <a:latin typeface="Calibri" panose="020F0502020204030204" pitchFamily="34" charset="0"/>
                        </a:rPr>
                        <a:t>Pohjois-Savo</a:t>
                      </a:r>
                    </a:p>
                  </a:txBody>
                  <a:tcPr marL="6722" marR="6722" marT="672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9DC06"/>
                    </a:solidFill>
                  </a:tcPr>
                </a:tc>
                <a:tc>
                  <a:txBody>
                    <a:bodyPr/>
                    <a:lstStyle/>
                    <a:p>
                      <a:pPr marL="18000" algn="r" fontAlgn="b"/>
                      <a:r>
                        <a:rPr lang="fi-FI" sz="1050" b="0" i="0" u="none" strike="noStrike" dirty="0">
                          <a:solidFill>
                            <a:srgbClr val="000000"/>
                          </a:solidFill>
                          <a:effectLst/>
                          <a:latin typeface="Calibri" panose="020F0502020204030204" pitchFamily="34" charset="0"/>
                        </a:rPr>
                        <a:t>259 639</a:t>
                      </a:r>
                    </a:p>
                  </a:txBody>
                  <a:tcPr marL="6722" marR="6722" marT="6722"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9DC06"/>
                    </a:solidFill>
                  </a:tcPr>
                </a:tc>
                <a:tc>
                  <a:txBody>
                    <a:bodyPr/>
                    <a:lstStyle/>
                    <a:p>
                      <a:pPr marL="18000" algn="r" fontAlgn="b"/>
                      <a:r>
                        <a:rPr lang="fi-FI" sz="1050" b="0" i="0" u="none" strike="noStrike" dirty="0">
                          <a:solidFill>
                            <a:srgbClr val="000000"/>
                          </a:solidFill>
                          <a:effectLst/>
                          <a:latin typeface="Calibri" panose="020F0502020204030204" pitchFamily="34" charset="0"/>
                        </a:rPr>
                        <a:t>258 664</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9DC06"/>
                    </a:solidFill>
                  </a:tcPr>
                </a:tc>
                <a:tc>
                  <a:txBody>
                    <a:bodyPr/>
                    <a:lstStyle/>
                    <a:p>
                      <a:pPr marL="18000" algn="r" fontAlgn="b"/>
                      <a:r>
                        <a:rPr lang="fi-FI" sz="1050" b="0" i="0" u="none" strike="noStrike" dirty="0">
                          <a:solidFill>
                            <a:srgbClr val="000000"/>
                          </a:solidFill>
                          <a:effectLst/>
                          <a:latin typeface="Calibri" panose="020F0502020204030204" pitchFamily="34" charset="0"/>
                        </a:rPr>
                        <a:t>257 728</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9DC06"/>
                    </a:solidFill>
                  </a:tcPr>
                </a:tc>
                <a:tc>
                  <a:txBody>
                    <a:bodyPr/>
                    <a:lstStyle/>
                    <a:p>
                      <a:pPr marL="18000" algn="r" fontAlgn="b"/>
                      <a:r>
                        <a:rPr lang="fi-FI" sz="1050" b="0" i="0" u="none" strike="noStrike" dirty="0">
                          <a:solidFill>
                            <a:srgbClr val="000000"/>
                          </a:solidFill>
                          <a:effectLst/>
                          <a:latin typeface="Calibri" panose="020F0502020204030204" pitchFamily="34" charset="0"/>
                        </a:rPr>
                        <a:t>257 079</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9DC06"/>
                    </a:solidFill>
                  </a:tcPr>
                </a:tc>
                <a:tc>
                  <a:txBody>
                    <a:bodyPr/>
                    <a:lstStyle/>
                    <a:p>
                      <a:pPr marL="18000" algn="r" fontAlgn="b"/>
                      <a:r>
                        <a:rPr lang="fi-FI" sz="1050" b="0" i="0" u="none" strike="noStrike" dirty="0">
                          <a:solidFill>
                            <a:srgbClr val="000000"/>
                          </a:solidFill>
                          <a:effectLst/>
                          <a:latin typeface="Calibri" panose="020F0502020204030204" pitchFamily="34" charset="0"/>
                        </a:rPr>
                        <a:t>256 740</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9DC06"/>
                    </a:solidFill>
                  </a:tcPr>
                </a:tc>
                <a:tc>
                  <a:txBody>
                    <a:bodyPr/>
                    <a:lstStyle/>
                    <a:p>
                      <a:pPr marL="18000" algn="r" fontAlgn="b"/>
                      <a:r>
                        <a:rPr lang="fi-FI" sz="1050" b="0" i="0" u="none" strike="noStrike" dirty="0">
                          <a:solidFill>
                            <a:srgbClr val="000000"/>
                          </a:solidFill>
                          <a:effectLst/>
                          <a:latin typeface="Calibri" panose="020F0502020204030204" pitchFamily="34" charset="0"/>
                        </a:rPr>
                        <a:t>255 683</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9DC06"/>
                    </a:solidFill>
                  </a:tcPr>
                </a:tc>
                <a:tc>
                  <a:txBody>
                    <a:bodyPr/>
                    <a:lstStyle/>
                    <a:p>
                      <a:pPr marL="18000" algn="r" fontAlgn="b"/>
                      <a:r>
                        <a:rPr lang="fi-FI" sz="1050" b="0" i="0" u="none" strike="noStrike" dirty="0">
                          <a:solidFill>
                            <a:srgbClr val="000000"/>
                          </a:solidFill>
                          <a:effectLst/>
                          <a:latin typeface="Calibri" panose="020F0502020204030204" pitchFamily="34" charset="0"/>
                        </a:rPr>
                        <a:t>255 094</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9DC06"/>
                    </a:solidFill>
                  </a:tcPr>
                </a:tc>
                <a:tc>
                  <a:txBody>
                    <a:bodyPr/>
                    <a:lstStyle/>
                    <a:p>
                      <a:pPr marL="18000" algn="r" fontAlgn="b"/>
                      <a:r>
                        <a:rPr lang="fi-FI" sz="1050" b="0" i="0" u="none" strike="noStrike" dirty="0">
                          <a:solidFill>
                            <a:srgbClr val="000000"/>
                          </a:solidFill>
                          <a:effectLst/>
                          <a:latin typeface="Calibri" panose="020F0502020204030204" pitchFamily="34" charset="0"/>
                        </a:rPr>
                        <a:t>254 367</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9DC06"/>
                    </a:solidFill>
                  </a:tcPr>
                </a:tc>
                <a:tc>
                  <a:txBody>
                    <a:bodyPr/>
                    <a:lstStyle/>
                    <a:p>
                      <a:pPr marL="18000" algn="r" fontAlgn="b"/>
                      <a:r>
                        <a:rPr lang="fi-FI" sz="1050" b="0" i="0" u="none" strike="noStrike" dirty="0">
                          <a:solidFill>
                            <a:srgbClr val="000000"/>
                          </a:solidFill>
                          <a:effectLst/>
                          <a:latin typeface="Calibri" panose="020F0502020204030204" pitchFamily="34" charset="0"/>
                        </a:rPr>
                        <a:t>253 899</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9DC06"/>
                    </a:solidFill>
                  </a:tcPr>
                </a:tc>
                <a:tc>
                  <a:txBody>
                    <a:bodyPr/>
                    <a:lstStyle/>
                    <a:p>
                      <a:pPr marL="18000" algn="r" fontAlgn="b"/>
                      <a:r>
                        <a:rPr lang="fi-FI" sz="1050" b="0" i="0" u="none" strike="noStrike" dirty="0">
                          <a:solidFill>
                            <a:srgbClr val="000000"/>
                          </a:solidFill>
                          <a:effectLst/>
                          <a:latin typeface="Calibri" panose="020F0502020204030204" pitchFamily="34" charset="0"/>
                        </a:rPr>
                        <a:t>253 605</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9DC06"/>
                    </a:solidFill>
                  </a:tcPr>
                </a:tc>
                <a:extLst>
                  <a:ext uri="{0D108BD9-81ED-4DB2-BD59-A6C34878D82A}">
                    <a16:rowId xmlns:a16="http://schemas.microsoft.com/office/drawing/2014/main" val="3223865797"/>
                  </a:ext>
                </a:extLst>
              </a:tr>
              <a:tr h="234000">
                <a:tc>
                  <a:txBody>
                    <a:bodyPr/>
                    <a:lstStyle/>
                    <a:p>
                      <a:pPr marL="18000" algn="l" fontAlgn="b"/>
                      <a:r>
                        <a:rPr lang="fi-FI" sz="1050" b="0" i="0" u="none" strike="noStrike">
                          <a:solidFill>
                            <a:srgbClr val="000000"/>
                          </a:solidFill>
                          <a:effectLst/>
                          <a:latin typeface="Calibri" panose="020F0502020204030204" pitchFamily="34" charset="0"/>
                        </a:rPr>
                        <a:t>Pohjois-Karjala</a:t>
                      </a:r>
                    </a:p>
                  </a:txBody>
                  <a:tcPr marL="6722" marR="6722" marT="672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176 187</a:t>
                      </a:r>
                    </a:p>
                  </a:txBody>
                  <a:tcPr marL="6722" marR="6722" marT="6722"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175 322</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174 236</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173 580</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173 018</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172 633</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171 758</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170 896</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170 194</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169 937</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77800621"/>
                  </a:ext>
                </a:extLst>
              </a:tr>
              <a:tr h="234000">
                <a:tc>
                  <a:txBody>
                    <a:bodyPr/>
                    <a:lstStyle/>
                    <a:p>
                      <a:pPr marL="18000" algn="l" fontAlgn="b"/>
                      <a:r>
                        <a:rPr lang="fi-FI" sz="1050" b="0" i="0" u="none" strike="noStrike" dirty="0">
                          <a:solidFill>
                            <a:srgbClr val="000000"/>
                          </a:solidFill>
                          <a:effectLst/>
                          <a:latin typeface="Calibri" panose="020F0502020204030204" pitchFamily="34" charset="0"/>
                        </a:rPr>
                        <a:t>Keski-Suomi</a:t>
                      </a:r>
                    </a:p>
                  </a:txBody>
                  <a:tcPr marL="6722" marR="6722" marT="672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262 710</a:t>
                      </a:r>
                    </a:p>
                  </a:txBody>
                  <a:tcPr marL="6722" marR="6722" marT="6722"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263 574</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263 889</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264 936</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266 047</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266 770</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266 905</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267 998</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269 108</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270 195</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817896676"/>
                  </a:ext>
                </a:extLst>
              </a:tr>
              <a:tr h="234000">
                <a:tc>
                  <a:txBody>
                    <a:bodyPr/>
                    <a:lstStyle/>
                    <a:p>
                      <a:pPr marL="18000" algn="l" fontAlgn="b"/>
                      <a:r>
                        <a:rPr lang="fi-FI" sz="1050" b="0" i="0" u="none" strike="noStrike" dirty="0">
                          <a:solidFill>
                            <a:srgbClr val="000000"/>
                          </a:solidFill>
                          <a:effectLst/>
                          <a:latin typeface="Calibri" panose="020F0502020204030204" pitchFamily="34" charset="0"/>
                        </a:rPr>
                        <a:t>Etelä-Pohjanmaa</a:t>
                      </a:r>
                    </a:p>
                  </a:txBody>
                  <a:tcPr marL="6722" marR="6722" marT="672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200 766</a:t>
                      </a:r>
                    </a:p>
                  </a:txBody>
                  <a:tcPr marL="6722" marR="6722" marT="6722"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199 639</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199 190</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199 019</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199 150</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198 856</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198 626</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198 831</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198 502</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198 477</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823754081"/>
                  </a:ext>
                </a:extLst>
              </a:tr>
              <a:tr h="234000">
                <a:tc>
                  <a:txBody>
                    <a:bodyPr/>
                    <a:lstStyle/>
                    <a:p>
                      <a:pPr marL="18000" algn="l" fontAlgn="b"/>
                      <a:r>
                        <a:rPr lang="fi-FI" sz="1050" b="0" i="0" u="none" strike="noStrike">
                          <a:solidFill>
                            <a:srgbClr val="000000"/>
                          </a:solidFill>
                          <a:effectLst/>
                          <a:latin typeface="Calibri" panose="020F0502020204030204" pitchFamily="34" charset="0"/>
                        </a:rPr>
                        <a:t>Pohjanmaa</a:t>
                      </a:r>
                    </a:p>
                  </a:txBody>
                  <a:tcPr marL="6722" marR="6722" marT="672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168 077</a:t>
                      </a:r>
                    </a:p>
                  </a:txBody>
                  <a:tcPr marL="6722" marR="6722" marT="6722"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167 986</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167 921</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168 046</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168 361</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168 583</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169 170</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169 971</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170 994</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172 085</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81350167"/>
                  </a:ext>
                </a:extLst>
              </a:tr>
              <a:tr h="234000">
                <a:tc>
                  <a:txBody>
                    <a:bodyPr/>
                    <a:lstStyle/>
                    <a:p>
                      <a:pPr marL="18000" algn="l" fontAlgn="b"/>
                      <a:r>
                        <a:rPr lang="fi-FI" sz="1050" b="0" i="0" u="none" strike="noStrike" dirty="0">
                          <a:solidFill>
                            <a:srgbClr val="000000"/>
                          </a:solidFill>
                          <a:effectLst/>
                          <a:latin typeface="Calibri" panose="020F0502020204030204" pitchFamily="34" charset="0"/>
                        </a:rPr>
                        <a:t>Keski-Pohjanmaa</a:t>
                      </a:r>
                    </a:p>
                  </a:txBody>
                  <a:tcPr marL="6722" marR="6722" marT="672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68 052</a:t>
                      </a:r>
                    </a:p>
                  </a:txBody>
                  <a:tcPr marL="6722" marR="6722" marT="6722"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67 671</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67 497</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67 441</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67 369</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67 612</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67 632</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67 898</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67 991</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68 131</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38792664"/>
                  </a:ext>
                </a:extLst>
              </a:tr>
              <a:tr h="234000">
                <a:tc>
                  <a:txBody>
                    <a:bodyPr/>
                    <a:lstStyle/>
                    <a:p>
                      <a:pPr marL="18000" algn="l" fontAlgn="b"/>
                      <a:r>
                        <a:rPr lang="fi-FI" sz="1050" b="0" i="0" u="none" strike="noStrike">
                          <a:solidFill>
                            <a:srgbClr val="000000"/>
                          </a:solidFill>
                          <a:effectLst/>
                          <a:latin typeface="Calibri" panose="020F0502020204030204" pitchFamily="34" charset="0"/>
                        </a:rPr>
                        <a:t>Pohjois-Pohjanmaa</a:t>
                      </a:r>
                    </a:p>
                  </a:txBody>
                  <a:tcPr marL="6722" marR="6722" marT="672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372 639</a:t>
                      </a:r>
                    </a:p>
                  </a:txBody>
                  <a:tcPr marL="6722" marR="6722" marT="6722"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375 182</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377 045</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378 903</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381 792</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384 808</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387 320</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390 038</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392 652</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395 510</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6860800"/>
                  </a:ext>
                </a:extLst>
              </a:tr>
              <a:tr h="234000">
                <a:tc>
                  <a:txBody>
                    <a:bodyPr/>
                    <a:lstStyle/>
                    <a:p>
                      <a:pPr marL="18000" algn="l" fontAlgn="b"/>
                      <a:r>
                        <a:rPr lang="fi-FI" sz="1050" b="0" i="0" u="none" strike="noStrike" dirty="0">
                          <a:solidFill>
                            <a:srgbClr val="000000"/>
                          </a:solidFill>
                          <a:effectLst/>
                          <a:latin typeface="Calibri" panose="020F0502020204030204" pitchFamily="34" charset="0"/>
                        </a:rPr>
                        <a:t>Kainuu</a:t>
                      </a:r>
                    </a:p>
                  </a:txBody>
                  <a:tcPr marL="6722" marR="6722" marT="672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85 736</a:t>
                      </a:r>
                    </a:p>
                  </a:txBody>
                  <a:tcPr marL="6722" marR="6722" marT="6722"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84 497</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83 477</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82 744</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82 214</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81 585</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80 738</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80 218</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79 690</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79 234</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845006261"/>
                  </a:ext>
                </a:extLst>
              </a:tr>
              <a:tr h="234000">
                <a:tc>
                  <a:txBody>
                    <a:bodyPr/>
                    <a:lstStyle/>
                    <a:p>
                      <a:pPr marL="18000" algn="l" fontAlgn="b"/>
                      <a:r>
                        <a:rPr lang="fi-FI" sz="1050" b="0" i="0" u="none" strike="noStrike">
                          <a:solidFill>
                            <a:srgbClr val="000000"/>
                          </a:solidFill>
                          <a:effectLst/>
                          <a:latin typeface="Calibri" panose="020F0502020204030204" pitchFamily="34" charset="0"/>
                        </a:rPr>
                        <a:t>Lappi</a:t>
                      </a:r>
                    </a:p>
                  </a:txBody>
                  <a:tcPr marL="6722" marR="6722" marT="672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191 768</a:t>
                      </a:r>
                    </a:p>
                  </a:txBody>
                  <a:tcPr marL="6722" marR="6722" marT="6722"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189 288</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187 777</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186 917</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186 443</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185 800</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184 935</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184 390</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183 963</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183 748</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76552579"/>
                  </a:ext>
                </a:extLst>
              </a:tr>
              <a:tr h="234000">
                <a:tc>
                  <a:txBody>
                    <a:bodyPr/>
                    <a:lstStyle/>
                    <a:p>
                      <a:pPr marL="18000" algn="l" fontAlgn="b"/>
                      <a:r>
                        <a:rPr lang="fi-FI" sz="1050" b="0" i="0" u="none" strike="noStrike" dirty="0">
                          <a:solidFill>
                            <a:srgbClr val="000000"/>
                          </a:solidFill>
                          <a:effectLst/>
                          <a:latin typeface="Calibri" panose="020F0502020204030204" pitchFamily="34" charset="0"/>
                        </a:rPr>
                        <a:t>Ahvenanmaa</a:t>
                      </a:r>
                    </a:p>
                  </a:txBody>
                  <a:tcPr marL="6722" marR="6722" marT="672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25 776</a:t>
                      </a:r>
                    </a:p>
                  </a:txBody>
                  <a:tcPr marL="6722" marR="6722" marT="6722"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26 008</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26 257</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26 347</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26 530</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26 766</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26 923</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27 153</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27 456</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27 734</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63044175"/>
                  </a:ext>
                </a:extLst>
              </a:tr>
              <a:tr h="234000">
                <a:tc>
                  <a:txBody>
                    <a:bodyPr/>
                    <a:lstStyle/>
                    <a:p>
                      <a:pPr marL="18000" algn="l" fontAlgn="b"/>
                      <a:r>
                        <a:rPr lang="fi-FI" sz="1050" b="1" i="0" u="none" strike="noStrike" dirty="0">
                          <a:solidFill>
                            <a:srgbClr val="000000"/>
                          </a:solidFill>
                          <a:effectLst/>
                          <a:latin typeface="Calibri" panose="020F0502020204030204" pitchFamily="34" charset="0"/>
                        </a:rPr>
                        <a:t>KOKO MAA</a:t>
                      </a:r>
                    </a:p>
                  </a:txBody>
                  <a:tcPr marL="6722" marR="6722" marT="672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r" fontAlgn="b"/>
                      <a:r>
                        <a:rPr lang="fi-FI" sz="1050" b="1" i="0" u="none" strike="noStrike" dirty="0">
                          <a:solidFill>
                            <a:srgbClr val="000000"/>
                          </a:solidFill>
                          <a:effectLst/>
                          <a:latin typeface="Calibri" panose="020F0502020204030204" pitchFamily="34" charset="0"/>
                        </a:rPr>
                        <a:t>5 181 115</a:t>
                      </a:r>
                    </a:p>
                  </a:txBody>
                  <a:tcPr marL="6722" marR="6722" marT="6722"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r" fontAlgn="b"/>
                      <a:r>
                        <a:rPr lang="fi-FI" sz="1050" b="1" i="0" u="none" strike="noStrike" dirty="0">
                          <a:solidFill>
                            <a:srgbClr val="000000"/>
                          </a:solidFill>
                          <a:effectLst/>
                          <a:latin typeface="Calibri" panose="020F0502020204030204" pitchFamily="34" charset="0"/>
                        </a:rPr>
                        <a:t>5 194 901</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r" fontAlgn="b"/>
                      <a:r>
                        <a:rPr lang="fi-FI" sz="1050" b="1" i="0" u="none" strike="noStrike" dirty="0">
                          <a:solidFill>
                            <a:srgbClr val="000000"/>
                          </a:solidFill>
                          <a:effectLst/>
                          <a:latin typeface="Calibri" panose="020F0502020204030204" pitchFamily="34" charset="0"/>
                        </a:rPr>
                        <a:t>5 206 295</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r" fontAlgn="b"/>
                      <a:r>
                        <a:rPr lang="fi-FI" sz="1050" b="1" i="0" u="none" strike="noStrike" dirty="0">
                          <a:solidFill>
                            <a:srgbClr val="000000"/>
                          </a:solidFill>
                          <a:effectLst/>
                          <a:latin typeface="Calibri" panose="020F0502020204030204" pitchFamily="34" charset="0"/>
                        </a:rPr>
                        <a:t>5 219 732</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r" fontAlgn="b"/>
                      <a:r>
                        <a:rPr lang="fi-FI" sz="1050" b="1" i="0" u="none" strike="noStrike" dirty="0">
                          <a:solidFill>
                            <a:srgbClr val="000000"/>
                          </a:solidFill>
                          <a:effectLst/>
                          <a:latin typeface="Calibri" panose="020F0502020204030204" pitchFamily="34" charset="0"/>
                        </a:rPr>
                        <a:t>5 236 611</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r" fontAlgn="b"/>
                      <a:r>
                        <a:rPr lang="fi-FI" sz="1050" b="1" i="0" u="none" strike="noStrike" dirty="0">
                          <a:solidFill>
                            <a:srgbClr val="000000"/>
                          </a:solidFill>
                          <a:effectLst/>
                          <a:latin typeface="Calibri" panose="020F0502020204030204" pitchFamily="34" charset="0"/>
                        </a:rPr>
                        <a:t>5 255 580</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r" fontAlgn="b"/>
                      <a:r>
                        <a:rPr lang="fi-FI" sz="1050" b="1" i="0" u="none" strike="noStrike" dirty="0">
                          <a:solidFill>
                            <a:srgbClr val="000000"/>
                          </a:solidFill>
                          <a:effectLst/>
                          <a:latin typeface="Calibri" panose="020F0502020204030204" pitchFamily="34" charset="0"/>
                        </a:rPr>
                        <a:t>5 276 955</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r" fontAlgn="b"/>
                      <a:r>
                        <a:rPr lang="fi-FI" sz="1050" b="1" i="0" u="none" strike="noStrike" dirty="0">
                          <a:solidFill>
                            <a:srgbClr val="000000"/>
                          </a:solidFill>
                          <a:effectLst/>
                          <a:latin typeface="Calibri" panose="020F0502020204030204" pitchFamily="34" charset="0"/>
                        </a:rPr>
                        <a:t>5 300 484</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r" fontAlgn="b"/>
                      <a:r>
                        <a:rPr lang="fi-FI" sz="1050" b="1" i="0" u="none" strike="noStrike" dirty="0">
                          <a:solidFill>
                            <a:srgbClr val="000000"/>
                          </a:solidFill>
                          <a:effectLst/>
                          <a:latin typeface="Calibri" panose="020F0502020204030204" pitchFamily="34" charset="0"/>
                        </a:rPr>
                        <a:t>5 326 314</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r" fontAlgn="b"/>
                      <a:r>
                        <a:rPr lang="fi-FI" sz="1050" b="1" i="0" u="none" strike="noStrike" dirty="0">
                          <a:solidFill>
                            <a:srgbClr val="000000"/>
                          </a:solidFill>
                          <a:effectLst/>
                          <a:latin typeface="Calibri" panose="020F0502020204030204" pitchFamily="34" charset="0"/>
                        </a:rPr>
                        <a:t>5 351 427</a:t>
                      </a:r>
                    </a:p>
                  </a:txBody>
                  <a:tcPr marL="6722" marR="6722" marT="6722"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349926955"/>
                  </a:ext>
                </a:extLst>
              </a:tr>
            </a:tbl>
          </a:graphicData>
        </a:graphic>
      </p:graphicFrame>
      <p:sp>
        <p:nvSpPr>
          <p:cNvPr id="4" name="Dian numeron paikkamerkki 3">
            <a:extLst>
              <a:ext uri="{FF2B5EF4-FFF2-40B4-BE49-F238E27FC236}">
                <a16:creationId xmlns:a16="http://schemas.microsoft.com/office/drawing/2014/main" id="{D84BDE5F-D586-4F9A-9945-5DA5C2A63B07}"/>
              </a:ext>
            </a:extLst>
          </p:cNvPr>
          <p:cNvSpPr>
            <a:spLocks noGrp="1"/>
          </p:cNvSpPr>
          <p:nvPr>
            <p:ph type="sldNum" sz="quarter" idx="12"/>
          </p:nvPr>
        </p:nvSpPr>
        <p:spPr/>
        <p:txBody>
          <a:bodyPr/>
          <a:lstStyle/>
          <a:p>
            <a:fld id="{6DE6D825-8E97-454B-BEAD-11D13CFBEEFD}" type="slidenum">
              <a:rPr lang="fi-FI" smtClean="0"/>
              <a:pPr/>
              <a:t>29</a:t>
            </a:fld>
            <a:endParaRPr lang="fi-FI" dirty="0"/>
          </a:p>
        </p:txBody>
      </p:sp>
      <p:sp>
        <p:nvSpPr>
          <p:cNvPr id="6" name="Tekstiruutu 5">
            <a:extLst>
              <a:ext uri="{FF2B5EF4-FFF2-40B4-BE49-F238E27FC236}">
                <a16:creationId xmlns:a16="http://schemas.microsoft.com/office/drawing/2014/main" id="{0C87C38C-88B5-444A-A979-871FC875A35A}"/>
              </a:ext>
            </a:extLst>
          </p:cNvPr>
          <p:cNvSpPr txBox="1"/>
          <p:nvPr/>
        </p:nvSpPr>
        <p:spPr>
          <a:xfrm>
            <a:off x="628650" y="6465882"/>
            <a:ext cx="1091093" cy="215444"/>
          </a:xfrm>
          <a:prstGeom prst="rect">
            <a:avLst/>
          </a:prstGeom>
          <a:noFill/>
        </p:spPr>
        <p:txBody>
          <a:bodyPr wrap="square" rtlCol="0">
            <a:spAutoFit/>
          </a:bodyPr>
          <a:lstStyle/>
          <a:p>
            <a:r>
              <a:rPr lang="fi-FI" sz="800" dirty="0"/>
              <a:t>Lähde: Tilastokeskus</a:t>
            </a:r>
          </a:p>
        </p:txBody>
      </p:sp>
    </p:spTree>
    <p:extLst>
      <p:ext uri="{BB962C8B-B14F-4D97-AF65-F5344CB8AC3E}">
        <p14:creationId xmlns:p14="http://schemas.microsoft.com/office/powerpoint/2010/main" val="3700261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3D28821E-4179-4159-B302-4223548D3245}"/>
              </a:ext>
            </a:extLst>
          </p:cNvPr>
          <p:cNvSpPr>
            <a:spLocks noGrp="1"/>
          </p:cNvSpPr>
          <p:nvPr>
            <p:ph type="title"/>
          </p:nvPr>
        </p:nvSpPr>
        <p:spPr>
          <a:xfrm>
            <a:off x="628650" y="319521"/>
            <a:ext cx="7886700" cy="755747"/>
          </a:xfrm>
        </p:spPr>
        <p:txBody>
          <a:bodyPr/>
          <a:lstStyle/>
          <a:p>
            <a:pPr algn="ctr"/>
            <a:r>
              <a:rPr lang="fi-FI" dirty="0"/>
              <a:t>Väkiluvun muutos maakunnittain v. 2020–2040 (%)</a:t>
            </a:r>
          </a:p>
        </p:txBody>
      </p:sp>
      <p:graphicFrame>
        <p:nvGraphicFramePr>
          <p:cNvPr id="9" name="Sisällön paikkamerkki 8">
            <a:extLst>
              <a:ext uri="{FF2B5EF4-FFF2-40B4-BE49-F238E27FC236}">
                <a16:creationId xmlns:a16="http://schemas.microsoft.com/office/drawing/2014/main" id="{55C53C78-633B-408E-A1F0-C9E0351A2872}"/>
              </a:ext>
            </a:extLst>
          </p:cNvPr>
          <p:cNvGraphicFramePr>
            <a:graphicFrameLocks noGrp="1"/>
          </p:cNvGraphicFramePr>
          <p:nvPr>
            <p:ph sz="half" idx="1"/>
            <p:extLst>
              <p:ext uri="{D42A27DB-BD31-4B8C-83A1-F6EECF244321}">
                <p14:modId xmlns:p14="http://schemas.microsoft.com/office/powerpoint/2010/main" val="2710244311"/>
              </p:ext>
            </p:extLst>
          </p:nvPr>
        </p:nvGraphicFramePr>
        <p:xfrm>
          <a:off x="426925" y="1304220"/>
          <a:ext cx="4284000" cy="5018813"/>
        </p:xfrm>
        <a:graphic>
          <a:graphicData uri="http://schemas.openxmlformats.org/drawingml/2006/table">
            <a:tbl>
              <a:tblPr firstRow="1">
                <a:tableStyleId>{5C22544A-7EE6-4342-B048-85BDC9FD1C3A}</a:tableStyleId>
              </a:tblPr>
              <a:tblGrid>
                <a:gridCol w="1692000">
                  <a:extLst>
                    <a:ext uri="{9D8B030D-6E8A-4147-A177-3AD203B41FA5}">
                      <a16:colId xmlns:a16="http://schemas.microsoft.com/office/drawing/2014/main" val="1497648706"/>
                    </a:ext>
                  </a:extLst>
                </a:gridCol>
                <a:gridCol w="864000">
                  <a:extLst>
                    <a:ext uri="{9D8B030D-6E8A-4147-A177-3AD203B41FA5}">
                      <a16:colId xmlns:a16="http://schemas.microsoft.com/office/drawing/2014/main" val="1494248323"/>
                    </a:ext>
                  </a:extLst>
                </a:gridCol>
                <a:gridCol w="864000">
                  <a:extLst>
                    <a:ext uri="{9D8B030D-6E8A-4147-A177-3AD203B41FA5}">
                      <a16:colId xmlns:a16="http://schemas.microsoft.com/office/drawing/2014/main" val="2479501113"/>
                    </a:ext>
                  </a:extLst>
                </a:gridCol>
                <a:gridCol w="864000">
                  <a:extLst>
                    <a:ext uri="{9D8B030D-6E8A-4147-A177-3AD203B41FA5}">
                      <a16:colId xmlns:a16="http://schemas.microsoft.com/office/drawing/2014/main" val="1461821015"/>
                    </a:ext>
                  </a:extLst>
                </a:gridCol>
              </a:tblGrid>
              <a:tr h="198000">
                <a:tc>
                  <a:txBody>
                    <a:bodyPr/>
                    <a:lstStyle/>
                    <a:p>
                      <a:pPr marL="18000" algn="l" fontAlgn="b"/>
                      <a:r>
                        <a:rPr lang="fi-FI" sz="1100" b="1" u="none" strike="noStrike" dirty="0">
                          <a:solidFill>
                            <a:sysClr val="windowText" lastClr="000000"/>
                          </a:solidFill>
                          <a:effectLst/>
                        </a:rPr>
                        <a:t>Maakunta</a:t>
                      </a:r>
                      <a:endParaRPr lang="fi-FI" sz="1100" b="1" i="0" u="none" strike="noStrike" dirty="0">
                        <a:solidFill>
                          <a:sysClr val="windowText" lastClr="000000"/>
                        </a:solidFill>
                        <a:effectLst/>
                        <a:latin typeface="Calibri" panose="020F0502020204030204" pitchFamily="34" charset="0"/>
                      </a:endParaRPr>
                    </a:p>
                  </a:txBody>
                  <a:tcPr marL="3533" marR="3533" marT="353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100" b="1" u="none" strike="noStrike" dirty="0">
                          <a:solidFill>
                            <a:sysClr val="windowText" lastClr="000000"/>
                          </a:solidFill>
                          <a:effectLst/>
                        </a:rPr>
                        <a:t>Väkiluku </a:t>
                      </a:r>
                      <a:br>
                        <a:rPr lang="fi-FI" sz="1100" b="1" u="none" strike="noStrike" dirty="0">
                          <a:solidFill>
                            <a:sysClr val="windowText" lastClr="000000"/>
                          </a:solidFill>
                          <a:effectLst/>
                        </a:rPr>
                      </a:br>
                      <a:r>
                        <a:rPr lang="fi-FI" sz="1100" b="1" u="none" strike="noStrike" dirty="0">
                          <a:solidFill>
                            <a:sysClr val="windowText" lastClr="000000"/>
                          </a:solidFill>
                          <a:effectLst/>
                        </a:rPr>
                        <a:t>2020</a:t>
                      </a:r>
                      <a:endParaRPr lang="fi-FI" sz="1100" b="1" i="0" u="none" strike="noStrike" dirty="0">
                        <a:solidFill>
                          <a:sysClr val="windowText" lastClr="000000"/>
                        </a:solidFill>
                        <a:effectLst/>
                        <a:latin typeface="Calibri" panose="020F0502020204030204" pitchFamily="34" charset="0"/>
                      </a:endParaRPr>
                    </a:p>
                  </a:txBody>
                  <a:tcPr marL="3533" marR="3533" marT="353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100" b="1" u="none" strike="noStrike" dirty="0">
                          <a:solidFill>
                            <a:sysClr val="windowText" lastClr="000000"/>
                          </a:solidFill>
                          <a:effectLst/>
                        </a:rPr>
                        <a:t>Väkiluku </a:t>
                      </a:r>
                      <a:br>
                        <a:rPr lang="fi-FI" sz="1100" b="1" u="none" strike="noStrike" dirty="0">
                          <a:solidFill>
                            <a:sysClr val="windowText" lastClr="000000"/>
                          </a:solidFill>
                          <a:effectLst/>
                        </a:rPr>
                      </a:br>
                      <a:r>
                        <a:rPr lang="fi-FI" sz="1100" b="1" u="none" strike="noStrike" dirty="0">
                          <a:solidFill>
                            <a:sysClr val="windowText" lastClr="000000"/>
                          </a:solidFill>
                          <a:effectLst/>
                        </a:rPr>
                        <a:t>2040</a:t>
                      </a:r>
                      <a:endParaRPr lang="fi-FI" sz="1100" b="1" i="0" u="none" strike="noStrike" dirty="0">
                        <a:solidFill>
                          <a:sysClr val="windowText" lastClr="000000"/>
                        </a:solidFill>
                        <a:effectLst/>
                        <a:latin typeface="Calibri" panose="020F0502020204030204" pitchFamily="34" charset="0"/>
                      </a:endParaRPr>
                    </a:p>
                  </a:txBody>
                  <a:tcPr marL="3533" marR="3533" marT="353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100" b="1" u="none" strike="noStrike" dirty="0">
                          <a:solidFill>
                            <a:sysClr val="windowText" lastClr="000000"/>
                          </a:solidFill>
                          <a:effectLst/>
                        </a:rPr>
                        <a:t>Muutos (%) </a:t>
                      </a:r>
                      <a:br>
                        <a:rPr lang="fi-FI" sz="1100" b="1" u="none" strike="noStrike" dirty="0">
                          <a:solidFill>
                            <a:sysClr val="windowText" lastClr="000000"/>
                          </a:solidFill>
                          <a:effectLst/>
                        </a:rPr>
                      </a:br>
                      <a:r>
                        <a:rPr lang="fi-FI" sz="1100" b="1" u="none" strike="noStrike" dirty="0">
                          <a:solidFill>
                            <a:sysClr val="windowText" lastClr="000000"/>
                          </a:solidFill>
                          <a:effectLst/>
                        </a:rPr>
                        <a:t>v. 2020–2040</a:t>
                      </a:r>
                      <a:endParaRPr lang="fi-FI" sz="1100" b="1" i="0" u="none" strike="noStrike" dirty="0">
                        <a:solidFill>
                          <a:sysClr val="windowText" lastClr="000000"/>
                        </a:solidFill>
                        <a:effectLst/>
                        <a:latin typeface="Calibri" panose="020F0502020204030204" pitchFamily="34" charset="0"/>
                      </a:endParaRPr>
                    </a:p>
                  </a:txBody>
                  <a:tcPr marL="3533" marR="3533" marT="353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318654561"/>
                  </a:ext>
                </a:extLst>
              </a:tr>
              <a:tr h="234000">
                <a:tc>
                  <a:txBody>
                    <a:bodyPr/>
                    <a:lstStyle/>
                    <a:p>
                      <a:pPr marL="18000" algn="l" fontAlgn="b"/>
                      <a:r>
                        <a:rPr lang="fi-FI" sz="1100" u="none" strike="noStrike" dirty="0">
                          <a:effectLst/>
                        </a:rPr>
                        <a:t>Uusimaa</a:t>
                      </a:r>
                      <a:endParaRPr lang="fi-FI" sz="1100" b="0" i="0" u="none" strike="noStrike" dirty="0">
                        <a:solidFill>
                          <a:srgbClr val="000000"/>
                        </a:solidFill>
                        <a:effectLst/>
                        <a:latin typeface="Calibri" panose="020F0502020204030204" pitchFamily="34" charset="0"/>
                      </a:endParaRPr>
                    </a:p>
                  </a:txBody>
                  <a:tcPr marL="3533" marR="3533" marT="353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100" u="none" strike="noStrike" dirty="0">
                          <a:effectLst/>
                        </a:rPr>
                        <a:t>1 702 678</a:t>
                      </a:r>
                      <a:endParaRPr lang="fi-FI" sz="1100" b="0" i="0" u="none" strike="noStrike" dirty="0">
                        <a:solidFill>
                          <a:srgbClr val="000000"/>
                        </a:solidFill>
                        <a:effectLst/>
                        <a:latin typeface="Calibri" panose="020F0502020204030204" pitchFamily="34" charset="0"/>
                      </a:endParaRPr>
                    </a:p>
                  </a:txBody>
                  <a:tcPr marL="3533" marR="3533" marT="3533"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100" u="none" strike="noStrike" dirty="0">
                          <a:effectLst/>
                        </a:rPr>
                        <a:t>1 919 393</a:t>
                      </a:r>
                      <a:endParaRPr lang="fi-FI" sz="1100" b="0" i="0" u="none" strike="noStrike" dirty="0">
                        <a:solidFill>
                          <a:srgbClr val="000000"/>
                        </a:solidFill>
                        <a:effectLst/>
                        <a:latin typeface="Calibri" panose="020F0502020204030204" pitchFamily="34" charset="0"/>
                      </a:endParaRPr>
                    </a:p>
                  </a:txBody>
                  <a:tcPr marL="3533" marR="3533" marT="3533"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100" u="none" strike="noStrike" dirty="0">
                          <a:effectLst/>
                        </a:rPr>
                        <a:t>12,7</a:t>
                      </a:r>
                      <a:endParaRPr lang="fi-FI" sz="1100" b="0" i="0" u="none" strike="noStrike" dirty="0">
                        <a:solidFill>
                          <a:srgbClr val="000000"/>
                        </a:solidFill>
                        <a:effectLst/>
                        <a:latin typeface="Calibri" panose="020F0502020204030204" pitchFamily="34" charset="0"/>
                      </a:endParaRPr>
                    </a:p>
                  </a:txBody>
                  <a:tcPr marL="3533" marR="3533" marT="3533"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05309952"/>
                  </a:ext>
                </a:extLst>
              </a:tr>
              <a:tr h="234000">
                <a:tc>
                  <a:txBody>
                    <a:bodyPr/>
                    <a:lstStyle/>
                    <a:p>
                      <a:pPr marL="18000" algn="l" fontAlgn="b"/>
                      <a:r>
                        <a:rPr lang="fi-FI" sz="1100" u="none" strike="noStrike" dirty="0">
                          <a:effectLst/>
                        </a:rPr>
                        <a:t>Varsinais-Suomi</a:t>
                      </a:r>
                      <a:endParaRPr lang="fi-FI" sz="1100" b="0" i="0" u="none" strike="noStrike" dirty="0">
                        <a:solidFill>
                          <a:srgbClr val="000000"/>
                        </a:solidFill>
                        <a:effectLst/>
                        <a:latin typeface="Calibri" panose="020F0502020204030204" pitchFamily="34" charset="0"/>
                      </a:endParaRPr>
                    </a:p>
                  </a:txBody>
                  <a:tcPr marL="3533" marR="3533" marT="353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100" u="none" strike="noStrike" dirty="0">
                          <a:effectLst/>
                        </a:rPr>
                        <a:t>481 403</a:t>
                      </a:r>
                      <a:endParaRPr lang="fi-FI" sz="1100" b="0" i="0" u="none" strike="noStrike" dirty="0">
                        <a:solidFill>
                          <a:srgbClr val="000000"/>
                        </a:solidFill>
                        <a:effectLst/>
                        <a:latin typeface="Calibri" panose="020F0502020204030204" pitchFamily="34" charset="0"/>
                      </a:endParaRPr>
                    </a:p>
                  </a:txBody>
                  <a:tcPr marL="3533" marR="3533" marT="3533"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100" u="none" strike="noStrike">
                          <a:effectLst/>
                        </a:rPr>
                        <a:t>494 333</a:t>
                      </a:r>
                      <a:endParaRPr lang="fi-FI" sz="1100" b="0" i="0" u="none" strike="noStrike">
                        <a:solidFill>
                          <a:srgbClr val="000000"/>
                        </a:solidFill>
                        <a:effectLst/>
                        <a:latin typeface="Calibri" panose="020F0502020204030204" pitchFamily="34" charset="0"/>
                      </a:endParaRPr>
                    </a:p>
                  </a:txBody>
                  <a:tcPr marL="3533" marR="3533" marT="3533"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100" u="none" strike="noStrike" dirty="0">
                          <a:effectLst/>
                        </a:rPr>
                        <a:t>2,7</a:t>
                      </a:r>
                      <a:endParaRPr lang="fi-FI" sz="1100" b="0" i="0" u="none" strike="noStrike" dirty="0">
                        <a:solidFill>
                          <a:srgbClr val="000000"/>
                        </a:solidFill>
                        <a:effectLst/>
                        <a:latin typeface="Calibri" panose="020F0502020204030204" pitchFamily="34" charset="0"/>
                      </a:endParaRPr>
                    </a:p>
                  </a:txBody>
                  <a:tcPr marL="3533" marR="3533" marT="3533"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60088651"/>
                  </a:ext>
                </a:extLst>
              </a:tr>
              <a:tr h="234000">
                <a:tc>
                  <a:txBody>
                    <a:bodyPr/>
                    <a:lstStyle/>
                    <a:p>
                      <a:pPr marL="18000" algn="l" fontAlgn="b"/>
                      <a:r>
                        <a:rPr lang="fi-FI" sz="1100" u="none" strike="noStrike" dirty="0">
                          <a:effectLst/>
                        </a:rPr>
                        <a:t>Satakunta</a:t>
                      </a:r>
                      <a:endParaRPr lang="fi-FI" sz="1100" b="0" i="0" u="none" strike="noStrike" dirty="0">
                        <a:solidFill>
                          <a:srgbClr val="000000"/>
                        </a:solidFill>
                        <a:effectLst/>
                        <a:latin typeface="Calibri" panose="020F0502020204030204" pitchFamily="34" charset="0"/>
                      </a:endParaRPr>
                    </a:p>
                  </a:txBody>
                  <a:tcPr marL="3533" marR="3533" marT="353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100" u="none" strike="noStrike" dirty="0">
                          <a:effectLst/>
                        </a:rPr>
                        <a:t>215 416</a:t>
                      </a:r>
                      <a:endParaRPr lang="fi-FI" sz="1100" b="0" i="0" u="none" strike="noStrike" dirty="0">
                        <a:solidFill>
                          <a:srgbClr val="000000"/>
                        </a:solidFill>
                        <a:effectLst/>
                        <a:latin typeface="Calibri" panose="020F0502020204030204" pitchFamily="34" charset="0"/>
                      </a:endParaRPr>
                    </a:p>
                  </a:txBody>
                  <a:tcPr marL="3533" marR="3533" marT="3533"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100" u="none" strike="noStrike">
                          <a:effectLst/>
                        </a:rPr>
                        <a:t>189 132</a:t>
                      </a:r>
                      <a:endParaRPr lang="fi-FI" sz="1100" b="0" i="0" u="none" strike="noStrike">
                        <a:solidFill>
                          <a:srgbClr val="000000"/>
                        </a:solidFill>
                        <a:effectLst/>
                        <a:latin typeface="Calibri" panose="020F0502020204030204" pitchFamily="34" charset="0"/>
                      </a:endParaRPr>
                    </a:p>
                  </a:txBody>
                  <a:tcPr marL="3533" marR="3533" marT="3533"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100" u="none" strike="noStrike" dirty="0">
                          <a:effectLst/>
                        </a:rPr>
                        <a:t>-12,2</a:t>
                      </a:r>
                      <a:endParaRPr lang="fi-FI" sz="1100" b="0" i="0" u="none" strike="noStrike" dirty="0">
                        <a:solidFill>
                          <a:srgbClr val="000000"/>
                        </a:solidFill>
                        <a:effectLst/>
                        <a:latin typeface="Calibri" panose="020F0502020204030204" pitchFamily="34" charset="0"/>
                      </a:endParaRPr>
                    </a:p>
                  </a:txBody>
                  <a:tcPr marL="3533" marR="3533" marT="3533"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52663550"/>
                  </a:ext>
                </a:extLst>
              </a:tr>
              <a:tr h="234000">
                <a:tc>
                  <a:txBody>
                    <a:bodyPr/>
                    <a:lstStyle/>
                    <a:p>
                      <a:pPr marL="18000" algn="l" fontAlgn="b"/>
                      <a:r>
                        <a:rPr lang="fi-FI" sz="1100" u="none" strike="noStrike" dirty="0">
                          <a:effectLst/>
                        </a:rPr>
                        <a:t>Kanta-Häme</a:t>
                      </a:r>
                      <a:endParaRPr lang="fi-FI" sz="1100" b="0" i="0" u="none" strike="noStrike" dirty="0">
                        <a:solidFill>
                          <a:srgbClr val="000000"/>
                        </a:solidFill>
                        <a:effectLst/>
                        <a:latin typeface="Calibri" panose="020F0502020204030204" pitchFamily="34" charset="0"/>
                      </a:endParaRPr>
                    </a:p>
                  </a:txBody>
                  <a:tcPr marL="3533" marR="3533" marT="353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100" u="none" strike="noStrike" dirty="0">
                          <a:effectLst/>
                        </a:rPr>
                        <a:t>170 577</a:t>
                      </a:r>
                      <a:endParaRPr lang="fi-FI" sz="1100" b="0" i="0" u="none" strike="noStrike" dirty="0">
                        <a:solidFill>
                          <a:srgbClr val="000000"/>
                        </a:solidFill>
                        <a:effectLst/>
                        <a:latin typeface="Calibri" panose="020F0502020204030204" pitchFamily="34" charset="0"/>
                      </a:endParaRPr>
                    </a:p>
                  </a:txBody>
                  <a:tcPr marL="3533" marR="3533" marT="3533"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100" u="none" strike="noStrike">
                          <a:effectLst/>
                        </a:rPr>
                        <a:t>159 251</a:t>
                      </a:r>
                      <a:endParaRPr lang="fi-FI" sz="1100" b="0" i="0" u="none" strike="noStrike">
                        <a:solidFill>
                          <a:srgbClr val="000000"/>
                        </a:solidFill>
                        <a:effectLst/>
                        <a:latin typeface="Calibri" panose="020F0502020204030204" pitchFamily="34" charset="0"/>
                      </a:endParaRPr>
                    </a:p>
                  </a:txBody>
                  <a:tcPr marL="3533" marR="3533" marT="3533"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100" u="none" strike="noStrike" dirty="0">
                          <a:effectLst/>
                        </a:rPr>
                        <a:t>-6,6</a:t>
                      </a:r>
                      <a:endParaRPr lang="fi-FI" sz="1100" b="0" i="0" u="none" strike="noStrike" dirty="0">
                        <a:solidFill>
                          <a:srgbClr val="000000"/>
                        </a:solidFill>
                        <a:effectLst/>
                        <a:latin typeface="Calibri" panose="020F0502020204030204" pitchFamily="34" charset="0"/>
                      </a:endParaRPr>
                    </a:p>
                  </a:txBody>
                  <a:tcPr marL="3533" marR="3533" marT="3533"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7060474"/>
                  </a:ext>
                </a:extLst>
              </a:tr>
              <a:tr h="234000">
                <a:tc>
                  <a:txBody>
                    <a:bodyPr/>
                    <a:lstStyle/>
                    <a:p>
                      <a:pPr marL="18000" algn="l" fontAlgn="b"/>
                      <a:r>
                        <a:rPr lang="fi-FI" sz="1100" u="none" strike="noStrike" dirty="0">
                          <a:effectLst/>
                        </a:rPr>
                        <a:t>Pirkanmaa</a:t>
                      </a:r>
                      <a:endParaRPr lang="fi-FI" sz="1100" b="0" i="0" u="none" strike="noStrike" dirty="0">
                        <a:solidFill>
                          <a:srgbClr val="000000"/>
                        </a:solidFill>
                        <a:effectLst/>
                        <a:latin typeface="Calibri" panose="020F0502020204030204" pitchFamily="34" charset="0"/>
                      </a:endParaRPr>
                    </a:p>
                  </a:txBody>
                  <a:tcPr marL="3533" marR="3533" marT="353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100" u="none" strike="noStrike" dirty="0">
                          <a:effectLst/>
                        </a:rPr>
                        <a:t>522 852</a:t>
                      </a:r>
                      <a:endParaRPr lang="fi-FI" sz="1100" b="0" i="0" u="none" strike="noStrike" dirty="0">
                        <a:solidFill>
                          <a:srgbClr val="000000"/>
                        </a:solidFill>
                        <a:effectLst/>
                        <a:latin typeface="Calibri" panose="020F0502020204030204" pitchFamily="34" charset="0"/>
                      </a:endParaRPr>
                    </a:p>
                  </a:txBody>
                  <a:tcPr marL="3533" marR="3533" marT="3533"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100" u="none" strike="noStrike" dirty="0">
                          <a:effectLst/>
                        </a:rPr>
                        <a:t>557 883</a:t>
                      </a:r>
                      <a:endParaRPr lang="fi-FI" sz="1100" b="0" i="0" u="none" strike="noStrike" dirty="0">
                        <a:solidFill>
                          <a:srgbClr val="000000"/>
                        </a:solidFill>
                        <a:effectLst/>
                        <a:latin typeface="Calibri" panose="020F0502020204030204" pitchFamily="34" charset="0"/>
                      </a:endParaRPr>
                    </a:p>
                  </a:txBody>
                  <a:tcPr marL="3533" marR="3533" marT="3533"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100" u="none" strike="noStrike" dirty="0">
                          <a:effectLst/>
                        </a:rPr>
                        <a:t>6,7</a:t>
                      </a:r>
                      <a:endParaRPr lang="fi-FI" sz="1100" b="0" i="0" u="none" strike="noStrike" dirty="0">
                        <a:solidFill>
                          <a:srgbClr val="000000"/>
                        </a:solidFill>
                        <a:effectLst/>
                        <a:latin typeface="Calibri" panose="020F0502020204030204" pitchFamily="34" charset="0"/>
                      </a:endParaRPr>
                    </a:p>
                  </a:txBody>
                  <a:tcPr marL="3533" marR="3533" marT="3533"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15158771"/>
                  </a:ext>
                </a:extLst>
              </a:tr>
              <a:tr h="234000">
                <a:tc>
                  <a:txBody>
                    <a:bodyPr/>
                    <a:lstStyle/>
                    <a:p>
                      <a:pPr marL="18000" algn="l" fontAlgn="b"/>
                      <a:r>
                        <a:rPr lang="fi-FI" sz="1100" u="none" strike="noStrike" dirty="0">
                          <a:effectLst/>
                        </a:rPr>
                        <a:t>Päijät-Häme</a:t>
                      </a:r>
                      <a:endParaRPr lang="fi-FI" sz="1100" b="0" i="0" u="none" strike="noStrike" dirty="0">
                        <a:solidFill>
                          <a:srgbClr val="000000"/>
                        </a:solidFill>
                        <a:effectLst/>
                        <a:latin typeface="Calibri" panose="020F0502020204030204" pitchFamily="34" charset="0"/>
                      </a:endParaRPr>
                    </a:p>
                  </a:txBody>
                  <a:tcPr marL="3533" marR="3533" marT="353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100" u="none" strike="noStrike" dirty="0">
                          <a:effectLst/>
                        </a:rPr>
                        <a:t>205 771</a:t>
                      </a:r>
                      <a:endParaRPr lang="fi-FI" sz="1100" b="0" i="0" u="none" strike="noStrike" dirty="0">
                        <a:solidFill>
                          <a:srgbClr val="000000"/>
                        </a:solidFill>
                        <a:effectLst/>
                        <a:latin typeface="Calibri" panose="020F0502020204030204" pitchFamily="34" charset="0"/>
                      </a:endParaRPr>
                    </a:p>
                  </a:txBody>
                  <a:tcPr marL="3533" marR="3533" marT="3533"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100" u="none" strike="noStrike" dirty="0">
                          <a:effectLst/>
                        </a:rPr>
                        <a:t>193 194</a:t>
                      </a:r>
                      <a:endParaRPr lang="fi-FI" sz="1100" b="0" i="0" u="none" strike="noStrike" dirty="0">
                        <a:solidFill>
                          <a:srgbClr val="000000"/>
                        </a:solidFill>
                        <a:effectLst/>
                        <a:latin typeface="Calibri" panose="020F0502020204030204" pitchFamily="34" charset="0"/>
                      </a:endParaRPr>
                    </a:p>
                  </a:txBody>
                  <a:tcPr marL="3533" marR="3533" marT="3533"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100" u="none" strike="noStrike" dirty="0">
                          <a:effectLst/>
                        </a:rPr>
                        <a:t>-6,1</a:t>
                      </a:r>
                      <a:endParaRPr lang="fi-FI" sz="1100" b="0" i="0" u="none" strike="noStrike" dirty="0">
                        <a:solidFill>
                          <a:srgbClr val="000000"/>
                        </a:solidFill>
                        <a:effectLst/>
                        <a:latin typeface="Calibri" panose="020F0502020204030204" pitchFamily="34" charset="0"/>
                      </a:endParaRPr>
                    </a:p>
                  </a:txBody>
                  <a:tcPr marL="3533" marR="3533" marT="3533"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05074499"/>
                  </a:ext>
                </a:extLst>
              </a:tr>
              <a:tr h="234000">
                <a:tc>
                  <a:txBody>
                    <a:bodyPr/>
                    <a:lstStyle/>
                    <a:p>
                      <a:pPr marL="18000" algn="l" fontAlgn="b"/>
                      <a:r>
                        <a:rPr lang="fi-FI" sz="1100" u="none" strike="noStrike" dirty="0">
                          <a:effectLst/>
                        </a:rPr>
                        <a:t>Kymenlaakso</a:t>
                      </a:r>
                      <a:endParaRPr lang="fi-FI" sz="1100" b="0" i="0" u="none" strike="noStrike" dirty="0">
                        <a:solidFill>
                          <a:srgbClr val="000000"/>
                        </a:solidFill>
                        <a:effectLst/>
                        <a:latin typeface="Calibri" panose="020F0502020204030204" pitchFamily="34" charset="0"/>
                      </a:endParaRPr>
                    </a:p>
                  </a:txBody>
                  <a:tcPr marL="3533" marR="3533" marT="353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100" u="none" strike="noStrike" dirty="0">
                          <a:effectLst/>
                        </a:rPr>
                        <a:t>162 812</a:t>
                      </a:r>
                      <a:endParaRPr lang="fi-FI" sz="1100" b="0" i="0" u="none" strike="noStrike" dirty="0">
                        <a:solidFill>
                          <a:srgbClr val="000000"/>
                        </a:solidFill>
                        <a:effectLst/>
                        <a:latin typeface="Calibri" panose="020F0502020204030204" pitchFamily="34" charset="0"/>
                      </a:endParaRPr>
                    </a:p>
                  </a:txBody>
                  <a:tcPr marL="3533" marR="3533" marT="3533"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100" u="none" strike="noStrike" dirty="0">
                          <a:effectLst/>
                        </a:rPr>
                        <a:t>136 233</a:t>
                      </a:r>
                      <a:endParaRPr lang="fi-FI" sz="1100" b="0" i="0" u="none" strike="noStrike" dirty="0">
                        <a:solidFill>
                          <a:srgbClr val="000000"/>
                        </a:solidFill>
                        <a:effectLst/>
                        <a:latin typeface="Calibri" panose="020F0502020204030204" pitchFamily="34" charset="0"/>
                      </a:endParaRPr>
                    </a:p>
                  </a:txBody>
                  <a:tcPr marL="3533" marR="3533" marT="3533"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100" u="none" strike="noStrike" dirty="0">
                          <a:effectLst/>
                        </a:rPr>
                        <a:t>-16,3</a:t>
                      </a:r>
                      <a:endParaRPr lang="fi-FI" sz="1100" b="0" i="0" u="none" strike="noStrike" dirty="0">
                        <a:solidFill>
                          <a:srgbClr val="000000"/>
                        </a:solidFill>
                        <a:effectLst/>
                        <a:latin typeface="Calibri" panose="020F0502020204030204" pitchFamily="34" charset="0"/>
                      </a:endParaRPr>
                    </a:p>
                  </a:txBody>
                  <a:tcPr marL="3533" marR="3533" marT="3533"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88822511"/>
                  </a:ext>
                </a:extLst>
              </a:tr>
              <a:tr h="234000">
                <a:tc>
                  <a:txBody>
                    <a:bodyPr/>
                    <a:lstStyle/>
                    <a:p>
                      <a:pPr marL="18000" algn="l" fontAlgn="b"/>
                      <a:r>
                        <a:rPr lang="fi-FI" sz="1100" u="none" strike="noStrike" dirty="0">
                          <a:effectLst/>
                        </a:rPr>
                        <a:t>Etelä-Karjala</a:t>
                      </a:r>
                      <a:endParaRPr lang="fi-FI" sz="1100" b="0" i="0" u="none" strike="noStrike" dirty="0">
                        <a:solidFill>
                          <a:srgbClr val="000000"/>
                        </a:solidFill>
                        <a:effectLst/>
                        <a:latin typeface="Calibri" panose="020F0502020204030204" pitchFamily="34" charset="0"/>
                      </a:endParaRPr>
                    </a:p>
                  </a:txBody>
                  <a:tcPr marL="3533" marR="3533" marT="353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100" u="none" strike="noStrike" dirty="0">
                          <a:effectLst/>
                        </a:rPr>
                        <a:t>126 921</a:t>
                      </a:r>
                      <a:endParaRPr lang="fi-FI" sz="1100" b="0" i="0" u="none" strike="noStrike" dirty="0">
                        <a:solidFill>
                          <a:srgbClr val="000000"/>
                        </a:solidFill>
                        <a:effectLst/>
                        <a:latin typeface="Calibri" panose="020F0502020204030204" pitchFamily="34" charset="0"/>
                      </a:endParaRPr>
                    </a:p>
                  </a:txBody>
                  <a:tcPr marL="3533" marR="3533" marT="3533"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100" u="none" strike="noStrike" dirty="0">
                          <a:effectLst/>
                        </a:rPr>
                        <a:t>113 074</a:t>
                      </a:r>
                      <a:endParaRPr lang="fi-FI" sz="1100" b="0" i="0" u="none" strike="noStrike" dirty="0">
                        <a:solidFill>
                          <a:srgbClr val="000000"/>
                        </a:solidFill>
                        <a:effectLst/>
                        <a:latin typeface="Calibri" panose="020F0502020204030204" pitchFamily="34" charset="0"/>
                      </a:endParaRPr>
                    </a:p>
                  </a:txBody>
                  <a:tcPr marL="3533" marR="3533" marT="3533"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100" u="none" strike="noStrike" dirty="0">
                          <a:effectLst/>
                        </a:rPr>
                        <a:t>-10,9</a:t>
                      </a:r>
                      <a:endParaRPr lang="fi-FI" sz="1100" b="0" i="0" u="none" strike="noStrike" dirty="0">
                        <a:solidFill>
                          <a:srgbClr val="000000"/>
                        </a:solidFill>
                        <a:effectLst/>
                        <a:latin typeface="Calibri" panose="020F0502020204030204" pitchFamily="34" charset="0"/>
                      </a:endParaRPr>
                    </a:p>
                  </a:txBody>
                  <a:tcPr marL="3533" marR="3533" marT="3533"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88026164"/>
                  </a:ext>
                </a:extLst>
              </a:tr>
              <a:tr h="234000">
                <a:tc>
                  <a:txBody>
                    <a:bodyPr/>
                    <a:lstStyle/>
                    <a:p>
                      <a:pPr marL="18000" algn="l" fontAlgn="b"/>
                      <a:r>
                        <a:rPr lang="fi-FI" sz="1100" u="none" strike="noStrike" dirty="0">
                          <a:effectLst/>
                        </a:rPr>
                        <a:t>Etelä-Savo</a:t>
                      </a:r>
                      <a:endParaRPr lang="fi-FI" sz="1100" b="0" i="0" u="none" strike="noStrike" dirty="0">
                        <a:solidFill>
                          <a:srgbClr val="000000"/>
                        </a:solidFill>
                        <a:effectLst/>
                        <a:latin typeface="Calibri" panose="020F0502020204030204" pitchFamily="34" charset="0"/>
                      </a:endParaRPr>
                    </a:p>
                  </a:txBody>
                  <a:tcPr marL="3533" marR="3533" marT="353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100" u="none" strike="noStrike" dirty="0">
                          <a:effectLst/>
                        </a:rPr>
                        <a:t>132 702</a:t>
                      </a:r>
                      <a:endParaRPr lang="fi-FI" sz="1100" b="0" i="0" u="none" strike="noStrike" dirty="0">
                        <a:solidFill>
                          <a:srgbClr val="000000"/>
                        </a:solidFill>
                        <a:effectLst/>
                        <a:latin typeface="Calibri" panose="020F0502020204030204" pitchFamily="34" charset="0"/>
                      </a:endParaRPr>
                    </a:p>
                  </a:txBody>
                  <a:tcPr marL="3533" marR="3533" marT="3533"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100" u="none" strike="noStrike" dirty="0">
                          <a:effectLst/>
                        </a:rPr>
                        <a:t>107 041</a:t>
                      </a:r>
                      <a:endParaRPr lang="fi-FI" sz="1100" b="0" i="0" u="none" strike="noStrike" dirty="0">
                        <a:solidFill>
                          <a:srgbClr val="000000"/>
                        </a:solidFill>
                        <a:effectLst/>
                        <a:latin typeface="Calibri" panose="020F0502020204030204" pitchFamily="34" charset="0"/>
                      </a:endParaRPr>
                    </a:p>
                  </a:txBody>
                  <a:tcPr marL="3533" marR="3533" marT="3533"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100" u="none" strike="noStrike">
                          <a:effectLst/>
                        </a:rPr>
                        <a:t>-19,3</a:t>
                      </a:r>
                      <a:endParaRPr lang="fi-FI" sz="1100" b="0" i="0" u="none" strike="noStrike">
                        <a:solidFill>
                          <a:srgbClr val="000000"/>
                        </a:solidFill>
                        <a:effectLst/>
                        <a:latin typeface="Calibri" panose="020F0502020204030204" pitchFamily="34" charset="0"/>
                      </a:endParaRPr>
                    </a:p>
                  </a:txBody>
                  <a:tcPr marL="3533" marR="3533" marT="3533"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3621930"/>
                  </a:ext>
                </a:extLst>
              </a:tr>
              <a:tr h="234000">
                <a:tc>
                  <a:txBody>
                    <a:bodyPr/>
                    <a:lstStyle/>
                    <a:p>
                      <a:pPr marL="18000" algn="l" fontAlgn="b"/>
                      <a:r>
                        <a:rPr lang="fi-FI" sz="1100" u="none" strike="noStrike" dirty="0">
                          <a:effectLst/>
                        </a:rPr>
                        <a:t>Pohjois-Savo</a:t>
                      </a:r>
                      <a:endParaRPr lang="fi-FI" sz="1100" b="0" i="0" u="none" strike="noStrike" dirty="0">
                        <a:solidFill>
                          <a:srgbClr val="000000"/>
                        </a:solidFill>
                        <a:effectLst/>
                        <a:latin typeface="Calibri" panose="020F0502020204030204" pitchFamily="34" charset="0"/>
                      </a:endParaRPr>
                    </a:p>
                  </a:txBody>
                  <a:tcPr marL="3533" marR="3533" marT="353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solidFill>
                  </a:tcPr>
                </a:tc>
                <a:tc>
                  <a:txBody>
                    <a:bodyPr/>
                    <a:lstStyle/>
                    <a:p>
                      <a:pPr marL="18000" algn="r" fontAlgn="b"/>
                      <a:r>
                        <a:rPr lang="fi-FI" sz="1100" u="none" strike="noStrike" dirty="0">
                          <a:effectLst/>
                        </a:rPr>
                        <a:t>248 265</a:t>
                      </a:r>
                      <a:endParaRPr lang="fi-FI" sz="1100" b="0" i="0" u="none" strike="noStrike" dirty="0">
                        <a:solidFill>
                          <a:srgbClr val="000000"/>
                        </a:solidFill>
                        <a:effectLst/>
                        <a:latin typeface="Calibri" panose="020F0502020204030204" pitchFamily="34" charset="0"/>
                      </a:endParaRPr>
                    </a:p>
                  </a:txBody>
                  <a:tcPr marL="3533" marR="3533" marT="3533"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solidFill>
                  </a:tcPr>
                </a:tc>
                <a:tc>
                  <a:txBody>
                    <a:bodyPr/>
                    <a:lstStyle/>
                    <a:p>
                      <a:pPr marL="18000" algn="r" fontAlgn="b"/>
                      <a:r>
                        <a:rPr lang="fi-FI" sz="1100" u="none" strike="noStrike" dirty="0">
                          <a:effectLst/>
                        </a:rPr>
                        <a:t>230 413</a:t>
                      </a:r>
                      <a:endParaRPr lang="fi-FI" sz="1100" b="0" i="0" u="none" strike="noStrike" dirty="0">
                        <a:solidFill>
                          <a:srgbClr val="000000"/>
                        </a:solidFill>
                        <a:effectLst/>
                        <a:latin typeface="Calibri" panose="020F0502020204030204" pitchFamily="34" charset="0"/>
                      </a:endParaRPr>
                    </a:p>
                  </a:txBody>
                  <a:tcPr marL="3533" marR="3533" marT="3533"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solidFill>
                  </a:tcPr>
                </a:tc>
                <a:tc>
                  <a:txBody>
                    <a:bodyPr/>
                    <a:lstStyle/>
                    <a:p>
                      <a:pPr marL="18000" algn="r" fontAlgn="b"/>
                      <a:r>
                        <a:rPr lang="fi-FI" sz="1100" u="none" strike="noStrike" dirty="0">
                          <a:effectLst/>
                        </a:rPr>
                        <a:t>-7,2</a:t>
                      </a:r>
                      <a:endParaRPr lang="fi-FI" sz="1100" b="0" i="0" u="none" strike="noStrike" dirty="0">
                        <a:solidFill>
                          <a:srgbClr val="000000"/>
                        </a:solidFill>
                        <a:effectLst/>
                        <a:latin typeface="Calibri" panose="020F0502020204030204" pitchFamily="34" charset="0"/>
                      </a:endParaRPr>
                    </a:p>
                  </a:txBody>
                  <a:tcPr marL="3533" marR="3533" marT="3533"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solidFill>
                  </a:tcPr>
                </a:tc>
                <a:extLst>
                  <a:ext uri="{0D108BD9-81ED-4DB2-BD59-A6C34878D82A}">
                    <a16:rowId xmlns:a16="http://schemas.microsoft.com/office/drawing/2014/main" val="962387442"/>
                  </a:ext>
                </a:extLst>
              </a:tr>
              <a:tr h="234000">
                <a:tc>
                  <a:txBody>
                    <a:bodyPr/>
                    <a:lstStyle/>
                    <a:p>
                      <a:pPr marL="18000" algn="l" fontAlgn="b"/>
                      <a:r>
                        <a:rPr lang="fi-FI" sz="1100" u="none" strike="noStrike" dirty="0">
                          <a:effectLst/>
                        </a:rPr>
                        <a:t>Pohjois-Karjala</a:t>
                      </a:r>
                      <a:endParaRPr lang="fi-FI" sz="1100" b="0" i="0" u="none" strike="noStrike" dirty="0">
                        <a:solidFill>
                          <a:srgbClr val="000000"/>
                        </a:solidFill>
                        <a:effectLst/>
                        <a:latin typeface="Calibri" panose="020F0502020204030204" pitchFamily="34" charset="0"/>
                      </a:endParaRPr>
                    </a:p>
                  </a:txBody>
                  <a:tcPr marL="3533" marR="3533" marT="353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100" u="none" strike="noStrike">
                          <a:effectLst/>
                        </a:rPr>
                        <a:t>163 537</a:t>
                      </a:r>
                      <a:endParaRPr lang="fi-FI" sz="1100" b="0" i="0" u="none" strike="noStrike">
                        <a:solidFill>
                          <a:srgbClr val="000000"/>
                        </a:solidFill>
                        <a:effectLst/>
                        <a:latin typeface="Calibri" panose="020F0502020204030204" pitchFamily="34" charset="0"/>
                      </a:endParaRPr>
                    </a:p>
                  </a:txBody>
                  <a:tcPr marL="3533" marR="3533" marT="3533"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100" u="none" strike="noStrike" dirty="0">
                          <a:effectLst/>
                        </a:rPr>
                        <a:t>147 328</a:t>
                      </a:r>
                      <a:endParaRPr lang="fi-FI" sz="1100" b="0" i="0" u="none" strike="noStrike" dirty="0">
                        <a:solidFill>
                          <a:srgbClr val="000000"/>
                        </a:solidFill>
                        <a:effectLst/>
                        <a:latin typeface="Calibri" panose="020F0502020204030204" pitchFamily="34" charset="0"/>
                      </a:endParaRPr>
                    </a:p>
                  </a:txBody>
                  <a:tcPr marL="3533" marR="3533" marT="3533"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100" u="none" strike="noStrike">
                          <a:effectLst/>
                        </a:rPr>
                        <a:t>-9,9</a:t>
                      </a:r>
                      <a:endParaRPr lang="fi-FI" sz="1100" b="0" i="0" u="none" strike="noStrike">
                        <a:solidFill>
                          <a:srgbClr val="000000"/>
                        </a:solidFill>
                        <a:effectLst/>
                        <a:latin typeface="Calibri" panose="020F0502020204030204" pitchFamily="34" charset="0"/>
                      </a:endParaRPr>
                    </a:p>
                  </a:txBody>
                  <a:tcPr marL="3533" marR="3533" marT="3533"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28079844"/>
                  </a:ext>
                </a:extLst>
              </a:tr>
              <a:tr h="234000">
                <a:tc>
                  <a:txBody>
                    <a:bodyPr/>
                    <a:lstStyle/>
                    <a:p>
                      <a:pPr marL="18000" algn="l" fontAlgn="b"/>
                      <a:r>
                        <a:rPr lang="fi-FI" sz="1100" u="none" strike="noStrike" dirty="0">
                          <a:effectLst/>
                        </a:rPr>
                        <a:t>Keski-Suomi</a:t>
                      </a:r>
                      <a:endParaRPr lang="fi-FI" sz="1100" b="0" i="0" u="none" strike="noStrike" dirty="0">
                        <a:solidFill>
                          <a:srgbClr val="000000"/>
                        </a:solidFill>
                        <a:effectLst/>
                        <a:latin typeface="Calibri" panose="020F0502020204030204" pitchFamily="34" charset="0"/>
                      </a:endParaRPr>
                    </a:p>
                  </a:txBody>
                  <a:tcPr marL="3533" marR="3533" marT="353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100" u="none" strike="noStrike">
                          <a:effectLst/>
                        </a:rPr>
                        <a:t>272 617</a:t>
                      </a:r>
                      <a:endParaRPr lang="fi-FI" sz="1100" b="0" i="0" u="none" strike="noStrike">
                        <a:solidFill>
                          <a:srgbClr val="000000"/>
                        </a:solidFill>
                        <a:effectLst/>
                        <a:latin typeface="Calibri" panose="020F0502020204030204" pitchFamily="34" charset="0"/>
                      </a:endParaRPr>
                    </a:p>
                  </a:txBody>
                  <a:tcPr marL="3533" marR="3533" marT="3533"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100" u="none" strike="noStrike" dirty="0">
                          <a:effectLst/>
                        </a:rPr>
                        <a:t>262 332</a:t>
                      </a:r>
                      <a:endParaRPr lang="fi-FI" sz="1100" b="0" i="0" u="none" strike="noStrike" dirty="0">
                        <a:solidFill>
                          <a:srgbClr val="000000"/>
                        </a:solidFill>
                        <a:effectLst/>
                        <a:latin typeface="Calibri" panose="020F0502020204030204" pitchFamily="34" charset="0"/>
                      </a:endParaRPr>
                    </a:p>
                  </a:txBody>
                  <a:tcPr marL="3533" marR="3533" marT="3533"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100" u="none" strike="noStrike">
                          <a:effectLst/>
                        </a:rPr>
                        <a:t>-3,8</a:t>
                      </a:r>
                      <a:endParaRPr lang="fi-FI" sz="1100" b="0" i="0" u="none" strike="noStrike">
                        <a:solidFill>
                          <a:srgbClr val="000000"/>
                        </a:solidFill>
                        <a:effectLst/>
                        <a:latin typeface="Calibri" panose="020F0502020204030204" pitchFamily="34" charset="0"/>
                      </a:endParaRPr>
                    </a:p>
                  </a:txBody>
                  <a:tcPr marL="3533" marR="3533" marT="3533"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076104976"/>
                  </a:ext>
                </a:extLst>
              </a:tr>
              <a:tr h="234000">
                <a:tc>
                  <a:txBody>
                    <a:bodyPr/>
                    <a:lstStyle/>
                    <a:p>
                      <a:pPr marL="18000" algn="l" fontAlgn="b"/>
                      <a:r>
                        <a:rPr lang="fi-FI" sz="1100" u="none" strike="noStrike" dirty="0">
                          <a:effectLst/>
                        </a:rPr>
                        <a:t>Etelä-Pohjanmaa</a:t>
                      </a:r>
                      <a:endParaRPr lang="fi-FI" sz="1100" b="0" i="0" u="none" strike="noStrike" dirty="0">
                        <a:solidFill>
                          <a:srgbClr val="000000"/>
                        </a:solidFill>
                        <a:effectLst/>
                        <a:latin typeface="Calibri" panose="020F0502020204030204" pitchFamily="34" charset="0"/>
                      </a:endParaRPr>
                    </a:p>
                  </a:txBody>
                  <a:tcPr marL="3533" marR="3533" marT="353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100" u="none" strike="noStrike">
                          <a:effectLst/>
                        </a:rPr>
                        <a:t>192 150</a:t>
                      </a:r>
                      <a:endParaRPr lang="fi-FI" sz="1100" b="0" i="0" u="none" strike="noStrike">
                        <a:solidFill>
                          <a:srgbClr val="000000"/>
                        </a:solidFill>
                        <a:effectLst/>
                        <a:latin typeface="Calibri" panose="020F0502020204030204" pitchFamily="34" charset="0"/>
                      </a:endParaRPr>
                    </a:p>
                  </a:txBody>
                  <a:tcPr marL="3533" marR="3533" marT="3533"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100" u="none" strike="noStrike" dirty="0">
                          <a:effectLst/>
                        </a:rPr>
                        <a:t>173 749</a:t>
                      </a:r>
                      <a:endParaRPr lang="fi-FI" sz="1100" b="0" i="0" u="none" strike="noStrike" dirty="0">
                        <a:solidFill>
                          <a:srgbClr val="000000"/>
                        </a:solidFill>
                        <a:effectLst/>
                        <a:latin typeface="Calibri" panose="020F0502020204030204" pitchFamily="34" charset="0"/>
                      </a:endParaRPr>
                    </a:p>
                  </a:txBody>
                  <a:tcPr marL="3533" marR="3533" marT="3533"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100" u="none" strike="noStrike">
                          <a:effectLst/>
                        </a:rPr>
                        <a:t>-9,6</a:t>
                      </a:r>
                      <a:endParaRPr lang="fi-FI" sz="1100" b="0" i="0" u="none" strike="noStrike">
                        <a:solidFill>
                          <a:srgbClr val="000000"/>
                        </a:solidFill>
                        <a:effectLst/>
                        <a:latin typeface="Calibri" panose="020F0502020204030204" pitchFamily="34" charset="0"/>
                      </a:endParaRPr>
                    </a:p>
                  </a:txBody>
                  <a:tcPr marL="3533" marR="3533" marT="3533"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35789422"/>
                  </a:ext>
                </a:extLst>
              </a:tr>
              <a:tr h="234000">
                <a:tc>
                  <a:txBody>
                    <a:bodyPr/>
                    <a:lstStyle/>
                    <a:p>
                      <a:pPr marL="18000" algn="l" fontAlgn="b"/>
                      <a:r>
                        <a:rPr lang="fi-FI" sz="1100" u="none" strike="noStrike" dirty="0">
                          <a:effectLst/>
                        </a:rPr>
                        <a:t>Pohjanmaa</a:t>
                      </a:r>
                      <a:endParaRPr lang="fi-FI" sz="1100" b="0" i="0" u="none" strike="noStrike" dirty="0">
                        <a:solidFill>
                          <a:srgbClr val="000000"/>
                        </a:solidFill>
                        <a:effectLst/>
                        <a:latin typeface="Calibri" panose="020F0502020204030204" pitchFamily="34" charset="0"/>
                      </a:endParaRPr>
                    </a:p>
                  </a:txBody>
                  <a:tcPr marL="3533" marR="3533" marT="353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100" u="none" strike="noStrike">
                          <a:effectLst/>
                        </a:rPr>
                        <a:t>175 816</a:t>
                      </a:r>
                      <a:endParaRPr lang="fi-FI" sz="1100" b="0" i="0" u="none" strike="noStrike">
                        <a:solidFill>
                          <a:srgbClr val="000000"/>
                        </a:solidFill>
                        <a:effectLst/>
                        <a:latin typeface="Calibri" panose="020F0502020204030204" pitchFamily="34" charset="0"/>
                      </a:endParaRPr>
                    </a:p>
                  </a:txBody>
                  <a:tcPr marL="3533" marR="3533" marT="3533"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100" u="none" strike="noStrike" dirty="0">
                          <a:effectLst/>
                        </a:rPr>
                        <a:t>169 533</a:t>
                      </a:r>
                      <a:endParaRPr lang="fi-FI" sz="1100" b="0" i="0" u="none" strike="noStrike" dirty="0">
                        <a:solidFill>
                          <a:srgbClr val="000000"/>
                        </a:solidFill>
                        <a:effectLst/>
                        <a:latin typeface="Calibri" panose="020F0502020204030204" pitchFamily="34" charset="0"/>
                      </a:endParaRPr>
                    </a:p>
                  </a:txBody>
                  <a:tcPr marL="3533" marR="3533" marT="3533"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100" u="none" strike="noStrike">
                          <a:effectLst/>
                        </a:rPr>
                        <a:t>-3,6</a:t>
                      </a:r>
                      <a:endParaRPr lang="fi-FI" sz="1100" b="0" i="0" u="none" strike="noStrike">
                        <a:solidFill>
                          <a:srgbClr val="000000"/>
                        </a:solidFill>
                        <a:effectLst/>
                        <a:latin typeface="Calibri" panose="020F0502020204030204" pitchFamily="34" charset="0"/>
                      </a:endParaRPr>
                    </a:p>
                  </a:txBody>
                  <a:tcPr marL="3533" marR="3533" marT="3533"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24165155"/>
                  </a:ext>
                </a:extLst>
              </a:tr>
              <a:tr h="234000">
                <a:tc>
                  <a:txBody>
                    <a:bodyPr/>
                    <a:lstStyle/>
                    <a:p>
                      <a:pPr marL="18000" algn="l" fontAlgn="b"/>
                      <a:r>
                        <a:rPr lang="fi-FI" sz="1100" u="none" strike="noStrike" dirty="0">
                          <a:effectLst/>
                        </a:rPr>
                        <a:t>Keski-Pohjanmaa</a:t>
                      </a:r>
                      <a:endParaRPr lang="fi-FI" sz="1100" b="0" i="0" u="none" strike="noStrike" dirty="0">
                        <a:solidFill>
                          <a:srgbClr val="000000"/>
                        </a:solidFill>
                        <a:effectLst/>
                        <a:latin typeface="Calibri" panose="020F0502020204030204" pitchFamily="34" charset="0"/>
                      </a:endParaRPr>
                    </a:p>
                  </a:txBody>
                  <a:tcPr marL="3533" marR="3533" marT="353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100" u="none" strike="noStrike">
                          <a:effectLst/>
                        </a:rPr>
                        <a:t>67 988</a:t>
                      </a:r>
                      <a:endParaRPr lang="fi-FI" sz="1100" b="0" i="0" u="none" strike="noStrike">
                        <a:solidFill>
                          <a:srgbClr val="000000"/>
                        </a:solidFill>
                        <a:effectLst/>
                        <a:latin typeface="Calibri" panose="020F0502020204030204" pitchFamily="34" charset="0"/>
                      </a:endParaRPr>
                    </a:p>
                  </a:txBody>
                  <a:tcPr marL="3533" marR="3533" marT="3533"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100" u="none" strike="noStrike" dirty="0">
                          <a:effectLst/>
                        </a:rPr>
                        <a:t>62 104</a:t>
                      </a:r>
                      <a:endParaRPr lang="fi-FI" sz="1100" b="0" i="0" u="none" strike="noStrike" dirty="0">
                        <a:solidFill>
                          <a:srgbClr val="000000"/>
                        </a:solidFill>
                        <a:effectLst/>
                        <a:latin typeface="Calibri" panose="020F0502020204030204" pitchFamily="34" charset="0"/>
                      </a:endParaRPr>
                    </a:p>
                  </a:txBody>
                  <a:tcPr marL="3533" marR="3533" marT="3533"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100" u="none" strike="noStrike">
                          <a:effectLst/>
                        </a:rPr>
                        <a:t>-8,7</a:t>
                      </a:r>
                      <a:endParaRPr lang="fi-FI" sz="1100" b="0" i="0" u="none" strike="noStrike">
                        <a:solidFill>
                          <a:srgbClr val="000000"/>
                        </a:solidFill>
                        <a:effectLst/>
                        <a:latin typeface="Calibri" panose="020F0502020204030204" pitchFamily="34" charset="0"/>
                      </a:endParaRPr>
                    </a:p>
                  </a:txBody>
                  <a:tcPr marL="3533" marR="3533" marT="3533"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560957716"/>
                  </a:ext>
                </a:extLst>
              </a:tr>
              <a:tr h="234000">
                <a:tc>
                  <a:txBody>
                    <a:bodyPr/>
                    <a:lstStyle/>
                    <a:p>
                      <a:pPr marL="18000" algn="l" fontAlgn="b"/>
                      <a:r>
                        <a:rPr lang="fi-FI" sz="1100" u="none" strike="noStrike">
                          <a:effectLst/>
                        </a:rPr>
                        <a:t>Pohjois-Pohjanmaa</a:t>
                      </a:r>
                      <a:endParaRPr lang="fi-FI" sz="1100" b="0" i="0" u="none" strike="noStrike">
                        <a:solidFill>
                          <a:srgbClr val="000000"/>
                        </a:solidFill>
                        <a:effectLst/>
                        <a:latin typeface="Calibri" panose="020F0502020204030204" pitchFamily="34" charset="0"/>
                      </a:endParaRPr>
                    </a:p>
                  </a:txBody>
                  <a:tcPr marL="3533" marR="3533" marT="353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100" u="none" strike="noStrike">
                          <a:effectLst/>
                        </a:rPr>
                        <a:t>413 830</a:t>
                      </a:r>
                      <a:endParaRPr lang="fi-FI" sz="1100" b="0" i="0" u="none" strike="noStrike">
                        <a:solidFill>
                          <a:srgbClr val="000000"/>
                        </a:solidFill>
                        <a:effectLst/>
                        <a:latin typeface="Calibri" panose="020F0502020204030204" pitchFamily="34" charset="0"/>
                      </a:endParaRPr>
                    </a:p>
                  </a:txBody>
                  <a:tcPr marL="3533" marR="3533" marT="3533"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100" u="none" strike="noStrike" dirty="0">
                          <a:effectLst/>
                        </a:rPr>
                        <a:t>416 214</a:t>
                      </a:r>
                      <a:endParaRPr lang="fi-FI" sz="1100" b="0" i="0" u="none" strike="noStrike" dirty="0">
                        <a:solidFill>
                          <a:srgbClr val="000000"/>
                        </a:solidFill>
                        <a:effectLst/>
                        <a:latin typeface="Calibri" panose="020F0502020204030204" pitchFamily="34" charset="0"/>
                      </a:endParaRPr>
                    </a:p>
                  </a:txBody>
                  <a:tcPr marL="3533" marR="3533" marT="3533"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100" u="none" strike="noStrike" dirty="0">
                          <a:effectLst/>
                        </a:rPr>
                        <a:t>0,6</a:t>
                      </a:r>
                      <a:endParaRPr lang="fi-FI" sz="1100" b="0" i="0" u="none" strike="noStrike" dirty="0">
                        <a:solidFill>
                          <a:srgbClr val="000000"/>
                        </a:solidFill>
                        <a:effectLst/>
                        <a:latin typeface="Calibri" panose="020F0502020204030204" pitchFamily="34" charset="0"/>
                      </a:endParaRPr>
                    </a:p>
                  </a:txBody>
                  <a:tcPr marL="3533" marR="3533" marT="3533"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22326252"/>
                  </a:ext>
                </a:extLst>
              </a:tr>
              <a:tr h="234000">
                <a:tc>
                  <a:txBody>
                    <a:bodyPr/>
                    <a:lstStyle/>
                    <a:p>
                      <a:pPr marL="18000" algn="l" fontAlgn="b"/>
                      <a:r>
                        <a:rPr lang="fi-FI" sz="1100" u="none" strike="noStrike" dirty="0">
                          <a:effectLst/>
                        </a:rPr>
                        <a:t>Kainuu</a:t>
                      </a:r>
                      <a:endParaRPr lang="fi-FI" sz="1100" b="0" i="0" u="none" strike="noStrike" dirty="0">
                        <a:solidFill>
                          <a:srgbClr val="000000"/>
                        </a:solidFill>
                        <a:effectLst/>
                        <a:latin typeface="Calibri" panose="020F0502020204030204" pitchFamily="34" charset="0"/>
                      </a:endParaRPr>
                    </a:p>
                  </a:txBody>
                  <a:tcPr marL="3533" marR="3533" marT="353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100" u="none" strike="noStrike">
                          <a:effectLst/>
                        </a:rPr>
                        <a:t>71 664</a:t>
                      </a:r>
                      <a:endParaRPr lang="fi-FI" sz="1100" b="0" i="0" u="none" strike="noStrike">
                        <a:solidFill>
                          <a:srgbClr val="000000"/>
                        </a:solidFill>
                        <a:effectLst/>
                        <a:latin typeface="Calibri" panose="020F0502020204030204" pitchFamily="34" charset="0"/>
                      </a:endParaRPr>
                    </a:p>
                  </a:txBody>
                  <a:tcPr marL="3533" marR="3533" marT="3533"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100" u="none" strike="noStrike" dirty="0">
                          <a:effectLst/>
                        </a:rPr>
                        <a:t>60 312</a:t>
                      </a:r>
                      <a:endParaRPr lang="fi-FI" sz="1100" b="0" i="0" u="none" strike="noStrike" dirty="0">
                        <a:solidFill>
                          <a:srgbClr val="000000"/>
                        </a:solidFill>
                        <a:effectLst/>
                        <a:latin typeface="Calibri" panose="020F0502020204030204" pitchFamily="34" charset="0"/>
                      </a:endParaRPr>
                    </a:p>
                  </a:txBody>
                  <a:tcPr marL="3533" marR="3533" marT="3533"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100" u="none" strike="noStrike" dirty="0">
                          <a:effectLst/>
                        </a:rPr>
                        <a:t>-15,8</a:t>
                      </a:r>
                      <a:endParaRPr lang="fi-FI" sz="1100" b="0" i="0" u="none" strike="noStrike" dirty="0">
                        <a:solidFill>
                          <a:srgbClr val="000000"/>
                        </a:solidFill>
                        <a:effectLst/>
                        <a:latin typeface="Calibri" panose="020F0502020204030204" pitchFamily="34" charset="0"/>
                      </a:endParaRPr>
                    </a:p>
                  </a:txBody>
                  <a:tcPr marL="3533" marR="3533" marT="3533"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83018932"/>
                  </a:ext>
                </a:extLst>
              </a:tr>
              <a:tr h="234000">
                <a:tc>
                  <a:txBody>
                    <a:bodyPr/>
                    <a:lstStyle/>
                    <a:p>
                      <a:pPr marL="18000" algn="l" fontAlgn="b"/>
                      <a:r>
                        <a:rPr lang="fi-FI" sz="1100" u="none" strike="noStrike" dirty="0">
                          <a:effectLst/>
                        </a:rPr>
                        <a:t>Lappi</a:t>
                      </a:r>
                      <a:endParaRPr lang="fi-FI" sz="1100" b="0" i="0" u="none" strike="noStrike" dirty="0">
                        <a:solidFill>
                          <a:srgbClr val="000000"/>
                        </a:solidFill>
                        <a:effectLst/>
                        <a:latin typeface="Calibri" panose="020F0502020204030204" pitchFamily="34" charset="0"/>
                      </a:endParaRPr>
                    </a:p>
                  </a:txBody>
                  <a:tcPr marL="3533" marR="3533" marT="353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100" u="none" strike="noStrike">
                          <a:effectLst/>
                        </a:rPr>
                        <a:t>176 665</a:t>
                      </a:r>
                      <a:endParaRPr lang="fi-FI" sz="1100" b="0" i="0" u="none" strike="noStrike">
                        <a:solidFill>
                          <a:srgbClr val="000000"/>
                        </a:solidFill>
                        <a:effectLst/>
                        <a:latin typeface="Calibri" panose="020F0502020204030204" pitchFamily="34" charset="0"/>
                      </a:endParaRPr>
                    </a:p>
                  </a:txBody>
                  <a:tcPr marL="3533" marR="3533" marT="3533"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100" u="none" strike="noStrike" dirty="0">
                          <a:effectLst/>
                        </a:rPr>
                        <a:t>162 937</a:t>
                      </a:r>
                      <a:endParaRPr lang="fi-FI" sz="1100" b="0" i="0" u="none" strike="noStrike" dirty="0">
                        <a:solidFill>
                          <a:srgbClr val="000000"/>
                        </a:solidFill>
                        <a:effectLst/>
                        <a:latin typeface="Calibri" panose="020F0502020204030204" pitchFamily="34" charset="0"/>
                      </a:endParaRPr>
                    </a:p>
                  </a:txBody>
                  <a:tcPr marL="3533" marR="3533" marT="3533"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100" u="none" strike="noStrike" dirty="0">
                          <a:effectLst/>
                        </a:rPr>
                        <a:t>-7,8</a:t>
                      </a:r>
                      <a:endParaRPr lang="fi-FI" sz="1100" b="0" i="0" u="none" strike="noStrike" dirty="0">
                        <a:solidFill>
                          <a:srgbClr val="000000"/>
                        </a:solidFill>
                        <a:effectLst/>
                        <a:latin typeface="Calibri" panose="020F0502020204030204" pitchFamily="34" charset="0"/>
                      </a:endParaRPr>
                    </a:p>
                  </a:txBody>
                  <a:tcPr marL="3533" marR="3533" marT="3533"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873072109"/>
                  </a:ext>
                </a:extLst>
              </a:tr>
              <a:tr h="234000">
                <a:tc>
                  <a:txBody>
                    <a:bodyPr/>
                    <a:lstStyle/>
                    <a:p>
                      <a:pPr marL="18000" algn="l" fontAlgn="b"/>
                      <a:r>
                        <a:rPr lang="fi-FI" sz="1100" u="none" strike="noStrike" dirty="0">
                          <a:effectLst/>
                        </a:rPr>
                        <a:t>Ahvenanmaa</a:t>
                      </a:r>
                      <a:endParaRPr lang="fi-FI" sz="1100" b="0" i="0" u="none" strike="noStrike" dirty="0">
                        <a:solidFill>
                          <a:srgbClr val="000000"/>
                        </a:solidFill>
                        <a:effectLst/>
                        <a:latin typeface="Calibri" panose="020F0502020204030204" pitchFamily="34" charset="0"/>
                      </a:endParaRPr>
                    </a:p>
                  </a:txBody>
                  <a:tcPr marL="3533" marR="3533" marT="353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100" u="none" strike="noStrike">
                          <a:effectLst/>
                        </a:rPr>
                        <a:t>30 129</a:t>
                      </a:r>
                      <a:endParaRPr lang="fi-FI" sz="1100" b="0" i="0" u="none" strike="noStrike">
                        <a:solidFill>
                          <a:srgbClr val="000000"/>
                        </a:solidFill>
                        <a:effectLst/>
                        <a:latin typeface="Calibri" panose="020F0502020204030204" pitchFamily="34" charset="0"/>
                      </a:endParaRPr>
                    </a:p>
                  </a:txBody>
                  <a:tcPr marL="3533" marR="3533" marT="3533"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100" u="none" strike="noStrike" dirty="0">
                          <a:effectLst/>
                        </a:rPr>
                        <a:t>33 555</a:t>
                      </a:r>
                      <a:endParaRPr lang="fi-FI" sz="1100" b="0" i="0" u="none" strike="noStrike" dirty="0">
                        <a:solidFill>
                          <a:srgbClr val="000000"/>
                        </a:solidFill>
                        <a:effectLst/>
                        <a:latin typeface="Calibri" panose="020F0502020204030204" pitchFamily="34" charset="0"/>
                      </a:endParaRPr>
                    </a:p>
                  </a:txBody>
                  <a:tcPr marL="3533" marR="3533" marT="3533"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100" u="none" strike="noStrike" dirty="0">
                          <a:effectLst/>
                        </a:rPr>
                        <a:t>11,4</a:t>
                      </a:r>
                      <a:endParaRPr lang="fi-FI" sz="1100" b="0" i="0" u="none" strike="noStrike" dirty="0">
                        <a:solidFill>
                          <a:srgbClr val="000000"/>
                        </a:solidFill>
                        <a:effectLst/>
                        <a:latin typeface="Calibri" panose="020F0502020204030204" pitchFamily="34" charset="0"/>
                      </a:endParaRPr>
                    </a:p>
                  </a:txBody>
                  <a:tcPr marL="3533" marR="3533" marT="3533"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51286271"/>
                  </a:ext>
                </a:extLst>
              </a:tr>
              <a:tr h="234000">
                <a:tc>
                  <a:txBody>
                    <a:bodyPr/>
                    <a:lstStyle/>
                    <a:p>
                      <a:pPr marL="18000" algn="l" fontAlgn="b"/>
                      <a:r>
                        <a:rPr lang="fi-FI" sz="1100" b="1" u="none" strike="noStrike" dirty="0">
                          <a:effectLst/>
                        </a:rPr>
                        <a:t>KOKO MAA</a:t>
                      </a:r>
                      <a:endParaRPr lang="fi-FI" sz="1100" b="1" i="0" u="none" strike="noStrike" dirty="0">
                        <a:solidFill>
                          <a:srgbClr val="000000"/>
                        </a:solidFill>
                        <a:effectLst/>
                        <a:latin typeface="Calibri" panose="020F0502020204030204" pitchFamily="34" charset="0"/>
                      </a:endParaRPr>
                    </a:p>
                  </a:txBody>
                  <a:tcPr marL="3533" marR="3533" marT="353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r" fontAlgn="b"/>
                      <a:r>
                        <a:rPr lang="fi-FI" sz="1100" b="1" u="none" strike="noStrike" dirty="0">
                          <a:effectLst/>
                        </a:rPr>
                        <a:t>5 533 793</a:t>
                      </a:r>
                      <a:endParaRPr lang="fi-FI" sz="1100" b="1" i="0" u="none" strike="noStrike" dirty="0">
                        <a:solidFill>
                          <a:srgbClr val="000000"/>
                        </a:solidFill>
                        <a:effectLst/>
                        <a:latin typeface="Calibri" panose="020F0502020204030204" pitchFamily="34" charset="0"/>
                      </a:endParaRPr>
                    </a:p>
                  </a:txBody>
                  <a:tcPr marL="3533" marR="3533" marT="3533"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r" fontAlgn="b"/>
                      <a:r>
                        <a:rPr lang="fi-FI" sz="1100" b="1" u="none" strike="noStrike" dirty="0">
                          <a:effectLst/>
                        </a:rPr>
                        <a:t>5 588 011</a:t>
                      </a:r>
                      <a:endParaRPr lang="fi-FI" sz="1100" b="1" i="0" u="none" strike="noStrike" dirty="0">
                        <a:solidFill>
                          <a:srgbClr val="000000"/>
                        </a:solidFill>
                        <a:effectLst/>
                        <a:latin typeface="Calibri" panose="020F0502020204030204" pitchFamily="34" charset="0"/>
                      </a:endParaRPr>
                    </a:p>
                  </a:txBody>
                  <a:tcPr marL="3533" marR="3533" marT="3533"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r" fontAlgn="b"/>
                      <a:r>
                        <a:rPr lang="fi-FI" sz="1100" b="1" u="none" strike="noStrike" dirty="0">
                          <a:effectLst/>
                        </a:rPr>
                        <a:t>1,0</a:t>
                      </a:r>
                      <a:endParaRPr lang="fi-FI" sz="1100" b="1" i="0" u="none" strike="noStrike" dirty="0">
                        <a:solidFill>
                          <a:srgbClr val="000000"/>
                        </a:solidFill>
                        <a:effectLst/>
                        <a:latin typeface="Calibri" panose="020F0502020204030204" pitchFamily="34" charset="0"/>
                      </a:endParaRPr>
                    </a:p>
                  </a:txBody>
                  <a:tcPr marL="3533" marR="3533" marT="3533"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525446813"/>
                  </a:ext>
                </a:extLst>
              </a:tr>
            </a:tbl>
          </a:graphicData>
        </a:graphic>
      </p:graphicFrame>
      <p:sp>
        <p:nvSpPr>
          <p:cNvPr id="2" name="Dian numeron paikkamerkki 1">
            <a:extLst>
              <a:ext uri="{FF2B5EF4-FFF2-40B4-BE49-F238E27FC236}">
                <a16:creationId xmlns:a16="http://schemas.microsoft.com/office/drawing/2014/main" id="{692EE13F-F4AA-4A33-BBB2-875148CB2F18}"/>
              </a:ext>
            </a:extLst>
          </p:cNvPr>
          <p:cNvSpPr>
            <a:spLocks noGrp="1"/>
          </p:cNvSpPr>
          <p:nvPr>
            <p:ph type="sldNum" sz="quarter" idx="12"/>
          </p:nvPr>
        </p:nvSpPr>
        <p:spPr/>
        <p:txBody>
          <a:bodyPr/>
          <a:lstStyle/>
          <a:p>
            <a:fld id="{6DE6D825-8E97-454B-BEAD-11D13CFBEEFD}" type="slidenum">
              <a:rPr lang="fi-FI" smtClean="0"/>
              <a:pPr/>
              <a:t>3</a:t>
            </a:fld>
            <a:endParaRPr lang="fi-FI" dirty="0"/>
          </a:p>
        </p:txBody>
      </p:sp>
      <p:sp>
        <p:nvSpPr>
          <p:cNvPr id="4" name="Tekstiruutu 3">
            <a:extLst>
              <a:ext uri="{FF2B5EF4-FFF2-40B4-BE49-F238E27FC236}">
                <a16:creationId xmlns:a16="http://schemas.microsoft.com/office/drawing/2014/main" id="{A8E78EEC-749D-4C0C-9F53-C8022C3AAB03}"/>
              </a:ext>
            </a:extLst>
          </p:cNvPr>
          <p:cNvSpPr txBox="1"/>
          <p:nvPr/>
        </p:nvSpPr>
        <p:spPr>
          <a:xfrm>
            <a:off x="628650" y="6465882"/>
            <a:ext cx="1091093" cy="215444"/>
          </a:xfrm>
          <a:prstGeom prst="rect">
            <a:avLst/>
          </a:prstGeom>
          <a:noFill/>
        </p:spPr>
        <p:txBody>
          <a:bodyPr wrap="square" rtlCol="0">
            <a:spAutoFit/>
          </a:bodyPr>
          <a:lstStyle/>
          <a:p>
            <a:r>
              <a:rPr lang="fi-FI" sz="800" dirty="0"/>
              <a:t>Lähde: Tilastokeskus</a:t>
            </a:r>
          </a:p>
        </p:txBody>
      </p:sp>
      <p:pic>
        <p:nvPicPr>
          <p:cNvPr id="8" name="Sisällön paikkamerkki 7" descr="Kartta esittää maakunnittain väkiluvun prosenttimääräisen muutoksen vuosina 2020–2040. Kartan tiedot on esitetty samassa diassa taulukkomuotoisena.">
            <a:extLst>
              <a:ext uri="{FF2B5EF4-FFF2-40B4-BE49-F238E27FC236}">
                <a16:creationId xmlns:a16="http://schemas.microsoft.com/office/drawing/2014/main" id="{325E0121-14F6-40C0-9044-A47393E1DCB3}"/>
              </a:ext>
              <a:ext uri="{C183D7F6-B498-43B3-948B-1728B52AA6E4}">
                <adec:decorative xmlns:adec="http://schemas.microsoft.com/office/drawing/2017/decorative" val="0"/>
              </a:ext>
            </a:extLst>
          </p:cNvPr>
          <p:cNvPicPr>
            <a:picLocks noGrp="1" noChangeAspect="1"/>
          </p:cNvPicPr>
          <p:nvPr>
            <p:ph sz="half" idx="2"/>
          </p:nvPr>
        </p:nvPicPr>
        <p:blipFill>
          <a:blip r:embed="rId2"/>
          <a:stretch>
            <a:fillRect/>
          </a:stretch>
        </p:blipFill>
        <p:spPr>
          <a:xfrm>
            <a:off x="4881726" y="961236"/>
            <a:ext cx="4037074" cy="5704782"/>
          </a:xfrm>
          <a:prstGeom prst="rect">
            <a:avLst/>
          </a:prstGeom>
        </p:spPr>
      </p:pic>
    </p:spTree>
    <p:extLst>
      <p:ext uri="{BB962C8B-B14F-4D97-AF65-F5344CB8AC3E}">
        <p14:creationId xmlns:p14="http://schemas.microsoft.com/office/powerpoint/2010/main" val="20658601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D329611-6A22-4BD8-9BE0-B6762BB46C50}"/>
              </a:ext>
            </a:extLst>
          </p:cNvPr>
          <p:cNvSpPr>
            <a:spLocks noGrp="1"/>
          </p:cNvSpPr>
          <p:nvPr>
            <p:ph type="title"/>
          </p:nvPr>
        </p:nvSpPr>
        <p:spPr>
          <a:xfrm>
            <a:off x="628650" y="0"/>
            <a:ext cx="7886700" cy="748376"/>
          </a:xfrm>
        </p:spPr>
        <p:txBody>
          <a:bodyPr/>
          <a:lstStyle/>
          <a:p>
            <a:pPr algn="ctr"/>
            <a:r>
              <a:rPr lang="fi-FI" dirty="0"/>
              <a:t>Toteutunut väestönkehitys v. 2010–2020</a:t>
            </a:r>
          </a:p>
        </p:txBody>
      </p:sp>
      <p:graphicFrame>
        <p:nvGraphicFramePr>
          <p:cNvPr id="5" name="Sisällön paikkamerkki 4">
            <a:extLst>
              <a:ext uri="{FF2B5EF4-FFF2-40B4-BE49-F238E27FC236}">
                <a16:creationId xmlns:a16="http://schemas.microsoft.com/office/drawing/2014/main" id="{67C3506D-FF25-4ECC-9A1E-E8DE32505AB0}"/>
              </a:ext>
            </a:extLst>
          </p:cNvPr>
          <p:cNvGraphicFramePr>
            <a:graphicFrameLocks noGrp="1"/>
          </p:cNvGraphicFramePr>
          <p:nvPr>
            <p:ph idx="1"/>
            <p:extLst>
              <p:ext uri="{D42A27DB-BD31-4B8C-83A1-F6EECF244321}">
                <p14:modId xmlns:p14="http://schemas.microsoft.com/office/powerpoint/2010/main" val="3211330084"/>
              </p:ext>
            </p:extLst>
          </p:nvPr>
        </p:nvGraphicFramePr>
        <p:xfrm>
          <a:off x="396000" y="972000"/>
          <a:ext cx="8352000" cy="4914000"/>
        </p:xfrm>
        <a:graphic>
          <a:graphicData uri="http://schemas.openxmlformats.org/drawingml/2006/table">
            <a:tbl>
              <a:tblPr firstRow="1">
                <a:tableStyleId>{5C22544A-7EE6-4342-B048-85BDC9FD1C3A}</a:tableStyleId>
              </a:tblPr>
              <a:tblGrid>
                <a:gridCol w="1224000">
                  <a:extLst>
                    <a:ext uri="{9D8B030D-6E8A-4147-A177-3AD203B41FA5}">
                      <a16:colId xmlns:a16="http://schemas.microsoft.com/office/drawing/2014/main" val="2689485141"/>
                    </a:ext>
                  </a:extLst>
                </a:gridCol>
                <a:gridCol w="648000">
                  <a:extLst>
                    <a:ext uri="{9D8B030D-6E8A-4147-A177-3AD203B41FA5}">
                      <a16:colId xmlns:a16="http://schemas.microsoft.com/office/drawing/2014/main" val="2620561448"/>
                    </a:ext>
                  </a:extLst>
                </a:gridCol>
                <a:gridCol w="648000">
                  <a:extLst>
                    <a:ext uri="{9D8B030D-6E8A-4147-A177-3AD203B41FA5}">
                      <a16:colId xmlns:a16="http://schemas.microsoft.com/office/drawing/2014/main" val="3567299140"/>
                    </a:ext>
                  </a:extLst>
                </a:gridCol>
                <a:gridCol w="648000">
                  <a:extLst>
                    <a:ext uri="{9D8B030D-6E8A-4147-A177-3AD203B41FA5}">
                      <a16:colId xmlns:a16="http://schemas.microsoft.com/office/drawing/2014/main" val="1832889580"/>
                    </a:ext>
                  </a:extLst>
                </a:gridCol>
                <a:gridCol w="648000">
                  <a:extLst>
                    <a:ext uri="{9D8B030D-6E8A-4147-A177-3AD203B41FA5}">
                      <a16:colId xmlns:a16="http://schemas.microsoft.com/office/drawing/2014/main" val="1208115569"/>
                    </a:ext>
                  </a:extLst>
                </a:gridCol>
                <a:gridCol w="648000">
                  <a:extLst>
                    <a:ext uri="{9D8B030D-6E8A-4147-A177-3AD203B41FA5}">
                      <a16:colId xmlns:a16="http://schemas.microsoft.com/office/drawing/2014/main" val="1066977928"/>
                    </a:ext>
                  </a:extLst>
                </a:gridCol>
                <a:gridCol w="648000">
                  <a:extLst>
                    <a:ext uri="{9D8B030D-6E8A-4147-A177-3AD203B41FA5}">
                      <a16:colId xmlns:a16="http://schemas.microsoft.com/office/drawing/2014/main" val="344058939"/>
                    </a:ext>
                  </a:extLst>
                </a:gridCol>
                <a:gridCol w="648000">
                  <a:extLst>
                    <a:ext uri="{9D8B030D-6E8A-4147-A177-3AD203B41FA5}">
                      <a16:colId xmlns:a16="http://schemas.microsoft.com/office/drawing/2014/main" val="2481264868"/>
                    </a:ext>
                  </a:extLst>
                </a:gridCol>
                <a:gridCol w="648000">
                  <a:extLst>
                    <a:ext uri="{9D8B030D-6E8A-4147-A177-3AD203B41FA5}">
                      <a16:colId xmlns:a16="http://schemas.microsoft.com/office/drawing/2014/main" val="3313019681"/>
                    </a:ext>
                  </a:extLst>
                </a:gridCol>
                <a:gridCol w="648000">
                  <a:extLst>
                    <a:ext uri="{9D8B030D-6E8A-4147-A177-3AD203B41FA5}">
                      <a16:colId xmlns:a16="http://schemas.microsoft.com/office/drawing/2014/main" val="231063975"/>
                    </a:ext>
                  </a:extLst>
                </a:gridCol>
                <a:gridCol w="648000">
                  <a:extLst>
                    <a:ext uri="{9D8B030D-6E8A-4147-A177-3AD203B41FA5}">
                      <a16:colId xmlns:a16="http://schemas.microsoft.com/office/drawing/2014/main" val="2619745622"/>
                    </a:ext>
                  </a:extLst>
                </a:gridCol>
                <a:gridCol w="648000">
                  <a:extLst>
                    <a:ext uri="{9D8B030D-6E8A-4147-A177-3AD203B41FA5}">
                      <a16:colId xmlns:a16="http://schemas.microsoft.com/office/drawing/2014/main" val="524399671"/>
                    </a:ext>
                  </a:extLst>
                </a:gridCol>
              </a:tblGrid>
              <a:tr h="234000">
                <a:tc>
                  <a:txBody>
                    <a:bodyPr/>
                    <a:lstStyle/>
                    <a:p>
                      <a:pPr marL="18000" algn="l" fontAlgn="b"/>
                      <a:r>
                        <a:rPr lang="fi-FI" sz="1050" b="1" u="none" strike="noStrike" dirty="0">
                          <a:solidFill>
                            <a:sysClr val="windowText" lastClr="000000"/>
                          </a:solidFill>
                          <a:effectLst/>
                        </a:rPr>
                        <a:t>Maakunta</a:t>
                      </a:r>
                      <a:endParaRPr lang="fi-FI" sz="1050" b="1" i="0" u="none" strike="noStrike" dirty="0">
                        <a:solidFill>
                          <a:sysClr val="windowText" lastClr="000000"/>
                        </a:solidFill>
                        <a:effectLst/>
                        <a:latin typeface="Calibri" panose="020F0502020204030204" pitchFamily="34" charset="0"/>
                      </a:endParaRPr>
                    </a:p>
                  </a:txBody>
                  <a:tcPr marL="6381" marR="6381" marT="6381"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u="none" strike="noStrike" dirty="0">
                          <a:solidFill>
                            <a:sysClr val="windowText" lastClr="000000"/>
                          </a:solidFill>
                          <a:effectLst/>
                        </a:rPr>
                        <a:t>2010</a:t>
                      </a:r>
                      <a:endParaRPr lang="fi-FI" sz="1050" b="1" i="0" u="none" strike="noStrike" dirty="0">
                        <a:solidFill>
                          <a:sysClr val="windowText" lastClr="000000"/>
                        </a:solidFill>
                        <a:effectLst/>
                        <a:latin typeface="Calibri" panose="020F0502020204030204" pitchFamily="34" charset="0"/>
                      </a:endParaRPr>
                    </a:p>
                  </a:txBody>
                  <a:tcPr marL="6381" marR="6381" marT="6381"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u="none" strike="noStrike" dirty="0">
                          <a:solidFill>
                            <a:sysClr val="windowText" lastClr="000000"/>
                          </a:solidFill>
                          <a:effectLst/>
                        </a:rPr>
                        <a:t>2011</a:t>
                      </a:r>
                      <a:endParaRPr lang="fi-FI" sz="1050" b="1" i="0" u="none" strike="noStrike" dirty="0">
                        <a:solidFill>
                          <a:sysClr val="windowText" lastClr="000000"/>
                        </a:solidFill>
                        <a:effectLst/>
                        <a:latin typeface="Calibri" panose="020F0502020204030204" pitchFamily="34" charset="0"/>
                      </a:endParaRPr>
                    </a:p>
                  </a:txBody>
                  <a:tcPr marL="6381" marR="6381" marT="6381"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u="none" strike="noStrike" dirty="0">
                          <a:solidFill>
                            <a:sysClr val="windowText" lastClr="000000"/>
                          </a:solidFill>
                          <a:effectLst/>
                        </a:rPr>
                        <a:t>2012</a:t>
                      </a:r>
                      <a:endParaRPr lang="fi-FI" sz="1050" b="1" i="0" u="none" strike="noStrike" dirty="0">
                        <a:solidFill>
                          <a:sysClr val="windowText" lastClr="000000"/>
                        </a:solidFill>
                        <a:effectLst/>
                        <a:latin typeface="Calibri" panose="020F0502020204030204" pitchFamily="34" charset="0"/>
                      </a:endParaRPr>
                    </a:p>
                  </a:txBody>
                  <a:tcPr marL="6381" marR="6381" marT="6381"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u="none" strike="noStrike" dirty="0">
                          <a:solidFill>
                            <a:sysClr val="windowText" lastClr="000000"/>
                          </a:solidFill>
                          <a:effectLst/>
                        </a:rPr>
                        <a:t>2013</a:t>
                      </a:r>
                      <a:endParaRPr lang="fi-FI" sz="1050" b="1" i="0" u="none" strike="noStrike" dirty="0">
                        <a:solidFill>
                          <a:sysClr val="windowText" lastClr="000000"/>
                        </a:solidFill>
                        <a:effectLst/>
                        <a:latin typeface="Calibri" panose="020F0502020204030204" pitchFamily="34" charset="0"/>
                      </a:endParaRPr>
                    </a:p>
                  </a:txBody>
                  <a:tcPr marL="6381" marR="6381" marT="6381"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u="none" strike="noStrike" dirty="0">
                          <a:solidFill>
                            <a:sysClr val="windowText" lastClr="000000"/>
                          </a:solidFill>
                          <a:effectLst/>
                        </a:rPr>
                        <a:t>2014</a:t>
                      </a:r>
                      <a:endParaRPr lang="fi-FI" sz="1050" b="1" i="0" u="none" strike="noStrike" dirty="0">
                        <a:solidFill>
                          <a:sysClr val="windowText" lastClr="000000"/>
                        </a:solidFill>
                        <a:effectLst/>
                        <a:latin typeface="Calibri" panose="020F0502020204030204" pitchFamily="34" charset="0"/>
                      </a:endParaRPr>
                    </a:p>
                  </a:txBody>
                  <a:tcPr marL="6381" marR="6381" marT="6381"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u="none" strike="noStrike" dirty="0">
                          <a:solidFill>
                            <a:sysClr val="windowText" lastClr="000000"/>
                          </a:solidFill>
                          <a:effectLst/>
                        </a:rPr>
                        <a:t>2015</a:t>
                      </a:r>
                      <a:endParaRPr lang="fi-FI" sz="1050" b="1" i="0" u="none" strike="noStrike" dirty="0">
                        <a:solidFill>
                          <a:sysClr val="windowText" lastClr="000000"/>
                        </a:solidFill>
                        <a:effectLst/>
                        <a:latin typeface="Calibri" panose="020F0502020204030204" pitchFamily="34" charset="0"/>
                      </a:endParaRPr>
                    </a:p>
                  </a:txBody>
                  <a:tcPr marL="6381" marR="6381" marT="6381"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u="none" strike="noStrike" dirty="0">
                          <a:solidFill>
                            <a:sysClr val="windowText" lastClr="000000"/>
                          </a:solidFill>
                          <a:effectLst/>
                        </a:rPr>
                        <a:t>2016</a:t>
                      </a:r>
                      <a:endParaRPr lang="fi-FI" sz="1050" b="1" i="0" u="none" strike="noStrike" dirty="0">
                        <a:solidFill>
                          <a:sysClr val="windowText" lastClr="000000"/>
                        </a:solidFill>
                        <a:effectLst/>
                        <a:latin typeface="Calibri" panose="020F0502020204030204" pitchFamily="34" charset="0"/>
                      </a:endParaRPr>
                    </a:p>
                  </a:txBody>
                  <a:tcPr marL="6381" marR="6381" marT="6381"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u="none" strike="noStrike" dirty="0">
                          <a:solidFill>
                            <a:sysClr val="windowText" lastClr="000000"/>
                          </a:solidFill>
                          <a:effectLst/>
                        </a:rPr>
                        <a:t>2017</a:t>
                      </a:r>
                      <a:endParaRPr lang="fi-FI" sz="1050" b="1" i="0" u="none" strike="noStrike" dirty="0">
                        <a:solidFill>
                          <a:sysClr val="windowText" lastClr="000000"/>
                        </a:solidFill>
                        <a:effectLst/>
                        <a:latin typeface="Calibri" panose="020F0502020204030204" pitchFamily="34" charset="0"/>
                      </a:endParaRPr>
                    </a:p>
                  </a:txBody>
                  <a:tcPr marL="6381" marR="6381" marT="6381"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u="none" strike="noStrike" dirty="0">
                          <a:solidFill>
                            <a:sysClr val="windowText" lastClr="000000"/>
                          </a:solidFill>
                          <a:effectLst/>
                        </a:rPr>
                        <a:t>2018</a:t>
                      </a:r>
                      <a:endParaRPr lang="fi-FI" sz="1050" b="1" i="0" u="none" strike="noStrike" dirty="0">
                        <a:solidFill>
                          <a:sysClr val="windowText" lastClr="000000"/>
                        </a:solidFill>
                        <a:effectLst/>
                        <a:latin typeface="Calibri" panose="020F0502020204030204" pitchFamily="34" charset="0"/>
                      </a:endParaRPr>
                    </a:p>
                  </a:txBody>
                  <a:tcPr marL="6381" marR="6381" marT="6381"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u="none" strike="noStrike" dirty="0">
                          <a:solidFill>
                            <a:sysClr val="windowText" lastClr="000000"/>
                          </a:solidFill>
                          <a:effectLst/>
                        </a:rPr>
                        <a:t>2019</a:t>
                      </a:r>
                      <a:endParaRPr lang="fi-FI" sz="1050" b="1" i="0" u="none" strike="noStrike" dirty="0">
                        <a:solidFill>
                          <a:sysClr val="windowText" lastClr="000000"/>
                        </a:solidFill>
                        <a:effectLst/>
                        <a:latin typeface="Calibri" panose="020F0502020204030204" pitchFamily="34" charset="0"/>
                      </a:endParaRPr>
                    </a:p>
                  </a:txBody>
                  <a:tcPr marL="6381" marR="6381" marT="6381"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u="none" strike="noStrike" dirty="0">
                          <a:solidFill>
                            <a:sysClr val="windowText" lastClr="000000"/>
                          </a:solidFill>
                          <a:effectLst/>
                        </a:rPr>
                        <a:t>2020</a:t>
                      </a:r>
                      <a:endParaRPr lang="fi-FI" sz="1050" b="1" i="0" u="none" strike="noStrike" dirty="0">
                        <a:solidFill>
                          <a:sysClr val="windowText" lastClr="000000"/>
                        </a:solidFill>
                        <a:effectLst/>
                        <a:latin typeface="Calibri" panose="020F0502020204030204" pitchFamily="34" charset="0"/>
                      </a:endParaRPr>
                    </a:p>
                  </a:txBody>
                  <a:tcPr marL="6381" marR="6381" marT="6381"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45143590"/>
                  </a:ext>
                </a:extLst>
              </a:tr>
              <a:tr h="234000">
                <a:tc>
                  <a:txBody>
                    <a:bodyPr/>
                    <a:lstStyle/>
                    <a:p>
                      <a:pPr marL="18000" algn="l" fontAlgn="b"/>
                      <a:r>
                        <a:rPr lang="fi-FI" sz="1050" u="none" strike="noStrike" dirty="0">
                          <a:effectLst/>
                        </a:rPr>
                        <a:t>Uusimaa</a:t>
                      </a:r>
                      <a:endParaRPr lang="fi-FI" sz="1050" b="0" i="0" u="none" strike="noStrike" dirty="0">
                        <a:solidFill>
                          <a:srgbClr val="000000"/>
                        </a:solidFill>
                        <a:effectLst/>
                        <a:latin typeface="Calibri" panose="020F0502020204030204" pitchFamily="34" charset="0"/>
                      </a:endParaRPr>
                    </a:p>
                  </a:txBody>
                  <a:tcPr marL="6381" marR="6381" marT="6381"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1 532 309</a:t>
                      </a:r>
                      <a:endParaRPr lang="fi-FI" sz="1050" b="0" i="0" u="none" strike="noStrike" dirty="0">
                        <a:solidFill>
                          <a:srgbClr val="000000"/>
                        </a:solidFill>
                        <a:effectLst/>
                        <a:latin typeface="Calibri" panose="020F0502020204030204" pitchFamily="34" charset="0"/>
                      </a:endParaRPr>
                    </a:p>
                  </a:txBody>
                  <a:tcPr marL="6381" marR="6381" marT="6381"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1 549 058</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1 566 835</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1 585 473</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1 603 388</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1 620 261</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1 638 293</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1 655 624</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1 671 024</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1 689 725</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1 702 678</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869859908"/>
                  </a:ext>
                </a:extLst>
              </a:tr>
              <a:tr h="234000">
                <a:tc>
                  <a:txBody>
                    <a:bodyPr/>
                    <a:lstStyle/>
                    <a:p>
                      <a:pPr marL="18000" algn="l" fontAlgn="b"/>
                      <a:r>
                        <a:rPr lang="fi-FI" sz="1050" u="none" strike="noStrike" dirty="0">
                          <a:effectLst/>
                        </a:rPr>
                        <a:t>Varsinais-Suomi</a:t>
                      </a:r>
                      <a:endParaRPr lang="fi-FI" sz="1050" b="0" i="0" u="none" strike="noStrike" dirty="0">
                        <a:solidFill>
                          <a:srgbClr val="000000"/>
                        </a:solidFill>
                        <a:effectLst/>
                        <a:latin typeface="Calibri" panose="020F0502020204030204" pitchFamily="34" charset="0"/>
                      </a:endParaRPr>
                    </a:p>
                  </a:txBody>
                  <a:tcPr marL="6381" marR="6381" marT="6381"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465 183</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467 217</a:t>
                      </a:r>
                      <a:endParaRPr lang="fi-FI" sz="1050" b="0" i="0" u="none" strike="noStrike" dirty="0">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468 936</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470 880</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472 725</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474 323</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475 543</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477 677</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478 582</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479 341</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481 403</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38258018"/>
                  </a:ext>
                </a:extLst>
              </a:tr>
              <a:tr h="234000">
                <a:tc>
                  <a:txBody>
                    <a:bodyPr/>
                    <a:lstStyle/>
                    <a:p>
                      <a:pPr marL="18000" algn="l" fontAlgn="b"/>
                      <a:r>
                        <a:rPr lang="fi-FI" sz="1050" u="none" strike="noStrike">
                          <a:effectLst/>
                        </a:rPr>
                        <a:t>Satakunta</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225 762</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225 302</a:t>
                      </a:r>
                      <a:endParaRPr lang="fi-FI" sz="1050" b="0" i="0" u="none" strike="noStrike" dirty="0">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224 934</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224 556</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223 983</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222 957</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221 740</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220 398</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218 624</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216 752</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215 416</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37886725"/>
                  </a:ext>
                </a:extLst>
              </a:tr>
              <a:tr h="234000">
                <a:tc>
                  <a:txBody>
                    <a:bodyPr/>
                    <a:lstStyle/>
                    <a:p>
                      <a:pPr marL="18000" algn="l" fontAlgn="b"/>
                      <a:r>
                        <a:rPr lang="fi-FI" sz="1050" u="none" strike="noStrike">
                          <a:effectLst/>
                        </a:rPr>
                        <a:t>Kanta-Häme</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174 555</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175 230</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175 472</a:t>
                      </a:r>
                      <a:endParaRPr lang="fi-FI" sz="1050" b="0" i="0" u="none" strike="noStrike" dirty="0">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175 481</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175 350</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174 710</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173 781</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172 720</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171 364</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170 925</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170 577</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180776832"/>
                  </a:ext>
                </a:extLst>
              </a:tr>
              <a:tr h="234000">
                <a:tc>
                  <a:txBody>
                    <a:bodyPr/>
                    <a:lstStyle/>
                    <a:p>
                      <a:pPr marL="18000" algn="l" fontAlgn="b"/>
                      <a:r>
                        <a:rPr lang="fi-FI" sz="1050" u="none" strike="noStrike" dirty="0">
                          <a:effectLst/>
                        </a:rPr>
                        <a:t>Pirkanmaa</a:t>
                      </a:r>
                      <a:endParaRPr lang="fi-FI" sz="1050" b="0" i="0" u="none" strike="noStrike" dirty="0">
                        <a:solidFill>
                          <a:srgbClr val="000000"/>
                        </a:solidFill>
                        <a:effectLst/>
                        <a:latin typeface="Calibri" panose="020F0502020204030204" pitchFamily="34" charset="0"/>
                      </a:endParaRPr>
                    </a:p>
                  </a:txBody>
                  <a:tcPr marL="6381" marR="6381" marT="6381"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491 746</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495 242</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499 006</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502 575</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505 756</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508 448</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511 642</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514 333</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517 333</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519 872</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522 852</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3828521"/>
                  </a:ext>
                </a:extLst>
              </a:tr>
              <a:tr h="234000">
                <a:tc>
                  <a:txBody>
                    <a:bodyPr/>
                    <a:lstStyle/>
                    <a:p>
                      <a:pPr marL="18000" algn="l" fontAlgn="b"/>
                      <a:r>
                        <a:rPr lang="fi-FI" sz="1050" u="none" strike="noStrike">
                          <a:effectLst/>
                        </a:rPr>
                        <a:t>Päijät-Häme</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208 777</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209 238</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209 503</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209 405</a:t>
                      </a:r>
                      <a:endParaRPr lang="fi-FI" sz="1050" b="0" i="0" u="none" strike="noStrike" dirty="0">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208 959</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208 525</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208 574</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208 048</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207 394</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206 315</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205 771</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293573999"/>
                  </a:ext>
                </a:extLst>
              </a:tr>
              <a:tr h="234000">
                <a:tc>
                  <a:txBody>
                    <a:bodyPr/>
                    <a:lstStyle/>
                    <a:p>
                      <a:pPr marL="18000" algn="l" fontAlgn="b"/>
                      <a:r>
                        <a:rPr lang="fi-FI" sz="1050" u="none" strike="noStrike" dirty="0">
                          <a:effectLst/>
                        </a:rPr>
                        <a:t>Kymenlaakso</a:t>
                      </a:r>
                      <a:endParaRPr lang="fi-FI" sz="1050" b="0" i="0" u="none" strike="noStrike" dirty="0">
                        <a:solidFill>
                          <a:srgbClr val="000000"/>
                        </a:solidFill>
                        <a:effectLst/>
                        <a:latin typeface="Calibri" panose="020F0502020204030204" pitchFamily="34" charset="0"/>
                      </a:endParaRPr>
                    </a:p>
                  </a:txBody>
                  <a:tcPr marL="6381" marR="6381" marT="6381"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175 377</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174 827</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174 466</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173 864</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172 908</a:t>
                      </a:r>
                      <a:endParaRPr lang="fi-FI" sz="1050" b="0" i="0" u="none" strike="noStrike" dirty="0">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171 778</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170 770</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168 691</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166 623</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164 456</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162 812</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62373623"/>
                  </a:ext>
                </a:extLst>
              </a:tr>
              <a:tr h="234000">
                <a:tc>
                  <a:txBody>
                    <a:bodyPr/>
                    <a:lstStyle/>
                    <a:p>
                      <a:pPr marL="18000" algn="l" fontAlgn="b"/>
                      <a:r>
                        <a:rPr lang="fi-FI" sz="1050" u="none" strike="noStrike">
                          <a:effectLst/>
                        </a:rPr>
                        <a:t>Etelä-Karjala</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132 899</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132 527</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132 355</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132 252</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131 764</a:t>
                      </a:r>
                      <a:endParaRPr lang="fi-FI" sz="1050" b="0" i="0" u="none" strike="noStrike" dirty="0">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131 155</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130 506</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129 865</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128 756</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127 757</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126 921</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35875331"/>
                  </a:ext>
                </a:extLst>
              </a:tr>
              <a:tr h="234000">
                <a:tc>
                  <a:txBody>
                    <a:bodyPr/>
                    <a:lstStyle/>
                    <a:p>
                      <a:pPr marL="18000" algn="l" fontAlgn="b"/>
                      <a:r>
                        <a:rPr lang="fi-FI" sz="1050" u="none" strike="noStrike" dirty="0">
                          <a:effectLst/>
                        </a:rPr>
                        <a:t>Etelä-Savo</a:t>
                      </a:r>
                      <a:endParaRPr lang="fi-FI" sz="1050" b="0" i="0" u="none" strike="noStrike" dirty="0">
                        <a:solidFill>
                          <a:srgbClr val="000000"/>
                        </a:solidFill>
                        <a:effectLst/>
                        <a:latin typeface="Calibri" panose="020F0502020204030204" pitchFamily="34" charset="0"/>
                      </a:endParaRPr>
                    </a:p>
                  </a:txBody>
                  <a:tcPr marL="6381" marR="6381" marT="6381"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146 166</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145 353</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144 393</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143 638</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142 746</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141 621</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140 422</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138 822</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136 474</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134 314</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132 702</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3371922"/>
                  </a:ext>
                </a:extLst>
              </a:tr>
              <a:tr h="234000">
                <a:tc>
                  <a:txBody>
                    <a:bodyPr/>
                    <a:lstStyle/>
                    <a:p>
                      <a:pPr marL="18000" algn="l" fontAlgn="b"/>
                      <a:r>
                        <a:rPr lang="fi-FI" sz="1050" b="0" u="none" strike="noStrike" dirty="0">
                          <a:effectLst/>
                        </a:rPr>
                        <a:t>Pohjois-Savo</a:t>
                      </a:r>
                      <a:endParaRPr lang="fi-FI" sz="1050" b="0" i="0" u="none" strike="noStrike" dirty="0">
                        <a:solidFill>
                          <a:srgbClr val="000000"/>
                        </a:solidFill>
                        <a:effectLst/>
                        <a:latin typeface="Calibri" panose="020F0502020204030204" pitchFamily="34" charset="0"/>
                      </a:endParaRPr>
                    </a:p>
                  </a:txBody>
                  <a:tcPr marL="6381" marR="6381" marT="6381"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9DC06"/>
                    </a:solidFill>
                  </a:tcPr>
                </a:tc>
                <a:tc>
                  <a:txBody>
                    <a:bodyPr/>
                    <a:lstStyle/>
                    <a:p>
                      <a:pPr marL="18000" algn="r" fontAlgn="b"/>
                      <a:r>
                        <a:rPr lang="fi-FI" sz="1050" b="0" u="none" strike="noStrike" dirty="0">
                          <a:effectLst/>
                        </a:rPr>
                        <a:t>253 337</a:t>
                      </a:r>
                      <a:endParaRPr lang="fi-FI" sz="1050" b="0" i="0" u="none" strike="noStrike" dirty="0">
                        <a:solidFill>
                          <a:srgbClr val="000000"/>
                        </a:solidFill>
                        <a:effectLst/>
                        <a:latin typeface="Calibri" panose="020F0502020204030204" pitchFamily="34" charset="0"/>
                      </a:endParaRPr>
                    </a:p>
                  </a:txBody>
                  <a:tcPr marL="6381" marR="6381" marT="6381"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9DC06"/>
                    </a:solidFill>
                  </a:tcPr>
                </a:tc>
                <a:tc>
                  <a:txBody>
                    <a:bodyPr/>
                    <a:lstStyle/>
                    <a:p>
                      <a:pPr marL="18000" algn="r" fontAlgn="b"/>
                      <a:r>
                        <a:rPr lang="fi-FI" sz="1050" b="0" u="none" strike="noStrike" dirty="0">
                          <a:effectLst/>
                        </a:rPr>
                        <a:t>253 472</a:t>
                      </a:r>
                      <a:endParaRPr lang="fi-FI" sz="1050" b="0" i="0" u="none" strike="noStrike" dirty="0">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9DC06"/>
                    </a:solidFill>
                  </a:tcPr>
                </a:tc>
                <a:tc>
                  <a:txBody>
                    <a:bodyPr/>
                    <a:lstStyle/>
                    <a:p>
                      <a:pPr marL="18000" algn="r" fontAlgn="b"/>
                      <a:r>
                        <a:rPr lang="fi-FI" sz="1050" b="0" u="none" strike="noStrike" dirty="0">
                          <a:effectLst/>
                        </a:rPr>
                        <a:t>253 524</a:t>
                      </a:r>
                      <a:endParaRPr lang="fi-FI" sz="1050" b="0" i="0" u="none" strike="noStrike" dirty="0">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9DC06"/>
                    </a:solidFill>
                  </a:tcPr>
                </a:tc>
                <a:tc>
                  <a:txBody>
                    <a:bodyPr/>
                    <a:lstStyle/>
                    <a:p>
                      <a:pPr marL="18000" algn="r" fontAlgn="b"/>
                      <a:r>
                        <a:rPr lang="fi-FI" sz="1050" b="0" u="none" strike="noStrike" dirty="0">
                          <a:effectLst/>
                        </a:rPr>
                        <a:t>253 643</a:t>
                      </a:r>
                      <a:endParaRPr lang="fi-FI" sz="1050" b="0" i="0" u="none" strike="noStrike" dirty="0">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9DC06"/>
                    </a:solidFill>
                  </a:tcPr>
                </a:tc>
                <a:tc>
                  <a:txBody>
                    <a:bodyPr/>
                    <a:lstStyle/>
                    <a:p>
                      <a:pPr marL="18000" algn="r" fontAlgn="b"/>
                      <a:r>
                        <a:rPr lang="fi-FI" sz="1050" b="0" u="none" strike="noStrike" dirty="0">
                          <a:effectLst/>
                        </a:rPr>
                        <a:t>253 585</a:t>
                      </a:r>
                      <a:endParaRPr lang="fi-FI" sz="1050" b="0" i="0" u="none" strike="noStrike" dirty="0">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9DC06"/>
                    </a:solidFill>
                  </a:tcPr>
                </a:tc>
                <a:tc>
                  <a:txBody>
                    <a:bodyPr/>
                    <a:lstStyle/>
                    <a:p>
                      <a:pPr marL="18000" algn="r" fontAlgn="b"/>
                      <a:r>
                        <a:rPr lang="fi-FI" sz="1050" b="0" u="none" strike="noStrike" dirty="0">
                          <a:effectLst/>
                        </a:rPr>
                        <a:t>253 239</a:t>
                      </a:r>
                      <a:endParaRPr lang="fi-FI" sz="1050" b="0" i="0" u="none" strike="noStrike" dirty="0">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9DC06"/>
                    </a:solidFill>
                  </a:tcPr>
                </a:tc>
                <a:tc>
                  <a:txBody>
                    <a:bodyPr/>
                    <a:lstStyle/>
                    <a:p>
                      <a:pPr marL="18000" algn="r" fontAlgn="b"/>
                      <a:r>
                        <a:rPr lang="fi-FI" sz="1050" b="0" u="none" strike="noStrike" dirty="0">
                          <a:effectLst/>
                        </a:rPr>
                        <a:t>252 815</a:t>
                      </a:r>
                      <a:endParaRPr lang="fi-FI" sz="1050" b="0" i="0" u="none" strike="noStrike" dirty="0">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9DC06"/>
                    </a:solidFill>
                  </a:tcPr>
                </a:tc>
                <a:tc>
                  <a:txBody>
                    <a:bodyPr/>
                    <a:lstStyle/>
                    <a:p>
                      <a:pPr marL="18000" algn="r" fontAlgn="b"/>
                      <a:r>
                        <a:rPr lang="fi-FI" sz="1050" b="0" u="none" strike="noStrike" dirty="0">
                          <a:effectLst/>
                        </a:rPr>
                        <a:t>251 570</a:t>
                      </a:r>
                      <a:endParaRPr lang="fi-FI" sz="1050" b="0" i="0" u="none" strike="noStrike" dirty="0">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9DC06"/>
                    </a:solidFill>
                  </a:tcPr>
                </a:tc>
                <a:tc>
                  <a:txBody>
                    <a:bodyPr/>
                    <a:lstStyle/>
                    <a:p>
                      <a:pPr marL="18000" algn="r" fontAlgn="b"/>
                      <a:r>
                        <a:rPr lang="fi-FI" sz="1050" b="0" u="none" strike="noStrike" dirty="0">
                          <a:effectLst/>
                        </a:rPr>
                        <a:t>250 414</a:t>
                      </a:r>
                      <a:endParaRPr lang="fi-FI" sz="1050" b="0" i="0" u="none" strike="noStrike" dirty="0">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9DC06"/>
                    </a:solidFill>
                  </a:tcPr>
                </a:tc>
                <a:tc>
                  <a:txBody>
                    <a:bodyPr/>
                    <a:lstStyle/>
                    <a:p>
                      <a:pPr marL="18000" algn="r" fontAlgn="b"/>
                      <a:r>
                        <a:rPr lang="fi-FI" sz="1050" b="0" u="none" strike="noStrike" dirty="0">
                          <a:effectLst/>
                        </a:rPr>
                        <a:t>249 003</a:t>
                      </a:r>
                      <a:endParaRPr lang="fi-FI" sz="1050" b="0" i="0" u="none" strike="noStrike" dirty="0">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9DC06"/>
                    </a:solidFill>
                  </a:tcPr>
                </a:tc>
                <a:tc>
                  <a:txBody>
                    <a:bodyPr/>
                    <a:lstStyle/>
                    <a:p>
                      <a:pPr marL="18000" algn="r" fontAlgn="b"/>
                      <a:r>
                        <a:rPr lang="fi-FI" sz="1050" b="0" u="none" strike="noStrike" dirty="0">
                          <a:effectLst/>
                        </a:rPr>
                        <a:t>248 265</a:t>
                      </a:r>
                      <a:endParaRPr lang="fi-FI" sz="1050" b="0" i="0" u="none" strike="noStrike" dirty="0">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9DC06"/>
                    </a:solidFill>
                  </a:tcPr>
                </a:tc>
                <a:extLst>
                  <a:ext uri="{0D108BD9-81ED-4DB2-BD59-A6C34878D82A}">
                    <a16:rowId xmlns:a16="http://schemas.microsoft.com/office/drawing/2014/main" val="2859739673"/>
                  </a:ext>
                </a:extLst>
              </a:tr>
              <a:tr h="234000">
                <a:tc>
                  <a:txBody>
                    <a:bodyPr/>
                    <a:lstStyle/>
                    <a:p>
                      <a:pPr marL="18000" algn="l" fontAlgn="b"/>
                      <a:r>
                        <a:rPr lang="fi-FI" sz="1050" u="none" strike="noStrike">
                          <a:effectLst/>
                        </a:rPr>
                        <a:t>Pohjois-Karjala</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169 778</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169 733</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169 496</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169 112</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168 896</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168 329</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167 599</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166 441</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165 569</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164 465</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163 537</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889325819"/>
                  </a:ext>
                </a:extLst>
              </a:tr>
              <a:tr h="234000">
                <a:tc>
                  <a:txBody>
                    <a:bodyPr/>
                    <a:lstStyle/>
                    <a:p>
                      <a:pPr marL="18000" algn="l" fontAlgn="b"/>
                      <a:r>
                        <a:rPr lang="fi-FI" sz="1050" u="none" strike="noStrike" dirty="0">
                          <a:effectLst/>
                        </a:rPr>
                        <a:t>Keski-Suomi</a:t>
                      </a:r>
                      <a:endParaRPr lang="fi-FI" sz="1050" b="0" i="0" u="none" strike="noStrike" dirty="0">
                        <a:solidFill>
                          <a:srgbClr val="000000"/>
                        </a:solidFill>
                        <a:effectLst/>
                        <a:latin typeface="Calibri" panose="020F0502020204030204" pitchFamily="34" charset="0"/>
                      </a:endParaRPr>
                    </a:p>
                  </a:txBody>
                  <a:tcPr marL="6381" marR="6381" marT="6381"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271 083</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271 874</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272 723</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272 911</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272 986</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273 446</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273 910</a:t>
                      </a:r>
                      <a:endParaRPr lang="fi-FI" sz="1050" b="0" i="0" u="none" strike="noStrike" dirty="0">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273 779</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273 283</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272 898</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272 617</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57726171"/>
                  </a:ext>
                </a:extLst>
              </a:tr>
              <a:tr h="234000">
                <a:tc>
                  <a:txBody>
                    <a:bodyPr/>
                    <a:lstStyle/>
                    <a:p>
                      <a:pPr marL="18000" algn="l" fontAlgn="b"/>
                      <a:r>
                        <a:rPr lang="fi-FI" sz="1050" u="none" strike="noStrike" dirty="0">
                          <a:effectLst/>
                        </a:rPr>
                        <a:t>Etelä-Pohjanmaa</a:t>
                      </a:r>
                      <a:endParaRPr lang="fi-FI" sz="1050" b="0" i="0" u="none" strike="noStrike" dirty="0">
                        <a:solidFill>
                          <a:srgbClr val="000000"/>
                        </a:solidFill>
                        <a:effectLst/>
                        <a:latin typeface="Calibri" panose="020F0502020204030204" pitchFamily="34" charset="0"/>
                      </a:endParaRPr>
                    </a:p>
                  </a:txBody>
                  <a:tcPr marL="6381" marR="6381" marT="6381"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198 469</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198 671</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198 944</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198 831</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198 242</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197 371</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196 572</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195 583</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194 316</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193 207</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192 150</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41188099"/>
                  </a:ext>
                </a:extLst>
              </a:tr>
              <a:tr h="234000">
                <a:tc>
                  <a:txBody>
                    <a:bodyPr/>
                    <a:lstStyle/>
                    <a:p>
                      <a:pPr marL="18000" algn="l" fontAlgn="b"/>
                      <a:r>
                        <a:rPr lang="fi-FI" sz="1050" u="none" strike="noStrike" dirty="0">
                          <a:effectLst/>
                        </a:rPr>
                        <a:t>Pohjanmaa</a:t>
                      </a:r>
                      <a:endParaRPr lang="fi-FI" sz="1050" b="0" i="0" u="none" strike="noStrike" dirty="0">
                        <a:solidFill>
                          <a:srgbClr val="000000"/>
                        </a:solidFill>
                        <a:effectLst/>
                        <a:latin typeface="Calibri" panose="020F0502020204030204" pitchFamily="34" charset="0"/>
                      </a:endParaRPr>
                    </a:p>
                  </a:txBody>
                  <a:tcPr marL="6381" marR="6381" marT="6381"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172 981</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174 170</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174 777</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175 530</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176 314</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176 894</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176 729</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176 272</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176 193</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175 923</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175 816</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27783645"/>
                  </a:ext>
                </a:extLst>
              </a:tr>
              <a:tr h="234000">
                <a:tc>
                  <a:txBody>
                    <a:bodyPr/>
                    <a:lstStyle/>
                    <a:p>
                      <a:pPr marL="18000" algn="l" fontAlgn="b"/>
                      <a:r>
                        <a:rPr lang="fi-FI" sz="1050" u="none" strike="noStrike" dirty="0">
                          <a:effectLst/>
                        </a:rPr>
                        <a:t>Keski-Pohjanmaa</a:t>
                      </a:r>
                      <a:endParaRPr lang="fi-FI" sz="1050" b="0" i="0" u="none" strike="noStrike" dirty="0">
                        <a:solidFill>
                          <a:srgbClr val="000000"/>
                        </a:solidFill>
                        <a:effectLst/>
                        <a:latin typeface="Calibri" panose="020F0502020204030204" pitchFamily="34" charset="0"/>
                      </a:endParaRPr>
                    </a:p>
                  </a:txBody>
                  <a:tcPr marL="6381" marR="6381" marT="6381"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68 321</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68 484</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68 610</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68 677</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68 832</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69 032</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69 027</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68 780</a:t>
                      </a:r>
                      <a:endParaRPr lang="fi-FI" sz="1050" b="0" i="0" u="none" strike="noStrike" dirty="0">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68 437</a:t>
                      </a:r>
                      <a:endParaRPr lang="fi-FI" sz="1050" b="0" i="0" u="none" strike="noStrike" dirty="0">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68 158</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67 988</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99784340"/>
                  </a:ext>
                </a:extLst>
              </a:tr>
              <a:tr h="234000">
                <a:tc>
                  <a:txBody>
                    <a:bodyPr/>
                    <a:lstStyle/>
                    <a:p>
                      <a:pPr marL="18000" algn="l" fontAlgn="b"/>
                      <a:r>
                        <a:rPr lang="fi-FI" sz="1050" u="none" strike="noStrike">
                          <a:effectLst/>
                        </a:rPr>
                        <a:t>Pohjois-Pohjanmaa</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398 335</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401 201</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403 920</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406 480</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408 536</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410 054</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411 150</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411 856</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412 161</a:t>
                      </a:r>
                      <a:endParaRPr lang="fi-FI" sz="1050" b="0" i="0" u="none" strike="noStrike" dirty="0">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412 830</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413 830</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79395673"/>
                  </a:ext>
                </a:extLst>
              </a:tr>
              <a:tr h="234000">
                <a:tc>
                  <a:txBody>
                    <a:bodyPr/>
                    <a:lstStyle/>
                    <a:p>
                      <a:pPr marL="18000" algn="l" fontAlgn="b"/>
                      <a:r>
                        <a:rPr lang="fi-FI" sz="1050" u="none" strike="noStrike" dirty="0">
                          <a:effectLst/>
                        </a:rPr>
                        <a:t>Kainuu</a:t>
                      </a:r>
                      <a:endParaRPr lang="fi-FI" sz="1050" b="0" i="0" u="none" strike="noStrike" dirty="0">
                        <a:solidFill>
                          <a:srgbClr val="000000"/>
                        </a:solidFill>
                        <a:effectLst/>
                        <a:latin typeface="Calibri" panose="020F0502020204030204" pitchFamily="34" charset="0"/>
                      </a:endParaRPr>
                    </a:p>
                  </a:txBody>
                  <a:tcPr marL="6381" marR="6381" marT="6381"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78 703</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77 984</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77 435</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76 782</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76 119</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75 324</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74 803</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73 959</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73 061</a:t>
                      </a:r>
                      <a:endParaRPr lang="fi-FI" sz="1050" b="0" i="0" u="none" strike="noStrike" dirty="0">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72 306</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71 664</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54082462"/>
                  </a:ext>
                </a:extLst>
              </a:tr>
              <a:tr h="234000">
                <a:tc>
                  <a:txBody>
                    <a:bodyPr/>
                    <a:lstStyle/>
                    <a:p>
                      <a:pPr marL="18000" algn="l" fontAlgn="b"/>
                      <a:r>
                        <a:rPr lang="fi-FI" sz="1050" u="none" strike="noStrike" dirty="0">
                          <a:effectLst/>
                        </a:rPr>
                        <a:t>Lappi</a:t>
                      </a:r>
                      <a:endParaRPr lang="fi-FI" sz="1050" b="0" i="0" u="none" strike="noStrike" dirty="0">
                        <a:solidFill>
                          <a:srgbClr val="000000"/>
                        </a:solidFill>
                        <a:effectLst/>
                        <a:latin typeface="Calibri" panose="020F0502020204030204" pitchFamily="34" charset="0"/>
                      </a:endParaRPr>
                    </a:p>
                  </a:txBody>
                  <a:tcPr marL="6381" marR="6381" marT="6381"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183 488</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183 330</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182 844</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182 514</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181 748</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180 858</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180 207</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179 223</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178 522</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177 161</a:t>
                      </a:r>
                      <a:endParaRPr lang="fi-FI" sz="1050" b="0" i="0" u="none" strike="noStrike" dirty="0">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176 665</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90293275"/>
                  </a:ext>
                </a:extLst>
              </a:tr>
              <a:tr h="234000">
                <a:tc>
                  <a:txBody>
                    <a:bodyPr/>
                    <a:lstStyle/>
                    <a:p>
                      <a:pPr marL="18000" algn="l" fontAlgn="b"/>
                      <a:r>
                        <a:rPr lang="fi-FI" sz="1050" u="none" strike="noStrike" dirty="0">
                          <a:effectLst/>
                        </a:rPr>
                        <a:t>Ahvenanmaa</a:t>
                      </a:r>
                      <a:endParaRPr lang="fi-FI" sz="1050" b="0" i="0" u="none" strike="noStrike" dirty="0">
                        <a:solidFill>
                          <a:srgbClr val="000000"/>
                        </a:solidFill>
                        <a:effectLst/>
                        <a:latin typeface="Calibri" panose="020F0502020204030204" pitchFamily="34" charset="0"/>
                      </a:endParaRPr>
                    </a:p>
                  </a:txBody>
                  <a:tcPr marL="6381" marR="6381" marT="6381"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28 007</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28 354</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28 501</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28 666</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28 916</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28 983</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29 214</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29 489</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29 789</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29 884</a:t>
                      </a:r>
                      <a:endParaRPr lang="fi-FI" sz="1050" b="0" i="0" u="none" strike="noStrike" dirty="0">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30 129</a:t>
                      </a:r>
                      <a:endParaRPr lang="fi-FI" sz="1050" b="0" i="0" u="none" strike="noStrike">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888615492"/>
                  </a:ext>
                </a:extLst>
              </a:tr>
              <a:tr h="234000">
                <a:tc>
                  <a:txBody>
                    <a:bodyPr/>
                    <a:lstStyle/>
                    <a:p>
                      <a:pPr marL="18000" algn="l" fontAlgn="b"/>
                      <a:r>
                        <a:rPr lang="fi-FI" sz="1050" b="1" u="none" strike="noStrike" dirty="0">
                          <a:effectLst/>
                        </a:rPr>
                        <a:t>KOKO MAA</a:t>
                      </a:r>
                      <a:endParaRPr lang="fi-FI" sz="1050" b="1" i="0" u="none" strike="noStrike" dirty="0">
                        <a:solidFill>
                          <a:srgbClr val="000000"/>
                        </a:solidFill>
                        <a:effectLst/>
                        <a:latin typeface="Calibri" panose="020F0502020204030204" pitchFamily="34" charset="0"/>
                      </a:endParaRPr>
                    </a:p>
                  </a:txBody>
                  <a:tcPr marL="6381" marR="6381" marT="6381"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r" fontAlgn="b"/>
                      <a:r>
                        <a:rPr lang="fi-FI" sz="1050" b="1" u="none" strike="noStrike" dirty="0">
                          <a:effectLst/>
                        </a:rPr>
                        <a:t>5 375 276</a:t>
                      </a:r>
                      <a:endParaRPr lang="fi-FI" sz="1050" b="1" i="0" u="none" strike="noStrike" dirty="0">
                        <a:solidFill>
                          <a:srgbClr val="000000"/>
                        </a:solidFill>
                        <a:effectLst/>
                        <a:latin typeface="Calibri" panose="020F0502020204030204" pitchFamily="34" charset="0"/>
                      </a:endParaRPr>
                    </a:p>
                  </a:txBody>
                  <a:tcPr marL="6381" marR="6381" marT="6381"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r" fontAlgn="b"/>
                      <a:r>
                        <a:rPr lang="fi-FI" sz="1050" b="1" u="none" strike="noStrike" dirty="0">
                          <a:effectLst/>
                        </a:rPr>
                        <a:t>5 401 267</a:t>
                      </a:r>
                      <a:endParaRPr lang="fi-FI" sz="1050" b="1" i="0" u="none" strike="noStrike" dirty="0">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r" fontAlgn="b"/>
                      <a:r>
                        <a:rPr lang="fi-FI" sz="1050" b="1" u="none" strike="noStrike" dirty="0">
                          <a:effectLst/>
                        </a:rPr>
                        <a:t>5 426 674</a:t>
                      </a:r>
                      <a:endParaRPr lang="fi-FI" sz="1050" b="1" i="0" u="none" strike="noStrike" dirty="0">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r" fontAlgn="b"/>
                      <a:r>
                        <a:rPr lang="fi-FI" sz="1050" b="1" u="none" strike="noStrike" dirty="0">
                          <a:effectLst/>
                        </a:rPr>
                        <a:t>5 451 270</a:t>
                      </a:r>
                      <a:endParaRPr lang="fi-FI" sz="1050" b="1" i="0" u="none" strike="noStrike" dirty="0">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r" fontAlgn="b"/>
                      <a:r>
                        <a:rPr lang="fi-FI" sz="1050" b="1" u="none" strike="noStrike" dirty="0">
                          <a:effectLst/>
                        </a:rPr>
                        <a:t>5 471 753</a:t>
                      </a:r>
                      <a:endParaRPr lang="fi-FI" sz="1050" b="1" i="0" u="none" strike="noStrike" dirty="0">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r" fontAlgn="b"/>
                      <a:r>
                        <a:rPr lang="fi-FI" sz="1050" b="1" u="none" strike="noStrike" dirty="0">
                          <a:effectLst/>
                        </a:rPr>
                        <a:t>5 487 308</a:t>
                      </a:r>
                      <a:endParaRPr lang="fi-FI" sz="1050" b="1" i="0" u="none" strike="noStrike" dirty="0">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r" fontAlgn="b"/>
                      <a:r>
                        <a:rPr lang="fi-FI" sz="1050" b="1" u="none" strike="noStrike" dirty="0">
                          <a:effectLst/>
                        </a:rPr>
                        <a:t>5 503 297</a:t>
                      </a:r>
                      <a:endParaRPr lang="fi-FI" sz="1050" b="1" i="0" u="none" strike="noStrike" dirty="0">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r" fontAlgn="b"/>
                      <a:r>
                        <a:rPr lang="fi-FI" sz="1050" b="1" u="none" strike="noStrike" dirty="0">
                          <a:effectLst/>
                        </a:rPr>
                        <a:t>5 513 130</a:t>
                      </a:r>
                      <a:endParaRPr lang="fi-FI" sz="1050" b="1" i="0" u="none" strike="noStrike" dirty="0">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r" fontAlgn="b"/>
                      <a:r>
                        <a:rPr lang="fi-FI" sz="1050" b="1" u="none" strike="noStrike" dirty="0">
                          <a:effectLst/>
                        </a:rPr>
                        <a:t>5 517 919</a:t>
                      </a:r>
                      <a:endParaRPr lang="fi-FI" sz="1050" b="1" i="0" u="none" strike="noStrike" dirty="0">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r" fontAlgn="b"/>
                      <a:r>
                        <a:rPr lang="fi-FI" sz="1050" b="1" u="none" strike="noStrike" dirty="0">
                          <a:effectLst/>
                        </a:rPr>
                        <a:t>5 525 292</a:t>
                      </a:r>
                      <a:endParaRPr lang="fi-FI" sz="1050" b="1" i="0" u="none" strike="noStrike" dirty="0">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r" fontAlgn="b"/>
                      <a:r>
                        <a:rPr lang="fi-FI" sz="1050" b="1" u="none" strike="noStrike" dirty="0">
                          <a:effectLst/>
                        </a:rPr>
                        <a:t>5 533 793</a:t>
                      </a:r>
                      <a:endParaRPr lang="fi-FI" sz="1050" b="1" i="0" u="none" strike="noStrike" dirty="0">
                        <a:solidFill>
                          <a:srgbClr val="000000"/>
                        </a:solidFill>
                        <a:effectLst/>
                        <a:latin typeface="Calibri" panose="020F0502020204030204" pitchFamily="34" charset="0"/>
                      </a:endParaRPr>
                    </a:p>
                  </a:txBody>
                  <a:tcPr marL="6381" marR="6381" marT="6381"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872873874"/>
                  </a:ext>
                </a:extLst>
              </a:tr>
            </a:tbl>
          </a:graphicData>
        </a:graphic>
      </p:graphicFrame>
      <p:sp>
        <p:nvSpPr>
          <p:cNvPr id="4" name="Dian numeron paikkamerkki 3">
            <a:extLst>
              <a:ext uri="{FF2B5EF4-FFF2-40B4-BE49-F238E27FC236}">
                <a16:creationId xmlns:a16="http://schemas.microsoft.com/office/drawing/2014/main" id="{D84BDE5F-D586-4F9A-9945-5DA5C2A63B07}"/>
              </a:ext>
            </a:extLst>
          </p:cNvPr>
          <p:cNvSpPr>
            <a:spLocks noGrp="1"/>
          </p:cNvSpPr>
          <p:nvPr>
            <p:ph type="sldNum" sz="quarter" idx="12"/>
          </p:nvPr>
        </p:nvSpPr>
        <p:spPr/>
        <p:txBody>
          <a:bodyPr/>
          <a:lstStyle/>
          <a:p>
            <a:fld id="{6DE6D825-8E97-454B-BEAD-11D13CFBEEFD}" type="slidenum">
              <a:rPr lang="fi-FI" smtClean="0"/>
              <a:pPr/>
              <a:t>30</a:t>
            </a:fld>
            <a:endParaRPr lang="fi-FI" dirty="0"/>
          </a:p>
        </p:txBody>
      </p:sp>
      <p:sp>
        <p:nvSpPr>
          <p:cNvPr id="6" name="Tekstiruutu 5">
            <a:extLst>
              <a:ext uri="{FF2B5EF4-FFF2-40B4-BE49-F238E27FC236}">
                <a16:creationId xmlns:a16="http://schemas.microsoft.com/office/drawing/2014/main" id="{695239B2-4BFC-4365-91B7-D92122C39B5D}"/>
              </a:ext>
            </a:extLst>
          </p:cNvPr>
          <p:cNvSpPr txBox="1"/>
          <p:nvPr/>
        </p:nvSpPr>
        <p:spPr>
          <a:xfrm>
            <a:off x="628650" y="6465882"/>
            <a:ext cx="1091093" cy="215444"/>
          </a:xfrm>
          <a:prstGeom prst="rect">
            <a:avLst/>
          </a:prstGeom>
          <a:noFill/>
        </p:spPr>
        <p:txBody>
          <a:bodyPr wrap="square" rtlCol="0">
            <a:spAutoFit/>
          </a:bodyPr>
          <a:lstStyle/>
          <a:p>
            <a:r>
              <a:rPr lang="fi-FI" sz="800" dirty="0"/>
              <a:t>Lähde: Tilastokeskus</a:t>
            </a:r>
          </a:p>
        </p:txBody>
      </p:sp>
    </p:spTree>
    <p:extLst>
      <p:ext uri="{BB962C8B-B14F-4D97-AF65-F5344CB8AC3E}">
        <p14:creationId xmlns:p14="http://schemas.microsoft.com/office/powerpoint/2010/main" val="29780225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D329611-6A22-4BD8-9BE0-B6762BB46C50}"/>
              </a:ext>
            </a:extLst>
          </p:cNvPr>
          <p:cNvSpPr>
            <a:spLocks noGrp="1"/>
          </p:cNvSpPr>
          <p:nvPr>
            <p:ph type="title"/>
          </p:nvPr>
        </p:nvSpPr>
        <p:spPr>
          <a:xfrm>
            <a:off x="628650" y="0"/>
            <a:ext cx="7886700" cy="748376"/>
          </a:xfrm>
        </p:spPr>
        <p:txBody>
          <a:bodyPr>
            <a:normAutofit fontScale="90000"/>
          </a:bodyPr>
          <a:lstStyle/>
          <a:p>
            <a:pPr algn="ctr"/>
            <a:r>
              <a:rPr lang="fi-FI" dirty="0"/>
              <a:t>Tilastokeskuksen väestöennuste 2019 vuosille 2019–2029</a:t>
            </a:r>
          </a:p>
        </p:txBody>
      </p:sp>
      <p:graphicFrame>
        <p:nvGraphicFramePr>
          <p:cNvPr id="5" name="Sisällön paikkamerkki 4">
            <a:extLst>
              <a:ext uri="{FF2B5EF4-FFF2-40B4-BE49-F238E27FC236}">
                <a16:creationId xmlns:a16="http://schemas.microsoft.com/office/drawing/2014/main" id="{74532C1D-7D3F-44B0-ABFA-8DB4EE7AE4F3}"/>
              </a:ext>
            </a:extLst>
          </p:cNvPr>
          <p:cNvGraphicFramePr>
            <a:graphicFrameLocks noGrp="1"/>
          </p:cNvGraphicFramePr>
          <p:nvPr>
            <p:ph idx="1"/>
            <p:extLst>
              <p:ext uri="{D42A27DB-BD31-4B8C-83A1-F6EECF244321}">
                <p14:modId xmlns:p14="http://schemas.microsoft.com/office/powerpoint/2010/main" val="2223437491"/>
              </p:ext>
            </p:extLst>
          </p:nvPr>
        </p:nvGraphicFramePr>
        <p:xfrm>
          <a:off x="396000" y="972000"/>
          <a:ext cx="8352000" cy="4914000"/>
        </p:xfrm>
        <a:graphic>
          <a:graphicData uri="http://schemas.openxmlformats.org/drawingml/2006/table">
            <a:tbl>
              <a:tblPr firstRow="1"/>
              <a:tblGrid>
                <a:gridCol w="1224000">
                  <a:extLst>
                    <a:ext uri="{9D8B030D-6E8A-4147-A177-3AD203B41FA5}">
                      <a16:colId xmlns:a16="http://schemas.microsoft.com/office/drawing/2014/main" val="2362050120"/>
                    </a:ext>
                  </a:extLst>
                </a:gridCol>
                <a:gridCol w="648000">
                  <a:extLst>
                    <a:ext uri="{9D8B030D-6E8A-4147-A177-3AD203B41FA5}">
                      <a16:colId xmlns:a16="http://schemas.microsoft.com/office/drawing/2014/main" val="1238790675"/>
                    </a:ext>
                  </a:extLst>
                </a:gridCol>
                <a:gridCol w="648000">
                  <a:extLst>
                    <a:ext uri="{9D8B030D-6E8A-4147-A177-3AD203B41FA5}">
                      <a16:colId xmlns:a16="http://schemas.microsoft.com/office/drawing/2014/main" val="2808413644"/>
                    </a:ext>
                  </a:extLst>
                </a:gridCol>
                <a:gridCol w="648000">
                  <a:extLst>
                    <a:ext uri="{9D8B030D-6E8A-4147-A177-3AD203B41FA5}">
                      <a16:colId xmlns:a16="http://schemas.microsoft.com/office/drawing/2014/main" val="3565813205"/>
                    </a:ext>
                  </a:extLst>
                </a:gridCol>
                <a:gridCol w="648000">
                  <a:extLst>
                    <a:ext uri="{9D8B030D-6E8A-4147-A177-3AD203B41FA5}">
                      <a16:colId xmlns:a16="http://schemas.microsoft.com/office/drawing/2014/main" val="1999525363"/>
                    </a:ext>
                  </a:extLst>
                </a:gridCol>
                <a:gridCol w="648000">
                  <a:extLst>
                    <a:ext uri="{9D8B030D-6E8A-4147-A177-3AD203B41FA5}">
                      <a16:colId xmlns:a16="http://schemas.microsoft.com/office/drawing/2014/main" val="3853267728"/>
                    </a:ext>
                  </a:extLst>
                </a:gridCol>
                <a:gridCol w="648000">
                  <a:extLst>
                    <a:ext uri="{9D8B030D-6E8A-4147-A177-3AD203B41FA5}">
                      <a16:colId xmlns:a16="http://schemas.microsoft.com/office/drawing/2014/main" val="3502324566"/>
                    </a:ext>
                  </a:extLst>
                </a:gridCol>
                <a:gridCol w="648000">
                  <a:extLst>
                    <a:ext uri="{9D8B030D-6E8A-4147-A177-3AD203B41FA5}">
                      <a16:colId xmlns:a16="http://schemas.microsoft.com/office/drawing/2014/main" val="3696386518"/>
                    </a:ext>
                  </a:extLst>
                </a:gridCol>
                <a:gridCol w="648000">
                  <a:extLst>
                    <a:ext uri="{9D8B030D-6E8A-4147-A177-3AD203B41FA5}">
                      <a16:colId xmlns:a16="http://schemas.microsoft.com/office/drawing/2014/main" val="256417535"/>
                    </a:ext>
                  </a:extLst>
                </a:gridCol>
                <a:gridCol w="648000">
                  <a:extLst>
                    <a:ext uri="{9D8B030D-6E8A-4147-A177-3AD203B41FA5}">
                      <a16:colId xmlns:a16="http://schemas.microsoft.com/office/drawing/2014/main" val="2340141522"/>
                    </a:ext>
                  </a:extLst>
                </a:gridCol>
                <a:gridCol w="648000">
                  <a:extLst>
                    <a:ext uri="{9D8B030D-6E8A-4147-A177-3AD203B41FA5}">
                      <a16:colId xmlns:a16="http://schemas.microsoft.com/office/drawing/2014/main" val="2581055274"/>
                    </a:ext>
                  </a:extLst>
                </a:gridCol>
                <a:gridCol w="648000">
                  <a:extLst>
                    <a:ext uri="{9D8B030D-6E8A-4147-A177-3AD203B41FA5}">
                      <a16:colId xmlns:a16="http://schemas.microsoft.com/office/drawing/2014/main" val="4041691638"/>
                    </a:ext>
                  </a:extLst>
                </a:gridCol>
              </a:tblGrid>
              <a:tr h="234000">
                <a:tc>
                  <a:txBody>
                    <a:bodyPr/>
                    <a:lstStyle/>
                    <a:p>
                      <a:pPr marL="18000" algn="l" fontAlgn="b"/>
                      <a:r>
                        <a:rPr lang="fi-FI" sz="1050" b="1" i="0" u="none" strike="noStrike" dirty="0">
                          <a:solidFill>
                            <a:srgbClr val="000000"/>
                          </a:solidFill>
                          <a:effectLst/>
                          <a:latin typeface="Calibri" panose="020F0502020204030204" pitchFamily="34" charset="0"/>
                        </a:rPr>
                        <a:t>Maakunta</a:t>
                      </a:r>
                    </a:p>
                  </a:txBody>
                  <a:tcPr marL="8092" marR="8092" marT="809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2019</a:t>
                      </a:r>
                    </a:p>
                  </a:txBody>
                  <a:tcPr marL="8092" marR="8092" marT="809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2020</a:t>
                      </a:r>
                    </a:p>
                  </a:txBody>
                  <a:tcPr marL="8092" marR="8092" marT="809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2021</a:t>
                      </a:r>
                    </a:p>
                  </a:txBody>
                  <a:tcPr marL="8092" marR="8092" marT="809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2022</a:t>
                      </a:r>
                    </a:p>
                  </a:txBody>
                  <a:tcPr marL="8092" marR="8092" marT="809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2023</a:t>
                      </a:r>
                    </a:p>
                  </a:txBody>
                  <a:tcPr marL="8092" marR="8092" marT="809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2024</a:t>
                      </a:r>
                    </a:p>
                  </a:txBody>
                  <a:tcPr marL="8092" marR="8092" marT="809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2025</a:t>
                      </a:r>
                    </a:p>
                  </a:txBody>
                  <a:tcPr marL="8092" marR="8092" marT="809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2026</a:t>
                      </a:r>
                    </a:p>
                  </a:txBody>
                  <a:tcPr marL="8092" marR="8092" marT="809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2027</a:t>
                      </a:r>
                    </a:p>
                  </a:txBody>
                  <a:tcPr marL="8092" marR="8092" marT="809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2028</a:t>
                      </a:r>
                    </a:p>
                  </a:txBody>
                  <a:tcPr marL="8092" marR="8092" marT="809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2029</a:t>
                      </a:r>
                    </a:p>
                  </a:txBody>
                  <a:tcPr marL="8092" marR="8092" marT="809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297726320"/>
                  </a:ext>
                </a:extLst>
              </a:tr>
              <a:tr h="234000">
                <a:tc>
                  <a:txBody>
                    <a:bodyPr/>
                    <a:lstStyle/>
                    <a:p>
                      <a:pPr marL="18000" algn="l" fontAlgn="b"/>
                      <a:r>
                        <a:rPr lang="fi-FI" sz="1050" b="0" i="0" u="none" strike="noStrike" dirty="0">
                          <a:solidFill>
                            <a:srgbClr val="000000"/>
                          </a:solidFill>
                          <a:effectLst/>
                          <a:latin typeface="Calibri" panose="020F0502020204030204" pitchFamily="34" charset="0"/>
                        </a:rPr>
                        <a:t>Uusimaa</a:t>
                      </a:r>
                    </a:p>
                  </a:txBody>
                  <a:tcPr marL="8092" marR="8092" marT="809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1 686 320</a:t>
                      </a:r>
                    </a:p>
                  </a:txBody>
                  <a:tcPr marL="8092" marR="8092" marT="8092"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1 701 280</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1 715 868</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1 730 052</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1 743 813</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1 757 101</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1 769 914</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1 782 231</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1 794 018</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1 805 291</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1 816 071</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58990003"/>
                  </a:ext>
                </a:extLst>
              </a:tr>
              <a:tr h="234000">
                <a:tc>
                  <a:txBody>
                    <a:bodyPr/>
                    <a:lstStyle/>
                    <a:p>
                      <a:pPr marL="18000" algn="l" fontAlgn="b"/>
                      <a:r>
                        <a:rPr lang="fi-FI" sz="1050" b="0" i="0" u="none" strike="noStrike">
                          <a:solidFill>
                            <a:srgbClr val="000000"/>
                          </a:solidFill>
                          <a:effectLst/>
                          <a:latin typeface="Calibri" panose="020F0502020204030204" pitchFamily="34" charset="0"/>
                        </a:rPr>
                        <a:t>Varsinais-Suomi</a:t>
                      </a:r>
                    </a:p>
                  </a:txBody>
                  <a:tcPr marL="8092" marR="8092" marT="809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479 371</a:t>
                      </a:r>
                    </a:p>
                  </a:txBody>
                  <a:tcPr marL="8092" marR="8092" marT="8092"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480 126</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480 847</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481 545</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482 215</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482 874</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483 518</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484 115</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484 678</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485 195</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485 639</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537643002"/>
                  </a:ext>
                </a:extLst>
              </a:tr>
              <a:tr h="234000">
                <a:tc>
                  <a:txBody>
                    <a:bodyPr/>
                    <a:lstStyle/>
                    <a:p>
                      <a:pPr marL="18000" algn="l" fontAlgn="b"/>
                      <a:r>
                        <a:rPr lang="fi-FI" sz="1050" b="0" i="0" u="none" strike="noStrike" dirty="0">
                          <a:solidFill>
                            <a:srgbClr val="000000"/>
                          </a:solidFill>
                          <a:effectLst/>
                          <a:latin typeface="Calibri" panose="020F0502020204030204" pitchFamily="34" charset="0"/>
                        </a:rPr>
                        <a:t>Satakunta</a:t>
                      </a:r>
                    </a:p>
                  </a:txBody>
                  <a:tcPr marL="8092" marR="8092" marT="809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217 235</a:t>
                      </a:r>
                    </a:p>
                  </a:txBody>
                  <a:tcPr marL="8092" marR="8092" marT="8092"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215 887</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214 572</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213 276</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212 000</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210 735</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209 482</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208 229</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207 000</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205 787</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204 575</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08390031"/>
                  </a:ext>
                </a:extLst>
              </a:tr>
              <a:tr h="234000">
                <a:tc>
                  <a:txBody>
                    <a:bodyPr/>
                    <a:lstStyle/>
                    <a:p>
                      <a:pPr marL="18000" algn="l" fontAlgn="b"/>
                      <a:r>
                        <a:rPr lang="fi-FI" sz="1050" b="0" i="0" u="none" strike="noStrike" dirty="0">
                          <a:solidFill>
                            <a:srgbClr val="000000"/>
                          </a:solidFill>
                          <a:effectLst/>
                          <a:latin typeface="Calibri" panose="020F0502020204030204" pitchFamily="34" charset="0"/>
                        </a:rPr>
                        <a:t>Kanta-Häme</a:t>
                      </a:r>
                    </a:p>
                  </a:txBody>
                  <a:tcPr marL="8092" marR="8092" marT="809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170 350</a:t>
                      </a:r>
                    </a:p>
                  </a:txBody>
                  <a:tcPr marL="8092" marR="8092" marT="8092"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169 386</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168 454</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167 558</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166 687</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165 835</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164 999</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164 170</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163 351</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162 540</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161 743</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39900697"/>
                  </a:ext>
                </a:extLst>
              </a:tr>
              <a:tr h="234000">
                <a:tc>
                  <a:txBody>
                    <a:bodyPr/>
                    <a:lstStyle/>
                    <a:p>
                      <a:pPr marL="18000" algn="l" fontAlgn="b"/>
                      <a:r>
                        <a:rPr lang="fi-FI" sz="1050" b="0" i="0" u="none" strike="noStrike">
                          <a:solidFill>
                            <a:srgbClr val="000000"/>
                          </a:solidFill>
                          <a:effectLst/>
                          <a:latin typeface="Calibri" panose="020F0502020204030204" pitchFamily="34" charset="0"/>
                        </a:rPr>
                        <a:t>Pirkanmaa</a:t>
                      </a:r>
                    </a:p>
                  </a:txBody>
                  <a:tcPr marL="8092" marR="8092" marT="809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519 612</a:t>
                      </a:r>
                    </a:p>
                  </a:txBody>
                  <a:tcPr marL="8092" marR="8092" marT="8092"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521 769</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523 810</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525 754</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527 603</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529 344</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530 999</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532 563</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534 019</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535 369</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536 611</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13706117"/>
                  </a:ext>
                </a:extLst>
              </a:tr>
              <a:tr h="234000">
                <a:tc>
                  <a:txBody>
                    <a:bodyPr/>
                    <a:lstStyle/>
                    <a:p>
                      <a:pPr marL="18000" algn="l" fontAlgn="b"/>
                      <a:r>
                        <a:rPr lang="fi-FI" sz="1050" b="0" i="0" u="none" strike="noStrike" dirty="0">
                          <a:solidFill>
                            <a:srgbClr val="000000"/>
                          </a:solidFill>
                          <a:effectLst/>
                          <a:latin typeface="Calibri" panose="020F0502020204030204" pitchFamily="34" charset="0"/>
                        </a:rPr>
                        <a:t>Päijät-Häme</a:t>
                      </a:r>
                    </a:p>
                  </a:txBody>
                  <a:tcPr marL="8092" marR="8092" marT="809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206 755</a:t>
                      </a:r>
                    </a:p>
                  </a:txBody>
                  <a:tcPr marL="8092" marR="8092" marT="8092"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206 124</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205 509</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204 888</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204 255</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203 614</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202 950</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202 281</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201 597</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200 897</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200 189</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96482964"/>
                  </a:ext>
                </a:extLst>
              </a:tr>
              <a:tr h="234000">
                <a:tc>
                  <a:txBody>
                    <a:bodyPr/>
                    <a:lstStyle/>
                    <a:p>
                      <a:pPr marL="18000" algn="l" fontAlgn="b"/>
                      <a:r>
                        <a:rPr lang="fi-FI" sz="1050" b="0" i="0" u="none" strike="noStrike" dirty="0">
                          <a:solidFill>
                            <a:srgbClr val="000000"/>
                          </a:solidFill>
                          <a:effectLst/>
                          <a:latin typeface="Calibri" panose="020F0502020204030204" pitchFamily="34" charset="0"/>
                        </a:rPr>
                        <a:t>Kymenlaakso</a:t>
                      </a:r>
                    </a:p>
                  </a:txBody>
                  <a:tcPr marL="8092" marR="8092" marT="809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165 029</a:t>
                      </a:r>
                    </a:p>
                  </a:txBody>
                  <a:tcPr marL="8092" marR="8092" marT="8092"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163 469</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161 959</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160 495</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159 059</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157 653</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156 276</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154 924</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153 602</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152 302</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151 011</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85749887"/>
                  </a:ext>
                </a:extLst>
              </a:tr>
              <a:tr h="234000">
                <a:tc>
                  <a:txBody>
                    <a:bodyPr/>
                    <a:lstStyle/>
                    <a:p>
                      <a:pPr marL="18000" algn="l" fontAlgn="b"/>
                      <a:r>
                        <a:rPr lang="fi-FI" sz="1050" b="0" i="0" u="none" strike="noStrike">
                          <a:solidFill>
                            <a:srgbClr val="000000"/>
                          </a:solidFill>
                          <a:effectLst/>
                          <a:latin typeface="Calibri" panose="020F0502020204030204" pitchFamily="34" charset="0"/>
                        </a:rPr>
                        <a:t>Etelä-Karjala</a:t>
                      </a:r>
                    </a:p>
                  </a:txBody>
                  <a:tcPr marL="8092" marR="8092" marT="809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127 917</a:t>
                      </a:r>
                    </a:p>
                  </a:txBody>
                  <a:tcPr marL="8092" marR="8092" marT="8092"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127 088</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126 265</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125 450</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124 661</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123 883</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123 122</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122 359</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121 614</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120 878</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120 150</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18713652"/>
                  </a:ext>
                </a:extLst>
              </a:tr>
              <a:tr h="234000">
                <a:tc>
                  <a:txBody>
                    <a:bodyPr/>
                    <a:lstStyle/>
                    <a:p>
                      <a:pPr marL="18000" algn="l" fontAlgn="b"/>
                      <a:r>
                        <a:rPr lang="fi-FI" sz="1050" b="0" i="0" u="none" strike="noStrike" dirty="0">
                          <a:solidFill>
                            <a:srgbClr val="000000"/>
                          </a:solidFill>
                          <a:effectLst/>
                          <a:latin typeface="Calibri" panose="020F0502020204030204" pitchFamily="34" charset="0"/>
                        </a:rPr>
                        <a:t>Etelä-Savo</a:t>
                      </a:r>
                    </a:p>
                  </a:txBody>
                  <a:tcPr marL="8092" marR="8092" marT="809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134 940</a:t>
                      </a:r>
                    </a:p>
                  </a:txBody>
                  <a:tcPr marL="8092" marR="8092" marT="8092"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133 463</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132 034</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130 653</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129 309</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128 009</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126 732</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125 507</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124 309</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123 136</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122 007</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499201842"/>
                  </a:ext>
                </a:extLst>
              </a:tr>
              <a:tr h="234000">
                <a:tc>
                  <a:txBody>
                    <a:bodyPr/>
                    <a:lstStyle/>
                    <a:p>
                      <a:pPr marL="18000" algn="l" fontAlgn="b"/>
                      <a:r>
                        <a:rPr lang="fi-FI" sz="1050" b="0" i="0" u="none" strike="noStrike" dirty="0">
                          <a:solidFill>
                            <a:srgbClr val="000000"/>
                          </a:solidFill>
                          <a:effectLst/>
                          <a:latin typeface="Calibri" panose="020F0502020204030204" pitchFamily="34" charset="0"/>
                        </a:rPr>
                        <a:t>Pohjois-Savo</a:t>
                      </a:r>
                    </a:p>
                  </a:txBody>
                  <a:tcPr marL="8092" marR="8092" marT="809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9DC06"/>
                    </a:solidFill>
                  </a:tcPr>
                </a:tc>
                <a:tc>
                  <a:txBody>
                    <a:bodyPr/>
                    <a:lstStyle/>
                    <a:p>
                      <a:pPr marL="18000" algn="r" fontAlgn="b"/>
                      <a:r>
                        <a:rPr lang="fi-FI" sz="1050" b="0" i="0" u="none" strike="noStrike" dirty="0">
                          <a:solidFill>
                            <a:srgbClr val="000000"/>
                          </a:solidFill>
                          <a:effectLst/>
                          <a:latin typeface="Calibri" panose="020F0502020204030204" pitchFamily="34" charset="0"/>
                        </a:rPr>
                        <a:t>249 389</a:t>
                      </a:r>
                    </a:p>
                  </a:txBody>
                  <a:tcPr marL="8092" marR="8092" marT="8092"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9DC06"/>
                    </a:solidFill>
                  </a:tcPr>
                </a:tc>
                <a:tc>
                  <a:txBody>
                    <a:bodyPr/>
                    <a:lstStyle/>
                    <a:p>
                      <a:pPr marL="18000" algn="r" fontAlgn="b"/>
                      <a:r>
                        <a:rPr lang="fi-FI" sz="1050" b="0" i="0" u="none" strike="noStrike" dirty="0">
                          <a:solidFill>
                            <a:srgbClr val="000000"/>
                          </a:solidFill>
                          <a:effectLst/>
                          <a:latin typeface="Calibri" panose="020F0502020204030204" pitchFamily="34" charset="0"/>
                        </a:rPr>
                        <a:t>248 365</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9DC06"/>
                    </a:solidFill>
                  </a:tcPr>
                </a:tc>
                <a:tc>
                  <a:txBody>
                    <a:bodyPr/>
                    <a:lstStyle/>
                    <a:p>
                      <a:pPr marL="18000" algn="r" fontAlgn="b"/>
                      <a:r>
                        <a:rPr lang="fi-FI" sz="1050" b="0" i="0" u="none" strike="noStrike" dirty="0">
                          <a:solidFill>
                            <a:srgbClr val="000000"/>
                          </a:solidFill>
                          <a:effectLst/>
                          <a:latin typeface="Calibri" panose="020F0502020204030204" pitchFamily="34" charset="0"/>
                        </a:rPr>
                        <a:t>247 362</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9DC06"/>
                    </a:solidFill>
                  </a:tcPr>
                </a:tc>
                <a:tc>
                  <a:txBody>
                    <a:bodyPr/>
                    <a:lstStyle/>
                    <a:p>
                      <a:pPr marL="18000" algn="r" fontAlgn="b"/>
                      <a:r>
                        <a:rPr lang="fi-FI" sz="1050" b="0" i="0" u="none" strike="noStrike" dirty="0">
                          <a:solidFill>
                            <a:srgbClr val="000000"/>
                          </a:solidFill>
                          <a:effectLst/>
                          <a:latin typeface="Calibri" panose="020F0502020204030204" pitchFamily="34" charset="0"/>
                        </a:rPr>
                        <a:t>246 374</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9DC06"/>
                    </a:solidFill>
                  </a:tcPr>
                </a:tc>
                <a:tc>
                  <a:txBody>
                    <a:bodyPr/>
                    <a:lstStyle/>
                    <a:p>
                      <a:pPr marL="18000" algn="r" fontAlgn="b"/>
                      <a:r>
                        <a:rPr lang="fi-FI" sz="1050" b="0" i="0" u="none" strike="noStrike" dirty="0">
                          <a:solidFill>
                            <a:srgbClr val="000000"/>
                          </a:solidFill>
                          <a:effectLst/>
                          <a:latin typeface="Calibri" panose="020F0502020204030204" pitchFamily="34" charset="0"/>
                        </a:rPr>
                        <a:t>245 397</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9DC06"/>
                    </a:solidFill>
                  </a:tcPr>
                </a:tc>
                <a:tc>
                  <a:txBody>
                    <a:bodyPr/>
                    <a:lstStyle/>
                    <a:p>
                      <a:pPr marL="18000" algn="r" fontAlgn="b"/>
                      <a:r>
                        <a:rPr lang="fi-FI" sz="1050" b="0" i="0" u="none" strike="noStrike" dirty="0">
                          <a:solidFill>
                            <a:srgbClr val="000000"/>
                          </a:solidFill>
                          <a:effectLst/>
                          <a:latin typeface="Calibri" panose="020F0502020204030204" pitchFamily="34" charset="0"/>
                        </a:rPr>
                        <a:t>244 433</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9DC06"/>
                    </a:solidFill>
                  </a:tcPr>
                </a:tc>
                <a:tc>
                  <a:txBody>
                    <a:bodyPr/>
                    <a:lstStyle/>
                    <a:p>
                      <a:pPr marL="18000" algn="r" fontAlgn="b"/>
                      <a:r>
                        <a:rPr lang="fi-FI" sz="1050" b="0" i="0" u="none" strike="noStrike" dirty="0">
                          <a:solidFill>
                            <a:srgbClr val="000000"/>
                          </a:solidFill>
                          <a:effectLst/>
                          <a:latin typeface="Calibri" panose="020F0502020204030204" pitchFamily="34" charset="0"/>
                        </a:rPr>
                        <a:t>243 455</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9DC06"/>
                    </a:solidFill>
                  </a:tcPr>
                </a:tc>
                <a:tc>
                  <a:txBody>
                    <a:bodyPr/>
                    <a:lstStyle/>
                    <a:p>
                      <a:pPr marL="18000" algn="r" fontAlgn="b"/>
                      <a:r>
                        <a:rPr lang="fi-FI" sz="1050" b="0" i="0" u="none" strike="noStrike" dirty="0">
                          <a:solidFill>
                            <a:srgbClr val="000000"/>
                          </a:solidFill>
                          <a:effectLst/>
                          <a:latin typeface="Calibri" panose="020F0502020204030204" pitchFamily="34" charset="0"/>
                        </a:rPr>
                        <a:t>242 495</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9DC06"/>
                    </a:solidFill>
                  </a:tcPr>
                </a:tc>
                <a:tc>
                  <a:txBody>
                    <a:bodyPr/>
                    <a:lstStyle/>
                    <a:p>
                      <a:pPr marL="18000" algn="r" fontAlgn="b"/>
                      <a:r>
                        <a:rPr lang="fi-FI" sz="1050" b="0" i="0" u="none" strike="noStrike" dirty="0">
                          <a:solidFill>
                            <a:srgbClr val="000000"/>
                          </a:solidFill>
                          <a:effectLst/>
                          <a:latin typeface="Calibri" panose="020F0502020204030204" pitchFamily="34" charset="0"/>
                        </a:rPr>
                        <a:t>241 539</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9DC06"/>
                    </a:solidFill>
                  </a:tcPr>
                </a:tc>
                <a:tc>
                  <a:txBody>
                    <a:bodyPr/>
                    <a:lstStyle/>
                    <a:p>
                      <a:pPr marL="18000" algn="r" fontAlgn="b"/>
                      <a:r>
                        <a:rPr lang="fi-FI" sz="1050" b="0" i="0" u="none" strike="noStrike" dirty="0">
                          <a:solidFill>
                            <a:srgbClr val="000000"/>
                          </a:solidFill>
                          <a:effectLst/>
                          <a:latin typeface="Calibri" panose="020F0502020204030204" pitchFamily="34" charset="0"/>
                        </a:rPr>
                        <a:t>240 567</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9DC06"/>
                    </a:solidFill>
                  </a:tcPr>
                </a:tc>
                <a:tc>
                  <a:txBody>
                    <a:bodyPr/>
                    <a:lstStyle/>
                    <a:p>
                      <a:pPr marL="18000" algn="r" fontAlgn="b"/>
                      <a:r>
                        <a:rPr lang="fi-FI" sz="1050" b="0" i="0" u="none" strike="noStrike" dirty="0">
                          <a:solidFill>
                            <a:srgbClr val="000000"/>
                          </a:solidFill>
                          <a:effectLst/>
                          <a:latin typeface="Calibri" panose="020F0502020204030204" pitchFamily="34" charset="0"/>
                        </a:rPr>
                        <a:t>239 591</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9DC06"/>
                    </a:solidFill>
                  </a:tcPr>
                </a:tc>
                <a:extLst>
                  <a:ext uri="{0D108BD9-81ED-4DB2-BD59-A6C34878D82A}">
                    <a16:rowId xmlns:a16="http://schemas.microsoft.com/office/drawing/2014/main" val="1123614082"/>
                  </a:ext>
                </a:extLst>
              </a:tr>
              <a:tr h="234000">
                <a:tc>
                  <a:txBody>
                    <a:bodyPr/>
                    <a:lstStyle/>
                    <a:p>
                      <a:pPr marL="18000" algn="l" fontAlgn="b"/>
                      <a:r>
                        <a:rPr lang="fi-FI" sz="1050" b="0" i="0" u="none" strike="noStrike" dirty="0">
                          <a:solidFill>
                            <a:srgbClr val="000000"/>
                          </a:solidFill>
                          <a:effectLst/>
                          <a:latin typeface="Calibri" panose="020F0502020204030204" pitchFamily="34" charset="0"/>
                        </a:rPr>
                        <a:t>Pohjois-Karjala</a:t>
                      </a:r>
                    </a:p>
                  </a:txBody>
                  <a:tcPr marL="8092" marR="8092" marT="809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164 724</a:t>
                      </a:r>
                    </a:p>
                  </a:txBody>
                  <a:tcPr marL="8092" marR="8092" marT="8092"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163 899</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163 080</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162 285</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161 503</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160 752</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160 015</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159 291</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158 569</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157 856</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157 152</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05640851"/>
                  </a:ext>
                </a:extLst>
              </a:tr>
              <a:tr h="234000">
                <a:tc>
                  <a:txBody>
                    <a:bodyPr/>
                    <a:lstStyle/>
                    <a:p>
                      <a:pPr marL="18000" algn="l" fontAlgn="b"/>
                      <a:r>
                        <a:rPr lang="fi-FI" sz="1050" b="0" i="0" u="none" strike="noStrike" dirty="0">
                          <a:solidFill>
                            <a:srgbClr val="000000"/>
                          </a:solidFill>
                          <a:effectLst/>
                          <a:latin typeface="Calibri" panose="020F0502020204030204" pitchFamily="34" charset="0"/>
                        </a:rPr>
                        <a:t>Keski-Suomi</a:t>
                      </a:r>
                    </a:p>
                  </a:txBody>
                  <a:tcPr marL="8092" marR="8092" marT="809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272 990</a:t>
                      </a:r>
                    </a:p>
                  </a:txBody>
                  <a:tcPr marL="8092" marR="8092" marT="8092"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272 666</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272 325</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271 965</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271 589</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271 218</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270 831</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270 411</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269 983</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269 522</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269 038</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9376804"/>
                  </a:ext>
                </a:extLst>
              </a:tr>
              <a:tr h="234000">
                <a:tc>
                  <a:txBody>
                    <a:bodyPr/>
                    <a:lstStyle/>
                    <a:p>
                      <a:pPr marL="18000" algn="l" fontAlgn="b"/>
                      <a:r>
                        <a:rPr lang="fi-FI" sz="1050" b="0" i="0" u="none" strike="noStrike" dirty="0">
                          <a:solidFill>
                            <a:srgbClr val="000000"/>
                          </a:solidFill>
                          <a:effectLst/>
                          <a:latin typeface="Calibri" panose="020F0502020204030204" pitchFamily="34" charset="0"/>
                        </a:rPr>
                        <a:t>Etelä-Pohjanmaa</a:t>
                      </a:r>
                    </a:p>
                  </a:txBody>
                  <a:tcPr marL="8092" marR="8092" marT="809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193 243</a:t>
                      </a:r>
                    </a:p>
                  </a:txBody>
                  <a:tcPr marL="8092" marR="8092" marT="8092"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192 200</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191 169</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190 169</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189 183</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188 213</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187 263</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186 335</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185 406</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184 480</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183 553</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22469092"/>
                  </a:ext>
                </a:extLst>
              </a:tr>
              <a:tr h="234000">
                <a:tc>
                  <a:txBody>
                    <a:bodyPr/>
                    <a:lstStyle/>
                    <a:p>
                      <a:pPr marL="18000" algn="l" fontAlgn="b"/>
                      <a:r>
                        <a:rPr lang="fi-FI" sz="1050" b="0" i="0" u="none" strike="noStrike" dirty="0">
                          <a:solidFill>
                            <a:srgbClr val="000000"/>
                          </a:solidFill>
                          <a:effectLst/>
                          <a:latin typeface="Calibri" panose="020F0502020204030204" pitchFamily="34" charset="0"/>
                        </a:rPr>
                        <a:t>Pohjanmaa</a:t>
                      </a:r>
                    </a:p>
                  </a:txBody>
                  <a:tcPr marL="8092" marR="8092" marT="809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176 124</a:t>
                      </a:r>
                    </a:p>
                  </a:txBody>
                  <a:tcPr marL="8092" marR="8092" marT="8092"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176 049</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175 979</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175 893</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175 796</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175 686</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175 551</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175 385</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175 192</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174 966</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174 711</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98225529"/>
                  </a:ext>
                </a:extLst>
              </a:tr>
              <a:tr h="234000">
                <a:tc>
                  <a:txBody>
                    <a:bodyPr/>
                    <a:lstStyle/>
                    <a:p>
                      <a:pPr marL="18000" algn="l" fontAlgn="b"/>
                      <a:r>
                        <a:rPr lang="fi-FI" sz="1050" b="0" i="0" u="none" strike="noStrike">
                          <a:solidFill>
                            <a:srgbClr val="000000"/>
                          </a:solidFill>
                          <a:effectLst/>
                          <a:latin typeface="Calibri" panose="020F0502020204030204" pitchFamily="34" charset="0"/>
                        </a:rPr>
                        <a:t>Keski-Pohjanmaa</a:t>
                      </a:r>
                    </a:p>
                  </a:txBody>
                  <a:tcPr marL="8092" marR="8092" marT="809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68 262</a:t>
                      </a:r>
                    </a:p>
                  </a:txBody>
                  <a:tcPr marL="8092" marR="8092" marT="8092"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68 082</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67 906</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67 721</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67 536</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67 345</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67 147</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66 935</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66 720</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66 491</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66 256</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60890688"/>
                  </a:ext>
                </a:extLst>
              </a:tr>
              <a:tr h="234000">
                <a:tc>
                  <a:txBody>
                    <a:bodyPr/>
                    <a:lstStyle/>
                    <a:p>
                      <a:pPr marL="18000" algn="l" fontAlgn="b"/>
                      <a:r>
                        <a:rPr lang="fi-FI" sz="1050" b="0" i="0" u="none" strike="noStrike" dirty="0">
                          <a:solidFill>
                            <a:srgbClr val="000000"/>
                          </a:solidFill>
                          <a:effectLst/>
                          <a:latin typeface="Calibri" panose="020F0502020204030204" pitchFamily="34" charset="0"/>
                        </a:rPr>
                        <a:t>Pohjois-Pohjanmaa</a:t>
                      </a:r>
                    </a:p>
                  </a:txBody>
                  <a:tcPr marL="8092" marR="8092" marT="809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412 600</a:t>
                      </a:r>
                    </a:p>
                  </a:txBody>
                  <a:tcPr marL="8092" marR="8092" marT="8092"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412 879</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413 022</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413 044</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412 959</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412 767</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412 492</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412 135</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411 711</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411 214</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410 645</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830489940"/>
                  </a:ext>
                </a:extLst>
              </a:tr>
              <a:tr h="234000">
                <a:tc>
                  <a:txBody>
                    <a:bodyPr/>
                    <a:lstStyle/>
                    <a:p>
                      <a:pPr marL="18000" algn="l" fontAlgn="b"/>
                      <a:r>
                        <a:rPr lang="fi-FI" sz="1050" b="0" i="0" u="none" strike="noStrike" dirty="0">
                          <a:solidFill>
                            <a:srgbClr val="000000"/>
                          </a:solidFill>
                          <a:effectLst/>
                          <a:latin typeface="Calibri" panose="020F0502020204030204" pitchFamily="34" charset="0"/>
                        </a:rPr>
                        <a:t>Kainuu</a:t>
                      </a:r>
                    </a:p>
                  </a:txBody>
                  <a:tcPr marL="8092" marR="8092" marT="809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72 206</a:t>
                      </a:r>
                    </a:p>
                  </a:txBody>
                  <a:tcPr marL="8092" marR="8092" marT="8092"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71 385</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70 608</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69 865</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69 150</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68 460</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67 784</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67 128</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66 483</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65 856</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65 247</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874489062"/>
                  </a:ext>
                </a:extLst>
              </a:tr>
              <a:tr h="234000">
                <a:tc>
                  <a:txBody>
                    <a:bodyPr/>
                    <a:lstStyle/>
                    <a:p>
                      <a:pPr marL="18000" algn="l" fontAlgn="b"/>
                      <a:r>
                        <a:rPr lang="fi-FI" sz="1050" b="0" i="0" u="none" strike="noStrike" dirty="0">
                          <a:solidFill>
                            <a:srgbClr val="000000"/>
                          </a:solidFill>
                          <a:effectLst/>
                          <a:latin typeface="Calibri" panose="020F0502020204030204" pitchFamily="34" charset="0"/>
                        </a:rPr>
                        <a:t>Lappi</a:t>
                      </a:r>
                    </a:p>
                  </a:txBody>
                  <a:tcPr marL="8092" marR="8092" marT="809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177 457</a:t>
                      </a:r>
                    </a:p>
                  </a:txBody>
                  <a:tcPr marL="8092" marR="8092" marT="8092"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176 502</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175 617</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174 785</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174 000</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173 240</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172 505</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171 788</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171 078</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170 359</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169 639</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43364511"/>
                  </a:ext>
                </a:extLst>
              </a:tr>
              <a:tr h="234000">
                <a:tc>
                  <a:txBody>
                    <a:bodyPr/>
                    <a:lstStyle/>
                    <a:p>
                      <a:pPr marL="18000" algn="l" fontAlgn="b"/>
                      <a:r>
                        <a:rPr lang="fi-FI" sz="1050" b="0" i="0" u="none" strike="noStrike" dirty="0">
                          <a:solidFill>
                            <a:srgbClr val="000000"/>
                          </a:solidFill>
                          <a:effectLst/>
                          <a:latin typeface="Calibri" panose="020F0502020204030204" pitchFamily="34" charset="0"/>
                        </a:rPr>
                        <a:t>Ahvenanmaa</a:t>
                      </a:r>
                    </a:p>
                  </a:txBody>
                  <a:tcPr marL="8092" marR="8092" marT="809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30 042</a:t>
                      </a:r>
                    </a:p>
                  </a:txBody>
                  <a:tcPr marL="8092" marR="8092" marT="8092"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30 303</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30 557</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30 800</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31 044</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31 279</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31 511</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31 733</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31 957</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32 159</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32 356</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48776509"/>
                  </a:ext>
                </a:extLst>
              </a:tr>
              <a:tr h="234000">
                <a:tc>
                  <a:txBody>
                    <a:bodyPr/>
                    <a:lstStyle/>
                    <a:p>
                      <a:pPr marL="18000" algn="l" fontAlgn="b"/>
                      <a:r>
                        <a:rPr lang="fi-FI" sz="1050" b="1" i="0" u="none" strike="noStrike" dirty="0">
                          <a:solidFill>
                            <a:srgbClr val="000000"/>
                          </a:solidFill>
                          <a:effectLst/>
                          <a:latin typeface="Calibri" panose="020F0502020204030204" pitchFamily="34" charset="0"/>
                        </a:rPr>
                        <a:t>Koko maa</a:t>
                      </a:r>
                    </a:p>
                  </a:txBody>
                  <a:tcPr marL="8092" marR="8092" marT="809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r" fontAlgn="b"/>
                      <a:r>
                        <a:rPr lang="fi-FI" sz="1050" b="1" i="0" u="none" strike="noStrike" dirty="0">
                          <a:solidFill>
                            <a:srgbClr val="000000"/>
                          </a:solidFill>
                          <a:effectLst/>
                          <a:latin typeface="Calibri" panose="020F0502020204030204" pitchFamily="34" charset="0"/>
                        </a:rPr>
                        <a:t>5 524 566</a:t>
                      </a:r>
                    </a:p>
                  </a:txBody>
                  <a:tcPr marL="8092" marR="8092" marT="8092"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r" fontAlgn="b"/>
                      <a:r>
                        <a:rPr lang="fi-FI" sz="1050" b="1" i="0" u="none" strike="noStrike" dirty="0">
                          <a:solidFill>
                            <a:srgbClr val="000000"/>
                          </a:solidFill>
                          <a:effectLst/>
                          <a:latin typeface="Calibri" panose="020F0502020204030204" pitchFamily="34" charset="0"/>
                        </a:rPr>
                        <a:t>5 530 922</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r" fontAlgn="b"/>
                      <a:r>
                        <a:rPr lang="fi-FI" sz="1050" b="1" i="0" u="none" strike="noStrike" dirty="0">
                          <a:solidFill>
                            <a:srgbClr val="000000"/>
                          </a:solidFill>
                          <a:effectLst/>
                          <a:latin typeface="Calibri" panose="020F0502020204030204" pitchFamily="34" charset="0"/>
                        </a:rPr>
                        <a:t>5 536 943</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r" fontAlgn="b"/>
                      <a:r>
                        <a:rPr lang="fi-FI" sz="1050" b="1" i="0" u="none" strike="noStrike" dirty="0">
                          <a:solidFill>
                            <a:srgbClr val="000000"/>
                          </a:solidFill>
                          <a:effectLst/>
                          <a:latin typeface="Calibri" panose="020F0502020204030204" pitchFamily="34" charset="0"/>
                        </a:rPr>
                        <a:t>5 542 572</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r" fontAlgn="b"/>
                      <a:r>
                        <a:rPr lang="fi-FI" sz="1050" b="1" i="0" u="none" strike="noStrike" dirty="0">
                          <a:solidFill>
                            <a:srgbClr val="000000"/>
                          </a:solidFill>
                          <a:effectLst/>
                          <a:latin typeface="Calibri" panose="020F0502020204030204" pitchFamily="34" charset="0"/>
                        </a:rPr>
                        <a:t>5 547 759</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r" fontAlgn="b"/>
                      <a:r>
                        <a:rPr lang="fi-FI" sz="1050" b="1" i="0" u="none" strike="noStrike" dirty="0">
                          <a:solidFill>
                            <a:srgbClr val="000000"/>
                          </a:solidFill>
                          <a:effectLst/>
                          <a:latin typeface="Calibri" panose="020F0502020204030204" pitchFamily="34" charset="0"/>
                        </a:rPr>
                        <a:t>5 552 441</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r" fontAlgn="b"/>
                      <a:r>
                        <a:rPr lang="fi-FI" sz="1050" b="1" i="0" u="none" strike="noStrike" dirty="0">
                          <a:solidFill>
                            <a:srgbClr val="000000"/>
                          </a:solidFill>
                          <a:effectLst/>
                          <a:latin typeface="Calibri" panose="020F0502020204030204" pitchFamily="34" charset="0"/>
                        </a:rPr>
                        <a:t>5 556 546</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r" fontAlgn="b"/>
                      <a:r>
                        <a:rPr lang="fi-FI" sz="1050" b="1" i="0" u="none" strike="noStrike" dirty="0">
                          <a:solidFill>
                            <a:srgbClr val="000000"/>
                          </a:solidFill>
                          <a:effectLst/>
                          <a:latin typeface="Calibri" panose="020F0502020204030204" pitchFamily="34" charset="0"/>
                        </a:rPr>
                        <a:t>5 560 015</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r" fontAlgn="b"/>
                      <a:r>
                        <a:rPr lang="fi-FI" sz="1050" b="1" i="0" u="none" strike="noStrike" dirty="0">
                          <a:solidFill>
                            <a:srgbClr val="000000"/>
                          </a:solidFill>
                          <a:effectLst/>
                          <a:latin typeface="Calibri" panose="020F0502020204030204" pitchFamily="34" charset="0"/>
                        </a:rPr>
                        <a:t>5 562 826</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r" fontAlgn="b"/>
                      <a:r>
                        <a:rPr lang="fi-FI" sz="1050" b="1" i="0" u="none" strike="noStrike" dirty="0">
                          <a:solidFill>
                            <a:srgbClr val="000000"/>
                          </a:solidFill>
                          <a:effectLst/>
                          <a:latin typeface="Calibri" panose="020F0502020204030204" pitchFamily="34" charset="0"/>
                        </a:rPr>
                        <a:t>5 564 865</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r" fontAlgn="b"/>
                      <a:r>
                        <a:rPr lang="fi-FI" sz="1050" b="1" i="0" u="none" strike="noStrike" dirty="0">
                          <a:solidFill>
                            <a:srgbClr val="000000"/>
                          </a:solidFill>
                          <a:effectLst/>
                          <a:latin typeface="Calibri" panose="020F0502020204030204" pitchFamily="34" charset="0"/>
                        </a:rPr>
                        <a:t>5 566 184</a:t>
                      </a:r>
                    </a:p>
                  </a:txBody>
                  <a:tcPr marL="8092" marR="8092" marT="8092"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992495620"/>
                  </a:ext>
                </a:extLst>
              </a:tr>
            </a:tbl>
          </a:graphicData>
        </a:graphic>
      </p:graphicFrame>
      <p:sp>
        <p:nvSpPr>
          <p:cNvPr id="4" name="Dian numeron paikkamerkki 3">
            <a:extLst>
              <a:ext uri="{FF2B5EF4-FFF2-40B4-BE49-F238E27FC236}">
                <a16:creationId xmlns:a16="http://schemas.microsoft.com/office/drawing/2014/main" id="{D84BDE5F-D586-4F9A-9945-5DA5C2A63B07}"/>
              </a:ext>
            </a:extLst>
          </p:cNvPr>
          <p:cNvSpPr>
            <a:spLocks noGrp="1"/>
          </p:cNvSpPr>
          <p:nvPr>
            <p:ph type="sldNum" sz="quarter" idx="12"/>
          </p:nvPr>
        </p:nvSpPr>
        <p:spPr/>
        <p:txBody>
          <a:bodyPr/>
          <a:lstStyle/>
          <a:p>
            <a:fld id="{6DE6D825-8E97-454B-BEAD-11D13CFBEEFD}" type="slidenum">
              <a:rPr lang="fi-FI" smtClean="0"/>
              <a:pPr/>
              <a:t>31</a:t>
            </a:fld>
            <a:endParaRPr lang="fi-FI" dirty="0"/>
          </a:p>
        </p:txBody>
      </p:sp>
      <p:sp>
        <p:nvSpPr>
          <p:cNvPr id="6" name="Tekstiruutu 5">
            <a:extLst>
              <a:ext uri="{FF2B5EF4-FFF2-40B4-BE49-F238E27FC236}">
                <a16:creationId xmlns:a16="http://schemas.microsoft.com/office/drawing/2014/main" id="{673E34E7-5AB3-49AE-86FA-0740809FDBA7}"/>
              </a:ext>
            </a:extLst>
          </p:cNvPr>
          <p:cNvSpPr txBox="1"/>
          <p:nvPr/>
        </p:nvSpPr>
        <p:spPr>
          <a:xfrm>
            <a:off x="628650" y="6465882"/>
            <a:ext cx="1091093" cy="215444"/>
          </a:xfrm>
          <a:prstGeom prst="rect">
            <a:avLst/>
          </a:prstGeom>
          <a:noFill/>
        </p:spPr>
        <p:txBody>
          <a:bodyPr wrap="square" rtlCol="0">
            <a:spAutoFit/>
          </a:bodyPr>
          <a:lstStyle/>
          <a:p>
            <a:r>
              <a:rPr lang="fi-FI" sz="800" dirty="0"/>
              <a:t>Lähde: Tilastokeskus</a:t>
            </a:r>
          </a:p>
        </p:txBody>
      </p:sp>
    </p:spTree>
    <p:extLst>
      <p:ext uri="{BB962C8B-B14F-4D97-AF65-F5344CB8AC3E}">
        <p14:creationId xmlns:p14="http://schemas.microsoft.com/office/powerpoint/2010/main" val="21147882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D329611-6A22-4BD8-9BE0-B6762BB46C50}"/>
              </a:ext>
            </a:extLst>
          </p:cNvPr>
          <p:cNvSpPr>
            <a:spLocks noGrp="1"/>
          </p:cNvSpPr>
          <p:nvPr>
            <p:ph type="title"/>
          </p:nvPr>
        </p:nvSpPr>
        <p:spPr>
          <a:xfrm>
            <a:off x="628650" y="0"/>
            <a:ext cx="7886700" cy="748376"/>
          </a:xfrm>
        </p:spPr>
        <p:txBody>
          <a:bodyPr>
            <a:normAutofit fontScale="90000"/>
          </a:bodyPr>
          <a:lstStyle/>
          <a:p>
            <a:pPr algn="ctr"/>
            <a:r>
              <a:rPr lang="fi-FI" dirty="0"/>
              <a:t>Tilastokeskuksen väestöennuste 2019 vuosille 2030–2040</a:t>
            </a:r>
          </a:p>
        </p:txBody>
      </p:sp>
      <p:graphicFrame>
        <p:nvGraphicFramePr>
          <p:cNvPr id="5" name="Sisällön paikkamerkki 4">
            <a:extLst>
              <a:ext uri="{FF2B5EF4-FFF2-40B4-BE49-F238E27FC236}">
                <a16:creationId xmlns:a16="http://schemas.microsoft.com/office/drawing/2014/main" id="{79D7F4AA-338E-4B7C-9971-8A5853FBD802}"/>
              </a:ext>
            </a:extLst>
          </p:cNvPr>
          <p:cNvGraphicFramePr>
            <a:graphicFrameLocks noGrp="1"/>
          </p:cNvGraphicFramePr>
          <p:nvPr>
            <p:ph idx="1"/>
            <p:extLst>
              <p:ext uri="{D42A27DB-BD31-4B8C-83A1-F6EECF244321}">
                <p14:modId xmlns:p14="http://schemas.microsoft.com/office/powerpoint/2010/main" val="2323667034"/>
              </p:ext>
            </p:extLst>
          </p:nvPr>
        </p:nvGraphicFramePr>
        <p:xfrm>
          <a:off x="396000" y="972000"/>
          <a:ext cx="8352000" cy="4914000"/>
        </p:xfrm>
        <a:graphic>
          <a:graphicData uri="http://schemas.openxmlformats.org/drawingml/2006/table">
            <a:tbl>
              <a:tblPr firstRow="1"/>
              <a:tblGrid>
                <a:gridCol w="1224000">
                  <a:extLst>
                    <a:ext uri="{9D8B030D-6E8A-4147-A177-3AD203B41FA5}">
                      <a16:colId xmlns:a16="http://schemas.microsoft.com/office/drawing/2014/main" val="3500495570"/>
                    </a:ext>
                  </a:extLst>
                </a:gridCol>
                <a:gridCol w="648000">
                  <a:extLst>
                    <a:ext uri="{9D8B030D-6E8A-4147-A177-3AD203B41FA5}">
                      <a16:colId xmlns:a16="http://schemas.microsoft.com/office/drawing/2014/main" val="1832505755"/>
                    </a:ext>
                  </a:extLst>
                </a:gridCol>
                <a:gridCol w="648000">
                  <a:extLst>
                    <a:ext uri="{9D8B030D-6E8A-4147-A177-3AD203B41FA5}">
                      <a16:colId xmlns:a16="http://schemas.microsoft.com/office/drawing/2014/main" val="2301879135"/>
                    </a:ext>
                  </a:extLst>
                </a:gridCol>
                <a:gridCol w="648000">
                  <a:extLst>
                    <a:ext uri="{9D8B030D-6E8A-4147-A177-3AD203B41FA5}">
                      <a16:colId xmlns:a16="http://schemas.microsoft.com/office/drawing/2014/main" val="571281437"/>
                    </a:ext>
                  </a:extLst>
                </a:gridCol>
                <a:gridCol w="648000">
                  <a:extLst>
                    <a:ext uri="{9D8B030D-6E8A-4147-A177-3AD203B41FA5}">
                      <a16:colId xmlns:a16="http://schemas.microsoft.com/office/drawing/2014/main" val="2582622658"/>
                    </a:ext>
                  </a:extLst>
                </a:gridCol>
                <a:gridCol w="648000">
                  <a:extLst>
                    <a:ext uri="{9D8B030D-6E8A-4147-A177-3AD203B41FA5}">
                      <a16:colId xmlns:a16="http://schemas.microsoft.com/office/drawing/2014/main" val="302027008"/>
                    </a:ext>
                  </a:extLst>
                </a:gridCol>
                <a:gridCol w="648000">
                  <a:extLst>
                    <a:ext uri="{9D8B030D-6E8A-4147-A177-3AD203B41FA5}">
                      <a16:colId xmlns:a16="http://schemas.microsoft.com/office/drawing/2014/main" val="3440210580"/>
                    </a:ext>
                  </a:extLst>
                </a:gridCol>
                <a:gridCol w="648000">
                  <a:extLst>
                    <a:ext uri="{9D8B030D-6E8A-4147-A177-3AD203B41FA5}">
                      <a16:colId xmlns:a16="http://schemas.microsoft.com/office/drawing/2014/main" val="2353029652"/>
                    </a:ext>
                  </a:extLst>
                </a:gridCol>
                <a:gridCol w="648000">
                  <a:extLst>
                    <a:ext uri="{9D8B030D-6E8A-4147-A177-3AD203B41FA5}">
                      <a16:colId xmlns:a16="http://schemas.microsoft.com/office/drawing/2014/main" val="1570866073"/>
                    </a:ext>
                  </a:extLst>
                </a:gridCol>
                <a:gridCol w="648000">
                  <a:extLst>
                    <a:ext uri="{9D8B030D-6E8A-4147-A177-3AD203B41FA5}">
                      <a16:colId xmlns:a16="http://schemas.microsoft.com/office/drawing/2014/main" val="1632507940"/>
                    </a:ext>
                  </a:extLst>
                </a:gridCol>
                <a:gridCol w="648000">
                  <a:extLst>
                    <a:ext uri="{9D8B030D-6E8A-4147-A177-3AD203B41FA5}">
                      <a16:colId xmlns:a16="http://schemas.microsoft.com/office/drawing/2014/main" val="3347701840"/>
                    </a:ext>
                  </a:extLst>
                </a:gridCol>
                <a:gridCol w="648000">
                  <a:extLst>
                    <a:ext uri="{9D8B030D-6E8A-4147-A177-3AD203B41FA5}">
                      <a16:colId xmlns:a16="http://schemas.microsoft.com/office/drawing/2014/main" val="446165152"/>
                    </a:ext>
                  </a:extLst>
                </a:gridCol>
              </a:tblGrid>
              <a:tr h="234000">
                <a:tc>
                  <a:txBody>
                    <a:bodyPr/>
                    <a:lstStyle/>
                    <a:p>
                      <a:pPr marL="18000" algn="l" fontAlgn="b"/>
                      <a:r>
                        <a:rPr lang="fi-FI" sz="1050" b="1" i="0" u="none" strike="noStrike" dirty="0">
                          <a:solidFill>
                            <a:srgbClr val="000000"/>
                          </a:solidFill>
                          <a:effectLst/>
                          <a:latin typeface="Calibri" panose="020F0502020204030204" pitchFamily="34" charset="0"/>
                        </a:rPr>
                        <a:t>Maakunta</a:t>
                      </a:r>
                    </a:p>
                  </a:txBody>
                  <a:tcPr marL="8070" marR="8070" marT="807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2030</a:t>
                      </a:r>
                    </a:p>
                  </a:txBody>
                  <a:tcPr marL="8070" marR="8070" marT="807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2031</a:t>
                      </a:r>
                    </a:p>
                  </a:txBody>
                  <a:tcPr marL="8070" marR="8070" marT="807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2032</a:t>
                      </a:r>
                    </a:p>
                  </a:txBody>
                  <a:tcPr marL="8070" marR="8070" marT="807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2033</a:t>
                      </a:r>
                    </a:p>
                  </a:txBody>
                  <a:tcPr marL="8070" marR="8070" marT="807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2034</a:t>
                      </a:r>
                    </a:p>
                  </a:txBody>
                  <a:tcPr marL="8070" marR="8070" marT="807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2035</a:t>
                      </a:r>
                    </a:p>
                  </a:txBody>
                  <a:tcPr marL="8070" marR="8070" marT="807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2036</a:t>
                      </a:r>
                    </a:p>
                  </a:txBody>
                  <a:tcPr marL="8070" marR="8070" marT="807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2037</a:t>
                      </a:r>
                    </a:p>
                  </a:txBody>
                  <a:tcPr marL="8070" marR="8070" marT="807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2038</a:t>
                      </a:r>
                    </a:p>
                  </a:txBody>
                  <a:tcPr marL="8070" marR="8070" marT="807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2039</a:t>
                      </a:r>
                    </a:p>
                  </a:txBody>
                  <a:tcPr marL="8070" marR="8070" marT="807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2040</a:t>
                      </a:r>
                    </a:p>
                  </a:txBody>
                  <a:tcPr marL="8070" marR="8070" marT="807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388916114"/>
                  </a:ext>
                </a:extLst>
              </a:tr>
              <a:tr h="234000">
                <a:tc>
                  <a:txBody>
                    <a:bodyPr/>
                    <a:lstStyle/>
                    <a:p>
                      <a:pPr marL="18000" algn="l" fontAlgn="b"/>
                      <a:r>
                        <a:rPr lang="fi-FI" sz="1050" b="0" i="0" u="none" strike="noStrike">
                          <a:solidFill>
                            <a:srgbClr val="000000"/>
                          </a:solidFill>
                          <a:effectLst/>
                          <a:latin typeface="Calibri" panose="020F0502020204030204" pitchFamily="34" charset="0"/>
                        </a:rPr>
                        <a:t>Uusimaa</a:t>
                      </a:r>
                    </a:p>
                  </a:txBody>
                  <a:tcPr marL="8070" marR="8070" marT="807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1 826 362</a:t>
                      </a:r>
                    </a:p>
                  </a:txBody>
                  <a:tcPr marL="8070" marR="8070" marT="8070"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1 836 142</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1 845 431</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1 854 222</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1 862 517</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1 870 317</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1 877 608</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1 884 398</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1 890 686</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1 896 521</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1 901 907</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01368012"/>
                  </a:ext>
                </a:extLst>
              </a:tr>
              <a:tr h="234000">
                <a:tc>
                  <a:txBody>
                    <a:bodyPr/>
                    <a:lstStyle/>
                    <a:p>
                      <a:pPr marL="18000" algn="l" fontAlgn="b"/>
                      <a:r>
                        <a:rPr lang="fi-FI" sz="1050" b="0" i="0" u="none" strike="noStrike" dirty="0">
                          <a:solidFill>
                            <a:srgbClr val="000000"/>
                          </a:solidFill>
                          <a:effectLst/>
                          <a:latin typeface="Calibri" panose="020F0502020204030204" pitchFamily="34" charset="0"/>
                        </a:rPr>
                        <a:t>Varsinais-Suomi</a:t>
                      </a:r>
                    </a:p>
                  </a:txBody>
                  <a:tcPr marL="8070" marR="8070" marT="807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486 015</a:t>
                      </a:r>
                    </a:p>
                  </a:txBody>
                  <a:tcPr marL="8070" marR="8070" marT="8070"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486 300</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486 511</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486 612</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486 621</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486 533</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486 336</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486 035</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485 634</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485 138</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484 568</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39089820"/>
                  </a:ext>
                </a:extLst>
              </a:tr>
              <a:tr h="234000">
                <a:tc>
                  <a:txBody>
                    <a:bodyPr/>
                    <a:lstStyle/>
                    <a:p>
                      <a:pPr marL="18000" algn="l" fontAlgn="b"/>
                      <a:r>
                        <a:rPr lang="fi-FI" sz="1050" b="0" i="0" u="none" strike="noStrike" dirty="0">
                          <a:solidFill>
                            <a:srgbClr val="000000"/>
                          </a:solidFill>
                          <a:effectLst/>
                          <a:latin typeface="Calibri" panose="020F0502020204030204" pitchFamily="34" charset="0"/>
                        </a:rPr>
                        <a:t>Satakunta</a:t>
                      </a:r>
                    </a:p>
                  </a:txBody>
                  <a:tcPr marL="8070" marR="8070" marT="807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203 356</a:t>
                      </a:r>
                    </a:p>
                  </a:txBody>
                  <a:tcPr marL="8070" marR="8070" marT="8070"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202 140</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200 926</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199 712</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198 489</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197 283</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196 083</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194 898</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193 721</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192 563</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191 403</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391661966"/>
                  </a:ext>
                </a:extLst>
              </a:tr>
              <a:tr h="234000">
                <a:tc>
                  <a:txBody>
                    <a:bodyPr/>
                    <a:lstStyle/>
                    <a:p>
                      <a:pPr marL="18000" algn="l" fontAlgn="b"/>
                      <a:r>
                        <a:rPr lang="fi-FI" sz="1050" b="0" i="0" u="none" strike="noStrike">
                          <a:solidFill>
                            <a:srgbClr val="000000"/>
                          </a:solidFill>
                          <a:effectLst/>
                          <a:latin typeface="Calibri" panose="020F0502020204030204" pitchFamily="34" charset="0"/>
                        </a:rPr>
                        <a:t>Kanta-Häme</a:t>
                      </a:r>
                    </a:p>
                  </a:txBody>
                  <a:tcPr marL="8070" marR="8070" marT="807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160 969</a:t>
                      </a:r>
                    </a:p>
                  </a:txBody>
                  <a:tcPr marL="8070" marR="8070" marT="8070"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160 217</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159 475</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158 740</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158 019</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157 314</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156 620</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155 940</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155 265</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154 607</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153 955</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98184383"/>
                  </a:ext>
                </a:extLst>
              </a:tr>
              <a:tr h="234000">
                <a:tc>
                  <a:txBody>
                    <a:bodyPr/>
                    <a:lstStyle/>
                    <a:p>
                      <a:pPr marL="18000" algn="l" fontAlgn="b"/>
                      <a:r>
                        <a:rPr lang="fi-FI" sz="1050" b="0" i="0" u="none" strike="noStrike" dirty="0">
                          <a:solidFill>
                            <a:srgbClr val="000000"/>
                          </a:solidFill>
                          <a:effectLst/>
                          <a:latin typeface="Calibri" panose="020F0502020204030204" pitchFamily="34" charset="0"/>
                        </a:rPr>
                        <a:t>Pirkanmaa</a:t>
                      </a:r>
                    </a:p>
                  </a:txBody>
                  <a:tcPr marL="8070" marR="8070" marT="807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537 751</a:t>
                      </a:r>
                    </a:p>
                  </a:txBody>
                  <a:tcPr marL="8070" marR="8070" marT="8070"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538 754</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539 632</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540 389</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541 020</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541 528</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541 894</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542 133</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542 249</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542 263</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542 170</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78158694"/>
                  </a:ext>
                </a:extLst>
              </a:tr>
              <a:tr h="234000">
                <a:tc>
                  <a:txBody>
                    <a:bodyPr/>
                    <a:lstStyle/>
                    <a:p>
                      <a:pPr marL="18000" algn="l" fontAlgn="b"/>
                      <a:r>
                        <a:rPr lang="fi-FI" sz="1050" b="0" i="0" u="none" strike="noStrike">
                          <a:solidFill>
                            <a:srgbClr val="000000"/>
                          </a:solidFill>
                          <a:effectLst/>
                          <a:latin typeface="Calibri" panose="020F0502020204030204" pitchFamily="34" charset="0"/>
                        </a:rPr>
                        <a:t>Päijät-Häme</a:t>
                      </a:r>
                    </a:p>
                  </a:txBody>
                  <a:tcPr marL="8070" marR="8070" marT="807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199 457</a:t>
                      </a:r>
                    </a:p>
                  </a:txBody>
                  <a:tcPr marL="8070" marR="8070" marT="8070"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198 701</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197 924</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197 125</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196 300</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195 475</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194 634</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193 786</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192 930</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192 080</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191 226</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26510967"/>
                  </a:ext>
                </a:extLst>
              </a:tr>
              <a:tr h="234000">
                <a:tc>
                  <a:txBody>
                    <a:bodyPr/>
                    <a:lstStyle/>
                    <a:p>
                      <a:pPr marL="18000" algn="l" fontAlgn="b"/>
                      <a:r>
                        <a:rPr lang="fi-FI" sz="1050" b="0" i="0" u="none" strike="noStrike" dirty="0">
                          <a:solidFill>
                            <a:srgbClr val="000000"/>
                          </a:solidFill>
                          <a:effectLst/>
                          <a:latin typeface="Calibri" panose="020F0502020204030204" pitchFamily="34" charset="0"/>
                        </a:rPr>
                        <a:t>Kymenlaakso</a:t>
                      </a:r>
                    </a:p>
                  </a:txBody>
                  <a:tcPr marL="8070" marR="8070" marT="807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149 736</a:t>
                      </a:r>
                    </a:p>
                  </a:txBody>
                  <a:tcPr marL="8070" marR="8070" marT="8070"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148 482</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147 235</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146 009</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144 789</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143 589</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142 411</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141 259</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140 121</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138 992</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137 871</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43791666"/>
                  </a:ext>
                </a:extLst>
              </a:tr>
              <a:tr h="234000">
                <a:tc>
                  <a:txBody>
                    <a:bodyPr/>
                    <a:lstStyle/>
                    <a:p>
                      <a:pPr marL="18000" algn="l" fontAlgn="b"/>
                      <a:r>
                        <a:rPr lang="fi-FI" sz="1050" b="0" i="0" u="none" strike="noStrike" dirty="0">
                          <a:solidFill>
                            <a:srgbClr val="000000"/>
                          </a:solidFill>
                          <a:effectLst/>
                          <a:latin typeface="Calibri" panose="020F0502020204030204" pitchFamily="34" charset="0"/>
                        </a:rPr>
                        <a:t>Etelä-Karjala</a:t>
                      </a:r>
                    </a:p>
                  </a:txBody>
                  <a:tcPr marL="8070" marR="8070" marT="807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119 419</a:t>
                      </a:r>
                    </a:p>
                  </a:txBody>
                  <a:tcPr marL="8070" marR="8070" marT="8070"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118 694</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117 969</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117 236</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116 515</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115 782</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115 051</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114 321</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113 588</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112 860</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112 138</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34513476"/>
                  </a:ext>
                </a:extLst>
              </a:tr>
              <a:tr h="234000">
                <a:tc>
                  <a:txBody>
                    <a:bodyPr/>
                    <a:lstStyle/>
                    <a:p>
                      <a:pPr marL="18000" algn="l" fontAlgn="b"/>
                      <a:r>
                        <a:rPr lang="fi-FI" sz="1050" b="0" i="0" u="none" strike="noStrike">
                          <a:solidFill>
                            <a:srgbClr val="000000"/>
                          </a:solidFill>
                          <a:effectLst/>
                          <a:latin typeface="Calibri" panose="020F0502020204030204" pitchFamily="34" charset="0"/>
                        </a:rPr>
                        <a:t>Etelä-Savo</a:t>
                      </a:r>
                    </a:p>
                  </a:txBody>
                  <a:tcPr marL="8070" marR="8070" marT="807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120 878</a:t>
                      </a:r>
                    </a:p>
                  </a:txBody>
                  <a:tcPr marL="8070" marR="8070" marT="8070"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119 785</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118 701</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117 629</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116 569</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115 520</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114 487</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113 478</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112 476</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111 501</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110 545</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77154101"/>
                  </a:ext>
                </a:extLst>
              </a:tr>
              <a:tr h="234000">
                <a:tc>
                  <a:txBody>
                    <a:bodyPr/>
                    <a:lstStyle/>
                    <a:p>
                      <a:pPr marL="18000" algn="l" fontAlgn="b"/>
                      <a:r>
                        <a:rPr lang="fi-FI" sz="1050" b="0" i="0" u="none" strike="noStrike" dirty="0">
                          <a:solidFill>
                            <a:srgbClr val="000000"/>
                          </a:solidFill>
                          <a:effectLst/>
                          <a:latin typeface="Calibri" panose="020F0502020204030204" pitchFamily="34" charset="0"/>
                        </a:rPr>
                        <a:t>Pohjois-Savo</a:t>
                      </a:r>
                    </a:p>
                  </a:txBody>
                  <a:tcPr marL="8070" marR="8070" marT="807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9DC06"/>
                    </a:solidFill>
                  </a:tcPr>
                </a:tc>
                <a:tc>
                  <a:txBody>
                    <a:bodyPr/>
                    <a:lstStyle/>
                    <a:p>
                      <a:pPr marL="18000" algn="r" fontAlgn="b"/>
                      <a:r>
                        <a:rPr lang="fi-FI" sz="1050" b="0" i="0" u="none" strike="noStrike" dirty="0">
                          <a:solidFill>
                            <a:srgbClr val="000000"/>
                          </a:solidFill>
                          <a:effectLst/>
                          <a:latin typeface="Calibri" panose="020F0502020204030204" pitchFamily="34" charset="0"/>
                        </a:rPr>
                        <a:t>238 591</a:t>
                      </a:r>
                    </a:p>
                  </a:txBody>
                  <a:tcPr marL="8070" marR="8070" marT="8070"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9DC06"/>
                    </a:solidFill>
                  </a:tcPr>
                </a:tc>
                <a:tc>
                  <a:txBody>
                    <a:bodyPr/>
                    <a:lstStyle/>
                    <a:p>
                      <a:pPr marL="18000" algn="r" fontAlgn="b"/>
                      <a:r>
                        <a:rPr lang="fi-FI" sz="1050" b="0" i="0" u="none" strike="noStrike" dirty="0">
                          <a:solidFill>
                            <a:srgbClr val="000000"/>
                          </a:solidFill>
                          <a:effectLst/>
                          <a:latin typeface="Calibri" panose="020F0502020204030204" pitchFamily="34" charset="0"/>
                        </a:rPr>
                        <a:t>237 587</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9DC06"/>
                    </a:solidFill>
                  </a:tcPr>
                </a:tc>
                <a:tc>
                  <a:txBody>
                    <a:bodyPr/>
                    <a:lstStyle/>
                    <a:p>
                      <a:pPr marL="18000" algn="r" fontAlgn="b"/>
                      <a:r>
                        <a:rPr lang="fi-FI" sz="1050" b="0" i="0" u="none" strike="noStrike" dirty="0">
                          <a:solidFill>
                            <a:srgbClr val="000000"/>
                          </a:solidFill>
                          <a:effectLst/>
                          <a:latin typeface="Calibri" panose="020F0502020204030204" pitchFamily="34" charset="0"/>
                        </a:rPr>
                        <a:t>236 550</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9DC06"/>
                    </a:solidFill>
                  </a:tcPr>
                </a:tc>
                <a:tc>
                  <a:txBody>
                    <a:bodyPr/>
                    <a:lstStyle/>
                    <a:p>
                      <a:pPr marL="18000" algn="r" fontAlgn="b"/>
                      <a:r>
                        <a:rPr lang="fi-FI" sz="1050" b="0" i="0" u="none" strike="noStrike" dirty="0">
                          <a:solidFill>
                            <a:srgbClr val="000000"/>
                          </a:solidFill>
                          <a:effectLst/>
                          <a:latin typeface="Calibri" panose="020F0502020204030204" pitchFamily="34" charset="0"/>
                        </a:rPr>
                        <a:t>235 496</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9DC06"/>
                    </a:solidFill>
                  </a:tcPr>
                </a:tc>
                <a:tc>
                  <a:txBody>
                    <a:bodyPr/>
                    <a:lstStyle/>
                    <a:p>
                      <a:pPr marL="18000" algn="r" fontAlgn="b"/>
                      <a:r>
                        <a:rPr lang="fi-FI" sz="1050" b="0" i="0" u="none" strike="noStrike" dirty="0">
                          <a:solidFill>
                            <a:srgbClr val="000000"/>
                          </a:solidFill>
                          <a:effectLst/>
                          <a:latin typeface="Calibri" panose="020F0502020204030204" pitchFamily="34" charset="0"/>
                        </a:rPr>
                        <a:t>234 402</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9DC06"/>
                    </a:solidFill>
                  </a:tcPr>
                </a:tc>
                <a:tc>
                  <a:txBody>
                    <a:bodyPr/>
                    <a:lstStyle/>
                    <a:p>
                      <a:pPr marL="18000" algn="r" fontAlgn="b"/>
                      <a:r>
                        <a:rPr lang="fi-FI" sz="1050" b="0" i="0" u="none" strike="noStrike" dirty="0">
                          <a:solidFill>
                            <a:srgbClr val="000000"/>
                          </a:solidFill>
                          <a:effectLst/>
                          <a:latin typeface="Calibri" panose="020F0502020204030204" pitchFamily="34" charset="0"/>
                        </a:rPr>
                        <a:t>233 290</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9DC06"/>
                    </a:solidFill>
                  </a:tcPr>
                </a:tc>
                <a:tc>
                  <a:txBody>
                    <a:bodyPr/>
                    <a:lstStyle/>
                    <a:p>
                      <a:pPr marL="18000" algn="r" fontAlgn="b"/>
                      <a:r>
                        <a:rPr lang="fi-FI" sz="1050" b="0" i="0" u="none" strike="noStrike" dirty="0">
                          <a:solidFill>
                            <a:srgbClr val="000000"/>
                          </a:solidFill>
                          <a:effectLst/>
                          <a:latin typeface="Calibri" panose="020F0502020204030204" pitchFamily="34" charset="0"/>
                        </a:rPr>
                        <a:t>232 152</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9DC06"/>
                    </a:solidFill>
                  </a:tcPr>
                </a:tc>
                <a:tc>
                  <a:txBody>
                    <a:bodyPr/>
                    <a:lstStyle/>
                    <a:p>
                      <a:pPr marL="18000" algn="r" fontAlgn="b"/>
                      <a:r>
                        <a:rPr lang="fi-FI" sz="1050" b="0" i="0" u="none" strike="noStrike" dirty="0">
                          <a:solidFill>
                            <a:srgbClr val="000000"/>
                          </a:solidFill>
                          <a:effectLst/>
                          <a:latin typeface="Calibri" panose="020F0502020204030204" pitchFamily="34" charset="0"/>
                        </a:rPr>
                        <a:t>230 987</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9DC06"/>
                    </a:solidFill>
                  </a:tcPr>
                </a:tc>
                <a:tc>
                  <a:txBody>
                    <a:bodyPr/>
                    <a:lstStyle/>
                    <a:p>
                      <a:pPr marL="18000" algn="r" fontAlgn="b"/>
                      <a:r>
                        <a:rPr lang="fi-FI" sz="1050" b="0" i="0" u="none" strike="noStrike" dirty="0">
                          <a:solidFill>
                            <a:srgbClr val="000000"/>
                          </a:solidFill>
                          <a:effectLst/>
                          <a:latin typeface="Calibri" panose="020F0502020204030204" pitchFamily="34" charset="0"/>
                        </a:rPr>
                        <a:t>229 799</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9DC06"/>
                    </a:solidFill>
                  </a:tcPr>
                </a:tc>
                <a:tc>
                  <a:txBody>
                    <a:bodyPr/>
                    <a:lstStyle/>
                    <a:p>
                      <a:pPr marL="18000" algn="r" fontAlgn="b"/>
                      <a:r>
                        <a:rPr lang="fi-FI" sz="1050" b="0" i="0" u="none" strike="noStrike" dirty="0">
                          <a:solidFill>
                            <a:srgbClr val="000000"/>
                          </a:solidFill>
                          <a:effectLst/>
                          <a:latin typeface="Calibri" panose="020F0502020204030204" pitchFamily="34" charset="0"/>
                        </a:rPr>
                        <a:t>228 590</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9DC06"/>
                    </a:solidFill>
                  </a:tcPr>
                </a:tc>
                <a:tc>
                  <a:txBody>
                    <a:bodyPr/>
                    <a:lstStyle/>
                    <a:p>
                      <a:pPr marL="18000" algn="r" fontAlgn="b"/>
                      <a:r>
                        <a:rPr lang="fi-FI" sz="1050" b="0" i="0" u="none" strike="noStrike" dirty="0">
                          <a:solidFill>
                            <a:srgbClr val="000000"/>
                          </a:solidFill>
                          <a:effectLst/>
                          <a:latin typeface="Calibri" panose="020F0502020204030204" pitchFamily="34" charset="0"/>
                        </a:rPr>
                        <a:t>227 362</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9DC06"/>
                    </a:solidFill>
                  </a:tcPr>
                </a:tc>
                <a:extLst>
                  <a:ext uri="{0D108BD9-81ED-4DB2-BD59-A6C34878D82A}">
                    <a16:rowId xmlns:a16="http://schemas.microsoft.com/office/drawing/2014/main" val="657114541"/>
                  </a:ext>
                </a:extLst>
              </a:tr>
              <a:tr h="234000">
                <a:tc>
                  <a:txBody>
                    <a:bodyPr/>
                    <a:lstStyle/>
                    <a:p>
                      <a:pPr marL="18000" algn="l" fontAlgn="b"/>
                      <a:r>
                        <a:rPr lang="fi-FI" sz="1050" b="0" i="0" u="none" strike="noStrike" dirty="0">
                          <a:solidFill>
                            <a:srgbClr val="000000"/>
                          </a:solidFill>
                          <a:effectLst/>
                          <a:latin typeface="Calibri" panose="020F0502020204030204" pitchFamily="34" charset="0"/>
                        </a:rPr>
                        <a:t>Pohjois-Karjala</a:t>
                      </a:r>
                    </a:p>
                  </a:txBody>
                  <a:tcPr marL="8070" marR="8070" marT="807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156 431</a:t>
                      </a:r>
                    </a:p>
                  </a:txBody>
                  <a:tcPr marL="8070" marR="8070" marT="8070"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155 711</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154 970</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154 226</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153 464</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152 681</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151 884</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151 079</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150 255</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149 409</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148 558</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32026461"/>
                  </a:ext>
                </a:extLst>
              </a:tr>
              <a:tr h="234000">
                <a:tc>
                  <a:txBody>
                    <a:bodyPr/>
                    <a:lstStyle/>
                    <a:p>
                      <a:pPr marL="18000" algn="l" fontAlgn="b"/>
                      <a:r>
                        <a:rPr lang="fi-FI" sz="1050" b="0" i="0" u="none" strike="noStrike" dirty="0">
                          <a:solidFill>
                            <a:srgbClr val="000000"/>
                          </a:solidFill>
                          <a:effectLst/>
                          <a:latin typeface="Calibri" panose="020F0502020204030204" pitchFamily="34" charset="0"/>
                        </a:rPr>
                        <a:t>Keski-Suomi</a:t>
                      </a:r>
                    </a:p>
                  </a:txBody>
                  <a:tcPr marL="8070" marR="8070" marT="807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268 509</a:t>
                      </a:r>
                    </a:p>
                  </a:txBody>
                  <a:tcPr marL="8070" marR="8070" marT="8070"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267 951</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267 350</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266 696</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266 017</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265 284</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264 516</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263 706</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262 861</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261 991</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261 106</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59109356"/>
                  </a:ext>
                </a:extLst>
              </a:tr>
              <a:tr h="234000">
                <a:tc>
                  <a:txBody>
                    <a:bodyPr/>
                    <a:lstStyle/>
                    <a:p>
                      <a:pPr marL="18000" algn="l" fontAlgn="b"/>
                      <a:r>
                        <a:rPr lang="fi-FI" sz="1050" b="0" i="0" u="none" strike="noStrike">
                          <a:solidFill>
                            <a:srgbClr val="000000"/>
                          </a:solidFill>
                          <a:effectLst/>
                          <a:latin typeface="Calibri" panose="020F0502020204030204" pitchFamily="34" charset="0"/>
                        </a:rPr>
                        <a:t>Etelä-Pohjanmaa</a:t>
                      </a:r>
                    </a:p>
                  </a:txBody>
                  <a:tcPr marL="8070" marR="8070" marT="807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182 632</a:t>
                      </a:r>
                    </a:p>
                  </a:txBody>
                  <a:tcPr marL="8070" marR="8070" marT="8070"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181 702</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180 786</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179 873</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178 958</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178 035</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177 124</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176 227</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175 337</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174 460</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173 556</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6010057"/>
                  </a:ext>
                </a:extLst>
              </a:tr>
              <a:tr h="234000">
                <a:tc>
                  <a:txBody>
                    <a:bodyPr/>
                    <a:lstStyle/>
                    <a:p>
                      <a:pPr marL="18000" algn="l" fontAlgn="b"/>
                      <a:r>
                        <a:rPr lang="fi-FI" sz="1050" b="0" i="0" u="none" strike="noStrike" dirty="0">
                          <a:solidFill>
                            <a:srgbClr val="000000"/>
                          </a:solidFill>
                          <a:effectLst/>
                          <a:latin typeface="Calibri" panose="020F0502020204030204" pitchFamily="34" charset="0"/>
                        </a:rPr>
                        <a:t>Pohjanmaa</a:t>
                      </a:r>
                    </a:p>
                  </a:txBody>
                  <a:tcPr marL="8070" marR="8070" marT="807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174 432</a:t>
                      </a:r>
                    </a:p>
                  </a:txBody>
                  <a:tcPr marL="8070" marR="8070" marT="8070"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174 137</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173 811</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173 450</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173 061</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172 636</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172 175</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171 694</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171 176</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170 631</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170 072</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50230212"/>
                  </a:ext>
                </a:extLst>
              </a:tr>
              <a:tr h="234000">
                <a:tc>
                  <a:txBody>
                    <a:bodyPr/>
                    <a:lstStyle/>
                    <a:p>
                      <a:pPr marL="18000" algn="l" fontAlgn="b"/>
                      <a:r>
                        <a:rPr lang="fi-FI" sz="1050" b="0" i="0" u="none" strike="noStrike" dirty="0">
                          <a:solidFill>
                            <a:srgbClr val="000000"/>
                          </a:solidFill>
                          <a:effectLst/>
                          <a:latin typeface="Calibri" panose="020F0502020204030204" pitchFamily="34" charset="0"/>
                        </a:rPr>
                        <a:t>Keski-Pohjanmaa</a:t>
                      </a:r>
                    </a:p>
                  </a:txBody>
                  <a:tcPr marL="8070" marR="8070" marT="807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66 002</a:t>
                      </a:r>
                    </a:p>
                  </a:txBody>
                  <a:tcPr marL="8070" marR="8070" marT="8070"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65 739</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65 467</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65 191</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64 904</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64 627</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64 344</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64 060</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63 780</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63 509</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63 230</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16190276"/>
                  </a:ext>
                </a:extLst>
              </a:tr>
              <a:tr h="234000">
                <a:tc>
                  <a:txBody>
                    <a:bodyPr/>
                    <a:lstStyle/>
                    <a:p>
                      <a:pPr marL="18000" algn="l" fontAlgn="b"/>
                      <a:r>
                        <a:rPr lang="fi-FI" sz="1050" b="0" i="0" u="none" strike="noStrike">
                          <a:solidFill>
                            <a:srgbClr val="000000"/>
                          </a:solidFill>
                          <a:effectLst/>
                          <a:latin typeface="Calibri" panose="020F0502020204030204" pitchFamily="34" charset="0"/>
                        </a:rPr>
                        <a:t>Pohjois-Pohjanmaa</a:t>
                      </a:r>
                    </a:p>
                  </a:txBody>
                  <a:tcPr marL="8070" marR="8070" marT="807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410 025</a:t>
                      </a:r>
                    </a:p>
                  </a:txBody>
                  <a:tcPr marL="8070" marR="8070" marT="8070"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409 331</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408 580</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407 763</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406 932</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406 023</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405 069</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404 083</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403 036</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401 942</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400 792</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68429328"/>
                  </a:ext>
                </a:extLst>
              </a:tr>
              <a:tr h="234000">
                <a:tc>
                  <a:txBody>
                    <a:bodyPr/>
                    <a:lstStyle/>
                    <a:p>
                      <a:pPr marL="18000" algn="l" fontAlgn="b"/>
                      <a:r>
                        <a:rPr lang="fi-FI" sz="1050" b="0" i="0" u="none" strike="noStrike" dirty="0">
                          <a:solidFill>
                            <a:srgbClr val="000000"/>
                          </a:solidFill>
                          <a:effectLst/>
                          <a:latin typeface="Calibri" panose="020F0502020204030204" pitchFamily="34" charset="0"/>
                        </a:rPr>
                        <a:t>Kainuu</a:t>
                      </a:r>
                    </a:p>
                  </a:txBody>
                  <a:tcPr marL="8070" marR="8070" marT="807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64 651</a:t>
                      </a:r>
                    </a:p>
                  </a:txBody>
                  <a:tcPr marL="8070" marR="8070" marT="8070"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64 075</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63 497</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62 925</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62 365</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61 814</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61 272</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60 742</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60 222</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59 706</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59 196</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0389556"/>
                  </a:ext>
                </a:extLst>
              </a:tr>
              <a:tr h="234000">
                <a:tc>
                  <a:txBody>
                    <a:bodyPr/>
                    <a:lstStyle/>
                    <a:p>
                      <a:pPr marL="18000" algn="l" fontAlgn="b"/>
                      <a:r>
                        <a:rPr lang="fi-FI" sz="1050" b="0" i="0" u="none" strike="noStrike" dirty="0">
                          <a:solidFill>
                            <a:srgbClr val="000000"/>
                          </a:solidFill>
                          <a:effectLst/>
                          <a:latin typeface="Calibri" panose="020F0502020204030204" pitchFamily="34" charset="0"/>
                        </a:rPr>
                        <a:t>Lappi</a:t>
                      </a:r>
                    </a:p>
                  </a:txBody>
                  <a:tcPr marL="8070" marR="8070" marT="807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168 911</a:t>
                      </a:r>
                    </a:p>
                  </a:txBody>
                  <a:tcPr marL="8070" marR="8070" marT="8070"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168 182</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167 466</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166 747</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166 033</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165 313</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164 613</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163 896</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163 177</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162 444</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161 697</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800573680"/>
                  </a:ext>
                </a:extLst>
              </a:tr>
              <a:tr h="234000">
                <a:tc>
                  <a:txBody>
                    <a:bodyPr/>
                    <a:lstStyle/>
                    <a:p>
                      <a:pPr marL="18000" algn="l" fontAlgn="b"/>
                      <a:r>
                        <a:rPr lang="fi-FI" sz="1050" b="0" i="0" u="none" strike="noStrike" dirty="0">
                          <a:solidFill>
                            <a:srgbClr val="000000"/>
                          </a:solidFill>
                          <a:effectLst/>
                          <a:latin typeface="Calibri" panose="020F0502020204030204" pitchFamily="34" charset="0"/>
                        </a:rPr>
                        <a:t>Ahvenanmaa</a:t>
                      </a:r>
                    </a:p>
                  </a:txBody>
                  <a:tcPr marL="8070" marR="8070" marT="807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32 558</a:t>
                      </a:r>
                    </a:p>
                  </a:txBody>
                  <a:tcPr marL="8070" marR="8070" marT="8070"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32 739</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32 921</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33 100</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33 268</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33 428</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33 583</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33 738</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33 886</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34 040</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34 176</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38639101"/>
                  </a:ext>
                </a:extLst>
              </a:tr>
              <a:tr h="234000">
                <a:tc>
                  <a:txBody>
                    <a:bodyPr/>
                    <a:lstStyle/>
                    <a:p>
                      <a:pPr marL="18000" algn="l" fontAlgn="b"/>
                      <a:r>
                        <a:rPr lang="fi-FI" sz="1050" b="1" i="0" u="none" strike="noStrike" dirty="0">
                          <a:solidFill>
                            <a:srgbClr val="000000"/>
                          </a:solidFill>
                          <a:effectLst/>
                          <a:latin typeface="Calibri" panose="020F0502020204030204" pitchFamily="34" charset="0"/>
                        </a:rPr>
                        <a:t>Koko maa</a:t>
                      </a:r>
                    </a:p>
                  </a:txBody>
                  <a:tcPr marL="8070" marR="8070" marT="807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r" fontAlgn="b"/>
                      <a:r>
                        <a:rPr lang="fi-FI" sz="1050" b="1" i="0" u="none" strike="noStrike" dirty="0">
                          <a:solidFill>
                            <a:srgbClr val="000000"/>
                          </a:solidFill>
                          <a:effectLst/>
                          <a:latin typeface="Calibri" panose="020F0502020204030204" pitchFamily="34" charset="0"/>
                        </a:rPr>
                        <a:t>5 566 685</a:t>
                      </a:r>
                    </a:p>
                  </a:txBody>
                  <a:tcPr marL="8070" marR="8070" marT="8070"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r" fontAlgn="b"/>
                      <a:r>
                        <a:rPr lang="fi-FI" sz="1050" b="1" i="0" u="none" strike="noStrike" dirty="0">
                          <a:solidFill>
                            <a:srgbClr val="000000"/>
                          </a:solidFill>
                          <a:effectLst/>
                          <a:latin typeface="Calibri" panose="020F0502020204030204" pitchFamily="34" charset="0"/>
                        </a:rPr>
                        <a:t>5 566 369</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r" fontAlgn="b"/>
                      <a:r>
                        <a:rPr lang="fi-FI" sz="1050" b="1" i="0" u="none" strike="noStrike" dirty="0">
                          <a:solidFill>
                            <a:srgbClr val="000000"/>
                          </a:solidFill>
                          <a:effectLst/>
                          <a:latin typeface="Calibri" panose="020F0502020204030204" pitchFamily="34" charset="0"/>
                        </a:rPr>
                        <a:t>5 565 202</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r" fontAlgn="b"/>
                      <a:r>
                        <a:rPr lang="fi-FI" sz="1050" b="1" i="0" u="none" strike="noStrike" dirty="0">
                          <a:solidFill>
                            <a:srgbClr val="000000"/>
                          </a:solidFill>
                          <a:effectLst/>
                          <a:latin typeface="Calibri" panose="020F0502020204030204" pitchFamily="34" charset="0"/>
                        </a:rPr>
                        <a:t>5 563 141</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r" fontAlgn="b"/>
                      <a:r>
                        <a:rPr lang="fi-FI" sz="1050" b="1" i="0" u="none" strike="noStrike" dirty="0">
                          <a:solidFill>
                            <a:srgbClr val="000000"/>
                          </a:solidFill>
                          <a:effectLst/>
                          <a:latin typeface="Calibri" panose="020F0502020204030204" pitchFamily="34" charset="0"/>
                        </a:rPr>
                        <a:t>5 560 243</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r" fontAlgn="b"/>
                      <a:r>
                        <a:rPr lang="fi-FI" sz="1050" b="1" i="0" u="none" strike="noStrike" dirty="0">
                          <a:solidFill>
                            <a:srgbClr val="000000"/>
                          </a:solidFill>
                          <a:effectLst/>
                          <a:latin typeface="Calibri" panose="020F0502020204030204" pitchFamily="34" charset="0"/>
                        </a:rPr>
                        <a:t>5 556 472</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r" fontAlgn="b"/>
                      <a:r>
                        <a:rPr lang="fi-FI" sz="1050" b="1" i="0" u="none" strike="noStrike" dirty="0">
                          <a:solidFill>
                            <a:srgbClr val="000000"/>
                          </a:solidFill>
                          <a:effectLst/>
                          <a:latin typeface="Calibri" panose="020F0502020204030204" pitchFamily="34" charset="0"/>
                        </a:rPr>
                        <a:t>5 551 856</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r" fontAlgn="b"/>
                      <a:r>
                        <a:rPr lang="fi-FI" sz="1050" b="1" i="0" u="none" strike="noStrike" dirty="0">
                          <a:solidFill>
                            <a:srgbClr val="000000"/>
                          </a:solidFill>
                          <a:effectLst/>
                          <a:latin typeface="Calibri" panose="020F0502020204030204" pitchFamily="34" charset="0"/>
                        </a:rPr>
                        <a:t>5 546 460</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r" fontAlgn="b"/>
                      <a:r>
                        <a:rPr lang="fi-FI" sz="1050" b="1" i="0" u="none" strike="noStrike" dirty="0">
                          <a:solidFill>
                            <a:srgbClr val="000000"/>
                          </a:solidFill>
                          <a:effectLst/>
                          <a:latin typeface="Calibri" panose="020F0502020204030204" pitchFamily="34" charset="0"/>
                        </a:rPr>
                        <a:t>5 540 199</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r" fontAlgn="b"/>
                      <a:r>
                        <a:rPr lang="fi-FI" sz="1050" b="1" i="0" u="none" strike="noStrike" dirty="0">
                          <a:solidFill>
                            <a:srgbClr val="000000"/>
                          </a:solidFill>
                          <a:effectLst/>
                          <a:latin typeface="Calibri" panose="020F0502020204030204" pitchFamily="34" charset="0"/>
                        </a:rPr>
                        <a:t>5 533 247</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r" fontAlgn="b"/>
                      <a:r>
                        <a:rPr lang="fi-FI" sz="1050" b="1" i="0" u="none" strike="noStrike" dirty="0">
                          <a:solidFill>
                            <a:srgbClr val="000000"/>
                          </a:solidFill>
                          <a:effectLst/>
                          <a:latin typeface="Calibri" panose="020F0502020204030204" pitchFamily="34" charset="0"/>
                        </a:rPr>
                        <a:t>5 525 528</a:t>
                      </a:r>
                    </a:p>
                  </a:txBody>
                  <a:tcPr marL="8070" marR="8070" marT="8070"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549127437"/>
                  </a:ext>
                </a:extLst>
              </a:tr>
            </a:tbl>
          </a:graphicData>
        </a:graphic>
      </p:graphicFrame>
      <p:sp>
        <p:nvSpPr>
          <p:cNvPr id="4" name="Dian numeron paikkamerkki 3">
            <a:extLst>
              <a:ext uri="{FF2B5EF4-FFF2-40B4-BE49-F238E27FC236}">
                <a16:creationId xmlns:a16="http://schemas.microsoft.com/office/drawing/2014/main" id="{D84BDE5F-D586-4F9A-9945-5DA5C2A63B07}"/>
              </a:ext>
            </a:extLst>
          </p:cNvPr>
          <p:cNvSpPr>
            <a:spLocks noGrp="1"/>
          </p:cNvSpPr>
          <p:nvPr>
            <p:ph type="sldNum" sz="quarter" idx="12"/>
          </p:nvPr>
        </p:nvSpPr>
        <p:spPr/>
        <p:txBody>
          <a:bodyPr/>
          <a:lstStyle/>
          <a:p>
            <a:fld id="{6DE6D825-8E97-454B-BEAD-11D13CFBEEFD}" type="slidenum">
              <a:rPr lang="fi-FI" smtClean="0"/>
              <a:pPr/>
              <a:t>32</a:t>
            </a:fld>
            <a:endParaRPr lang="fi-FI" dirty="0"/>
          </a:p>
        </p:txBody>
      </p:sp>
      <p:sp>
        <p:nvSpPr>
          <p:cNvPr id="6" name="Tekstiruutu 5">
            <a:extLst>
              <a:ext uri="{FF2B5EF4-FFF2-40B4-BE49-F238E27FC236}">
                <a16:creationId xmlns:a16="http://schemas.microsoft.com/office/drawing/2014/main" id="{6C85EDCD-BCDD-44D2-84BF-0971E26E0101}"/>
              </a:ext>
            </a:extLst>
          </p:cNvPr>
          <p:cNvSpPr txBox="1"/>
          <p:nvPr/>
        </p:nvSpPr>
        <p:spPr>
          <a:xfrm>
            <a:off x="628650" y="6465882"/>
            <a:ext cx="1091093" cy="215444"/>
          </a:xfrm>
          <a:prstGeom prst="rect">
            <a:avLst/>
          </a:prstGeom>
          <a:noFill/>
        </p:spPr>
        <p:txBody>
          <a:bodyPr wrap="square" rtlCol="0">
            <a:spAutoFit/>
          </a:bodyPr>
          <a:lstStyle/>
          <a:p>
            <a:r>
              <a:rPr lang="fi-FI" sz="800" dirty="0"/>
              <a:t>Lähde: Tilastokeskus</a:t>
            </a:r>
          </a:p>
        </p:txBody>
      </p:sp>
    </p:spTree>
    <p:extLst>
      <p:ext uri="{BB962C8B-B14F-4D97-AF65-F5344CB8AC3E}">
        <p14:creationId xmlns:p14="http://schemas.microsoft.com/office/powerpoint/2010/main" val="26796002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D329611-6A22-4BD8-9BE0-B6762BB46C50}"/>
              </a:ext>
            </a:extLst>
          </p:cNvPr>
          <p:cNvSpPr>
            <a:spLocks noGrp="1"/>
          </p:cNvSpPr>
          <p:nvPr>
            <p:ph type="title"/>
          </p:nvPr>
        </p:nvSpPr>
        <p:spPr>
          <a:xfrm>
            <a:off x="628650" y="0"/>
            <a:ext cx="7886700" cy="748376"/>
          </a:xfrm>
        </p:spPr>
        <p:txBody>
          <a:bodyPr>
            <a:normAutofit fontScale="90000"/>
          </a:bodyPr>
          <a:lstStyle/>
          <a:p>
            <a:pPr algn="ctr"/>
            <a:r>
              <a:rPr lang="fi-FI" dirty="0"/>
              <a:t>Tilastokeskuksen väestöennuste 2021 vuosille 2021–2029</a:t>
            </a:r>
          </a:p>
        </p:txBody>
      </p:sp>
      <p:sp>
        <p:nvSpPr>
          <p:cNvPr id="4" name="Dian numeron paikkamerkki 3">
            <a:extLst>
              <a:ext uri="{FF2B5EF4-FFF2-40B4-BE49-F238E27FC236}">
                <a16:creationId xmlns:a16="http://schemas.microsoft.com/office/drawing/2014/main" id="{D84BDE5F-D586-4F9A-9945-5DA5C2A63B07}"/>
              </a:ext>
            </a:extLst>
          </p:cNvPr>
          <p:cNvSpPr>
            <a:spLocks noGrp="1"/>
          </p:cNvSpPr>
          <p:nvPr>
            <p:ph type="sldNum" sz="quarter" idx="12"/>
          </p:nvPr>
        </p:nvSpPr>
        <p:spPr/>
        <p:txBody>
          <a:bodyPr/>
          <a:lstStyle/>
          <a:p>
            <a:fld id="{6DE6D825-8E97-454B-BEAD-11D13CFBEEFD}" type="slidenum">
              <a:rPr lang="fi-FI" smtClean="0"/>
              <a:pPr/>
              <a:t>33</a:t>
            </a:fld>
            <a:endParaRPr lang="fi-FI" dirty="0"/>
          </a:p>
        </p:txBody>
      </p:sp>
      <p:graphicFrame>
        <p:nvGraphicFramePr>
          <p:cNvPr id="5" name="Taulukko 4">
            <a:extLst>
              <a:ext uri="{FF2B5EF4-FFF2-40B4-BE49-F238E27FC236}">
                <a16:creationId xmlns:a16="http://schemas.microsoft.com/office/drawing/2014/main" id="{BAC694E4-756F-45D9-91CB-41D9CEA43EAC}"/>
              </a:ext>
            </a:extLst>
          </p:cNvPr>
          <p:cNvGraphicFramePr>
            <a:graphicFrameLocks noGrp="1"/>
          </p:cNvGraphicFramePr>
          <p:nvPr>
            <p:extLst>
              <p:ext uri="{D42A27DB-BD31-4B8C-83A1-F6EECF244321}">
                <p14:modId xmlns:p14="http://schemas.microsoft.com/office/powerpoint/2010/main" val="965115983"/>
              </p:ext>
            </p:extLst>
          </p:nvPr>
        </p:nvGraphicFramePr>
        <p:xfrm>
          <a:off x="639000" y="972000"/>
          <a:ext cx="7866000" cy="4914000"/>
        </p:xfrm>
        <a:graphic>
          <a:graphicData uri="http://schemas.openxmlformats.org/drawingml/2006/table">
            <a:tbl>
              <a:tblPr firstRow="1"/>
              <a:tblGrid>
                <a:gridCol w="1386000">
                  <a:extLst>
                    <a:ext uri="{9D8B030D-6E8A-4147-A177-3AD203B41FA5}">
                      <a16:colId xmlns:a16="http://schemas.microsoft.com/office/drawing/2014/main" val="1205879059"/>
                    </a:ext>
                  </a:extLst>
                </a:gridCol>
                <a:gridCol w="720000">
                  <a:extLst>
                    <a:ext uri="{9D8B030D-6E8A-4147-A177-3AD203B41FA5}">
                      <a16:colId xmlns:a16="http://schemas.microsoft.com/office/drawing/2014/main" val="99765373"/>
                    </a:ext>
                  </a:extLst>
                </a:gridCol>
                <a:gridCol w="720000">
                  <a:extLst>
                    <a:ext uri="{9D8B030D-6E8A-4147-A177-3AD203B41FA5}">
                      <a16:colId xmlns:a16="http://schemas.microsoft.com/office/drawing/2014/main" val="3935711215"/>
                    </a:ext>
                  </a:extLst>
                </a:gridCol>
                <a:gridCol w="720000">
                  <a:extLst>
                    <a:ext uri="{9D8B030D-6E8A-4147-A177-3AD203B41FA5}">
                      <a16:colId xmlns:a16="http://schemas.microsoft.com/office/drawing/2014/main" val="2937987265"/>
                    </a:ext>
                  </a:extLst>
                </a:gridCol>
                <a:gridCol w="720000">
                  <a:extLst>
                    <a:ext uri="{9D8B030D-6E8A-4147-A177-3AD203B41FA5}">
                      <a16:colId xmlns:a16="http://schemas.microsoft.com/office/drawing/2014/main" val="2784553969"/>
                    </a:ext>
                  </a:extLst>
                </a:gridCol>
                <a:gridCol w="720000">
                  <a:extLst>
                    <a:ext uri="{9D8B030D-6E8A-4147-A177-3AD203B41FA5}">
                      <a16:colId xmlns:a16="http://schemas.microsoft.com/office/drawing/2014/main" val="2323811491"/>
                    </a:ext>
                  </a:extLst>
                </a:gridCol>
                <a:gridCol w="720000">
                  <a:extLst>
                    <a:ext uri="{9D8B030D-6E8A-4147-A177-3AD203B41FA5}">
                      <a16:colId xmlns:a16="http://schemas.microsoft.com/office/drawing/2014/main" val="3646316608"/>
                    </a:ext>
                  </a:extLst>
                </a:gridCol>
                <a:gridCol w="720000">
                  <a:extLst>
                    <a:ext uri="{9D8B030D-6E8A-4147-A177-3AD203B41FA5}">
                      <a16:colId xmlns:a16="http://schemas.microsoft.com/office/drawing/2014/main" val="3432220849"/>
                    </a:ext>
                  </a:extLst>
                </a:gridCol>
                <a:gridCol w="720000">
                  <a:extLst>
                    <a:ext uri="{9D8B030D-6E8A-4147-A177-3AD203B41FA5}">
                      <a16:colId xmlns:a16="http://schemas.microsoft.com/office/drawing/2014/main" val="3922021362"/>
                    </a:ext>
                  </a:extLst>
                </a:gridCol>
                <a:gridCol w="720000">
                  <a:extLst>
                    <a:ext uri="{9D8B030D-6E8A-4147-A177-3AD203B41FA5}">
                      <a16:colId xmlns:a16="http://schemas.microsoft.com/office/drawing/2014/main" val="1551135181"/>
                    </a:ext>
                  </a:extLst>
                </a:gridCol>
              </a:tblGrid>
              <a:tr h="234000">
                <a:tc>
                  <a:txBody>
                    <a:bodyPr/>
                    <a:lstStyle/>
                    <a:p>
                      <a:pPr marL="18000" algn="l" fontAlgn="b"/>
                      <a:r>
                        <a:rPr lang="fi-FI" sz="1050" b="1" i="0" u="none" strike="noStrike" dirty="0">
                          <a:solidFill>
                            <a:srgbClr val="000000"/>
                          </a:solidFill>
                          <a:effectLst/>
                          <a:latin typeface="Calibri" panose="020F0502020204030204" pitchFamily="34" charset="0"/>
                        </a:rPr>
                        <a:t>Maakunta</a:t>
                      </a:r>
                    </a:p>
                  </a:txBody>
                  <a:tcPr marL="6350" marR="6350" marT="635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2021</a:t>
                      </a:r>
                    </a:p>
                  </a:txBody>
                  <a:tcPr marL="6350" marR="6350" marT="635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2022</a:t>
                      </a:r>
                    </a:p>
                  </a:txBody>
                  <a:tcPr marL="6350" marR="6350" marT="635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2023</a:t>
                      </a:r>
                    </a:p>
                  </a:txBody>
                  <a:tcPr marL="6350" marR="6350" marT="635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2024</a:t>
                      </a:r>
                    </a:p>
                  </a:txBody>
                  <a:tcPr marL="6350" marR="6350" marT="635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2025</a:t>
                      </a:r>
                    </a:p>
                  </a:txBody>
                  <a:tcPr marL="6350" marR="6350" marT="635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2026</a:t>
                      </a:r>
                    </a:p>
                  </a:txBody>
                  <a:tcPr marL="6350" marR="6350" marT="635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2027</a:t>
                      </a:r>
                    </a:p>
                  </a:txBody>
                  <a:tcPr marL="6350" marR="6350" marT="635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2028</a:t>
                      </a:r>
                    </a:p>
                  </a:txBody>
                  <a:tcPr marL="6350" marR="6350" marT="635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2029</a:t>
                      </a:r>
                    </a:p>
                  </a:txBody>
                  <a:tcPr marL="6350" marR="6350" marT="635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946388093"/>
                  </a:ext>
                </a:extLst>
              </a:tr>
              <a:tr h="234000">
                <a:tc>
                  <a:txBody>
                    <a:bodyPr/>
                    <a:lstStyle/>
                    <a:p>
                      <a:pPr marL="18000" algn="l" fontAlgn="b"/>
                      <a:r>
                        <a:rPr lang="fi-FI" sz="1050" b="0" i="0" u="none" strike="noStrike" dirty="0">
                          <a:solidFill>
                            <a:srgbClr val="000000"/>
                          </a:solidFill>
                          <a:effectLst/>
                          <a:latin typeface="Calibri" panose="020F0502020204030204" pitchFamily="34" charset="0"/>
                        </a:rPr>
                        <a:t>Uusimaa</a:t>
                      </a:r>
                    </a:p>
                  </a:txBody>
                  <a:tcPr marL="6350" marR="6350" marT="635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1 720 405</a:t>
                      </a:r>
                    </a:p>
                  </a:txBody>
                  <a:tcPr marL="6350" marR="6350" marT="6350"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1 735 310</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1 749 771</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1 763 768</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1 777 239</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1 790 192</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1 802 610</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1 814 494</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1 825 902</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01869959"/>
                  </a:ext>
                </a:extLst>
              </a:tr>
              <a:tr h="234000">
                <a:tc>
                  <a:txBody>
                    <a:bodyPr/>
                    <a:lstStyle/>
                    <a:p>
                      <a:pPr marL="18000" algn="l" fontAlgn="b"/>
                      <a:r>
                        <a:rPr lang="fi-FI" sz="1050" b="0" i="0" u="none" strike="noStrike" dirty="0">
                          <a:solidFill>
                            <a:srgbClr val="000000"/>
                          </a:solidFill>
                          <a:effectLst/>
                          <a:latin typeface="Calibri" panose="020F0502020204030204" pitchFamily="34" charset="0"/>
                        </a:rPr>
                        <a:t>Varsinais-Suomi</a:t>
                      </a:r>
                    </a:p>
                  </a:txBody>
                  <a:tcPr marL="6350" marR="6350" marT="635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482 880</a:t>
                      </a:r>
                    </a:p>
                  </a:txBody>
                  <a:tcPr marL="6350" marR="6350" marT="6350"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483 954</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485 013</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486 055</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487 089</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488 097</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489 074</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489 995</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490 852</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69520590"/>
                  </a:ext>
                </a:extLst>
              </a:tr>
              <a:tr h="234000">
                <a:tc>
                  <a:txBody>
                    <a:bodyPr/>
                    <a:lstStyle/>
                    <a:p>
                      <a:pPr marL="18000" algn="l" fontAlgn="b"/>
                      <a:r>
                        <a:rPr lang="fi-FI" sz="1050" b="0" i="0" u="none" strike="noStrike" dirty="0">
                          <a:solidFill>
                            <a:srgbClr val="000000"/>
                          </a:solidFill>
                          <a:effectLst/>
                          <a:latin typeface="Calibri" panose="020F0502020204030204" pitchFamily="34" charset="0"/>
                        </a:rPr>
                        <a:t>Satakunta</a:t>
                      </a:r>
                    </a:p>
                  </a:txBody>
                  <a:tcPr marL="6350" marR="6350" marT="635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214 037</a:t>
                      </a:r>
                    </a:p>
                  </a:txBody>
                  <a:tcPr marL="6350" marR="6350" marT="6350"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212 567</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211 121</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209 704</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208 307</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206 923</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205 567</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204 228</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202 892</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19666616"/>
                  </a:ext>
                </a:extLst>
              </a:tr>
              <a:tr h="234000">
                <a:tc>
                  <a:txBody>
                    <a:bodyPr/>
                    <a:lstStyle/>
                    <a:p>
                      <a:pPr marL="18000" algn="l" fontAlgn="b"/>
                      <a:r>
                        <a:rPr lang="fi-FI" sz="1050" b="0" i="0" u="none" strike="noStrike" dirty="0">
                          <a:solidFill>
                            <a:srgbClr val="000000"/>
                          </a:solidFill>
                          <a:effectLst/>
                          <a:latin typeface="Calibri" panose="020F0502020204030204" pitchFamily="34" charset="0"/>
                        </a:rPr>
                        <a:t>Kanta-Häme</a:t>
                      </a:r>
                    </a:p>
                  </a:txBody>
                  <a:tcPr marL="6350" marR="6350" marT="635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169 954</a:t>
                      </a:r>
                    </a:p>
                  </a:txBody>
                  <a:tcPr marL="6350" marR="6350" marT="6350"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169 268</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168 626</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167 997</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167 381</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166 772</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166 170</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165 568</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164 972</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62729546"/>
                  </a:ext>
                </a:extLst>
              </a:tr>
              <a:tr h="234000">
                <a:tc>
                  <a:txBody>
                    <a:bodyPr/>
                    <a:lstStyle/>
                    <a:p>
                      <a:pPr marL="18000" algn="l" fontAlgn="b"/>
                      <a:r>
                        <a:rPr lang="fi-FI" sz="1050" b="0" i="0" u="none" strike="noStrike" dirty="0">
                          <a:solidFill>
                            <a:srgbClr val="000000"/>
                          </a:solidFill>
                          <a:effectLst/>
                          <a:latin typeface="Calibri" panose="020F0502020204030204" pitchFamily="34" charset="0"/>
                        </a:rPr>
                        <a:t>Pirkanmaa</a:t>
                      </a:r>
                    </a:p>
                  </a:txBody>
                  <a:tcPr marL="6350" marR="6350" marT="635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526 118</a:t>
                      </a:r>
                    </a:p>
                  </a:txBody>
                  <a:tcPr marL="6350" marR="6350" marT="6350"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528 912</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531 569</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534 089</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536 491</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538 784</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540 954</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543 005</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544 962</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34398471"/>
                  </a:ext>
                </a:extLst>
              </a:tr>
              <a:tr h="234000">
                <a:tc>
                  <a:txBody>
                    <a:bodyPr/>
                    <a:lstStyle/>
                    <a:p>
                      <a:pPr marL="18000" algn="l" fontAlgn="b"/>
                      <a:r>
                        <a:rPr lang="fi-FI" sz="1050" b="0" i="0" u="none" strike="noStrike" dirty="0">
                          <a:solidFill>
                            <a:srgbClr val="000000"/>
                          </a:solidFill>
                          <a:effectLst/>
                          <a:latin typeface="Calibri" panose="020F0502020204030204" pitchFamily="34" charset="0"/>
                        </a:rPr>
                        <a:t>Päijät-Häme</a:t>
                      </a:r>
                    </a:p>
                  </a:txBody>
                  <a:tcPr marL="6350" marR="6350" marT="635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205 293</a:t>
                      </a:r>
                    </a:p>
                  </a:txBody>
                  <a:tcPr marL="6350" marR="6350" marT="6350"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204 716</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204 141</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203 560</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202 967</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202 378</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201 786</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201 173</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200 556</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14804398"/>
                  </a:ext>
                </a:extLst>
              </a:tr>
              <a:tr h="234000">
                <a:tc>
                  <a:txBody>
                    <a:bodyPr/>
                    <a:lstStyle/>
                    <a:p>
                      <a:pPr marL="18000" algn="l" fontAlgn="b"/>
                      <a:r>
                        <a:rPr lang="fi-FI" sz="1050" b="0" i="0" u="none" strike="noStrike" dirty="0">
                          <a:solidFill>
                            <a:srgbClr val="000000"/>
                          </a:solidFill>
                          <a:effectLst/>
                          <a:latin typeface="Calibri" panose="020F0502020204030204" pitchFamily="34" charset="0"/>
                        </a:rPr>
                        <a:t>Kymenlaakso</a:t>
                      </a:r>
                    </a:p>
                  </a:txBody>
                  <a:tcPr marL="6350" marR="6350" marT="635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161 229</a:t>
                      </a:r>
                    </a:p>
                  </a:txBody>
                  <a:tcPr marL="6350" marR="6350" marT="6350"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159 595</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158 008</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156 461</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154 971</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153 523</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152 113</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150 730</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149 367</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80817464"/>
                  </a:ext>
                </a:extLst>
              </a:tr>
              <a:tr h="234000">
                <a:tc>
                  <a:txBody>
                    <a:bodyPr/>
                    <a:lstStyle/>
                    <a:p>
                      <a:pPr marL="18000" algn="l" fontAlgn="b"/>
                      <a:r>
                        <a:rPr lang="fi-FI" sz="1050" b="0" i="0" u="none" strike="noStrike" dirty="0">
                          <a:solidFill>
                            <a:srgbClr val="000000"/>
                          </a:solidFill>
                          <a:effectLst/>
                          <a:latin typeface="Calibri" panose="020F0502020204030204" pitchFamily="34" charset="0"/>
                        </a:rPr>
                        <a:t>Etelä-Karjala</a:t>
                      </a:r>
                    </a:p>
                  </a:txBody>
                  <a:tcPr marL="6350" marR="6350" marT="635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126 195</a:t>
                      </a:r>
                    </a:p>
                  </a:txBody>
                  <a:tcPr marL="6350" marR="6350" marT="6350"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125 381</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124 591</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123 835</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123 094</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122 360</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121 645</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120 951</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120 272</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380094843"/>
                  </a:ext>
                </a:extLst>
              </a:tr>
              <a:tr h="234000">
                <a:tc>
                  <a:txBody>
                    <a:bodyPr/>
                    <a:lstStyle/>
                    <a:p>
                      <a:pPr marL="18000" algn="l" fontAlgn="b"/>
                      <a:r>
                        <a:rPr lang="fi-FI" sz="1050" b="0" i="0" u="none" strike="noStrike">
                          <a:solidFill>
                            <a:srgbClr val="000000"/>
                          </a:solidFill>
                          <a:effectLst/>
                          <a:latin typeface="Calibri" panose="020F0502020204030204" pitchFamily="34" charset="0"/>
                        </a:rPr>
                        <a:t>Etelä-Savo</a:t>
                      </a:r>
                    </a:p>
                  </a:txBody>
                  <a:tcPr marL="6350" marR="6350" marT="635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131 025</a:t>
                      </a:r>
                    </a:p>
                  </a:txBody>
                  <a:tcPr marL="6350" marR="6350" marT="6350"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129 368</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127 790</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126 273</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124 814</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123 403</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122 048</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120 728</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119 446</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53074757"/>
                  </a:ext>
                </a:extLst>
              </a:tr>
              <a:tr h="234000">
                <a:tc>
                  <a:txBody>
                    <a:bodyPr/>
                    <a:lstStyle/>
                    <a:p>
                      <a:pPr marL="18000" algn="l" fontAlgn="b"/>
                      <a:r>
                        <a:rPr lang="fi-FI" sz="1050" b="0" i="0" u="none" strike="noStrike" dirty="0">
                          <a:solidFill>
                            <a:srgbClr val="000000"/>
                          </a:solidFill>
                          <a:effectLst/>
                          <a:latin typeface="Calibri" panose="020F0502020204030204" pitchFamily="34" charset="0"/>
                        </a:rPr>
                        <a:t>Pohjois-Savo</a:t>
                      </a:r>
                    </a:p>
                  </a:txBody>
                  <a:tcPr marL="6350" marR="6350" marT="635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solidFill>
                  </a:tcPr>
                </a:tc>
                <a:tc>
                  <a:txBody>
                    <a:bodyPr/>
                    <a:lstStyle/>
                    <a:p>
                      <a:pPr marL="18000" algn="r" fontAlgn="b"/>
                      <a:r>
                        <a:rPr lang="fi-FI" sz="1050" b="0" i="0" u="none" strike="noStrike" dirty="0">
                          <a:solidFill>
                            <a:srgbClr val="000000"/>
                          </a:solidFill>
                          <a:effectLst/>
                          <a:latin typeface="Calibri" panose="020F0502020204030204" pitchFamily="34" charset="0"/>
                        </a:rPr>
                        <a:t>247 445</a:t>
                      </a:r>
                    </a:p>
                  </a:txBody>
                  <a:tcPr marL="6350" marR="6350" marT="6350"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solidFill>
                  </a:tcPr>
                </a:tc>
                <a:tc>
                  <a:txBody>
                    <a:bodyPr/>
                    <a:lstStyle/>
                    <a:p>
                      <a:pPr marL="18000" algn="r" fontAlgn="b"/>
                      <a:r>
                        <a:rPr lang="fi-FI" sz="1050" b="0" i="0" u="none" strike="noStrike" dirty="0">
                          <a:solidFill>
                            <a:srgbClr val="000000"/>
                          </a:solidFill>
                          <a:effectLst/>
                          <a:latin typeface="Calibri" panose="020F0502020204030204" pitchFamily="34" charset="0"/>
                        </a:rPr>
                        <a:t>246 557</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solidFill>
                  </a:tcPr>
                </a:tc>
                <a:tc>
                  <a:txBody>
                    <a:bodyPr/>
                    <a:lstStyle/>
                    <a:p>
                      <a:pPr marL="18000" algn="r" fontAlgn="b"/>
                      <a:r>
                        <a:rPr lang="fi-FI" sz="1050" b="0" i="0" u="none" strike="noStrike" dirty="0">
                          <a:solidFill>
                            <a:srgbClr val="000000"/>
                          </a:solidFill>
                          <a:effectLst/>
                          <a:latin typeface="Calibri" panose="020F0502020204030204" pitchFamily="34" charset="0"/>
                        </a:rPr>
                        <a:t>245 687</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solidFill>
                  </a:tcPr>
                </a:tc>
                <a:tc>
                  <a:txBody>
                    <a:bodyPr/>
                    <a:lstStyle/>
                    <a:p>
                      <a:pPr marL="18000" algn="r" fontAlgn="b"/>
                      <a:r>
                        <a:rPr lang="fi-FI" sz="1050" b="0" i="0" u="none" strike="noStrike" dirty="0">
                          <a:solidFill>
                            <a:srgbClr val="000000"/>
                          </a:solidFill>
                          <a:effectLst/>
                          <a:latin typeface="Calibri" panose="020F0502020204030204" pitchFamily="34" charset="0"/>
                        </a:rPr>
                        <a:t>244 837</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solidFill>
                  </a:tcPr>
                </a:tc>
                <a:tc>
                  <a:txBody>
                    <a:bodyPr/>
                    <a:lstStyle/>
                    <a:p>
                      <a:pPr marL="18000" algn="r" fontAlgn="b"/>
                      <a:r>
                        <a:rPr lang="fi-FI" sz="1050" b="0" i="0" u="none" strike="noStrike" dirty="0">
                          <a:solidFill>
                            <a:srgbClr val="000000"/>
                          </a:solidFill>
                          <a:effectLst/>
                          <a:latin typeface="Calibri" panose="020F0502020204030204" pitchFamily="34" charset="0"/>
                        </a:rPr>
                        <a:t>243 993</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solidFill>
                  </a:tcPr>
                </a:tc>
                <a:tc>
                  <a:txBody>
                    <a:bodyPr/>
                    <a:lstStyle/>
                    <a:p>
                      <a:pPr marL="18000" algn="r" fontAlgn="b"/>
                      <a:r>
                        <a:rPr lang="fi-FI" sz="1050" b="0" i="0" u="none" strike="noStrike" dirty="0">
                          <a:solidFill>
                            <a:srgbClr val="000000"/>
                          </a:solidFill>
                          <a:effectLst/>
                          <a:latin typeface="Calibri" panose="020F0502020204030204" pitchFamily="34" charset="0"/>
                        </a:rPr>
                        <a:t>243 160</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solidFill>
                  </a:tcPr>
                </a:tc>
                <a:tc>
                  <a:txBody>
                    <a:bodyPr/>
                    <a:lstStyle/>
                    <a:p>
                      <a:pPr marL="18000" algn="r" fontAlgn="b"/>
                      <a:r>
                        <a:rPr lang="fi-FI" sz="1050" b="0" i="0" u="none" strike="noStrike" dirty="0">
                          <a:solidFill>
                            <a:srgbClr val="000000"/>
                          </a:solidFill>
                          <a:effectLst/>
                          <a:latin typeface="Calibri" panose="020F0502020204030204" pitchFamily="34" charset="0"/>
                        </a:rPr>
                        <a:t>242 345</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solidFill>
                  </a:tcPr>
                </a:tc>
                <a:tc>
                  <a:txBody>
                    <a:bodyPr/>
                    <a:lstStyle/>
                    <a:p>
                      <a:pPr marL="18000" algn="r" fontAlgn="b"/>
                      <a:r>
                        <a:rPr lang="fi-FI" sz="1050" b="0" i="0" u="none" strike="noStrike" dirty="0">
                          <a:solidFill>
                            <a:srgbClr val="000000"/>
                          </a:solidFill>
                          <a:effectLst/>
                          <a:latin typeface="Calibri" panose="020F0502020204030204" pitchFamily="34" charset="0"/>
                        </a:rPr>
                        <a:t>241 518</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solidFill>
                  </a:tcPr>
                </a:tc>
                <a:tc>
                  <a:txBody>
                    <a:bodyPr/>
                    <a:lstStyle/>
                    <a:p>
                      <a:pPr marL="18000" algn="r" fontAlgn="b"/>
                      <a:r>
                        <a:rPr lang="fi-FI" sz="1050" b="0" i="0" u="none" strike="noStrike" dirty="0">
                          <a:solidFill>
                            <a:srgbClr val="000000"/>
                          </a:solidFill>
                          <a:effectLst/>
                          <a:latin typeface="Calibri" panose="020F0502020204030204" pitchFamily="34" charset="0"/>
                        </a:rPr>
                        <a:t>240 685</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solidFill>
                  </a:tcPr>
                </a:tc>
                <a:extLst>
                  <a:ext uri="{0D108BD9-81ED-4DB2-BD59-A6C34878D82A}">
                    <a16:rowId xmlns:a16="http://schemas.microsoft.com/office/drawing/2014/main" val="1951404085"/>
                  </a:ext>
                </a:extLst>
              </a:tr>
              <a:tr h="234000">
                <a:tc>
                  <a:txBody>
                    <a:bodyPr/>
                    <a:lstStyle/>
                    <a:p>
                      <a:pPr marL="18000" algn="l" fontAlgn="b"/>
                      <a:r>
                        <a:rPr lang="fi-FI" sz="1050" b="0" i="0" u="none" strike="noStrike" dirty="0">
                          <a:solidFill>
                            <a:srgbClr val="000000"/>
                          </a:solidFill>
                          <a:effectLst/>
                          <a:latin typeface="Calibri" panose="020F0502020204030204" pitchFamily="34" charset="0"/>
                        </a:rPr>
                        <a:t>Pohjois-Karjala</a:t>
                      </a:r>
                    </a:p>
                  </a:txBody>
                  <a:tcPr marL="6350" marR="6350" marT="635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162 729</a:t>
                      </a:r>
                    </a:p>
                  </a:txBody>
                  <a:tcPr marL="6350" marR="6350" marT="6350"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161 827</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160 951</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160 107</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159 283</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158 473</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157 686</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156 903</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156 139</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4409956"/>
                  </a:ext>
                </a:extLst>
              </a:tr>
              <a:tr h="234000">
                <a:tc>
                  <a:txBody>
                    <a:bodyPr/>
                    <a:lstStyle/>
                    <a:p>
                      <a:pPr marL="18000" algn="l" fontAlgn="b"/>
                      <a:r>
                        <a:rPr lang="fi-FI" sz="1050" b="0" i="0" u="none" strike="noStrike">
                          <a:solidFill>
                            <a:srgbClr val="000000"/>
                          </a:solidFill>
                          <a:effectLst/>
                          <a:latin typeface="Calibri" panose="020F0502020204030204" pitchFamily="34" charset="0"/>
                        </a:rPr>
                        <a:t>Keski-Suomi</a:t>
                      </a:r>
                    </a:p>
                  </a:txBody>
                  <a:tcPr marL="6350" marR="6350" marT="635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272 553</a:t>
                      </a:r>
                    </a:p>
                  </a:txBody>
                  <a:tcPr marL="6350" marR="6350" marT="6350"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272 300</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272 014</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271 713</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271 396</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271 032</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270 644</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270 226</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269 775</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52851040"/>
                  </a:ext>
                </a:extLst>
              </a:tr>
              <a:tr h="234000">
                <a:tc>
                  <a:txBody>
                    <a:bodyPr/>
                    <a:lstStyle/>
                    <a:p>
                      <a:pPr marL="18000" algn="l" fontAlgn="b"/>
                      <a:r>
                        <a:rPr lang="fi-FI" sz="1050" b="0" i="0" u="none" strike="noStrike">
                          <a:solidFill>
                            <a:srgbClr val="000000"/>
                          </a:solidFill>
                          <a:effectLst/>
                          <a:latin typeface="Calibri" panose="020F0502020204030204" pitchFamily="34" charset="0"/>
                        </a:rPr>
                        <a:t>Etelä-Pohjanmaa</a:t>
                      </a:r>
                    </a:p>
                  </a:txBody>
                  <a:tcPr marL="6350" marR="6350" marT="635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191 250</a:t>
                      </a:r>
                    </a:p>
                  </a:txBody>
                  <a:tcPr marL="6350" marR="6350" marT="6350"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190 296</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189 370</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188 439</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187 523</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186 609</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185 701</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184 780</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183 854</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03623843"/>
                  </a:ext>
                </a:extLst>
              </a:tr>
              <a:tr h="234000">
                <a:tc>
                  <a:txBody>
                    <a:bodyPr/>
                    <a:lstStyle/>
                    <a:p>
                      <a:pPr marL="18000" algn="l" fontAlgn="b"/>
                      <a:r>
                        <a:rPr lang="fi-FI" sz="1050" b="0" i="0" u="none" strike="noStrike" dirty="0">
                          <a:solidFill>
                            <a:srgbClr val="000000"/>
                          </a:solidFill>
                          <a:effectLst/>
                          <a:latin typeface="Calibri" panose="020F0502020204030204" pitchFamily="34" charset="0"/>
                        </a:rPr>
                        <a:t>Pohjanmaa</a:t>
                      </a:r>
                    </a:p>
                  </a:txBody>
                  <a:tcPr marL="6350" marR="6350" marT="635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175 863</a:t>
                      </a:r>
                    </a:p>
                  </a:txBody>
                  <a:tcPr marL="6350" marR="6350" marT="6350"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175 659</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175 453</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175 246</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175 030</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174 803</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174 561</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174 289</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173 998</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86990313"/>
                  </a:ext>
                </a:extLst>
              </a:tr>
              <a:tr h="234000">
                <a:tc>
                  <a:txBody>
                    <a:bodyPr/>
                    <a:lstStyle/>
                    <a:p>
                      <a:pPr marL="18000" algn="l" fontAlgn="b"/>
                      <a:r>
                        <a:rPr lang="fi-FI" sz="1050" b="0" i="0" u="none" strike="noStrike">
                          <a:solidFill>
                            <a:srgbClr val="000000"/>
                          </a:solidFill>
                          <a:effectLst/>
                          <a:latin typeface="Calibri" panose="020F0502020204030204" pitchFamily="34" charset="0"/>
                        </a:rPr>
                        <a:t>Keski-Pohjanmaa</a:t>
                      </a:r>
                    </a:p>
                  </a:txBody>
                  <a:tcPr marL="6350" marR="6350" marT="635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67 788</a:t>
                      </a:r>
                    </a:p>
                  </a:txBody>
                  <a:tcPr marL="6350" marR="6350" marT="6350"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67 545</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67 301</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67 052</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66 783</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66 512</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66 240</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65 957</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65 660</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519889703"/>
                  </a:ext>
                </a:extLst>
              </a:tr>
              <a:tr h="234000">
                <a:tc>
                  <a:txBody>
                    <a:bodyPr/>
                    <a:lstStyle/>
                    <a:p>
                      <a:pPr marL="18000" algn="l" fontAlgn="b"/>
                      <a:r>
                        <a:rPr lang="fi-FI" sz="1050" b="0" i="0" u="none" strike="noStrike" dirty="0">
                          <a:solidFill>
                            <a:srgbClr val="000000"/>
                          </a:solidFill>
                          <a:effectLst/>
                          <a:latin typeface="Calibri" panose="020F0502020204030204" pitchFamily="34" charset="0"/>
                        </a:rPr>
                        <a:t>Pohjois-Pohjanmaa</a:t>
                      </a:r>
                    </a:p>
                  </a:txBody>
                  <a:tcPr marL="6350" marR="6350" marT="635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414 929</a:t>
                      </a:r>
                    </a:p>
                  </a:txBody>
                  <a:tcPr marL="6350" marR="6350" marT="6350"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415 685</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416 325</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416 845</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417 281</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417 618</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417 890</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418 091</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418 235</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73156992"/>
                  </a:ext>
                </a:extLst>
              </a:tr>
              <a:tr h="234000">
                <a:tc>
                  <a:txBody>
                    <a:bodyPr/>
                    <a:lstStyle/>
                    <a:p>
                      <a:pPr marL="18000" algn="l" fontAlgn="b"/>
                      <a:r>
                        <a:rPr lang="fi-FI" sz="1050" b="0" i="0" u="none" strike="noStrike">
                          <a:solidFill>
                            <a:srgbClr val="000000"/>
                          </a:solidFill>
                          <a:effectLst/>
                          <a:latin typeface="Calibri" panose="020F0502020204030204" pitchFamily="34" charset="0"/>
                        </a:rPr>
                        <a:t>Kainuu</a:t>
                      </a:r>
                    </a:p>
                  </a:txBody>
                  <a:tcPr marL="6350" marR="6350" marT="635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71 002</a:t>
                      </a:r>
                    </a:p>
                  </a:txBody>
                  <a:tcPr marL="6350" marR="6350" marT="6350"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70 332</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69 684</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69 046</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68 430</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67 819</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67 223</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66 638</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66 059</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93526217"/>
                  </a:ext>
                </a:extLst>
              </a:tr>
              <a:tr h="234000">
                <a:tc>
                  <a:txBody>
                    <a:bodyPr/>
                    <a:lstStyle/>
                    <a:p>
                      <a:pPr marL="18000" algn="l" fontAlgn="b"/>
                      <a:r>
                        <a:rPr lang="fi-FI" sz="1050" b="0" i="0" u="none" strike="noStrike">
                          <a:solidFill>
                            <a:srgbClr val="000000"/>
                          </a:solidFill>
                          <a:effectLst/>
                          <a:latin typeface="Calibri" panose="020F0502020204030204" pitchFamily="34" charset="0"/>
                        </a:rPr>
                        <a:t>Lappi</a:t>
                      </a:r>
                    </a:p>
                  </a:txBody>
                  <a:tcPr marL="6350" marR="6350" marT="635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175 901</a:t>
                      </a:r>
                    </a:p>
                  </a:txBody>
                  <a:tcPr marL="6350" marR="6350" marT="6350"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175 066</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174 277</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173 527</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172 821</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172 130</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171 440</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170 758</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170 070</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21033760"/>
                  </a:ext>
                </a:extLst>
              </a:tr>
              <a:tr h="234000">
                <a:tc>
                  <a:txBody>
                    <a:bodyPr/>
                    <a:lstStyle/>
                    <a:p>
                      <a:pPr marL="18000" algn="l" fontAlgn="b"/>
                      <a:r>
                        <a:rPr lang="fi-FI" sz="1050" b="0" i="0" u="none" strike="noStrike" dirty="0">
                          <a:solidFill>
                            <a:srgbClr val="000000"/>
                          </a:solidFill>
                          <a:effectLst/>
                          <a:latin typeface="Calibri" panose="020F0502020204030204" pitchFamily="34" charset="0"/>
                        </a:rPr>
                        <a:t>Ahvenanmaa</a:t>
                      </a:r>
                    </a:p>
                  </a:txBody>
                  <a:tcPr marL="6350" marR="6350" marT="635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30 449</a:t>
                      </a:r>
                    </a:p>
                  </a:txBody>
                  <a:tcPr marL="6350" marR="6350" marT="6350"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30 664</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30 877</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31 091</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31 293</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31 488</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31 675</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31 855</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32 028</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22079446"/>
                  </a:ext>
                </a:extLst>
              </a:tr>
              <a:tr h="234000">
                <a:tc>
                  <a:txBody>
                    <a:bodyPr/>
                    <a:lstStyle/>
                    <a:p>
                      <a:pPr marL="18000" algn="l" fontAlgn="b"/>
                      <a:r>
                        <a:rPr lang="fi-FI" sz="1050" b="1" i="0" u="none" strike="noStrike" dirty="0">
                          <a:solidFill>
                            <a:srgbClr val="000000"/>
                          </a:solidFill>
                          <a:effectLst/>
                          <a:latin typeface="Calibri" panose="020F0502020204030204" pitchFamily="34" charset="0"/>
                        </a:rPr>
                        <a:t>KOKO MAA</a:t>
                      </a:r>
                    </a:p>
                  </a:txBody>
                  <a:tcPr marL="6350" marR="6350" marT="635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r" fontAlgn="b"/>
                      <a:r>
                        <a:rPr lang="fi-FI" sz="1050" b="1" i="0" u="none" strike="noStrike" dirty="0">
                          <a:solidFill>
                            <a:srgbClr val="000000"/>
                          </a:solidFill>
                          <a:effectLst/>
                          <a:latin typeface="Calibri" panose="020F0502020204030204" pitchFamily="34" charset="0"/>
                        </a:rPr>
                        <a:t>5 547 045</a:t>
                      </a:r>
                    </a:p>
                  </a:txBody>
                  <a:tcPr marL="6350" marR="6350" marT="6350"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r" fontAlgn="b"/>
                      <a:r>
                        <a:rPr lang="fi-FI" sz="1050" b="1" i="0" u="none" strike="noStrike" dirty="0">
                          <a:solidFill>
                            <a:srgbClr val="000000"/>
                          </a:solidFill>
                          <a:effectLst/>
                          <a:latin typeface="Calibri" panose="020F0502020204030204" pitchFamily="34" charset="0"/>
                        </a:rPr>
                        <a:t>5 555 002</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r" fontAlgn="b"/>
                      <a:r>
                        <a:rPr lang="fi-FI" sz="1050" b="1" i="0" u="none" strike="noStrike" dirty="0">
                          <a:solidFill>
                            <a:srgbClr val="000000"/>
                          </a:solidFill>
                          <a:effectLst/>
                          <a:latin typeface="Calibri" panose="020F0502020204030204" pitchFamily="34" charset="0"/>
                        </a:rPr>
                        <a:t>5 562 569</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r" fontAlgn="b"/>
                      <a:r>
                        <a:rPr lang="fi-FI" sz="1050" b="1" i="0" u="none" strike="noStrike" dirty="0">
                          <a:solidFill>
                            <a:srgbClr val="000000"/>
                          </a:solidFill>
                          <a:effectLst/>
                          <a:latin typeface="Calibri" panose="020F0502020204030204" pitchFamily="34" charset="0"/>
                        </a:rPr>
                        <a:t>5 569 645</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r" fontAlgn="b"/>
                      <a:r>
                        <a:rPr lang="fi-FI" sz="1050" b="1" i="0" u="none" strike="noStrike" dirty="0">
                          <a:solidFill>
                            <a:srgbClr val="000000"/>
                          </a:solidFill>
                          <a:effectLst/>
                          <a:latin typeface="Calibri" panose="020F0502020204030204" pitchFamily="34" charset="0"/>
                        </a:rPr>
                        <a:t>5 576 186</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r" fontAlgn="b"/>
                      <a:r>
                        <a:rPr lang="fi-FI" sz="1050" b="1" i="0" u="none" strike="noStrike" dirty="0">
                          <a:solidFill>
                            <a:srgbClr val="000000"/>
                          </a:solidFill>
                          <a:effectLst/>
                          <a:latin typeface="Calibri" panose="020F0502020204030204" pitchFamily="34" charset="0"/>
                        </a:rPr>
                        <a:t>5 582 076</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r" fontAlgn="b"/>
                      <a:r>
                        <a:rPr lang="fi-FI" sz="1050" b="1" i="0" u="none" strike="noStrike" dirty="0">
                          <a:solidFill>
                            <a:srgbClr val="000000"/>
                          </a:solidFill>
                          <a:effectLst/>
                          <a:latin typeface="Calibri" panose="020F0502020204030204" pitchFamily="34" charset="0"/>
                        </a:rPr>
                        <a:t>5 587 372</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r" fontAlgn="b"/>
                      <a:r>
                        <a:rPr lang="fi-FI" sz="1050" b="1" i="0" u="none" strike="noStrike" dirty="0">
                          <a:solidFill>
                            <a:srgbClr val="000000"/>
                          </a:solidFill>
                          <a:effectLst/>
                          <a:latin typeface="Calibri" panose="020F0502020204030204" pitchFamily="34" charset="0"/>
                        </a:rPr>
                        <a:t>5 591 887</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r" fontAlgn="b"/>
                      <a:r>
                        <a:rPr lang="fi-FI" sz="1050" b="1" i="0" u="none" strike="noStrike" dirty="0">
                          <a:solidFill>
                            <a:srgbClr val="000000"/>
                          </a:solidFill>
                          <a:effectLst/>
                          <a:latin typeface="Calibri" panose="020F0502020204030204" pitchFamily="34" charset="0"/>
                        </a:rPr>
                        <a:t>5 595 724</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954792359"/>
                  </a:ext>
                </a:extLst>
              </a:tr>
            </a:tbl>
          </a:graphicData>
        </a:graphic>
      </p:graphicFrame>
      <p:sp>
        <p:nvSpPr>
          <p:cNvPr id="6" name="Tekstiruutu 5">
            <a:extLst>
              <a:ext uri="{FF2B5EF4-FFF2-40B4-BE49-F238E27FC236}">
                <a16:creationId xmlns:a16="http://schemas.microsoft.com/office/drawing/2014/main" id="{04367B10-9BB6-41C7-9131-81D943104B44}"/>
              </a:ext>
            </a:extLst>
          </p:cNvPr>
          <p:cNvSpPr txBox="1"/>
          <p:nvPr/>
        </p:nvSpPr>
        <p:spPr>
          <a:xfrm>
            <a:off x="628650" y="6465882"/>
            <a:ext cx="1091093" cy="215444"/>
          </a:xfrm>
          <a:prstGeom prst="rect">
            <a:avLst/>
          </a:prstGeom>
          <a:noFill/>
        </p:spPr>
        <p:txBody>
          <a:bodyPr wrap="square" rtlCol="0">
            <a:spAutoFit/>
          </a:bodyPr>
          <a:lstStyle/>
          <a:p>
            <a:r>
              <a:rPr lang="fi-FI" sz="800" dirty="0"/>
              <a:t>Lähde: Tilastokeskus</a:t>
            </a:r>
          </a:p>
        </p:txBody>
      </p:sp>
    </p:spTree>
    <p:extLst>
      <p:ext uri="{BB962C8B-B14F-4D97-AF65-F5344CB8AC3E}">
        <p14:creationId xmlns:p14="http://schemas.microsoft.com/office/powerpoint/2010/main" val="26951777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D329611-6A22-4BD8-9BE0-B6762BB46C50}"/>
              </a:ext>
            </a:extLst>
          </p:cNvPr>
          <p:cNvSpPr>
            <a:spLocks noGrp="1"/>
          </p:cNvSpPr>
          <p:nvPr>
            <p:ph type="title"/>
          </p:nvPr>
        </p:nvSpPr>
        <p:spPr>
          <a:xfrm>
            <a:off x="628650" y="0"/>
            <a:ext cx="7886700" cy="748376"/>
          </a:xfrm>
        </p:spPr>
        <p:txBody>
          <a:bodyPr>
            <a:normAutofit fontScale="90000"/>
          </a:bodyPr>
          <a:lstStyle/>
          <a:p>
            <a:pPr algn="ctr"/>
            <a:r>
              <a:rPr lang="fi-FI" dirty="0"/>
              <a:t>Tilastokeskuksen väestöennuste 2021 vuosille 2030–2040</a:t>
            </a:r>
          </a:p>
        </p:txBody>
      </p:sp>
      <p:graphicFrame>
        <p:nvGraphicFramePr>
          <p:cNvPr id="5" name="Taulukko 4">
            <a:extLst>
              <a:ext uri="{FF2B5EF4-FFF2-40B4-BE49-F238E27FC236}">
                <a16:creationId xmlns:a16="http://schemas.microsoft.com/office/drawing/2014/main" id="{E069285A-DE9C-420E-93F6-FCBE6B1260FD}"/>
              </a:ext>
            </a:extLst>
          </p:cNvPr>
          <p:cNvGraphicFramePr>
            <a:graphicFrameLocks noGrp="1"/>
          </p:cNvGraphicFramePr>
          <p:nvPr>
            <p:extLst>
              <p:ext uri="{D42A27DB-BD31-4B8C-83A1-F6EECF244321}">
                <p14:modId xmlns:p14="http://schemas.microsoft.com/office/powerpoint/2010/main" val="3677281506"/>
              </p:ext>
            </p:extLst>
          </p:nvPr>
        </p:nvGraphicFramePr>
        <p:xfrm>
          <a:off x="387000" y="972000"/>
          <a:ext cx="8370000" cy="4914000"/>
        </p:xfrm>
        <a:graphic>
          <a:graphicData uri="http://schemas.openxmlformats.org/drawingml/2006/table">
            <a:tbl>
              <a:tblPr firstRow="1"/>
              <a:tblGrid>
                <a:gridCol w="1242000">
                  <a:extLst>
                    <a:ext uri="{9D8B030D-6E8A-4147-A177-3AD203B41FA5}">
                      <a16:colId xmlns:a16="http://schemas.microsoft.com/office/drawing/2014/main" val="1933656167"/>
                    </a:ext>
                  </a:extLst>
                </a:gridCol>
                <a:gridCol w="648000">
                  <a:extLst>
                    <a:ext uri="{9D8B030D-6E8A-4147-A177-3AD203B41FA5}">
                      <a16:colId xmlns:a16="http://schemas.microsoft.com/office/drawing/2014/main" val="933185535"/>
                    </a:ext>
                  </a:extLst>
                </a:gridCol>
                <a:gridCol w="648000">
                  <a:extLst>
                    <a:ext uri="{9D8B030D-6E8A-4147-A177-3AD203B41FA5}">
                      <a16:colId xmlns:a16="http://schemas.microsoft.com/office/drawing/2014/main" val="1462971140"/>
                    </a:ext>
                  </a:extLst>
                </a:gridCol>
                <a:gridCol w="648000">
                  <a:extLst>
                    <a:ext uri="{9D8B030D-6E8A-4147-A177-3AD203B41FA5}">
                      <a16:colId xmlns:a16="http://schemas.microsoft.com/office/drawing/2014/main" val="2921277961"/>
                    </a:ext>
                  </a:extLst>
                </a:gridCol>
                <a:gridCol w="648000">
                  <a:extLst>
                    <a:ext uri="{9D8B030D-6E8A-4147-A177-3AD203B41FA5}">
                      <a16:colId xmlns:a16="http://schemas.microsoft.com/office/drawing/2014/main" val="1136707637"/>
                    </a:ext>
                  </a:extLst>
                </a:gridCol>
                <a:gridCol w="648000">
                  <a:extLst>
                    <a:ext uri="{9D8B030D-6E8A-4147-A177-3AD203B41FA5}">
                      <a16:colId xmlns:a16="http://schemas.microsoft.com/office/drawing/2014/main" val="658963518"/>
                    </a:ext>
                  </a:extLst>
                </a:gridCol>
                <a:gridCol w="648000">
                  <a:extLst>
                    <a:ext uri="{9D8B030D-6E8A-4147-A177-3AD203B41FA5}">
                      <a16:colId xmlns:a16="http://schemas.microsoft.com/office/drawing/2014/main" val="229317275"/>
                    </a:ext>
                  </a:extLst>
                </a:gridCol>
                <a:gridCol w="648000">
                  <a:extLst>
                    <a:ext uri="{9D8B030D-6E8A-4147-A177-3AD203B41FA5}">
                      <a16:colId xmlns:a16="http://schemas.microsoft.com/office/drawing/2014/main" val="1341801567"/>
                    </a:ext>
                  </a:extLst>
                </a:gridCol>
                <a:gridCol w="648000">
                  <a:extLst>
                    <a:ext uri="{9D8B030D-6E8A-4147-A177-3AD203B41FA5}">
                      <a16:colId xmlns:a16="http://schemas.microsoft.com/office/drawing/2014/main" val="1027219286"/>
                    </a:ext>
                  </a:extLst>
                </a:gridCol>
                <a:gridCol w="648000">
                  <a:extLst>
                    <a:ext uri="{9D8B030D-6E8A-4147-A177-3AD203B41FA5}">
                      <a16:colId xmlns:a16="http://schemas.microsoft.com/office/drawing/2014/main" val="4098262893"/>
                    </a:ext>
                  </a:extLst>
                </a:gridCol>
                <a:gridCol w="648000">
                  <a:extLst>
                    <a:ext uri="{9D8B030D-6E8A-4147-A177-3AD203B41FA5}">
                      <a16:colId xmlns:a16="http://schemas.microsoft.com/office/drawing/2014/main" val="2994941772"/>
                    </a:ext>
                  </a:extLst>
                </a:gridCol>
                <a:gridCol w="648000">
                  <a:extLst>
                    <a:ext uri="{9D8B030D-6E8A-4147-A177-3AD203B41FA5}">
                      <a16:colId xmlns:a16="http://schemas.microsoft.com/office/drawing/2014/main" val="3685344433"/>
                    </a:ext>
                  </a:extLst>
                </a:gridCol>
              </a:tblGrid>
              <a:tr h="234000">
                <a:tc>
                  <a:txBody>
                    <a:bodyPr/>
                    <a:lstStyle/>
                    <a:p>
                      <a:pPr marL="18000" algn="l" fontAlgn="b"/>
                      <a:r>
                        <a:rPr lang="fi-FI" sz="1050" b="1" i="0" u="none" strike="noStrike" dirty="0">
                          <a:solidFill>
                            <a:srgbClr val="000000"/>
                          </a:solidFill>
                          <a:effectLst/>
                          <a:latin typeface="Calibri" panose="020F0502020204030204" pitchFamily="34" charset="0"/>
                        </a:rPr>
                        <a:t>Maakunta</a:t>
                      </a:r>
                    </a:p>
                  </a:txBody>
                  <a:tcPr marL="3331" marR="3331" marT="3331"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2030</a:t>
                      </a:r>
                    </a:p>
                  </a:txBody>
                  <a:tcPr marL="3331" marR="3331" marT="3331"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2031</a:t>
                      </a:r>
                    </a:p>
                  </a:txBody>
                  <a:tcPr marL="3331" marR="3331" marT="3331"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2032</a:t>
                      </a:r>
                    </a:p>
                  </a:txBody>
                  <a:tcPr marL="3331" marR="3331" marT="3331"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2033</a:t>
                      </a:r>
                    </a:p>
                  </a:txBody>
                  <a:tcPr marL="3331" marR="3331" marT="3331"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a:solidFill>
                            <a:srgbClr val="000000"/>
                          </a:solidFill>
                          <a:effectLst/>
                          <a:latin typeface="Calibri" panose="020F0502020204030204" pitchFamily="34" charset="0"/>
                        </a:rPr>
                        <a:t>2034</a:t>
                      </a:r>
                    </a:p>
                  </a:txBody>
                  <a:tcPr marL="3331" marR="3331" marT="3331"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2035</a:t>
                      </a:r>
                    </a:p>
                  </a:txBody>
                  <a:tcPr marL="3331" marR="3331" marT="3331"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a:solidFill>
                            <a:srgbClr val="000000"/>
                          </a:solidFill>
                          <a:effectLst/>
                          <a:latin typeface="Calibri" panose="020F0502020204030204" pitchFamily="34" charset="0"/>
                        </a:rPr>
                        <a:t>2036</a:t>
                      </a:r>
                    </a:p>
                  </a:txBody>
                  <a:tcPr marL="3331" marR="3331" marT="3331"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2037</a:t>
                      </a:r>
                    </a:p>
                  </a:txBody>
                  <a:tcPr marL="3331" marR="3331" marT="3331"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2038</a:t>
                      </a:r>
                    </a:p>
                  </a:txBody>
                  <a:tcPr marL="3331" marR="3331" marT="3331"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2039</a:t>
                      </a:r>
                    </a:p>
                  </a:txBody>
                  <a:tcPr marL="3331" marR="3331" marT="3331"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2040</a:t>
                      </a:r>
                    </a:p>
                  </a:txBody>
                  <a:tcPr marL="3331" marR="3331" marT="3331"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4134313729"/>
                  </a:ext>
                </a:extLst>
              </a:tr>
              <a:tr h="234000">
                <a:tc>
                  <a:txBody>
                    <a:bodyPr/>
                    <a:lstStyle/>
                    <a:p>
                      <a:pPr marL="18000" algn="l" fontAlgn="b"/>
                      <a:r>
                        <a:rPr lang="fi-FI" sz="1050" b="0" i="0" u="none" strike="noStrike" dirty="0">
                          <a:solidFill>
                            <a:srgbClr val="000000"/>
                          </a:solidFill>
                          <a:effectLst/>
                          <a:latin typeface="Calibri" panose="020F0502020204030204" pitchFamily="34" charset="0"/>
                        </a:rPr>
                        <a:t>Uusimaa</a:t>
                      </a:r>
                    </a:p>
                  </a:txBody>
                  <a:tcPr marL="3331" marR="3331" marT="3331"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1 836 816</a:t>
                      </a:r>
                    </a:p>
                  </a:txBody>
                  <a:tcPr marL="3331" marR="3331" marT="3331"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1 847 243</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1 857 186</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1 866 662</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1 875 667</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1 884 180</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1 892 214</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1 899 730</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1 906 765</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1 913 313</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1 919 393</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85506598"/>
                  </a:ext>
                </a:extLst>
              </a:tr>
              <a:tr h="234000">
                <a:tc>
                  <a:txBody>
                    <a:bodyPr/>
                    <a:lstStyle/>
                    <a:p>
                      <a:pPr marL="18000" algn="l" fontAlgn="b"/>
                      <a:r>
                        <a:rPr lang="fi-FI" sz="1050" b="0" i="0" u="none" strike="noStrike">
                          <a:solidFill>
                            <a:srgbClr val="000000"/>
                          </a:solidFill>
                          <a:effectLst/>
                          <a:latin typeface="Calibri" panose="020F0502020204030204" pitchFamily="34" charset="0"/>
                        </a:rPr>
                        <a:t>Varsinais-Suomi</a:t>
                      </a:r>
                    </a:p>
                  </a:txBody>
                  <a:tcPr marL="3331" marR="3331" marT="3331"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491 637</a:t>
                      </a:r>
                    </a:p>
                  </a:txBody>
                  <a:tcPr marL="3331" marR="3331" marT="3331"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492 330</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492 945</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493 467</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493 882</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494 193</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494 399</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494 509</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494 523</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494 458</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494 333</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03510927"/>
                  </a:ext>
                </a:extLst>
              </a:tr>
              <a:tr h="234000">
                <a:tc>
                  <a:txBody>
                    <a:bodyPr/>
                    <a:lstStyle/>
                    <a:p>
                      <a:pPr marL="18000" algn="l" fontAlgn="b"/>
                      <a:r>
                        <a:rPr lang="fi-FI" sz="1050" b="0" i="0" u="none" strike="noStrike" dirty="0">
                          <a:solidFill>
                            <a:srgbClr val="000000"/>
                          </a:solidFill>
                          <a:effectLst/>
                          <a:latin typeface="Calibri" panose="020F0502020204030204" pitchFamily="34" charset="0"/>
                        </a:rPr>
                        <a:t>Satakunta</a:t>
                      </a:r>
                    </a:p>
                  </a:txBody>
                  <a:tcPr marL="3331" marR="3331" marT="3331"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201 574</a:t>
                      </a:r>
                    </a:p>
                  </a:txBody>
                  <a:tcPr marL="3331" marR="3331" marT="3331"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200 257</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198 952</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197 652</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196 371</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195 098</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193 849</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192 631</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191 446</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190 282</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189 132</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261590860"/>
                  </a:ext>
                </a:extLst>
              </a:tr>
              <a:tr h="234000">
                <a:tc>
                  <a:txBody>
                    <a:bodyPr/>
                    <a:lstStyle/>
                    <a:p>
                      <a:pPr marL="18000" algn="l" fontAlgn="b"/>
                      <a:r>
                        <a:rPr lang="fi-FI" sz="1050" b="0" i="0" u="none" strike="noStrike" dirty="0">
                          <a:solidFill>
                            <a:srgbClr val="000000"/>
                          </a:solidFill>
                          <a:effectLst/>
                          <a:latin typeface="Calibri" panose="020F0502020204030204" pitchFamily="34" charset="0"/>
                        </a:rPr>
                        <a:t>Kanta-Häme</a:t>
                      </a:r>
                    </a:p>
                  </a:txBody>
                  <a:tcPr marL="3331" marR="3331" marT="3331"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164 397</a:t>
                      </a:r>
                    </a:p>
                  </a:txBody>
                  <a:tcPr marL="3331" marR="3331" marT="3331"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163 836</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163 286</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162 743</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162 202</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161 681</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161 172</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160 674</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160 184</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159 716</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159 251</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1255720"/>
                  </a:ext>
                </a:extLst>
              </a:tr>
              <a:tr h="234000">
                <a:tc>
                  <a:txBody>
                    <a:bodyPr/>
                    <a:lstStyle/>
                    <a:p>
                      <a:pPr marL="18000" algn="l" fontAlgn="b"/>
                      <a:r>
                        <a:rPr lang="fi-FI" sz="1050" b="0" i="0" u="none" strike="noStrike" dirty="0">
                          <a:solidFill>
                            <a:srgbClr val="000000"/>
                          </a:solidFill>
                          <a:effectLst/>
                          <a:latin typeface="Calibri" panose="020F0502020204030204" pitchFamily="34" charset="0"/>
                        </a:rPr>
                        <a:t>Pirkanmaa</a:t>
                      </a:r>
                    </a:p>
                  </a:txBody>
                  <a:tcPr marL="3331" marR="3331" marT="3331"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546 805</a:t>
                      </a:r>
                    </a:p>
                  </a:txBody>
                  <a:tcPr marL="3331" marR="3331" marT="3331"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548 507</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550 075</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551 512</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552 818</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553 986</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555 010</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555 904</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556 667</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557 322</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557 883</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7839299"/>
                  </a:ext>
                </a:extLst>
              </a:tr>
              <a:tr h="234000">
                <a:tc>
                  <a:txBody>
                    <a:bodyPr/>
                    <a:lstStyle/>
                    <a:p>
                      <a:pPr marL="18000" algn="l" fontAlgn="b"/>
                      <a:r>
                        <a:rPr lang="fi-FI" sz="1050" b="0" i="0" u="none" strike="noStrike" dirty="0">
                          <a:solidFill>
                            <a:srgbClr val="000000"/>
                          </a:solidFill>
                          <a:effectLst/>
                          <a:latin typeface="Calibri" panose="020F0502020204030204" pitchFamily="34" charset="0"/>
                        </a:rPr>
                        <a:t>Päijät-Häme</a:t>
                      </a:r>
                    </a:p>
                  </a:txBody>
                  <a:tcPr marL="3331" marR="3331" marT="3331"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199 927</a:t>
                      </a:r>
                    </a:p>
                  </a:txBody>
                  <a:tcPr marL="3331" marR="3331" marT="3331"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199 278</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198 620</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197 947</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197 265</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196 579</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195 898</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195 208</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194 535</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193 867</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193 194</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471032"/>
                  </a:ext>
                </a:extLst>
              </a:tr>
              <a:tr h="234000">
                <a:tc>
                  <a:txBody>
                    <a:bodyPr/>
                    <a:lstStyle/>
                    <a:p>
                      <a:pPr marL="18000" algn="l" fontAlgn="b"/>
                      <a:r>
                        <a:rPr lang="fi-FI" sz="1050" b="0" i="0" u="none" strike="noStrike">
                          <a:solidFill>
                            <a:srgbClr val="000000"/>
                          </a:solidFill>
                          <a:effectLst/>
                          <a:latin typeface="Calibri" panose="020F0502020204030204" pitchFamily="34" charset="0"/>
                        </a:rPr>
                        <a:t>Kymenlaakso</a:t>
                      </a:r>
                    </a:p>
                  </a:txBody>
                  <a:tcPr marL="3331" marR="3331" marT="3331"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148 033</a:t>
                      </a:r>
                    </a:p>
                  </a:txBody>
                  <a:tcPr marL="3331" marR="3331" marT="3331"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146 725</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145 443</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144 187</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142 958</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141 755</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140 591</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139 466</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138 368</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137 293</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136 233</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411750918"/>
                  </a:ext>
                </a:extLst>
              </a:tr>
              <a:tr h="234000">
                <a:tc>
                  <a:txBody>
                    <a:bodyPr/>
                    <a:lstStyle/>
                    <a:p>
                      <a:pPr marL="18000" algn="l" fontAlgn="b"/>
                      <a:r>
                        <a:rPr lang="fi-FI" sz="1050" b="0" i="0" u="none" strike="noStrike" dirty="0">
                          <a:solidFill>
                            <a:srgbClr val="000000"/>
                          </a:solidFill>
                          <a:effectLst/>
                          <a:latin typeface="Calibri" panose="020F0502020204030204" pitchFamily="34" charset="0"/>
                        </a:rPr>
                        <a:t>Etelä-Karjala</a:t>
                      </a:r>
                    </a:p>
                  </a:txBody>
                  <a:tcPr marL="3331" marR="3331" marT="3331"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119 591</a:t>
                      </a:r>
                    </a:p>
                  </a:txBody>
                  <a:tcPr marL="3331" marR="3331" marT="3331"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118 916</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118 253</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117 593</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116 939</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116 279</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115 632</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114 981</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114 338</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113 702</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113 074</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3603020"/>
                  </a:ext>
                </a:extLst>
              </a:tr>
              <a:tr h="234000">
                <a:tc>
                  <a:txBody>
                    <a:bodyPr/>
                    <a:lstStyle/>
                    <a:p>
                      <a:pPr marL="18000" algn="l" fontAlgn="b"/>
                      <a:r>
                        <a:rPr lang="fi-FI" sz="1050" b="0" i="0" u="none" strike="noStrike">
                          <a:solidFill>
                            <a:srgbClr val="000000"/>
                          </a:solidFill>
                          <a:effectLst/>
                          <a:latin typeface="Calibri" panose="020F0502020204030204" pitchFamily="34" charset="0"/>
                        </a:rPr>
                        <a:t>Etelä-Savo</a:t>
                      </a:r>
                    </a:p>
                  </a:txBody>
                  <a:tcPr marL="3331" marR="3331" marT="3331"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118 190</a:t>
                      </a:r>
                    </a:p>
                  </a:txBody>
                  <a:tcPr marL="3331" marR="3331" marT="3331"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116 961</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115 760</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114 566</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113 405</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112 271</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111 157</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110 078</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109 038</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108 025</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107 041</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30236988"/>
                  </a:ext>
                </a:extLst>
              </a:tr>
              <a:tr h="234000">
                <a:tc>
                  <a:txBody>
                    <a:bodyPr/>
                    <a:lstStyle/>
                    <a:p>
                      <a:pPr marL="18000" algn="l" fontAlgn="b"/>
                      <a:r>
                        <a:rPr lang="fi-FI" sz="1050" b="0" i="0" u="none" strike="noStrike" dirty="0">
                          <a:solidFill>
                            <a:srgbClr val="000000"/>
                          </a:solidFill>
                          <a:effectLst/>
                          <a:latin typeface="Calibri" panose="020F0502020204030204" pitchFamily="34" charset="0"/>
                        </a:rPr>
                        <a:t>Pohjois-Savo</a:t>
                      </a:r>
                    </a:p>
                  </a:txBody>
                  <a:tcPr marL="3331" marR="3331" marT="3331"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solidFill>
                  </a:tcPr>
                </a:tc>
                <a:tc>
                  <a:txBody>
                    <a:bodyPr/>
                    <a:lstStyle/>
                    <a:p>
                      <a:pPr marL="18000" algn="r" fontAlgn="b"/>
                      <a:r>
                        <a:rPr lang="fi-FI" sz="1050" b="0" i="0" u="none" strike="noStrike">
                          <a:solidFill>
                            <a:srgbClr val="000000"/>
                          </a:solidFill>
                          <a:effectLst/>
                          <a:latin typeface="Calibri" panose="020F0502020204030204" pitchFamily="34" charset="0"/>
                        </a:rPr>
                        <a:t>239 850</a:t>
                      </a:r>
                    </a:p>
                  </a:txBody>
                  <a:tcPr marL="3331" marR="3331" marT="3331"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solidFill>
                  </a:tcPr>
                </a:tc>
                <a:tc>
                  <a:txBody>
                    <a:bodyPr/>
                    <a:lstStyle/>
                    <a:p>
                      <a:pPr marL="18000" algn="r" fontAlgn="b"/>
                      <a:r>
                        <a:rPr lang="fi-FI" sz="1050" b="0" i="0" u="none" strike="noStrike">
                          <a:solidFill>
                            <a:srgbClr val="000000"/>
                          </a:solidFill>
                          <a:effectLst/>
                          <a:latin typeface="Calibri" panose="020F0502020204030204" pitchFamily="34" charset="0"/>
                        </a:rPr>
                        <a:t>238 985</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solidFill>
                  </a:tcPr>
                </a:tc>
                <a:tc>
                  <a:txBody>
                    <a:bodyPr/>
                    <a:lstStyle/>
                    <a:p>
                      <a:pPr marL="18000" algn="r" fontAlgn="b"/>
                      <a:r>
                        <a:rPr lang="fi-FI" sz="1050" b="0" i="0" u="none" strike="noStrike">
                          <a:solidFill>
                            <a:srgbClr val="000000"/>
                          </a:solidFill>
                          <a:effectLst/>
                          <a:latin typeface="Calibri" panose="020F0502020204030204" pitchFamily="34" charset="0"/>
                        </a:rPr>
                        <a:t>238 116</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solidFill>
                  </a:tcPr>
                </a:tc>
                <a:tc>
                  <a:txBody>
                    <a:bodyPr/>
                    <a:lstStyle/>
                    <a:p>
                      <a:pPr marL="18000" algn="r" fontAlgn="b"/>
                      <a:r>
                        <a:rPr lang="fi-FI" sz="1050" b="0" i="0" u="none" strike="noStrike" dirty="0">
                          <a:solidFill>
                            <a:srgbClr val="000000"/>
                          </a:solidFill>
                          <a:effectLst/>
                          <a:latin typeface="Calibri" panose="020F0502020204030204" pitchFamily="34" charset="0"/>
                        </a:rPr>
                        <a:t>237 221</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solidFill>
                  </a:tcPr>
                </a:tc>
                <a:tc>
                  <a:txBody>
                    <a:bodyPr/>
                    <a:lstStyle/>
                    <a:p>
                      <a:pPr marL="18000" algn="r" fontAlgn="b"/>
                      <a:r>
                        <a:rPr lang="fi-FI" sz="1050" b="0" i="0" u="none" strike="noStrike" dirty="0">
                          <a:solidFill>
                            <a:srgbClr val="000000"/>
                          </a:solidFill>
                          <a:effectLst/>
                          <a:latin typeface="Calibri" panose="020F0502020204030204" pitchFamily="34" charset="0"/>
                        </a:rPr>
                        <a:t>236 295</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solidFill>
                  </a:tcPr>
                </a:tc>
                <a:tc>
                  <a:txBody>
                    <a:bodyPr/>
                    <a:lstStyle/>
                    <a:p>
                      <a:pPr marL="18000" algn="r" fontAlgn="b"/>
                      <a:r>
                        <a:rPr lang="fi-FI" sz="1050" b="0" i="0" u="none" strike="noStrike">
                          <a:solidFill>
                            <a:srgbClr val="000000"/>
                          </a:solidFill>
                          <a:effectLst/>
                          <a:latin typeface="Calibri" panose="020F0502020204030204" pitchFamily="34" charset="0"/>
                        </a:rPr>
                        <a:t>235 355</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solidFill>
                  </a:tcPr>
                </a:tc>
                <a:tc>
                  <a:txBody>
                    <a:bodyPr/>
                    <a:lstStyle/>
                    <a:p>
                      <a:pPr marL="18000" algn="r" fontAlgn="b"/>
                      <a:r>
                        <a:rPr lang="fi-FI" sz="1050" b="0" i="0" u="none" strike="noStrike">
                          <a:solidFill>
                            <a:srgbClr val="000000"/>
                          </a:solidFill>
                          <a:effectLst/>
                          <a:latin typeface="Calibri" panose="020F0502020204030204" pitchFamily="34" charset="0"/>
                        </a:rPr>
                        <a:t>234 395</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solidFill>
                  </a:tcPr>
                </a:tc>
                <a:tc>
                  <a:txBody>
                    <a:bodyPr/>
                    <a:lstStyle/>
                    <a:p>
                      <a:pPr marL="18000" algn="r" fontAlgn="b"/>
                      <a:r>
                        <a:rPr lang="fi-FI" sz="1050" b="0" i="0" u="none" strike="noStrike" dirty="0">
                          <a:solidFill>
                            <a:srgbClr val="000000"/>
                          </a:solidFill>
                          <a:effectLst/>
                          <a:latin typeface="Calibri" panose="020F0502020204030204" pitchFamily="34" charset="0"/>
                        </a:rPr>
                        <a:t>233 422</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solidFill>
                  </a:tcPr>
                </a:tc>
                <a:tc>
                  <a:txBody>
                    <a:bodyPr/>
                    <a:lstStyle/>
                    <a:p>
                      <a:pPr marL="18000" algn="r" fontAlgn="b"/>
                      <a:r>
                        <a:rPr lang="fi-FI" sz="1050" b="0" i="0" u="none" strike="noStrike">
                          <a:solidFill>
                            <a:srgbClr val="000000"/>
                          </a:solidFill>
                          <a:effectLst/>
                          <a:latin typeface="Calibri" panose="020F0502020204030204" pitchFamily="34" charset="0"/>
                        </a:rPr>
                        <a:t>232 427</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solidFill>
                  </a:tcPr>
                </a:tc>
                <a:tc>
                  <a:txBody>
                    <a:bodyPr/>
                    <a:lstStyle/>
                    <a:p>
                      <a:pPr marL="18000" algn="r" fontAlgn="b"/>
                      <a:r>
                        <a:rPr lang="fi-FI" sz="1050" b="0" i="0" u="none" strike="noStrike">
                          <a:solidFill>
                            <a:srgbClr val="000000"/>
                          </a:solidFill>
                          <a:effectLst/>
                          <a:latin typeface="Calibri" panose="020F0502020204030204" pitchFamily="34" charset="0"/>
                        </a:rPr>
                        <a:t>231 427</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solidFill>
                  </a:tcPr>
                </a:tc>
                <a:tc>
                  <a:txBody>
                    <a:bodyPr/>
                    <a:lstStyle/>
                    <a:p>
                      <a:pPr marL="18000" algn="r" fontAlgn="b"/>
                      <a:r>
                        <a:rPr lang="fi-FI" sz="1050" b="0" i="0" u="none" strike="noStrike">
                          <a:solidFill>
                            <a:srgbClr val="000000"/>
                          </a:solidFill>
                          <a:effectLst/>
                          <a:latin typeface="Calibri" panose="020F0502020204030204" pitchFamily="34" charset="0"/>
                        </a:rPr>
                        <a:t>230 413</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solidFill>
                  </a:tcPr>
                </a:tc>
                <a:extLst>
                  <a:ext uri="{0D108BD9-81ED-4DB2-BD59-A6C34878D82A}">
                    <a16:rowId xmlns:a16="http://schemas.microsoft.com/office/drawing/2014/main" val="4202857883"/>
                  </a:ext>
                </a:extLst>
              </a:tr>
              <a:tr h="234000">
                <a:tc>
                  <a:txBody>
                    <a:bodyPr/>
                    <a:lstStyle/>
                    <a:p>
                      <a:pPr marL="18000" algn="l" fontAlgn="b"/>
                      <a:r>
                        <a:rPr lang="fi-FI" sz="1050" b="0" i="0" u="none" strike="noStrike">
                          <a:solidFill>
                            <a:srgbClr val="000000"/>
                          </a:solidFill>
                          <a:effectLst/>
                          <a:latin typeface="Calibri" panose="020F0502020204030204" pitchFamily="34" charset="0"/>
                        </a:rPr>
                        <a:t>Pohjois-Karjala</a:t>
                      </a:r>
                    </a:p>
                  </a:txBody>
                  <a:tcPr marL="3331" marR="3331" marT="3331"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155 368</a:t>
                      </a:r>
                    </a:p>
                  </a:txBody>
                  <a:tcPr marL="3331" marR="3331" marT="3331"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154 597</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153 817</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153 028</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152 234</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151 428</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150 618</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149 800</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148 978</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148 153</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147 328</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585146268"/>
                  </a:ext>
                </a:extLst>
              </a:tr>
              <a:tr h="234000">
                <a:tc>
                  <a:txBody>
                    <a:bodyPr/>
                    <a:lstStyle/>
                    <a:p>
                      <a:pPr marL="18000" algn="l" fontAlgn="b"/>
                      <a:r>
                        <a:rPr lang="fi-FI" sz="1050" b="0" i="0" u="none" strike="noStrike" dirty="0">
                          <a:solidFill>
                            <a:srgbClr val="000000"/>
                          </a:solidFill>
                          <a:effectLst/>
                          <a:latin typeface="Calibri" panose="020F0502020204030204" pitchFamily="34" charset="0"/>
                        </a:rPr>
                        <a:t>Keski-Suomi</a:t>
                      </a:r>
                    </a:p>
                  </a:txBody>
                  <a:tcPr marL="3331" marR="3331" marT="3331"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269 281</a:t>
                      </a:r>
                    </a:p>
                  </a:txBody>
                  <a:tcPr marL="3331" marR="3331" marT="3331"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268 752</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268 188</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267 572</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266 917</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266 228</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265 497</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264 744</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263 954</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263 150</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262 332</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49751878"/>
                  </a:ext>
                </a:extLst>
              </a:tr>
              <a:tr h="234000">
                <a:tc>
                  <a:txBody>
                    <a:bodyPr/>
                    <a:lstStyle/>
                    <a:p>
                      <a:pPr marL="18000" algn="l" fontAlgn="b"/>
                      <a:r>
                        <a:rPr lang="fi-FI" sz="1050" b="0" i="0" u="none" strike="noStrike">
                          <a:solidFill>
                            <a:srgbClr val="000000"/>
                          </a:solidFill>
                          <a:effectLst/>
                          <a:latin typeface="Calibri" panose="020F0502020204030204" pitchFamily="34" charset="0"/>
                        </a:rPr>
                        <a:t>Etelä-Pohjanmaa</a:t>
                      </a:r>
                    </a:p>
                  </a:txBody>
                  <a:tcPr marL="3331" marR="3331" marT="3331"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182 921</a:t>
                      </a:r>
                    </a:p>
                  </a:txBody>
                  <a:tcPr marL="3331" marR="3331" marT="3331"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181 977</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181 045</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180 106</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179 179</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178 249</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177 315</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176 414</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175 517</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174 632</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173 749</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415324533"/>
                  </a:ext>
                </a:extLst>
              </a:tr>
              <a:tr h="234000">
                <a:tc>
                  <a:txBody>
                    <a:bodyPr/>
                    <a:lstStyle/>
                    <a:p>
                      <a:pPr marL="18000" algn="l" fontAlgn="b"/>
                      <a:r>
                        <a:rPr lang="fi-FI" sz="1050" b="0" i="0" u="none" strike="noStrike" dirty="0">
                          <a:solidFill>
                            <a:srgbClr val="000000"/>
                          </a:solidFill>
                          <a:effectLst/>
                          <a:latin typeface="Calibri" panose="020F0502020204030204" pitchFamily="34" charset="0"/>
                        </a:rPr>
                        <a:t>Pohjanmaa</a:t>
                      </a:r>
                    </a:p>
                  </a:txBody>
                  <a:tcPr marL="3331" marR="3331" marT="3331"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173 694</a:t>
                      </a:r>
                    </a:p>
                  </a:txBody>
                  <a:tcPr marL="3331" marR="3331" marT="3331"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173 375</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173 034</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172 673</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172 291</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171 882</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171 450</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171 001</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170 524</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170 029</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169 533</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41869993"/>
                  </a:ext>
                </a:extLst>
              </a:tr>
              <a:tr h="234000">
                <a:tc>
                  <a:txBody>
                    <a:bodyPr/>
                    <a:lstStyle/>
                    <a:p>
                      <a:pPr marL="18000" algn="l" fontAlgn="b"/>
                      <a:r>
                        <a:rPr lang="fi-FI" sz="1050" b="0" i="0" u="none" strike="noStrike">
                          <a:solidFill>
                            <a:srgbClr val="000000"/>
                          </a:solidFill>
                          <a:effectLst/>
                          <a:latin typeface="Calibri" panose="020F0502020204030204" pitchFamily="34" charset="0"/>
                        </a:rPr>
                        <a:t>Keski-Pohjanmaa</a:t>
                      </a:r>
                    </a:p>
                  </a:txBody>
                  <a:tcPr marL="3331" marR="3331" marT="3331"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65 348</a:t>
                      </a:r>
                    </a:p>
                  </a:txBody>
                  <a:tcPr marL="3331" marR="3331" marT="3331"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65 031</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64 704</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64 369</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64 037</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63 703</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63 377</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63 051</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62 730</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62 416</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62 104</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867750325"/>
                  </a:ext>
                </a:extLst>
              </a:tr>
              <a:tr h="234000">
                <a:tc>
                  <a:txBody>
                    <a:bodyPr/>
                    <a:lstStyle/>
                    <a:p>
                      <a:pPr marL="18000" algn="l" fontAlgn="b"/>
                      <a:r>
                        <a:rPr lang="fi-FI" sz="1050" b="0" i="0" u="none" strike="noStrike">
                          <a:solidFill>
                            <a:srgbClr val="000000"/>
                          </a:solidFill>
                          <a:effectLst/>
                          <a:latin typeface="Calibri" panose="020F0502020204030204" pitchFamily="34" charset="0"/>
                        </a:rPr>
                        <a:t>Pohjois-Pohjanmaa</a:t>
                      </a:r>
                    </a:p>
                  </a:txBody>
                  <a:tcPr marL="3331" marR="3331" marT="3331"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418 307</a:t>
                      </a:r>
                    </a:p>
                  </a:txBody>
                  <a:tcPr marL="3331" marR="3331" marT="3331"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418 328</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418 284</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418 202</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418 074</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417 897</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417 654</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417 380</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417 053</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416 666</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416 214</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94452229"/>
                  </a:ext>
                </a:extLst>
              </a:tr>
              <a:tr h="234000">
                <a:tc>
                  <a:txBody>
                    <a:bodyPr/>
                    <a:lstStyle/>
                    <a:p>
                      <a:pPr marL="18000" algn="l" fontAlgn="b"/>
                      <a:r>
                        <a:rPr lang="fi-FI" sz="1050" b="0" i="0" u="none" strike="noStrike" dirty="0">
                          <a:solidFill>
                            <a:srgbClr val="000000"/>
                          </a:solidFill>
                          <a:effectLst/>
                          <a:latin typeface="Calibri" panose="020F0502020204030204" pitchFamily="34" charset="0"/>
                        </a:rPr>
                        <a:t>Kainuu</a:t>
                      </a:r>
                    </a:p>
                  </a:txBody>
                  <a:tcPr marL="3331" marR="3331" marT="3331"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65 494</a:t>
                      </a:r>
                    </a:p>
                  </a:txBody>
                  <a:tcPr marL="3331" marR="3331" marT="3331"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64 942</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64 392</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63 845</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63 307</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62 786</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62 268</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61 762</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61 268</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60 787</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60 312</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62140071"/>
                  </a:ext>
                </a:extLst>
              </a:tr>
              <a:tr h="234000">
                <a:tc>
                  <a:txBody>
                    <a:bodyPr/>
                    <a:lstStyle/>
                    <a:p>
                      <a:pPr marL="18000" algn="l" fontAlgn="b"/>
                      <a:r>
                        <a:rPr lang="fi-FI" sz="1050" b="0" i="0" u="none" strike="noStrike">
                          <a:solidFill>
                            <a:srgbClr val="000000"/>
                          </a:solidFill>
                          <a:effectLst/>
                          <a:latin typeface="Calibri" panose="020F0502020204030204" pitchFamily="34" charset="0"/>
                        </a:rPr>
                        <a:t>Lappi</a:t>
                      </a:r>
                    </a:p>
                  </a:txBody>
                  <a:tcPr marL="3331" marR="3331" marT="3331"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169 391</a:t>
                      </a:r>
                    </a:p>
                  </a:txBody>
                  <a:tcPr marL="3331" marR="3331" marT="3331"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168 719</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168 049</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167 392</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166 745</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166 100</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165 470</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164 837</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164 206</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163 572</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162 937</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822012883"/>
                  </a:ext>
                </a:extLst>
              </a:tr>
              <a:tr h="234000">
                <a:tc>
                  <a:txBody>
                    <a:bodyPr/>
                    <a:lstStyle/>
                    <a:p>
                      <a:pPr marL="18000" algn="l" fontAlgn="b"/>
                      <a:r>
                        <a:rPr lang="fi-FI" sz="1050" b="0" i="0" u="none" strike="noStrike" dirty="0">
                          <a:solidFill>
                            <a:srgbClr val="000000"/>
                          </a:solidFill>
                          <a:effectLst/>
                          <a:latin typeface="Calibri" panose="020F0502020204030204" pitchFamily="34" charset="0"/>
                        </a:rPr>
                        <a:t>Ahvenanmaa</a:t>
                      </a:r>
                    </a:p>
                  </a:txBody>
                  <a:tcPr marL="3331" marR="3331" marT="3331"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32 197</a:t>
                      </a:r>
                    </a:p>
                  </a:txBody>
                  <a:tcPr marL="3331" marR="3331" marT="3331"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32 352</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32 505</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32 653</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32 792</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32 929</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33 057</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33 182</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33 310</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33 438</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33 555</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62191009"/>
                  </a:ext>
                </a:extLst>
              </a:tr>
              <a:tr h="234000">
                <a:tc>
                  <a:txBody>
                    <a:bodyPr/>
                    <a:lstStyle/>
                    <a:p>
                      <a:pPr marL="18000" algn="l" fontAlgn="b"/>
                      <a:r>
                        <a:rPr lang="fi-FI" sz="1050" b="1" i="0" u="none" strike="noStrike" dirty="0">
                          <a:solidFill>
                            <a:srgbClr val="000000"/>
                          </a:solidFill>
                          <a:effectLst/>
                          <a:latin typeface="Calibri" panose="020F0502020204030204" pitchFamily="34" charset="0"/>
                        </a:rPr>
                        <a:t>KOKO MAA</a:t>
                      </a:r>
                    </a:p>
                  </a:txBody>
                  <a:tcPr marL="3331" marR="3331" marT="3331"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r" fontAlgn="b"/>
                      <a:r>
                        <a:rPr lang="fi-FI" sz="1050" b="1" i="0" u="none" strike="noStrike" dirty="0">
                          <a:solidFill>
                            <a:srgbClr val="000000"/>
                          </a:solidFill>
                          <a:effectLst/>
                          <a:latin typeface="Calibri" panose="020F0502020204030204" pitchFamily="34" charset="0"/>
                        </a:rPr>
                        <a:t>5 598 821</a:t>
                      </a:r>
                    </a:p>
                  </a:txBody>
                  <a:tcPr marL="3331" marR="3331" marT="3331"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r" fontAlgn="b"/>
                      <a:r>
                        <a:rPr lang="fi-FI" sz="1050" b="1" i="0" u="none" strike="noStrike" dirty="0">
                          <a:solidFill>
                            <a:srgbClr val="000000"/>
                          </a:solidFill>
                          <a:effectLst/>
                          <a:latin typeface="Calibri" panose="020F0502020204030204" pitchFamily="34" charset="0"/>
                        </a:rPr>
                        <a:t>5 601 111</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r" fontAlgn="b"/>
                      <a:r>
                        <a:rPr lang="fi-FI" sz="1050" b="1" i="0" u="none" strike="noStrike" dirty="0">
                          <a:solidFill>
                            <a:srgbClr val="000000"/>
                          </a:solidFill>
                          <a:effectLst/>
                          <a:latin typeface="Calibri" panose="020F0502020204030204" pitchFamily="34" charset="0"/>
                        </a:rPr>
                        <a:t>5 602 654</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r" fontAlgn="b"/>
                      <a:r>
                        <a:rPr lang="fi-FI" sz="1050" b="1" i="0" u="none" strike="noStrike" dirty="0">
                          <a:solidFill>
                            <a:srgbClr val="000000"/>
                          </a:solidFill>
                          <a:effectLst/>
                          <a:latin typeface="Calibri" panose="020F0502020204030204" pitchFamily="34" charset="0"/>
                        </a:rPr>
                        <a:t>5 603 390</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r" fontAlgn="b"/>
                      <a:r>
                        <a:rPr lang="fi-FI" sz="1050" b="1" i="0" u="none" strike="noStrike" dirty="0">
                          <a:solidFill>
                            <a:srgbClr val="000000"/>
                          </a:solidFill>
                          <a:effectLst/>
                          <a:latin typeface="Calibri" panose="020F0502020204030204" pitchFamily="34" charset="0"/>
                        </a:rPr>
                        <a:t>5 603 378</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r" fontAlgn="b"/>
                      <a:r>
                        <a:rPr lang="fi-FI" sz="1050" b="1" i="0" u="none" strike="noStrike" dirty="0">
                          <a:solidFill>
                            <a:srgbClr val="000000"/>
                          </a:solidFill>
                          <a:effectLst/>
                          <a:latin typeface="Calibri" panose="020F0502020204030204" pitchFamily="34" charset="0"/>
                        </a:rPr>
                        <a:t>5 602 579</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r" fontAlgn="b"/>
                      <a:r>
                        <a:rPr lang="fi-FI" sz="1050" b="1" i="0" u="none" strike="noStrike" dirty="0">
                          <a:solidFill>
                            <a:srgbClr val="000000"/>
                          </a:solidFill>
                          <a:effectLst/>
                          <a:latin typeface="Calibri" panose="020F0502020204030204" pitchFamily="34" charset="0"/>
                        </a:rPr>
                        <a:t>5 601 023</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r" fontAlgn="b"/>
                      <a:r>
                        <a:rPr lang="fi-FI" sz="1050" b="1" i="0" u="none" strike="noStrike" dirty="0">
                          <a:solidFill>
                            <a:srgbClr val="000000"/>
                          </a:solidFill>
                          <a:effectLst/>
                          <a:latin typeface="Calibri" panose="020F0502020204030204" pitchFamily="34" charset="0"/>
                        </a:rPr>
                        <a:t>5 598 774</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r" fontAlgn="b"/>
                      <a:r>
                        <a:rPr lang="fi-FI" sz="1050" b="1" i="0" u="none" strike="noStrike" dirty="0">
                          <a:solidFill>
                            <a:srgbClr val="000000"/>
                          </a:solidFill>
                          <a:effectLst/>
                          <a:latin typeface="Calibri" panose="020F0502020204030204" pitchFamily="34" charset="0"/>
                        </a:rPr>
                        <a:t>5 595 831</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r" fontAlgn="b"/>
                      <a:r>
                        <a:rPr lang="fi-FI" sz="1050" b="1" i="0" u="none" strike="noStrike" dirty="0">
                          <a:solidFill>
                            <a:srgbClr val="000000"/>
                          </a:solidFill>
                          <a:effectLst/>
                          <a:latin typeface="Calibri" panose="020F0502020204030204" pitchFamily="34" charset="0"/>
                        </a:rPr>
                        <a:t>5 592 248</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r" fontAlgn="b"/>
                      <a:r>
                        <a:rPr lang="fi-FI" sz="1050" b="1" i="0" u="none" strike="noStrike" dirty="0">
                          <a:solidFill>
                            <a:srgbClr val="000000"/>
                          </a:solidFill>
                          <a:effectLst/>
                          <a:latin typeface="Calibri" panose="020F0502020204030204" pitchFamily="34" charset="0"/>
                        </a:rPr>
                        <a:t>5 588 011</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205028974"/>
                  </a:ext>
                </a:extLst>
              </a:tr>
            </a:tbl>
          </a:graphicData>
        </a:graphic>
      </p:graphicFrame>
      <p:sp>
        <p:nvSpPr>
          <p:cNvPr id="4" name="Dian numeron paikkamerkki 3">
            <a:extLst>
              <a:ext uri="{FF2B5EF4-FFF2-40B4-BE49-F238E27FC236}">
                <a16:creationId xmlns:a16="http://schemas.microsoft.com/office/drawing/2014/main" id="{D84BDE5F-D586-4F9A-9945-5DA5C2A63B07}"/>
              </a:ext>
            </a:extLst>
          </p:cNvPr>
          <p:cNvSpPr>
            <a:spLocks noGrp="1"/>
          </p:cNvSpPr>
          <p:nvPr>
            <p:ph type="sldNum" sz="quarter" idx="12"/>
          </p:nvPr>
        </p:nvSpPr>
        <p:spPr/>
        <p:txBody>
          <a:bodyPr/>
          <a:lstStyle/>
          <a:p>
            <a:fld id="{6DE6D825-8E97-454B-BEAD-11D13CFBEEFD}" type="slidenum">
              <a:rPr lang="fi-FI" smtClean="0"/>
              <a:pPr/>
              <a:t>34</a:t>
            </a:fld>
            <a:endParaRPr lang="fi-FI" dirty="0"/>
          </a:p>
        </p:txBody>
      </p:sp>
      <p:sp>
        <p:nvSpPr>
          <p:cNvPr id="6" name="Tekstiruutu 5">
            <a:extLst>
              <a:ext uri="{FF2B5EF4-FFF2-40B4-BE49-F238E27FC236}">
                <a16:creationId xmlns:a16="http://schemas.microsoft.com/office/drawing/2014/main" id="{15F26D2C-0678-4381-B1F8-A4F26C72355A}"/>
              </a:ext>
            </a:extLst>
          </p:cNvPr>
          <p:cNvSpPr txBox="1"/>
          <p:nvPr/>
        </p:nvSpPr>
        <p:spPr>
          <a:xfrm>
            <a:off x="628650" y="6465882"/>
            <a:ext cx="1091093" cy="215444"/>
          </a:xfrm>
          <a:prstGeom prst="rect">
            <a:avLst/>
          </a:prstGeom>
          <a:noFill/>
        </p:spPr>
        <p:txBody>
          <a:bodyPr wrap="square" rtlCol="0">
            <a:spAutoFit/>
          </a:bodyPr>
          <a:lstStyle/>
          <a:p>
            <a:r>
              <a:rPr lang="fi-FI" sz="800" dirty="0"/>
              <a:t>Lähde: Tilastokeskus</a:t>
            </a:r>
          </a:p>
        </p:txBody>
      </p:sp>
    </p:spTree>
    <p:extLst>
      <p:ext uri="{BB962C8B-B14F-4D97-AF65-F5344CB8AC3E}">
        <p14:creationId xmlns:p14="http://schemas.microsoft.com/office/powerpoint/2010/main" val="18920673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D4A73C77-8B09-47BE-80DE-F5D3A732FE72}"/>
              </a:ext>
            </a:extLst>
          </p:cNvPr>
          <p:cNvSpPr>
            <a:spLocks noGrp="1"/>
          </p:cNvSpPr>
          <p:nvPr>
            <p:ph type="title"/>
          </p:nvPr>
        </p:nvSpPr>
        <p:spPr>
          <a:xfrm>
            <a:off x="0" y="0"/>
            <a:ext cx="9144000" cy="733627"/>
          </a:xfrm>
        </p:spPr>
        <p:txBody>
          <a:bodyPr>
            <a:normAutofit fontScale="90000"/>
          </a:bodyPr>
          <a:lstStyle/>
          <a:p>
            <a:pPr algn="ctr"/>
            <a:r>
              <a:rPr lang="fi-FI" dirty="0"/>
              <a:t>Väestö maakunnittain v. 2020 sekä ennuste vuosille 2021–2029</a:t>
            </a:r>
          </a:p>
        </p:txBody>
      </p:sp>
      <p:sp>
        <p:nvSpPr>
          <p:cNvPr id="2" name="Dian numeron paikkamerkki 1">
            <a:extLst>
              <a:ext uri="{FF2B5EF4-FFF2-40B4-BE49-F238E27FC236}">
                <a16:creationId xmlns:a16="http://schemas.microsoft.com/office/drawing/2014/main" id="{A9BB5CD8-9042-411C-9380-78FA63B57237}"/>
              </a:ext>
            </a:extLst>
          </p:cNvPr>
          <p:cNvSpPr>
            <a:spLocks noGrp="1"/>
          </p:cNvSpPr>
          <p:nvPr>
            <p:ph type="sldNum" sz="quarter" idx="12"/>
          </p:nvPr>
        </p:nvSpPr>
        <p:spPr/>
        <p:txBody>
          <a:bodyPr/>
          <a:lstStyle/>
          <a:p>
            <a:fld id="{6DE6D825-8E97-454B-BEAD-11D13CFBEEFD}" type="slidenum">
              <a:rPr lang="fi-FI" smtClean="0"/>
              <a:pPr/>
              <a:t>4</a:t>
            </a:fld>
            <a:endParaRPr lang="fi-FI" dirty="0"/>
          </a:p>
        </p:txBody>
      </p:sp>
      <p:sp>
        <p:nvSpPr>
          <p:cNvPr id="4" name="Tekstiruutu 3">
            <a:extLst>
              <a:ext uri="{FF2B5EF4-FFF2-40B4-BE49-F238E27FC236}">
                <a16:creationId xmlns:a16="http://schemas.microsoft.com/office/drawing/2014/main" id="{C1E6E3F3-3DA2-499C-901E-2F2AC041291C}"/>
              </a:ext>
            </a:extLst>
          </p:cNvPr>
          <p:cNvSpPr txBox="1"/>
          <p:nvPr/>
        </p:nvSpPr>
        <p:spPr>
          <a:xfrm>
            <a:off x="628650" y="6465882"/>
            <a:ext cx="1091093" cy="215444"/>
          </a:xfrm>
          <a:prstGeom prst="rect">
            <a:avLst/>
          </a:prstGeom>
          <a:noFill/>
        </p:spPr>
        <p:txBody>
          <a:bodyPr wrap="square" rtlCol="0">
            <a:spAutoFit/>
          </a:bodyPr>
          <a:lstStyle/>
          <a:p>
            <a:r>
              <a:rPr lang="fi-FI" sz="800" dirty="0"/>
              <a:t>Lähde: Tilastokeskus</a:t>
            </a:r>
          </a:p>
        </p:txBody>
      </p:sp>
      <p:graphicFrame>
        <p:nvGraphicFramePr>
          <p:cNvPr id="6" name="Taulukko 5">
            <a:extLst>
              <a:ext uri="{FF2B5EF4-FFF2-40B4-BE49-F238E27FC236}">
                <a16:creationId xmlns:a16="http://schemas.microsoft.com/office/drawing/2014/main" id="{EEA695C5-97D3-4199-BE76-03464662FB6C}"/>
              </a:ext>
            </a:extLst>
          </p:cNvPr>
          <p:cNvGraphicFramePr>
            <a:graphicFrameLocks noGrp="1"/>
          </p:cNvGraphicFramePr>
          <p:nvPr>
            <p:extLst>
              <p:ext uri="{D42A27DB-BD31-4B8C-83A1-F6EECF244321}">
                <p14:modId xmlns:p14="http://schemas.microsoft.com/office/powerpoint/2010/main" val="2929083481"/>
              </p:ext>
            </p:extLst>
          </p:nvPr>
        </p:nvGraphicFramePr>
        <p:xfrm>
          <a:off x="639000" y="990000"/>
          <a:ext cx="7866000" cy="4914000"/>
        </p:xfrm>
        <a:graphic>
          <a:graphicData uri="http://schemas.openxmlformats.org/drawingml/2006/table">
            <a:tbl>
              <a:tblPr firstRow="1"/>
              <a:tblGrid>
                <a:gridCol w="1386000">
                  <a:extLst>
                    <a:ext uri="{9D8B030D-6E8A-4147-A177-3AD203B41FA5}">
                      <a16:colId xmlns:a16="http://schemas.microsoft.com/office/drawing/2014/main" val="1205879059"/>
                    </a:ext>
                  </a:extLst>
                </a:gridCol>
                <a:gridCol w="648000">
                  <a:extLst>
                    <a:ext uri="{9D8B030D-6E8A-4147-A177-3AD203B41FA5}">
                      <a16:colId xmlns:a16="http://schemas.microsoft.com/office/drawing/2014/main" val="339100710"/>
                    </a:ext>
                  </a:extLst>
                </a:gridCol>
                <a:gridCol w="648000">
                  <a:extLst>
                    <a:ext uri="{9D8B030D-6E8A-4147-A177-3AD203B41FA5}">
                      <a16:colId xmlns:a16="http://schemas.microsoft.com/office/drawing/2014/main" val="99765373"/>
                    </a:ext>
                  </a:extLst>
                </a:gridCol>
                <a:gridCol w="648000">
                  <a:extLst>
                    <a:ext uri="{9D8B030D-6E8A-4147-A177-3AD203B41FA5}">
                      <a16:colId xmlns:a16="http://schemas.microsoft.com/office/drawing/2014/main" val="3935711215"/>
                    </a:ext>
                  </a:extLst>
                </a:gridCol>
                <a:gridCol w="648000">
                  <a:extLst>
                    <a:ext uri="{9D8B030D-6E8A-4147-A177-3AD203B41FA5}">
                      <a16:colId xmlns:a16="http://schemas.microsoft.com/office/drawing/2014/main" val="2937987265"/>
                    </a:ext>
                  </a:extLst>
                </a:gridCol>
                <a:gridCol w="648000">
                  <a:extLst>
                    <a:ext uri="{9D8B030D-6E8A-4147-A177-3AD203B41FA5}">
                      <a16:colId xmlns:a16="http://schemas.microsoft.com/office/drawing/2014/main" val="2784553969"/>
                    </a:ext>
                  </a:extLst>
                </a:gridCol>
                <a:gridCol w="648000">
                  <a:extLst>
                    <a:ext uri="{9D8B030D-6E8A-4147-A177-3AD203B41FA5}">
                      <a16:colId xmlns:a16="http://schemas.microsoft.com/office/drawing/2014/main" val="2323811491"/>
                    </a:ext>
                  </a:extLst>
                </a:gridCol>
                <a:gridCol w="648000">
                  <a:extLst>
                    <a:ext uri="{9D8B030D-6E8A-4147-A177-3AD203B41FA5}">
                      <a16:colId xmlns:a16="http://schemas.microsoft.com/office/drawing/2014/main" val="3646316608"/>
                    </a:ext>
                  </a:extLst>
                </a:gridCol>
                <a:gridCol w="648000">
                  <a:extLst>
                    <a:ext uri="{9D8B030D-6E8A-4147-A177-3AD203B41FA5}">
                      <a16:colId xmlns:a16="http://schemas.microsoft.com/office/drawing/2014/main" val="3432220849"/>
                    </a:ext>
                  </a:extLst>
                </a:gridCol>
                <a:gridCol w="648000">
                  <a:extLst>
                    <a:ext uri="{9D8B030D-6E8A-4147-A177-3AD203B41FA5}">
                      <a16:colId xmlns:a16="http://schemas.microsoft.com/office/drawing/2014/main" val="3922021362"/>
                    </a:ext>
                  </a:extLst>
                </a:gridCol>
                <a:gridCol w="648000">
                  <a:extLst>
                    <a:ext uri="{9D8B030D-6E8A-4147-A177-3AD203B41FA5}">
                      <a16:colId xmlns:a16="http://schemas.microsoft.com/office/drawing/2014/main" val="1551135181"/>
                    </a:ext>
                  </a:extLst>
                </a:gridCol>
              </a:tblGrid>
              <a:tr h="234000">
                <a:tc>
                  <a:txBody>
                    <a:bodyPr/>
                    <a:lstStyle/>
                    <a:p>
                      <a:pPr marL="18000" algn="l" fontAlgn="b"/>
                      <a:r>
                        <a:rPr lang="fi-FI" sz="1050" b="1" i="0" u="none" strike="noStrike" dirty="0">
                          <a:solidFill>
                            <a:srgbClr val="000000"/>
                          </a:solidFill>
                          <a:effectLst/>
                          <a:latin typeface="Calibri" panose="020F0502020204030204" pitchFamily="34" charset="0"/>
                        </a:rPr>
                        <a:t>Maakunta</a:t>
                      </a:r>
                    </a:p>
                  </a:txBody>
                  <a:tcPr marL="6350" marR="6350" marT="635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2020</a:t>
                      </a:r>
                    </a:p>
                  </a:txBody>
                  <a:tcPr marL="6350" marR="6350" marT="635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2021</a:t>
                      </a:r>
                    </a:p>
                  </a:txBody>
                  <a:tcPr marL="6350" marR="6350" marT="635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2022</a:t>
                      </a:r>
                    </a:p>
                  </a:txBody>
                  <a:tcPr marL="6350" marR="6350" marT="635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2023</a:t>
                      </a:r>
                    </a:p>
                  </a:txBody>
                  <a:tcPr marL="6350" marR="6350" marT="635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2024</a:t>
                      </a:r>
                    </a:p>
                  </a:txBody>
                  <a:tcPr marL="6350" marR="6350" marT="635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2025</a:t>
                      </a:r>
                    </a:p>
                  </a:txBody>
                  <a:tcPr marL="6350" marR="6350" marT="635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2026</a:t>
                      </a:r>
                    </a:p>
                  </a:txBody>
                  <a:tcPr marL="6350" marR="6350" marT="635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2027</a:t>
                      </a:r>
                    </a:p>
                  </a:txBody>
                  <a:tcPr marL="6350" marR="6350" marT="635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2028</a:t>
                      </a:r>
                    </a:p>
                  </a:txBody>
                  <a:tcPr marL="6350" marR="6350" marT="635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2029</a:t>
                      </a:r>
                    </a:p>
                  </a:txBody>
                  <a:tcPr marL="6350" marR="6350" marT="635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946388093"/>
                  </a:ext>
                </a:extLst>
              </a:tr>
              <a:tr h="234000">
                <a:tc>
                  <a:txBody>
                    <a:bodyPr/>
                    <a:lstStyle/>
                    <a:p>
                      <a:pPr marL="18000" algn="l" fontAlgn="b"/>
                      <a:r>
                        <a:rPr lang="fi-FI" sz="1050" b="0" i="0" u="none" strike="noStrike" dirty="0">
                          <a:solidFill>
                            <a:srgbClr val="000000"/>
                          </a:solidFill>
                          <a:effectLst/>
                          <a:latin typeface="Calibri" panose="020F0502020204030204" pitchFamily="34" charset="0"/>
                        </a:rPr>
                        <a:t>Uusimaa</a:t>
                      </a:r>
                    </a:p>
                  </a:txBody>
                  <a:tcPr marL="6350" marR="6350" marT="635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1 702 678</a:t>
                      </a:r>
                    </a:p>
                  </a:txBody>
                  <a:tcPr marL="6350" marR="6350" marT="6350"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1 720 405</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1 735 310</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1 749 771</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1 763 768</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1 777 239</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1 790 192</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1 802 610</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1 814 494</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1 825 902</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01869959"/>
                  </a:ext>
                </a:extLst>
              </a:tr>
              <a:tr h="234000">
                <a:tc>
                  <a:txBody>
                    <a:bodyPr/>
                    <a:lstStyle/>
                    <a:p>
                      <a:pPr marL="18000" algn="l" fontAlgn="b"/>
                      <a:r>
                        <a:rPr lang="fi-FI" sz="1050" b="0" i="0" u="none" strike="noStrike" dirty="0">
                          <a:solidFill>
                            <a:srgbClr val="000000"/>
                          </a:solidFill>
                          <a:effectLst/>
                          <a:latin typeface="Calibri" panose="020F0502020204030204" pitchFamily="34" charset="0"/>
                        </a:rPr>
                        <a:t>Varsinais-Suomi</a:t>
                      </a:r>
                    </a:p>
                  </a:txBody>
                  <a:tcPr marL="6350" marR="6350" marT="635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481 403</a:t>
                      </a:r>
                    </a:p>
                  </a:txBody>
                  <a:tcPr marL="6350" marR="6350" marT="6350"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482 880</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483 954</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485 013</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486 055</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487 089</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488 097</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489 074</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489 995</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490 852</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69520590"/>
                  </a:ext>
                </a:extLst>
              </a:tr>
              <a:tr h="234000">
                <a:tc>
                  <a:txBody>
                    <a:bodyPr/>
                    <a:lstStyle/>
                    <a:p>
                      <a:pPr marL="18000" algn="l" fontAlgn="b"/>
                      <a:r>
                        <a:rPr lang="fi-FI" sz="1050" b="0" i="0" u="none" strike="noStrike" dirty="0">
                          <a:solidFill>
                            <a:srgbClr val="000000"/>
                          </a:solidFill>
                          <a:effectLst/>
                          <a:latin typeface="Calibri" panose="020F0502020204030204" pitchFamily="34" charset="0"/>
                        </a:rPr>
                        <a:t>Satakunta</a:t>
                      </a:r>
                    </a:p>
                  </a:txBody>
                  <a:tcPr marL="6350" marR="6350" marT="635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215 416</a:t>
                      </a:r>
                    </a:p>
                  </a:txBody>
                  <a:tcPr marL="6350" marR="6350" marT="6350"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214 037</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212 567</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211 121</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209 704</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208 307</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206 923</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205 567</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204 228</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202 892</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19666616"/>
                  </a:ext>
                </a:extLst>
              </a:tr>
              <a:tr h="234000">
                <a:tc>
                  <a:txBody>
                    <a:bodyPr/>
                    <a:lstStyle/>
                    <a:p>
                      <a:pPr marL="18000" algn="l" fontAlgn="b"/>
                      <a:r>
                        <a:rPr lang="fi-FI" sz="1050" b="0" i="0" u="none" strike="noStrike" dirty="0">
                          <a:solidFill>
                            <a:srgbClr val="000000"/>
                          </a:solidFill>
                          <a:effectLst/>
                          <a:latin typeface="Calibri" panose="020F0502020204030204" pitchFamily="34" charset="0"/>
                        </a:rPr>
                        <a:t>Kanta-Häme</a:t>
                      </a:r>
                    </a:p>
                  </a:txBody>
                  <a:tcPr marL="6350" marR="6350" marT="635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170 577</a:t>
                      </a:r>
                    </a:p>
                  </a:txBody>
                  <a:tcPr marL="6350" marR="6350" marT="6350"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169 954</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169 268</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168 626</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167 997</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167 381</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166 772</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166 170</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165 568</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164 972</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62729546"/>
                  </a:ext>
                </a:extLst>
              </a:tr>
              <a:tr h="234000">
                <a:tc>
                  <a:txBody>
                    <a:bodyPr/>
                    <a:lstStyle/>
                    <a:p>
                      <a:pPr marL="18000" algn="l" fontAlgn="b"/>
                      <a:r>
                        <a:rPr lang="fi-FI" sz="1050" b="0" i="0" u="none" strike="noStrike" dirty="0">
                          <a:solidFill>
                            <a:srgbClr val="000000"/>
                          </a:solidFill>
                          <a:effectLst/>
                          <a:latin typeface="Calibri" panose="020F0502020204030204" pitchFamily="34" charset="0"/>
                        </a:rPr>
                        <a:t>Pirkanmaa</a:t>
                      </a:r>
                    </a:p>
                  </a:txBody>
                  <a:tcPr marL="6350" marR="6350" marT="635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522 852</a:t>
                      </a:r>
                    </a:p>
                  </a:txBody>
                  <a:tcPr marL="6350" marR="6350" marT="6350"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526 118</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528 912</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531 569</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534 089</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536 491</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538 784</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540 954</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543 005</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544 962</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34398471"/>
                  </a:ext>
                </a:extLst>
              </a:tr>
              <a:tr h="234000">
                <a:tc>
                  <a:txBody>
                    <a:bodyPr/>
                    <a:lstStyle/>
                    <a:p>
                      <a:pPr marL="18000" algn="l" fontAlgn="b"/>
                      <a:r>
                        <a:rPr lang="fi-FI" sz="1050" b="0" i="0" u="none" strike="noStrike" dirty="0">
                          <a:solidFill>
                            <a:srgbClr val="000000"/>
                          </a:solidFill>
                          <a:effectLst/>
                          <a:latin typeface="Calibri" panose="020F0502020204030204" pitchFamily="34" charset="0"/>
                        </a:rPr>
                        <a:t>Päijät-Häme</a:t>
                      </a:r>
                    </a:p>
                  </a:txBody>
                  <a:tcPr marL="6350" marR="6350" marT="635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205 771</a:t>
                      </a:r>
                    </a:p>
                  </a:txBody>
                  <a:tcPr marL="6350" marR="6350" marT="6350"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205 293</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204 716</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204 141</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203 560</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202 967</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202 378</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201 786</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201 173</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200 556</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14804398"/>
                  </a:ext>
                </a:extLst>
              </a:tr>
              <a:tr h="234000">
                <a:tc>
                  <a:txBody>
                    <a:bodyPr/>
                    <a:lstStyle/>
                    <a:p>
                      <a:pPr marL="18000" algn="l" fontAlgn="b"/>
                      <a:r>
                        <a:rPr lang="fi-FI" sz="1050" b="0" i="0" u="none" strike="noStrike" dirty="0">
                          <a:solidFill>
                            <a:srgbClr val="000000"/>
                          </a:solidFill>
                          <a:effectLst/>
                          <a:latin typeface="Calibri" panose="020F0502020204030204" pitchFamily="34" charset="0"/>
                        </a:rPr>
                        <a:t>Kymenlaakso</a:t>
                      </a:r>
                    </a:p>
                  </a:txBody>
                  <a:tcPr marL="6350" marR="6350" marT="635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162 812</a:t>
                      </a:r>
                    </a:p>
                  </a:txBody>
                  <a:tcPr marL="6350" marR="6350" marT="6350"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161 229</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159 595</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158 008</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156 461</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154 971</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153 523</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152 113</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150 730</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149 367</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80817464"/>
                  </a:ext>
                </a:extLst>
              </a:tr>
              <a:tr h="234000">
                <a:tc>
                  <a:txBody>
                    <a:bodyPr/>
                    <a:lstStyle/>
                    <a:p>
                      <a:pPr marL="18000" algn="l" fontAlgn="b"/>
                      <a:r>
                        <a:rPr lang="fi-FI" sz="1050" b="0" i="0" u="none" strike="noStrike" dirty="0">
                          <a:solidFill>
                            <a:srgbClr val="000000"/>
                          </a:solidFill>
                          <a:effectLst/>
                          <a:latin typeface="Calibri" panose="020F0502020204030204" pitchFamily="34" charset="0"/>
                        </a:rPr>
                        <a:t>Etelä-Karjala</a:t>
                      </a:r>
                    </a:p>
                  </a:txBody>
                  <a:tcPr marL="6350" marR="6350" marT="635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126 921</a:t>
                      </a:r>
                    </a:p>
                  </a:txBody>
                  <a:tcPr marL="6350" marR="6350" marT="6350"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126 195</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125 381</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124 591</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123 835</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123 094</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122 360</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121 645</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120 951</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120 272</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380094843"/>
                  </a:ext>
                </a:extLst>
              </a:tr>
              <a:tr h="234000">
                <a:tc>
                  <a:txBody>
                    <a:bodyPr/>
                    <a:lstStyle/>
                    <a:p>
                      <a:pPr marL="18000" algn="l" fontAlgn="b"/>
                      <a:r>
                        <a:rPr lang="fi-FI" sz="1050" b="0" i="0" u="none" strike="noStrike">
                          <a:solidFill>
                            <a:srgbClr val="000000"/>
                          </a:solidFill>
                          <a:effectLst/>
                          <a:latin typeface="Calibri" panose="020F0502020204030204" pitchFamily="34" charset="0"/>
                        </a:rPr>
                        <a:t>Etelä-Savo</a:t>
                      </a:r>
                    </a:p>
                  </a:txBody>
                  <a:tcPr marL="6350" marR="6350" marT="635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132 702</a:t>
                      </a:r>
                    </a:p>
                  </a:txBody>
                  <a:tcPr marL="6350" marR="6350" marT="6350"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131 025</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129 368</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127 790</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126 273</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124 814</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123 403</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122 048</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120 728</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119 446</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53074757"/>
                  </a:ext>
                </a:extLst>
              </a:tr>
              <a:tr h="234000">
                <a:tc>
                  <a:txBody>
                    <a:bodyPr/>
                    <a:lstStyle/>
                    <a:p>
                      <a:pPr marL="18000" algn="l" fontAlgn="b"/>
                      <a:r>
                        <a:rPr lang="fi-FI" sz="1050" b="0" i="0" u="none" strike="noStrike" dirty="0">
                          <a:solidFill>
                            <a:srgbClr val="000000"/>
                          </a:solidFill>
                          <a:effectLst/>
                          <a:latin typeface="Calibri" panose="020F0502020204030204" pitchFamily="34" charset="0"/>
                        </a:rPr>
                        <a:t>Pohjois-Savo</a:t>
                      </a:r>
                    </a:p>
                  </a:txBody>
                  <a:tcPr marL="6350" marR="6350" marT="635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solidFill>
                  </a:tcPr>
                </a:tc>
                <a:tc>
                  <a:txBody>
                    <a:bodyPr/>
                    <a:lstStyle/>
                    <a:p>
                      <a:pPr marL="18000" algn="r" fontAlgn="b"/>
                      <a:r>
                        <a:rPr lang="fi-FI" sz="1050" b="0" i="0" u="none" strike="noStrike" dirty="0">
                          <a:solidFill>
                            <a:srgbClr val="000000"/>
                          </a:solidFill>
                          <a:effectLst/>
                          <a:latin typeface="Calibri" panose="020F0502020204030204" pitchFamily="34" charset="0"/>
                        </a:rPr>
                        <a:t>248 265</a:t>
                      </a:r>
                    </a:p>
                  </a:txBody>
                  <a:tcPr marL="6350" marR="6350" marT="6350"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solidFill>
                  </a:tcPr>
                </a:tc>
                <a:tc>
                  <a:txBody>
                    <a:bodyPr/>
                    <a:lstStyle/>
                    <a:p>
                      <a:pPr marL="18000" algn="r" fontAlgn="b"/>
                      <a:r>
                        <a:rPr lang="fi-FI" sz="1050" b="0" i="0" u="none" strike="noStrike" dirty="0">
                          <a:solidFill>
                            <a:srgbClr val="000000"/>
                          </a:solidFill>
                          <a:effectLst/>
                          <a:latin typeface="Calibri" panose="020F0502020204030204" pitchFamily="34" charset="0"/>
                        </a:rPr>
                        <a:t>247 445</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solidFill>
                  </a:tcPr>
                </a:tc>
                <a:tc>
                  <a:txBody>
                    <a:bodyPr/>
                    <a:lstStyle/>
                    <a:p>
                      <a:pPr marL="18000" algn="r" fontAlgn="b"/>
                      <a:r>
                        <a:rPr lang="fi-FI" sz="1050" b="0" i="0" u="none" strike="noStrike" dirty="0">
                          <a:solidFill>
                            <a:srgbClr val="000000"/>
                          </a:solidFill>
                          <a:effectLst/>
                          <a:latin typeface="Calibri" panose="020F0502020204030204" pitchFamily="34" charset="0"/>
                        </a:rPr>
                        <a:t>246 557</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solidFill>
                  </a:tcPr>
                </a:tc>
                <a:tc>
                  <a:txBody>
                    <a:bodyPr/>
                    <a:lstStyle/>
                    <a:p>
                      <a:pPr marL="18000" algn="r" fontAlgn="b"/>
                      <a:r>
                        <a:rPr lang="fi-FI" sz="1050" b="0" i="0" u="none" strike="noStrike" dirty="0">
                          <a:solidFill>
                            <a:srgbClr val="000000"/>
                          </a:solidFill>
                          <a:effectLst/>
                          <a:latin typeface="Calibri" panose="020F0502020204030204" pitchFamily="34" charset="0"/>
                        </a:rPr>
                        <a:t>245 687</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solidFill>
                  </a:tcPr>
                </a:tc>
                <a:tc>
                  <a:txBody>
                    <a:bodyPr/>
                    <a:lstStyle/>
                    <a:p>
                      <a:pPr marL="18000" algn="r" fontAlgn="b"/>
                      <a:r>
                        <a:rPr lang="fi-FI" sz="1050" b="0" i="0" u="none" strike="noStrike" dirty="0">
                          <a:solidFill>
                            <a:srgbClr val="000000"/>
                          </a:solidFill>
                          <a:effectLst/>
                          <a:latin typeface="Calibri" panose="020F0502020204030204" pitchFamily="34" charset="0"/>
                        </a:rPr>
                        <a:t>244 837</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solidFill>
                  </a:tcPr>
                </a:tc>
                <a:tc>
                  <a:txBody>
                    <a:bodyPr/>
                    <a:lstStyle/>
                    <a:p>
                      <a:pPr marL="18000" algn="r" fontAlgn="b"/>
                      <a:r>
                        <a:rPr lang="fi-FI" sz="1050" b="0" i="0" u="none" strike="noStrike" dirty="0">
                          <a:solidFill>
                            <a:srgbClr val="000000"/>
                          </a:solidFill>
                          <a:effectLst/>
                          <a:latin typeface="Calibri" panose="020F0502020204030204" pitchFamily="34" charset="0"/>
                        </a:rPr>
                        <a:t>243 993</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solidFill>
                  </a:tcPr>
                </a:tc>
                <a:tc>
                  <a:txBody>
                    <a:bodyPr/>
                    <a:lstStyle/>
                    <a:p>
                      <a:pPr marL="18000" algn="r" fontAlgn="b"/>
                      <a:r>
                        <a:rPr lang="fi-FI" sz="1050" b="0" i="0" u="none" strike="noStrike" dirty="0">
                          <a:solidFill>
                            <a:srgbClr val="000000"/>
                          </a:solidFill>
                          <a:effectLst/>
                          <a:latin typeface="Calibri" panose="020F0502020204030204" pitchFamily="34" charset="0"/>
                        </a:rPr>
                        <a:t>243 160</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solidFill>
                  </a:tcPr>
                </a:tc>
                <a:tc>
                  <a:txBody>
                    <a:bodyPr/>
                    <a:lstStyle/>
                    <a:p>
                      <a:pPr marL="18000" algn="r" fontAlgn="b"/>
                      <a:r>
                        <a:rPr lang="fi-FI" sz="1050" b="0" i="0" u="none" strike="noStrike" dirty="0">
                          <a:solidFill>
                            <a:srgbClr val="000000"/>
                          </a:solidFill>
                          <a:effectLst/>
                          <a:latin typeface="Calibri" panose="020F0502020204030204" pitchFamily="34" charset="0"/>
                        </a:rPr>
                        <a:t>242 345</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solidFill>
                  </a:tcPr>
                </a:tc>
                <a:tc>
                  <a:txBody>
                    <a:bodyPr/>
                    <a:lstStyle/>
                    <a:p>
                      <a:pPr marL="18000" algn="r" fontAlgn="b"/>
                      <a:r>
                        <a:rPr lang="fi-FI" sz="1050" b="0" i="0" u="none" strike="noStrike" dirty="0">
                          <a:solidFill>
                            <a:srgbClr val="000000"/>
                          </a:solidFill>
                          <a:effectLst/>
                          <a:latin typeface="Calibri" panose="020F0502020204030204" pitchFamily="34" charset="0"/>
                        </a:rPr>
                        <a:t>241 518</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solidFill>
                  </a:tcPr>
                </a:tc>
                <a:tc>
                  <a:txBody>
                    <a:bodyPr/>
                    <a:lstStyle/>
                    <a:p>
                      <a:pPr marL="18000" algn="r" fontAlgn="b"/>
                      <a:r>
                        <a:rPr lang="fi-FI" sz="1050" b="0" i="0" u="none" strike="noStrike" dirty="0">
                          <a:solidFill>
                            <a:srgbClr val="000000"/>
                          </a:solidFill>
                          <a:effectLst/>
                          <a:latin typeface="Calibri" panose="020F0502020204030204" pitchFamily="34" charset="0"/>
                        </a:rPr>
                        <a:t>240 685</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solidFill>
                  </a:tcPr>
                </a:tc>
                <a:extLst>
                  <a:ext uri="{0D108BD9-81ED-4DB2-BD59-A6C34878D82A}">
                    <a16:rowId xmlns:a16="http://schemas.microsoft.com/office/drawing/2014/main" val="1951404085"/>
                  </a:ext>
                </a:extLst>
              </a:tr>
              <a:tr h="234000">
                <a:tc>
                  <a:txBody>
                    <a:bodyPr/>
                    <a:lstStyle/>
                    <a:p>
                      <a:pPr marL="18000" algn="l" fontAlgn="b"/>
                      <a:r>
                        <a:rPr lang="fi-FI" sz="1050" b="0" i="0" u="none" strike="noStrike" dirty="0">
                          <a:solidFill>
                            <a:srgbClr val="000000"/>
                          </a:solidFill>
                          <a:effectLst/>
                          <a:latin typeface="Calibri" panose="020F0502020204030204" pitchFamily="34" charset="0"/>
                        </a:rPr>
                        <a:t>Pohjois-Karjala</a:t>
                      </a:r>
                    </a:p>
                  </a:txBody>
                  <a:tcPr marL="6350" marR="6350" marT="635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163 537</a:t>
                      </a:r>
                    </a:p>
                  </a:txBody>
                  <a:tcPr marL="6350" marR="6350" marT="6350"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162 729</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161 827</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160 951</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160 107</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159 283</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158 473</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157 686</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156 903</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156 139</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4409956"/>
                  </a:ext>
                </a:extLst>
              </a:tr>
              <a:tr h="234000">
                <a:tc>
                  <a:txBody>
                    <a:bodyPr/>
                    <a:lstStyle/>
                    <a:p>
                      <a:pPr marL="18000" algn="l" fontAlgn="b"/>
                      <a:r>
                        <a:rPr lang="fi-FI" sz="1050" b="0" i="0" u="none" strike="noStrike">
                          <a:solidFill>
                            <a:srgbClr val="000000"/>
                          </a:solidFill>
                          <a:effectLst/>
                          <a:latin typeface="Calibri" panose="020F0502020204030204" pitchFamily="34" charset="0"/>
                        </a:rPr>
                        <a:t>Keski-Suomi</a:t>
                      </a:r>
                    </a:p>
                  </a:txBody>
                  <a:tcPr marL="6350" marR="6350" marT="635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272 617</a:t>
                      </a:r>
                    </a:p>
                  </a:txBody>
                  <a:tcPr marL="6350" marR="6350" marT="6350"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272 553</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272 300</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272 014</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271 713</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271 396</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271 032</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270 644</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270 226</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269 775</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52851040"/>
                  </a:ext>
                </a:extLst>
              </a:tr>
              <a:tr h="234000">
                <a:tc>
                  <a:txBody>
                    <a:bodyPr/>
                    <a:lstStyle/>
                    <a:p>
                      <a:pPr marL="18000" algn="l" fontAlgn="b"/>
                      <a:r>
                        <a:rPr lang="fi-FI" sz="1050" b="0" i="0" u="none" strike="noStrike">
                          <a:solidFill>
                            <a:srgbClr val="000000"/>
                          </a:solidFill>
                          <a:effectLst/>
                          <a:latin typeface="Calibri" panose="020F0502020204030204" pitchFamily="34" charset="0"/>
                        </a:rPr>
                        <a:t>Etelä-Pohjanmaa</a:t>
                      </a:r>
                    </a:p>
                  </a:txBody>
                  <a:tcPr marL="6350" marR="6350" marT="635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192 150</a:t>
                      </a:r>
                    </a:p>
                  </a:txBody>
                  <a:tcPr marL="6350" marR="6350" marT="6350"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191 250</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190 296</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189 370</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188 439</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187 523</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186 609</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185 701</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184 780</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183 854</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03623843"/>
                  </a:ext>
                </a:extLst>
              </a:tr>
              <a:tr h="234000">
                <a:tc>
                  <a:txBody>
                    <a:bodyPr/>
                    <a:lstStyle/>
                    <a:p>
                      <a:pPr marL="18000" algn="l" fontAlgn="b"/>
                      <a:r>
                        <a:rPr lang="fi-FI" sz="1050" b="0" i="0" u="none" strike="noStrike" dirty="0">
                          <a:solidFill>
                            <a:srgbClr val="000000"/>
                          </a:solidFill>
                          <a:effectLst/>
                          <a:latin typeface="Calibri" panose="020F0502020204030204" pitchFamily="34" charset="0"/>
                        </a:rPr>
                        <a:t>Pohjanmaa</a:t>
                      </a:r>
                    </a:p>
                  </a:txBody>
                  <a:tcPr marL="6350" marR="6350" marT="635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175 816</a:t>
                      </a:r>
                    </a:p>
                  </a:txBody>
                  <a:tcPr marL="6350" marR="6350" marT="6350"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175 863</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175 659</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175 453</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175 246</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175 030</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174 803</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174 561</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174 289</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173 998</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86990313"/>
                  </a:ext>
                </a:extLst>
              </a:tr>
              <a:tr h="234000">
                <a:tc>
                  <a:txBody>
                    <a:bodyPr/>
                    <a:lstStyle/>
                    <a:p>
                      <a:pPr marL="18000" algn="l" fontAlgn="b"/>
                      <a:r>
                        <a:rPr lang="fi-FI" sz="1050" b="0" i="0" u="none" strike="noStrike">
                          <a:solidFill>
                            <a:srgbClr val="000000"/>
                          </a:solidFill>
                          <a:effectLst/>
                          <a:latin typeface="Calibri" panose="020F0502020204030204" pitchFamily="34" charset="0"/>
                        </a:rPr>
                        <a:t>Keski-Pohjanmaa</a:t>
                      </a:r>
                    </a:p>
                  </a:txBody>
                  <a:tcPr marL="6350" marR="6350" marT="635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67 988</a:t>
                      </a:r>
                    </a:p>
                  </a:txBody>
                  <a:tcPr marL="6350" marR="6350" marT="6350"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67 788</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67 545</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67 301</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67 052</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66 783</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66 512</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66 240</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65 957</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65 660</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519889703"/>
                  </a:ext>
                </a:extLst>
              </a:tr>
              <a:tr h="234000">
                <a:tc>
                  <a:txBody>
                    <a:bodyPr/>
                    <a:lstStyle/>
                    <a:p>
                      <a:pPr marL="18000" algn="l" fontAlgn="b"/>
                      <a:r>
                        <a:rPr lang="fi-FI" sz="1050" b="0" i="0" u="none" strike="noStrike" dirty="0">
                          <a:solidFill>
                            <a:srgbClr val="000000"/>
                          </a:solidFill>
                          <a:effectLst/>
                          <a:latin typeface="Calibri" panose="020F0502020204030204" pitchFamily="34" charset="0"/>
                        </a:rPr>
                        <a:t>Pohjois-Pohjanmaa</a:t>
                      </a:r>
                    </a:p>
                  </a:txBody>
                  <a:tcPr marL="6350" marR="6350" marT="635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413 830</a:t>
                      </a:r>
                    </a:p>
                  </a:txBody>
                  <a:tcPr marL="6350" marR="6350" marT="6350"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414 929</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415 685</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416 325</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416 845</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417 281</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417 618</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417 890</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418 091</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418 235</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73156992"/>
                  </a:ext>
                </a:extLst>
              </a:tr>
              <a:tr h="234000">
                <a:tc>
                  <a:txBody>
                    <a:bodyPr/>
                    <a:lstStyle/>
                    <a:p>
                      <a:pPr marL="18000" algn="l" fontAlgn="b"/>
                      <a:r>
                        <a:rPr lang="fi-FI" sz="1050" b="0" i="0" u="none" strike="noStrike">
                          <a:solidFill>
                            <a:srgbClr val="000000"/>
                          </a:solidFill>
                          <a:effectLst/>
                          <a:latin typeface="Calibri" panose="020F0502020204030204" pitchFamily="34" charset="0"/>
                        </a:rPr>
                        <a:t>Kainuu</a:t>
                      </a:r>
                    </a:p>
                  </a:txBody>
                  <a:tcPr marL="6350" marR="6350" marT="635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71 664</a:t>
                      </a:r>
                    </a:p>
                  </a:txBody>
                  <a:tcPr marL="6350" marR="6350" marT="6350"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71 002</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70 332</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69 684</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69 046</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68 430</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67 819</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67 223</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66 638</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66 059</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93526217"/>
                  </a:ext>
                </a:extLst>
              </a:tr>
              <a:tr h="234000">
                <a:tc>
                  <a:txBody>
                    <a:bodyPr/>
                    <a:lstStyle/>
                    <a:p>
                      <a:pPr marL="18000" algn="l" fontAlgn="b"/>
                      <a:r>
                        <a:rPr lang="fi-FI" sz="1050" b="0" i="0" u="none" strike="noStrike">
                          <a:solidFill>
                            <a:srgbClr val="000000"/>
                          </a:solidFill>
                          <a:effectLst/>
                          <a:latin typeface="Calibri" panose="020F0502020204030204" pitchFamily="34" charset="0"/>
                        </a:rPr>
                        <a:t>Lappi</a:t>
                      </a:r>
                    </a:p>
                  </a:txBody>
                  <a:tcPr marL="6350" marR="6350" marT="635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176 665</a:t>
                      </a:r>
                    </a:p>
                  </a:txBody>
                  <a:tcPr marL="6350" marR="6350" marT="6350"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175 901</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175 066</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174 277</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173 527</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172 821</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172 130</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171 440</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170 758</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170 070</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21033760"/>
                  </a:ext>
                </a:extLst>
              </a:tr>
              <a:tr h="234000">
                <a:tc>
                  <a:txBody>
                    <a:bodyPr/>
                    <a:lstStyle/>
                    <a:p>
                      <a:pPr marL="18000" algn="l" fontAlgn="b"/>
                      <a:r>
                        <a:rPr lang="fi-FI" sz="1050" b="0" i="0" u="none" strike="noStrike" dirty="0">
                          <a:solidFill>
                            <a:srgbClr val="000000"/>
                          </a:solidFill>
                          <a:effectLst/>
                          <a:latin typeface="Calibri" panose="020F0502020204030204" pitchFamily="34" charset="0"/>
                        </a:rPr>
                        <a:t>Ahvenanmaa</a:t>
                      </a:r>
                    </a:p>
                  </a:txBody>
                  <a:tcPr marL="6350" marR="6350" marT="635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30 129</a:t>
                      </a:r>
                    </a:p>
                  </a:txBody>
                  <a:tcPr marL="6350" marR="6350" marT="6350"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30 449</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30 664</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30 877</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31 091</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31 293</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31 488</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31 675</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31 855</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32 028</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22079446"/>
                  </a:ext>
                </a:extLst>
              </a:tr>
              <a:tr h="234000">
                <a:tc>
                  <a:txBody>
                    <a:bodyPr/>
                    <a:lstStyle/>
                    <a:p>
                      <a:pPr marL="18000" algn="l" fontAlgn="b"/>
                      <a:r>
                        <a:rPr lang="fi-FI" sz="1050" b="1" i="0" u="none" strike="noStrike" dirty="0">
                          <a:solidFill>
                            <a:srgbClr val="000000"/>
                          </a:solidFill>
                          <a:effectLst/>
                          <a:latin typeface="Calibri" panose="020F0502020204030204" pitchFamily="34" charset="0"/>
                        </a:rPr>
                        <a:t>KOKO MAA</a:t>
                      </a:r>
                    </a:p>
                  </a:txBody>
                  <a:tcPr marL="6350" marR="6350" marT="635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r" fontAlgn="b"/>
                      <a:r>
                        <a:rPr lang="fi-FI" sz="1050" b="1" i="0" u="none" strike="noStrike" dirty="0">
                          <a:solidFill>
                            <a:srgbClr val="000000"/>
                          </a:solidFill>
                          <a:effectLst/>
                          <a:latin typeface="Calibri" panose="020F0502020204030204" pitchFamily="34" charset="0"/>
                        </a:rPr>
                        <a:t>5 533 793</a:t>
                      </a:r>
                    </a:p>
                  </a:txBody>
                  <a:tcPr marL="6350" marR="6350" marT="6350"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r" fontAlgn="b"/>
                      <a:r>
                        <a:rPr lang="fi-FI" sz="1050" b="1" i="0" u="none" strike="noStrike" dirty="0">
                          <a:solidFill>
                            <a:srgbClr val="000000"/>
                          </a:solidFill>
                          <a:effectLst/>
                          <a:latin typeface="Calibri" panose="020F0502020204030204" pitchFamily="34" charset="0"/>
                        </a:rPr>
                        <a:t>5 547 045</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r" fontAlgn="b"/>
                      <a:r>
                        <a:rPr lang="fi-FI" sz="1050" b="1" i="0" u="none" strike="noStrike" dirty="0">
                          <a:solidFill>
                            <a:srgbClr val="000000"/>
                          </a:solidFill>
                          <a:effectLst/>
                          <a:latin typeface="Calibri" panose="020F0502020204030204" pitchFamily="34" charset="0"/>
                        </a:rPr>
                        <a:t>5 555 002</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r" fontAlgn="b"/>
                      <a:r>
                        <a:rPr lang="fi-FI" sz="1050" b="1" i="0" u="none" strike="noStrike" dirty="0">
                          <a:solidFill>
                            <a:srgbClr val="000000"/>
                          </a:solidFill>
                          <a:effectLst/>
                          <a:latin typeface="Calibri" panose="020F0502020204030204" pitchFamily="34" charset="0"/>
                        </a:rPr>
                        <a:t>5 562 569</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r" fontAlgn="b"/>
                      <a:r>
                        <a:rPr lang="fi-FI" sz="1050" b="1" i="0" u="none" strike="noStrike" dirty="0">
                          <a:solidFill>
                            <a:srgbClr val="000000"/>
                          </a:solidFill>
                          <a:effectLst/>
                          <a:latin typeface="Calibri" panose="020F0502020204030204" pitchFamily="34" charset="0"/>
                        </a:rPr>
                        <a:t>5 569 645</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r" fontAlgn="b"/>
                      <a:r>
                        <a:rPr lang="fi-FI" sz="1050" b="1" i="0" u="none" strike="noStrike" dirty="0">
                          <a:solidFill>
                            <a:srgbClr val="000000"/>
                          </a:solidFill>
                          <a:effectLst/>
                          <a:latin typeface="Calibri" panose="020F0502020204030204" pitchFamily="34" charset="0"/>
                        </a:rPr>
                        <a:t>5 576 186</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r" fontAlgn="b"/>
                      <a:r>
                        <a:rPr lang="fi-FI" sz="1050" b="1" i="0" u="none" strike="noStrike" dirty="0">
                          <a:solidFill>
                            <a:srgbClr val="000000"/>
                          </a:solidFill>
                          <a:effectLst/>
                          <a:latin typeface="Calibri" panose="020F0502020204030204" pitchFamily="34" charset="0"/>
                        </a:rPr>
                        <a:t>5 582 076</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r" fontAlgn="b"/>
                      <a:r>
                        <a:rPr lang="fi-FI" sz="1050" b="1" i="0" u="none" strike="noStrike" dirty="0">
                          <a:solidFill>
                            <a:srgbClr val="000000"/>
                          </a:solidFill>
                          <a:effectLst/>
                          <a:latin typeface="Calibri" panose="020F0502020204030204" pitchFamily="34" charset="0"/>
                        </a:rPr>
                        <a:t>5 587 372</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r" fontAlgn="b"/>
                      <a:r>
                        <a:rPr lang="fi-FI" sz="1050" b="1" i="0" u="none" strike="noStrike" dirty="0">
                          <a:solidFill>
                            <a:srgbClr val="000000"/>
                          </a:solidFill>
                          <a:effectLst/>
                          <a:latin typeface="Calibri" panose="020F0502020204030204" pitchFamily="34" charset="0"/>
                        </a:rPr>
                        <a:t>5 591 887</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r" fontAlgn="b"/>
                      <a:r>
                        <a:rPr lang="fi-FI" sz="1050" b="1" i="0" u="none" strike="noStrike" dirty="0">
                          <a:solidFill>
                            <a:srgbClr val="000000"/>
                          </a:solidFill>
                          <a:effectLst/>
                          <a:latin typeface="Calibri" panose="020F0502020204030204" pitchFamily="34" charset="0"/>
                        </a:rPr>
                        <a:t>5 595 724</a:t>
                      </a:r>
                    </a:p>
                  </a:txBody>
                  <a:tcPr marL="6350" marR="6350" marT="6350"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954792359"/>
                  </a:ext>
                </a:extLst>
              </a:tr>
            </a:tbl>
          </a:graphicData>
        </a:graphic>
      </p:graphicFrame>
    </p:spTree>
    <p:extLst>
      <p:ext uri="{BB962C8B-B14F-4D97-AF65-F5344CB8AC3E}">
        <p14:creationId xmlns:p14="http://schemas.microsoft.com/office/powerpoint/2010/main" val="2493691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BF8559A6-A124-4A28-AE01-B7BFDCAF85AD}"/>
              </a:ext>
            </a:extLst>
          </p:cNvPr>
          <p:cNvSpPr>
            <a:spLocks noGrp="1"/>
          </p:cNvSpPr>
          <p:nvPr>
            <p:ph type="title"/>
          </p:nvPr>
        </p:nvSpPr>
        <p:spPr>
          <a:xfrm>
            <a:off x="0" y="0"/>
            <a:ext cx="9144000" cy="733627"/>
          </a:xfrm>
        </p:spPr>
        <p:txBody>
          <a:bodyPr/>
          <a:lstStyle/>
          <a:p>
            <a:pPr algn="ctr"/>
            <a:r>
              <a:rPr lang="fi-FI" dirty="0"/>
              <a:t>Väestöennuste maakunnittain vuosille 2030–2040</a:t>
            </a:r>
          </a:p>
        </p:txBody>
      </p:sp>
      <p:sp>
        <p:nvSpPr>
          <p:cNvPr id="2" name="Dian numeron paikkamerkki 1">
            <a:extLst>
              <a:ext uri="{FF2B5EF4-FFF2-40B4-BE49-F238E27FC236}">
                <a16:creationId xmlns:a16="http://schemas.microsoft.com/office/drawing/2014/main" id="{725A3864-0A71-4FE0-9A66-C534814A506B}"/>
              </a:ext>
            </a:extLst>
          </p:cNvPr>
          <p:cNvSpPr>
            <a:spLocks noGrp="1"/>
          </p:cNvSpPr>
          <p:nvPr>
            <p:ph type="sldNum" sz="quarter" idx="12"/>
          </p:nvPr>
        </p:nvSpPr>
        <p:spPr/>
        <p:txBody>
          <a:bodyPr/>
          <a:lstStyle/>
          <a:p>
            <a:fld id="{6DE6D825-8E97-454B-BEAD-11D13CFBEEFD}" type="slidenum">
              <a:rPr lang="fi-FI" smtClean="0"/>
              <a:pPr/>
              <a:t>5</a:t>
            </a:fld>
            <a:endParaRPr lang="fi-FI" dirty="0"/>
          </a:p>
        </p:txBody>
      </p:sp>
      <p:sp>
        <p:nvSpPr>
          <p:cNvPr id="5" name="Tekstiruutu 4">
            <a:extLst>
              <a:ext uri="{FF2B5EF4-FFF2-40B4-BE49-F238E27FC236}">
                <a16:creationId xmlns:a16="http://schemas.microsoft.com/office/drawing/2014/main" id="{3ED924D6-A0C0-4576-AEFD-91EC78EAF080}"/>
              </a:ext>
            </a:extLst>
          </p:cNvPr>
          <p:cNvSpPr txBox="1"/>
          <p:nvPr/>
        </p:nvSpPr>
        <p:spPr>
          <a:xfrm>
            <a:off x="628650" y="6465882"/>
            <a:ext cx="1091093" cy="215444"/>
          </a:xfrm>
          <a:prstGeom prst="rect">
            <a:avLst/>
          </a:prstGeom>
          <a:noFill/>
        </p:spPr>
        <p:txBody>
          <a:bodyPr wrap="square" rtlCol="0">
            <a:spAutoFit/>
          </a:bodyPr>
          <a:lstStyle/>
          <a:p>
            <a:r>
              <a:rPr lang="fi-FI" sz="800" dirty="0"/>
              <a:t>Lähde: Tilastokeskus</a:t>
            </a:r>
          </a:p>
        </p:txBody>
      </p:sp>
      <p:graphicFrame>
        <p:nvGraphicFramePr>
          <p:cNvPr id="6" name="Taulukko 5">
            <a:extLst>
              <a:ext uri="{FF2B5EF4-FFF2-40B4-BE49-F238E27FC236}">
                <a16:creationId xmlns:a16="http://schemas.microsoft.com/office/drawing/2014/main" id="{C1A727B0-A67E-4F14-B91F-1ECDB133124A}"/>
              </a:ext>
            </a:extLst>
          </p:cNvPr>
          <p:cNvGraphicFramePr>
            <a:graphicFrameLocks noGrp="1"/>
          </p:cNvGraphicFramePr>
          <p:nvPr>
            <p:extLst>
              <p:ext uri="{D42A27DB-BD31-4B8C-83A1-F6EECF244321}">
                <p14:modId xmlns:p14="http://schemas.microsoft.com/office/powerpoint/2010/main" val="2608138259"/>
              </p:ext>
            </p:extLst>
          </p:nvPr>
        </p:nvGraphicFramePr>
        <p:xfrm>
          <a:off x="387000" y="927314"/>
          <a:ext cx="8370000" cy="5003371"/>
        </p:xfrm>
        <a:graphic>
          <a:graphicData uri="http://schemas.openxmlformats.org/drawingml/2006/table">
            <a:tbl>
              <a:tblPr firstRow="1"/>
              <a:tblGrid>
                <a:gridCol w="1242000">
                  <a:extLst>
                    <a:ext uri="{9D8B030D-6E8A-4147-A177-3AD203B41FA5}">
                      <a16:colId xmlns:a16="http://schemas.microsoft.com/office/drawing/2014/main" val="1933656167"/>
                    </a:ext>
                  </a:extLst>
                </a:gridCol>
                <a:gridCol w="576000">
                  <a:extLst>
                    <a:ext uri="{9D8B030D-6E8A-4147-A177-3AD203B41FA5}">
                      <a16:colId xmlns:a16="http://schemas.microsoft.com/office/drawing/2014/main" val="933185535"/>
                    </a:ext>
                  </a:extLst>
                </a:gridCol>
                <a:gridCol w="576000">
                  <a:extLst>
                    <a:ext uri="{9D8B030D-6E8A-4147-A177-3AD203B41FA5}">
                      <a16:colId xmlns:a16="http://schemas.microsoft.com/office/drawing/2014/main" val="1462971140"/>
                    </a:ext>
                  </a:extLst>
                </a:gridCol>
                <a:gridCol w="576000">
                  <a:extLst>
                    <a:ext uri="{9D8B030D-6E8A-4147-A177-3AD203B41FA5}">
                      <a16:colId xmlns:a16="http://schemas.microsoft.com/office/drawing/2014/main" val="2921277961"/>
                    </a:ext>
                  </a:extLst>
                </a:gridCol>
                <a:gridCol w="576000">
                  <a:extLst>
                    <a:ext uri="{9D8B030D-6E8A-4147-A177-3AD203B41FA5}">
                      <a16:colId xmlns:a16="http://schemas.microsoft.com/office/drawing/2014/main" val="1136707637"/>
                    </a:ext>
                  </a:extLst>
                </a:gridCol>
                <a:gridCol w="576000">
                  <a:extLst>
                    <a:ext uri="{9D8B030D-6E8A-4147-A177-3AD203B41FA5}">
                      <a16:colId xmlns:a16="http://schemas.microsoft.com/office/drawing/2014/main" val="658963518"/>
                    </a:ext>
                  </a:extLst>
                </a:gridCol>
                <a:gridCol w="576000">
                  <a:extLst>
                    <a:ext uri="{9D8B030D-6E8A-4147-A177-3AD203B41FA5}">
                      <a16:colId xmlns:a16="http://schemas.microsoft.com/office/drawing/2014/main" val="229317275"/>
                    </a:ext>
                  </a:extLst>
                </a:gridCol>
                <a:gridCol w="576000">
                  <a:extLst>
                    <a:ext uri="{9D8B030D-6E8A-4147-A177-3AD203B41FA5}">
                      <a16:colId xmlns:a16="http://schemas.microsoft.com/office/drawing/2014/main" val="1341801567"/>
                    </a:ext>
                  </a:extLst>
                </a:gridCol>
                <a:gridCol w="576000">
                  <a:extLst>
                    <a:ext uri="{9D8B030D-6E8A-4147-A177-3AD203B41FA5}">
                      <a16:colId xmlns:a16="http://schemas.microsoft.com/office/drawing/2014/main" val="1027219286"/>
                    </a:ext>
                  </a:extLst>
                </a:gridCol>
                <a:gridCol w="576000">
                  <a:extLst>
                    <a:ext uri="{9D8B030D-6E8A-4147-A177-3AD203B41FA5}">
                      <a16:colId xmlns:a16="http://schemas.microsoft.com/office/drawing/2014/main" val="4098262893"/>
                    </a:ext>
                  </a:extLst>
                </a:gridCol>
                <a:gridCol w="576000">
                  <a:extLst>
                    <a:ext uri="{9D8B030D-6E8A-4147-A177-3AD203B41FA5}">
                      <a16:colId xmlns:a16="http://schemas.microsoft.com/office/drawing/2014/main" val="2994941772"/>
                    </a:ext>
                  </a:extLst>
                </a:gridCol>
                <a:gridCol w="576000">
                  <a:extLst>
                    <a:ext uri="{9D8B030D-6E8A-4147-A177-3AD203B41FA5}">
                      <a16:colId xmlns:a16="http://schemas.microsoft.com/office/drawing/2014/main" val="3685344433"/>
                    </a:ext>
                  </a:extLst>
                </a:gridCol>
                <a:gridCol w="792000">
                  <a:extLst>
                    <a:ext uri="{9D8B030D-6E8A-4147-A177-3AD203B41FA5}">
                      <a16:colId xmlns:a16="http://schemas.microsoft.com/office/drawing/2014/main" val="420929845"/>
                    </a:ext>
                  </a:extLst>
                </a:gridCol>
              </a:tblGrid>
              <a:tr h="234000">
                <a:tc>
                  <a:txBody>
                    <a:bodyPr/>
                    <a:lstStyle/>
                    <a:p>
                      <a:pPr marL="18000" algn="l" fontAlgn="b"/>
                      <a:r>
                        <a:rPr lang="fi-FI" sz="1050" b="1" i="0" u="none" strike="noStrike" dirty="0">
                          <a:solidFill>
                            <a:srgbClr val="000000"/>
                          </a:solidFill>
                          <a:effectLst/>
                          <a:latin typeface="Calibri" panose="020F0502020204030204" pitchFamily="34" charset="0"/>
                        </a:rPr>
                        <a:t>Maakunta</a:t>
                      </a:r>
                    </a:p>
                  </a:txBody>
                  <a:tcPr marL="3331" marR="3331" marT="3331"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2030</a:t>
                      </a:r>
                    </a:p>
                  </a:txBody>
                  <a:tcPr marL="3331" marR="3331" marT="3331"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2031</a:t>
                      </a:r>
                    </a:p>
                  </a:txBody>
                  <a:tcPr marL="3331" marR="3331" marT="3331"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2032</a:t>
                      </a:r>
                    </a:p>
                  </a:txBody>
                  <a:tcPr marL="3331" marR="3331" marT="3331"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2033</a:t>
                      </a:r>
                    </a:p>
                  </a:txBody>
                  <a:tcPr marL="3331" marR="3331" marT="3331"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a:solidFill>
                            <a:srgbClr val="000000"/>
                          </a:solidFill>
                          <a:effectLst/>
                          <a:latin typeface="Calibri" panose="020F0502020204030204" pitchFamily="34" charset="0"/>
                        </a:rPr>
                        <a:t>2034</a:t>
                      </a:r>
                    </a:p>
                  </a:txBody>
                  <a:tcPr marL="3331" marR="3331" marT="3331"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2035</a:t>
                      </a:r>
                    </a:p>
                  </a:txBody>
                  <a:tcPr marL="3331" marR="3331" marT="3331"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a:solidFill>
                            <a:srgbClr val="000000"/>
                          </a:solidFill>
                          <a:effectLst/>
                          <a:latin typeface="Calibri" panose="020F0502020204030204" pitchFamily="34" charset="0"/>
                        </a:rPr>
                        <a:t>2036</a:t>
                      </a:r>
                    </a:p>
                  </a:txBody>
                  <a:tcPr marL="3331" marR="3331" marT="3331"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2037</a:t>
                      </a:r>
                    </a:p>
                  </a:txBody>
                  <a:tcPr marL="3331" marR="3331" marT="3331"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2038</a:t>
                      </a:r>
                    </a:p>
                  </a:txBody>
                  <a:tcPr marL="3331" marR="3331" marT="3331"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2039</a:t>
                      </a:r>
                    </a:p>
                  </a:txBody>
                  <a:tcPr marL="3331" marR="3331" marT="3331"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2040</a:t>
                      </a:r>
                    </a:p>
                  </a:txBody>
                  <a:tcPr marL="3331" marR="3331" marT="3331"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Muutos (%) </a:t>
                      </a:r>
                      <a:br>
                        <a:rPr lang="fi-FI" sz="1050" b="1" i="0" u="none" strike="noStrike" dirty="0">
                          <a:solidFill>
                            <a:srgbClr val="000000"/>
                          </a:solidFill>
                          <a:effectLst/>
                          <a:latin typeface="Calibri" panose="020F0502020204030204" pitchFamily="34" charset="0"/>
                        </a:rPr>
                      </a:br>
                      <a:r>
                        <a:rPr lang="fi-FI" sz="1050" b="1" i="0" u="none" strike="noStrike" dirty="0">
                          <a:solidFill>
                            <a:srgbClr val="000000"/>
                          </a:solidFill>
                          <a:effectLst/>
                          <a:latin typeface="Calibri" panose="020F0502020204030204" pitchFamily="34" charset="0"/>
                        </a:rPr>
                        <a:t>v. 2020–2040</a:t>
                      </a:r>
                    </a:p>
                  </a:txBody>
                  <a:tcPr marL="3331" marR="3331" marT="3331"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4134313729"/>
                  </a:ext>
                </a:extLst>
              </a:tr>
              <a:tr h="234000">
                <a:tc>
                  <a:txBody>
                    <a:bodyPr/>
                    <a:lstStyle/>
                    <a:p>
                      <a:pPr marL="18000" algn="l" fontAlgn="b"/>
                      <a:r>
                        <a:rPr lang="fi-FI" sz="1050" b="0" i="0" u="none" strike="noStrike" dirty="0">
                          <a:solidFill>
                            <a:srgbClr val="000000"/>
                          </a:solidFill>
                          <a:effectLst/>
                          <a:latin typeface="Calibri" panose="020F0502020204030204" pitchFamily="34" charset="0"/>
                        </a:rPr>
                        <a:t>Uusimaa</a:t>
                      </a:r>
                    </a:p>
                  </a:txBody>
                  <a:tcPr marL="3331" marR="3331" marT="3331"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1 836 816</a:t>
                      </a:r>
                    </a:p>
                  </a:txBody>
                  <a:tcPr marL="3331" marR="3331" marT="3331"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1 847 243</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1 857 186</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1 866 662</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1 875 667</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1 884 180</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1 892 214</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1 899 730</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1 906 765</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1 913 313</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1 919 393</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12,7</a:t>
                      </a:r>
                    </a:p>
                  </a:txBody>
                  <a:tcPr marL="3331" marR="3331" marT="3331"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85506598"/>
                  </a:ext>
                </a:extLst>
              </a:tr>
              <a:tr h="234000">
                <a:tc>
                  <a:txBody>
                    <a:bodyPr/>
                    <a:lstStyle/>
                    <a:p>
                      <a:pPr marL="18000" algn="l" fontAlgn="b"/>
                      <a:r>
                        <a:rPr lang="fi-FI" sz="1050" b="0" i="0" u="none" strike="noStrike">
                          <a:solidFill>
                            <a:srgbClr val="000000"/>
                          </a:solidFill>
                          <a:effectLst/>
                          <a:latin typeface="Calibri" panose="020F0502020204030204" pitchFamily="34" charset="0"/>
                        </a:rPr>
                        <a:t>Varsinais-Suomi</a:t>
                      </a:r>
                    </a:p>
                  </a:txBody>
                  <a:tcPr marL="3331" marR="3331" marT="3331"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491 637</a:t>
                      </a:r>
                    </a:p>
                  </a:txBody>
                  <a:tcPr marL="3331" marR="3331" marT="3331"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492 330</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492 945</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493 467</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493 882</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494 193</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494 399</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494 509</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494 523</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494 458</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494 333</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2,7</a:t>
                      </a:r>
                    </a:p>
                  </a:txBody>
                  <a:tcPr marL="3331" marR="3331" marT="3331"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03510927"/>
                  </a:ext>
                </a:extLst>
              </a:tr>
              <a:tr h="234000">
                <a:tc>
                  <a:txBody>
                    <a:bodyPr/>
                    <a:lstStyle/>
                    <a:p>
                      <a:pPr marL="18000" algn="l" fontAlgn="b"/>
                      <a:r>
                        <a:rPr lang="fi-FI" sz="1050" b="0" i="0" u="none" strike="noStrike" dirty="0">
                          <a:solidFill>
                            <a:srgbClr val="000000"/>
                          </a:solidFill>
                          <a:effectLst/>
                          <a:latin typeface="Calibri" panose="020F0502020204030204" pitchFamily="34" charset="0"/>
                        </a:rPr>
                        <a:t>Satakunta</a:t>
                      </a:r>
                    </a:p>
                  </a:txBody>
                  <a:tcPr marL="3331" marR="3331" marT="3331"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201 574</a:t>
                      </a:r>
                    </a:p>
                  </a:txBody>
                  <a:tcPr marL="3331" marR="3331" marT="3331"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200 257</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198 952</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197 652</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196 371</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195 098</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193 849</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192 631</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191 446</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190 282</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189 132</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-12,2</a:t>
                      </a:r>
                    </a:p>
                  </a:txBody>
                  <a:tcPr marL="3331" marR="3331" marT="3331"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261590860"/>
                  </a:ext>
                </a:extLst>
              </a:tr>
              <a:tr h="234000">
                <a:tc>
                  <a:txBody>
                    <a:bodyPr/>
                    <a:lstStyle/>
                    <a:p>
                      <a:pPr marL="18000" algn="l" fontAlgn="b"/>
                      <a:r>
                        <a:rPr lang="fi-FI" sz="1050" b="0" i="0" u="none" strike="noStrike" dirty="0">
                          <a:solidFill>
                            <a:srgbClr val="000000"/>
                          </a:solidFill>
                          <a:effectLst/>
                          <a:latin typeface="Calibri" panose="020F0502020204030204" pitchFamily="34" charset="0"/>
                        </a:rPr>
                        <a:t>Kanta-Häme</a:t>
                      </a:r>
                    </a:p>
                  </a:txBody>
                  <a:tcPr marL="3331" marR="3331" marT="3331"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164 397</a:t>
                      </a:r>
                    </a:p>
                  </a:txBody>
                  <a:tcPr marL="3331" marR="3331" marT="3331"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163 836</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163 286</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162 743</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162 202</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161 681</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161 172</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160 674</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160 184</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159 716</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159 251</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-6,6</a:t>
                      </a:r>
                    </a:p>
                  </a:txBody>
                  <a:tcPr marL="3331" marR="3331" marT="3331"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1255720"/>
                  </a:ext>
                </a:extLst>
              </a:tr>
              <a:tr h="234000">
                <a:tc>
                  <a:txBody>
                    <a:bodyPr/>
                    <a:lstStyle/>
                    <a:p>
                      <a:pPr marL="18000" algn="l" fontAlgn="b"/>
                      <a:r>
                        <a:rPr lang="fi-FI" sz="1050" b="0" i="0" u="none" strike="noStrike" dirty="0">
                          <a:solidFill>
                            <a:srgbClr val="000000"/>
                          </a:solidFill>
                          <a:effectLst/>
                          <a:latin typeface="Calibri" panose="020F0502020204030204" pitchFamily="34" charset="0"/>
                        </a:rPr>
                        <a:t>Pirkanmaa</a:t>
                      </a:r>
                    </a:p>
                  </a:txBody>
                  <a:tcPr marL="3331" marR="3331" marT="3331"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546 805</a:t>
                      </a:r>
                    </a:p>
                  </a:txBody>
                  <a:tcPr marL="3331" marR="3331" marT="3331"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548 507</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550 075</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551 512</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552 818</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553 986</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555 010</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555 904</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556 667</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557 322</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557 883</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6,7</a:t>
                      </a:r>
                    </a:p>
                  </a:txBody>
                  <a:tcPr marL="3331" marR="3331" marT="3331"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7839299"/>
                  </a:ext>
                </a:extLst>
              </a:tr>
              <a:tr h="234000">
                <a:tc>
                  <a:txBody>
                    <a:bodyPr/>
                    <a:lstStyle/>
                    <a:p>
                      <a:pPr marL="18000" algn="l" fontAlgn="b"/>
                      <a:r>
                        <a:rPr lang="fi-FI" sz="1050" b="0" i="0" u="none" strike="noStrike" dirty="0">
                          <a:solidFill>
                            <a:srgbClr val="000000"/>
                          </a:solidFill>
                          <a:effectLst/>
                          <a:latin typeface="Calibri" panose="020F0502020204030204" pitchFamily="34" charset="0"/>
                        </a:rPr>
                        <a:t>Päijät-Häme</a:t>
                      </a:r>
                    </a:p>
                  </a:txBody>
                  <a:tcPr marL="3331" marR="3331" marT="3331"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199 927</a:t>
                      </a:r>
                    </a:p>
                  </a:txBody>
                  <a:tcPr marL="3331" marR="3331" marT="3331"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199 278</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198 620</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197 947</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197 265</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196 579</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195 898</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195 208</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194 535</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193 867</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193 194</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-6,1</a:t>
                      </a:r>
                    </a:p>
                  </a:txBody>
                  <a:tcPr marL="3331" marR="3331" marT="3331"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471032"/>
                  </a:ext>
                </a:extLst>
              </a:tr>
              <a:tr h="234000">
                <a:tc>
                  <a:txBody>
                    <a:bodyPr/>
                    <a:lstStyle/>
                    <a:p>
                      <a:pPr marL="18000" algn="l" fontAlgn="b"/>
                      <a:r>
                        <a:rPr lang="fi-FI" sz="1050" b="0" i="0" u="none" strike="noStrike">
                          <a:solidFill>
                            <a:srgbClr val="000000"/>
                          </a:solidFill>
                          <a:effectLst/>
                          <a:latin typeface="Calibri" panose="020F0502020204030204" pitchFamily="34" charset="0"/>
                        </a:rPr>
                        <a:t>Kymenlaakso</a:t>
                      </a:r>
                    </a:p>
                  </a:txBody>
                  <a:tcPr marL="3331" marR="3331" marT="3331"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148 033</a:t>
                      </a:r>
                    </a:p>
                  </a:txBody>
                  <a:tcPr marL="3331" marR="3331" marT="3331"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146 725</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145 443</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144 187</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142 958</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141 755</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140 591</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139 466</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138 368</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137 293</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136 233</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-16,3</a:t>
                      </a:r>
                    </a:p>
                  </a:txBody>
                  <a:tcPr marL="3331" marR="3331" marT="3331"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411750918"/>
                  </a:ext>
                </a:extLst>
              </a:tr>
              <a:tr h="234000">
                <a:tc>
                  <a:txBody>
                    <a:bodyPr/>
                    <a:lstStyle/>
                    <a:p>
                      <a:pPr marL="18000" algn="l" fontAlgn="b"/>
                      <a:r>
                        <a:rPr lang="fi-FI" sz="1050" b="0" i="0" u="none" strike="noStrike" dirty="0">
                          <a:solidFill>
                            <a:srgbClr val="000000"/>
                          </a:solidFill>
                          <a:effectLst/>
                          <a:latin typeface="Calibri" panose="020F0502020204030204" pitchFamily="34" charset="0"/>
                        </a:rPr>
                        <a:t>Etelä-Karjala</a:t>
                      </a:r>
                    </a:p>
                  </a:txBody>
                  <a:tcPr marL="3331" marR="3331" marT="3331"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119 591</a:t>
                      </a:r>
                    </a:p>
                  </a:txBody>
                  <a:tcPr marL="3331" marR="3331" marT="3331"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118 916</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118 253</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117 593</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116 939</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116 279</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115 632</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114 981</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114 338</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113 702</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113 074</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-10,9</a:t>
                      </a:r>
                    </a:p>
                  </a:txBody>
                  <a:tcPr marL="3331" marR="3331" marT="3331"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3603020"/>
                  </a:ext>
                </a:extLst>
              </a:tr>
              <a:tr h="234000">
                <a:tc>
                  <a:txBody>
                    <a:bodyPr/>
                    <a:lstStyle/>
                    <a:p>
                      <a:pPr marL="18000" algn="l" fontAlgn="b"/>
                      <a:r>
                        <a:rPr lang="fi-FI" sz="1050" b="0" i="0" u="none" strike="noStrike">
                          <a:solidFill>
                            <a:srgbClr val="000000"/>
                          </a:solidFill>
                          <a:effectLst/>
                          <a:latin typeface="Calibri" panose="020F0502020204030204" pitchFamily="34" charset="0"/>
                        </a:rPr>
                        <a:t>Etelä-Savo</a:t>
                      </a:r>
                    </a:p>
                  </a:txBody>
                  <a:tcPr marL="3331" marR="3331" marT="3331"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118 190</a:t>
                      </a:r>
                    </a:p>
                  </a:txBody>
                  <a:tcPr marL="3331" marR="3331" marT="3331"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116 961</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115 760</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114 566</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113 405</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112 271</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111 157</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110 078</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109 038</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108 025</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107 041</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-19,3</a:t>
                      </a:r>
                    </a:p>
                  </a:txBody>
                  <a:tcPr marL="3331" marR="3331" marT="3331"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30236988"/>
                  </a:ext>
                </a:extLst>
              </a:tr>
              <a:tr h="234000">
                <a:tc>
                  <a:txBody>
                    <a:bodyPr/>
                    <a:lstStyle/>
                    <a:p>
                      <a:pPr marL="18000" algn="l" fontAlgn="b"/>
                      <a:r>
                        <a:rPr lang="fi-FI" sz="1050" b="0" i="0" u="none" strike="noStrike" dirty="0">
                          <a:solidFill>
                            <a:srgbClr val="000000"/>
                          </a:solidFill>
                          <a:effectLst/>
                          <a:latin typeface="Calibri" panose="020F0502020204030204" pitchFamily="34" charset="0"/>
                        </a:rPr>
                        <a:t>Pohjois-Savo</a:t>
                      </a:r>
                    </a:p>
                  </a:txBody>
                  <a:tcPr marL="3331" marR="3331" marT="3331"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solidFill>
                  </a:tcPr>
                </a:tc>
                <a:tc>
                  <a:txBody>
                    <a:bodyPr/>
                    <a:lstStyle/>
                    <a:p>
                      <a:pPr marL="18000" algn="r" fontAlgn="b"/>
                      <a:r>
                        <a:rPr lang="fi-FI" sz="1050" b="0" i="0" u="none" strike="noStrike">
                          <a:solidFill>
                            <a:srgbClr val="000000"/>
                          </a:solidFill>
                          <a:effectLst/>
                          <a:latin typeface="Calibri" panose="020F0502020204030204" pitchFamily="34" charset="0"/>
                        </a:rPr>
                        <a:t>239 850</a:t>
                      </a:r>
                    </a:p>
                  </a:txBody>
                  <a:tcPr marL="3331" marR="3331" marT="3331"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solidFill>
                  </a:tcPr>
                </a:tc>
                <a:tc>
                  <a:txBody>
                    <a:bodyPr/>
                    <a:lstStyle/>
                    <a:p>
                      <a:pPr marL="18000" algn="r" fontAlgn="b"/>
                      <a:r>
                        <a:rPr lang="fi-FI" sz="1050" b="0" i="0" u="none" strike="noStrike">
                          <a:solidFill>
                            <a:srgbClr val="000000"/>
                          </a:solidFill>
                          <a:effectLst/>
                          <a:latin typeface="Calibri" panose="020F0502020204030204" pitchFamily="34" charset="0"/>
                        </a:rPr>
                        <a:t>238 985</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solidFill>
                  </a:tcPr>
                </a:tc>
                <a:tc>
                  <a:txBody>
                    <a:bodyPr/>
                    <a:lstStyle/>
                    <a:p>
                      <a:pPr marL="18000" algn="r" fontAlgn="b"/>
                      <a:r>
                        <a:rPr lang="fi-FI" sz="1050" b="0" i="0" u="none" strike="noStrike">
                          <a:solidFill>
                            <a:srgbClr val="000000"/>
                          </a:solidFill>
                          <a:effectLst/>
                          <a:latin typeface="Calibri" panose="020F0502020204030204" pitchFamily="34" charset="0"/>
                        </a:rPr>
                        <a:t>238 116</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solidFill>
                  </a:tcPr>
                </a:tc>
                <a:tc>
                  <a:txBody>
                    <a:bodyPr/>
                    <a:lstStyle/>
                    <a:p>
                      <a:pPr marL="18000" algn="r" fontAlgn="b"/>
                      <a:r>
                        <a:rPr lang="fi-FI" sz="1050" b="0" i="0" u="none" strike="noStrike" dirty="0">
                          <a:solidFill>
                            <a:srgbClr val="000000"/>
                          </a:solidFill>
                          <a:effectLst/>
                          <a:latin typeface="Calibri" panose="020F0502020204030204" pitchFamily="34" charset="0"/>
                        </a:rPr>
                        <a:t>237 221</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solidFill>
                  </a:tcPr>
                </a:tc>
                <a:tc>
                  <a:txBody>
                    <a:bodyPr/>
                    <a:lstStyle/>
                    <a:p>
                      <a:pPr marL="18000" algn="r" fontAlgn="b"/>
                      <a:r>
                        <a:rPr lang="fi-FI" sz="1050" b="0" i="0" u="none" strike="noStrike" dirty="0">
                          <a:solidFill>
                            <a:srgbClr val="000000"/>
                          </a:solidFill>
                          <a:effectLst/>
                          <a:latin typeface="Calibri" panose="020F0502020204030204" pitchFamily="34" charset="0"/>
                        </a:rPr>
                        <a:t>236 295</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solidFill>
                  </a:tcPr>
                </a:tc>
                <a:tc>
                  <a:txBody>
                    <a:bodyPr/>
                    <a:lstStyle/>
                    <a:p>
                      <a:pPr marL="18000" algn="r" fontAlgn="b"/>
                      <a:r>
                        <a:rPr lang="fi-FI" sz="1050" b="0" i="0" u="none" strike="noStrike">
                          <a:solidFill>
                            <a:srgbClr val="000000"/>
                          </a:solidFill>
                          <a:effectLst/>
                          <a:latin typeface="Calibri" panose="020F0502020204030204" pitchFamily="34" charset="0"/>
                        </a:rPr>
                        <a:t>235 355</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solidFill>
                  </a:tcPr>
                </a:tc>
                <a:tc>
                  <a:txBody>
                    <a:bodyPr/>
                    <a:lstStyle/>
                    <a:p>
                      <a:pPr marL="18000" algn="r" fontAlgn="b"/>
                      <a:r>
                        <a:rPr lang="fi-FI" sz="1050" b="0" i="0" u="none" strike="noStrike">
                          <a:solidFill>
                            <a:srgbClr val="000000"/>
                          </a:solidFill>
                          <a:effectLst/>
                          <a:latin typeface="Calibri" panose="020F0502020204030204" pitchFamily="34" charset="0"/>
                        </a:rPr>
                        <a:t>234 395</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solidFill>
                  </a:tcPr>
                </a:tc>
                <a:tc>
                  <a:txBody>
                    <a:bodyPr/>
                    <a:lstStyle/>
                    <a:p>
                      <a:pPr marL="18000" algn="r" fontAlgn="b"/>
                      <a:r>
                        <a:rPr lang="fi-FI" sz="1050" b="0" i="0" u="none" strike="noStrike" dirty="0">
                          <a:solidFill>
                            <a:srgbClr val="000000"/>
                          </a:solidFill>
                          <a:effectLst/>
                          <a:latin typeface="Calibri" panose="020F0502020204030204" pitchFamily="34" charset="0"/>
                        </a:rPr>
                        <a:t>233 422</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solidFill>
                  </a:tcPr>
                </a:tc>
                <a:tc>
                  <a:txBody>
                    <a:bodyPr/>
                    <a:lstStyle/>
                    <a:p>
                      <a:pPr marL="18000" algn="r" fontAlgn="b"/>
                      <a:r>
                        <a:rPr lang="fi-FI" sz="1050" b="0" i="0" u="none" strike="noStrike">
                          <a:solidFill>
                            <a:srgbClr val="000000"/>
                          </a:solidFill>
                          <a:effectLst/>
                          <a:latin typeface="Calibri" panose="020F0502020204030204" pitchFamily="34" charset="0"/>
                        </a:rPr>
                        <a:t>232 427</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solidFill>
                  </a:tcPr>
                </a:tc>
                <a:tc>
                  <a:txBody>
                    <a:bodyPr/>
                    <a:lstStyle/>
                    <a:p>
                      <a:pPr marL="18000" algn="r" fontAlgn="b"/>
                      <a:r>
                        <a:rPr lang="fi-FI" sz="1050" b="0" i="0" u="none" strike="noStrike">
                          <a:solidFill>
                            <a:srgbClr val="000000"/>
                          </a:solidFill>
                          <a:effectLst/>
                          <a:latin typeface="Calibri" panose="020F0502020204030204" pitchFamily="34" charset="0"/>
                        </a:rPr>
                        <a:t>231 427</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solidFill>
                  </a:tcPr>
                </a:tc>
                <a:tc>
                  <a:txBody>
                    <a:bodyPr/>
                    <a:lstStyle/>
                    <a:p>
                      <a:pPr marL="18000" algn="r" fontAlgn="b"/>
                      <a:r>
                        <a:rPr lang="fi-FI" sz="1050" b="0" i="0" u="none" strike="noStrike">
                          <a:solidFill>
                            <a:srgbClr val="000000"/>
                          </a:solidFill>
                          <a:effectLst/>
                          <a:latin typeface="Calibri" panose="020F0502020204030204" pitchFamily="34" charset="0"/>
                        </a:rPr>
                        <a:t>230 413</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solidFill>
                  </a:tcPr>
                </a:tc>
                <a:tc>
                  <a:txBody>
                    <a:bodyPr/>
                    <a:lstStyle/>
                    <a:p>
                      <a:pPr marL="18000" algn="r" fontAlgn="b"/>
                      <a:r>
                        <a:rPr lang="fi-FI" sz="1050" b="0" i="0" u="none" strike="noStrike" dirty="0">
                          <a:solidFill>
                            <a:srgbClr val="000000"/>
                          </a:solidFill>
                          <a:effectLst/>
                          <a:latin typeface="Calibri" panose="020F0502020204030204" pitchFamily="34" charset="0"/>
                        </a:rPr>
                        <a:t>-7,2</a:t>
                      </a:r>
                    </a:p>
                  </a:txBody>
                  <a:tcPr marL="3331" marR="3331" marT="3331"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solidFill>
                  </a:tcPr>
                </a:tc>
                <a:extLst>
                  <a:ext uri="{0D108BD9-81ED-4DB2-BD59-A6C34878D82A}">
                    <a16:rowId xmlns:a16="http://schemas.microsoft.com/office/drawing/2014/main" val="4202857883"/>
                  </a:ext>
                </a:extLst>
              </a:tr>
              <a:tr h="234000">
                <a:tc>
                  <a:txBody>
                    <a:bodyPr/>
                    <a:lstStyle/>
                    <a:p>
                      <a:pPr marL="18000" algn="l" fontAlgn="b"/>
                      <a:r>
                        <a:rPr lang="fi-FI" sz="1050" b="0" i="0" u="none" strike="noStrike">
                          <a:solidFill>
                            <a:srgbClr val="000000"/>
                          </a:solidFill>
                          <a:effectLst/>
                          <a:latin typeface="Calibri" panose="020F0502020204030204" pitchFamily="34" charset="0"/>
                        </a:rPr>
                        <a:t>Pohjois-Karjala</a:t>
                      </a:r>
                    </a:p>
                  </a:txBody>
                  <a:tcPr marL="3331" marR="3331" marT="3331"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155 368</a:t>
                      </a:r>
                    </a:p>
                  </a:txBody>
                  <a:tcPr marL="3331" marR="3331" marT="3331"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154 597</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153 817</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153 028</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152 234</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151 428</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150 618</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149 800</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148 978</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148 153</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147 328</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-9,9</a:t>
                      </a:r>
                    </a:p>
                  </a:txBody>
                  <a:tcPr marL="3331" marR="3331" marT="3331"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585146268"/>
                  </a:ext>
                </a:extLst>
              </a:tr>
              <a:tr h="234000">
                <a:tc>
                  <a:txBody>
                    <a:bodyPr/>
                    <a:lstStyle/>
                    <a:p>
                      <a:pPr marL="18000" algn="l" fontAlgn="b"/>
                      <a:r>
                        <a:rPr lang="fi-FI" sz="1050" b="0" i="0" u="none" strike="noStrike" dirty="0">
                          <a:solidFill>
                            <a:srgbClr val="000000"/>
                          </a:solidFill>
                          <a:effectLst/>
                          <a:latin typeface="Calibri" panose="020F0502020204030204" pitchFamily="34" charset="0"/>
                        </a:rPr>
                        <a:t>Keski-Suomi</a:t>
                      </a:r>
                    </a:p>
                  </a:txBody>
                  <a:tcPr marL="3331" marR="3331" marT="3331"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269 281</a:t>
                      </a:r>
                    </a:p>
                  </a:txBody>
                  <a:tcPr marL="3331" marR="3331" marT="3331"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268 752</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268 188</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267 572</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266 917</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266 228</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265 497</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264 744</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263 954</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263 150</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262 332</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-3,8</a:t>
                      </a:r>
                    </a:p>
                  </a:txBody>
                  <a:tcPr marL="3331" marR="3331" marT="3331"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49751878"/>
                  </a:ext>
                </a:extLst>
              </a:tr>
              <a:tr h="234000">
                <a:tc>
                  <a:txBody>
                    <a:bodyPr/>
                    <a:lstStyle/>
                    <a:p>
                      <a:pPr marL="18000" algn="l" fontAlgn="b"/>
                      <a:r>
                        <a:rPr lang="fi-FI" sz="1050" b="0" i="0" u="none" strike="noStrike">
                          <a:solidFill>
                            <a:srgbClr val="000000"/>
                          </a:solidFill>
                          <a:effectLst/>
                          <a:latin typeface="Calibri" panose="020F0502020204030204" pitchFamily="34" charset="0"/>
                        </a:rPr>
                        <a:t>Etelä-Pohjanmaa</a:t>
                      </a:r>
                    </a:p>
                  </a:txBody>
                  <a:tcPr marL="3331" marR="3331" marT="3331"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182 921</a:t>
                      </a:r>
                    </a:p>
                  </a:txBody>
                  <a:tcPr marL="3331" marR="3331" marT="3331"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181 977</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181 045</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180 106</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179 179</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178 249</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177 315</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176 414</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175 517</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174 632</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173 749</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-9,6</a:t>
                      </a:r>
                    </a:p>
                  </a:txBody>
                  <a:tcPr marL="3331" marR="3331" marT="3331"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415324533"/>
                  </a:ext>
                </a:extLst>
              </a:tr>
              <a:tr h="234000">
                <a:tc>
                  <a:txBody>
                    <a:bodyPr/>
                    <a:lstStyle/>
                    <a:p>
                      <a:pPr marL="18000" algn="l" fontAlgn="b"/>
                      <a:r>
                        <a:rPr lang="fi-FI" sz="1050" b="0" i="0" u="none" strike="noStrike" dirty="0">
                          <a:solidFill>
                            <a:srgbClr val="000000"/>
                          </a:solidFill>
                          <a:effectLst/>
                          <a:latin typeface="Calibri" panose="020F0502020204030204" pitchFamily="34" charset="0"/>
                        </a:rPr>
                        <a:t>Pohjanmaa</a:t>
                      </a:r>
                    </a:p>
                  </a:txBody>
                  <a:tcPr marL="3331" marR="3331" marT="3331"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173 694</a:t>
                      </a:r>
                    </a:p>
                  </a:txBody>
                  <a:tcPr marL="3331" marR="3331" marT="3331"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173 375</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173 034</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172 673</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172 291</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171 882</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171 450</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171 001</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170 524</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170 029</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169 533</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-3,6</a:t>
                      </a:r>
                    </a:p>
                  </a:txBody>
                  <a:tcPr marL="3331" marR="3331" marT="3331"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41869993"/>
                  </a:ext>
                </a:extLst>
              </a:tr>
              <a:tr h="234000">
                <a:tc>
                  <a:txBody>
                    <a:bodyPr/>
                    <a:lstStyle/>
                    <a:p>
                      <a:pPr marL="18000" algn="l" fontAlgn="b"/>
                      <a:r>
                        <a:rPr lang="fi-FI" sz="1050" b="0" i="0" u="none" strike="noStrike">
                          <a:solidFill>
                            <a:srgbClr val="000000"/>
                          </a:solidFill>
                          <a:effectLst/>
                          <a:latin typeface="Calibri" panose="020F0502020204030204" pitchFamily="34" charset="0"/>
                        </a:rPr>
                        <a:t>Keski-Pohjanmaa</a:t>
                      </a:r>
                    </a:p>
                  </a:txBody>
                  <a:tcPr marL="3331" marR="3331" marT="3331"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65 348</a:t>
                      </a:r>
                    </a:p>
                  </a:txBody>
                  <a:tcPr marL="3331" marR="3331" marT="3331"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65 031</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64 704</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64 369</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64 037</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63 703</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63 377</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63 051</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62 730</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62 416</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62 104</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-8,7</a:t>
                      </a:r>
                    </a:p>
                  </a:txBody>
                  <a:tcPr marL="3331" marR="3331" marT="3331"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867750325"/>
                  </a:ext>
                </a:extLst>
              </a:tr>
              <a:tr h="234000">
                <a:tc>
                  <a:txBody>
                    <a:bodyPr/>
                    <a:lstStyle/>
                    <a:p>
                      <a:pPr marL="18000" algn="l" fontAlgn="b"/>
                      <a:r>
                        <a:rPr lang="fi-FI" sz="1050" b="0" i="0" u="none" strike="noStrike">
                          <a:solidFill>
                            <a:srgbClr val="000000"/>
                          </a:solidFill>
                          <a:effectLst/>
                          <a:latin typeface="Calibri" panose="020F0502020204030204" pitchFamily="34" charset="0"/>
                        </a:rPr>
                        <a:t>Pohjois-Pohjanmaa</a:t>
                      </a:r>
                    </a:p>
                  </a:txBody>
                  <a:tcPr marL="3331" marR="3331" marT="3331"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418 307</a:t>
                      </a:r>
                    </a:p>
                  </a:txBody>
                  <a:tcPr marL="3331" marR="3331" marT="3331"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418 328</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418 284</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418 202</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418 074</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417 897</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417 654</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417 380</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417 053</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416 666</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416 214</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0,6</a:t>
                      </a:r>
                    </a:p>
                  </a:txBody>
                  <a:tcPr marL="3331" marR="3331" marT="3331"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94452229"/>
                  </a:ext>
                </a:extLst>
              </a:tr>
              <a:tr h="234000">
                <a:tc>
                  <a:txBody>
                    <a:bodyPr/>
                    <a:lstStyle/>
                    <a:p>
                      <a:pPr marL="18000" algn="l" fontAlgn="b"/>
                      <a:r>
                        <a:rPr lang="fi-FI" sz="1050" b="0" i="0" u="none" strike="noStrike" dirty="0">
                          <a:solidFill>
                            <a:srgbClr val="000000"/>
                          </a:solidFill>
                          <a:effectLst/>
                          <a:latin typeface="Calibri" panose="020F0502020204030204" pitchFamily="34" charset="0"/>
                        </a:rPr>
                        <a:t>Kainuu</a:t>
                      </a:r>
                    </a:p>
                  </a:txBody>
                  <a:tcPr marL="3331" marR="3331" marT="3331"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65 494</a:t>
                      </a:r>
                    </a:p>
                  </a:txBody>
                  <a:tcPr marL="3331" marR="3331" marT="3331"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64 942</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64 392</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63 845</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63 307</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62 786</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62 268</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61 762</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61 268</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60 787</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60 312</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-15,8</a:t>
                      </a:r>
                    </a:p>
                  </a:txBody>
                  <a:tcPr marL="3331" marR="3331" marT="3331"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62140071"/>
                  </a:ext>
                </a:extLst>
              </a:tr>
              <a:tr h="234000">
                <a:tc>
                  <a:txBody>
                    <a:bodyPr/>
                    <a:lstStyle/>
                    <a:p>
                      <a:pPr marL="18000" algn="l" fontAlgn="b"/>
                      <a:r>
                        <a:rPr lang="fi-FI" sz="1050" b="0" i="0" u="none" strike="noStrike">
                          <a:solidFill>
                            <a:srgbClr val="000000"/>
                          </a:solidFill>
                          <a:effectLst/>
                          <a:latin typeface="Calibri" panose="020F0502020204030204" pitchFamily="34" charset="0"/>
                        </a:rPr>
                        <a:t>Lappi</a:t>
                      </a:r>
                    </a:p>
                  </a:txBody>
                  <a:tcPr marL="3331" marR="3331" marT="3331"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169 391</a:t>
                      </a:r>
                    </a:p>
                  </a:txBody>
                  <a:tcPr marL="3331" marR="3331" marT="3331"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168 719</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168 049</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167 392</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166 745</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166 100</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165 470</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164 837</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164 206</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163 572</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162 937</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-7,8</a:t>
                      </a:r>
                    </a:p>
                  </a:txBody>
                  <a:tcPr marL="3331" marR="3331" marT="3331"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822012883"/>
                  </a:ext>
                </a:extLst>
              </a:tr>
              <a:tr h="234000">
                <a:tc>
                  <a:txBody>
                    <a:bodyPr/>
                    <a:lstStyle/>
                    <a:p>
                      <a:pPr marL="18000" algn="l" fontAlgn="b"/>
                      <a:r>
                        <a:rPr lang="fi-FI" sz="1050" b="0" i="0" u="none" strike="noStrike" dirty="0">
                          <a:solidFill>
                            <a:srgbClr val="000000"/>
                          </a:solidFill>
                          <a:effectLst/>
                          <a:latin typeface="Calibri" panose="020F0502020204030204" pitchFamily="34" charset="0"/>
                        </a:rPr>
                        <a:t>Ahvenanmaa</a:t>
                      </a:r>
                    </a:p>
                  </a:txBody>
                  <a:tcPr marL="3331" marR="3331" marT="3331"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32 197</a:t>
                      </a:r>
                    </a:p>
                  </a:txBody>
                  <a:tcPr marL="3331" marR="3331" marT="3331"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32 352</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32 505</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32 653</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32 792</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32 929</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33 057</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33 182</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33 310</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33 438</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33 555</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11,4</a:t>
                      </a:r>
                    </a:p>
                  </a:txBody>
                  <a:tcPr marL="3331" marR="3331" marT="3331"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62191009"/>
                  </a:ext>
                </a:extLst>
              </a:tr>
              <a:tr h="234000">
                <a:tc>
                  <a:txBody>
                    <a:bodyPr/>
                    <a:lstStyle/>
                    <a:p>
                      <a:pPr marL="18000" algn="l" fontAlgn="b"/>
                      <a:r>
                        <a:rPr lang="fi-FI" sz="1050" b="1" i="0" u="none" strike="noStrike" dirty="0">
                          <a:solidFill>
                            <a:srgbClr val="000000"/>
                          </a:solidFill>
                          <a:effectLst/>
                          <a:latin typeface="Calibri" panose="020F0502020204030204" pitchFamily="34" charset="0"/>
                        </a:rPr>
                        <a:t>KOKO MAA</a:t>
                      </a:r>
                    </a:p>
                  </a:txBody>
                  <a:tcPr marL="3331" marR="3331" marT="3331"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r" fontAlgn="b"/>
                      <a:r>
                        <a:rPr lang="fi-FI" sz="1050" b="1" i="0" u="none" strike="noStrike" dirty="0">
                          <a:solidFill>
                            <a:srgbClr val="000000"/>
                          </a:solidFill>
                          <a:effectLst/>
                          <a:latin typeface="Calibri" panose="020F0502020204030204" pitchFamily="34" charset="0"/>
                        </a:rPr>
                        <a:t>5 598 821</a:t>
                      </a:r>
                    </a:p>
                  </a:txBody>
                  <a:tcPr marL="3331" marR="3331" marT="3331"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r" fontAlgn="b"/>
                      <a:r>
                        <a:rPr lang="fi-FI" sz="1050" b="1" i="0" u="none" strike="noStrike" dirty="0">
                          <a:solidFill>
                            <a:srgbClr val="000000"/>
                          </a:solidFill>
                          <a:effectLst/>
                          <a:latin typeface="Calibri" panose="020F0502020204030204" pitchFamily="34" charset="0"/>
                        </a:rPr>
                        <a:t>5 601 111</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r" fontAlgn="b"/>
                      <a:r>
                        <a:rPr lang="fi-FI" sz="1050" b="1" i="0" u="none" strike="noStrike" dirty="0">
                          <a:solidFill>
                            <a:srgbClr val="000000"/>
                          </a:solidFill>
                          <a:effectLst/>
                          <a:latin typeface="Calibri" panose="020F0502020204030204" pitchFamily="34" charset="0"/>
                        </a:rPr>
                        <a:t>5 602 654</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r" fontAlgn="b"/>
                      <a:r>
                        <a:rPr lang="fi-FI" sz="1050" b="1" i="0" u="none" strike="noStrike" dirty="0">
                          <a:solidFill>
                            <a:srgbClr val="000000"/>
                          </a:solidFill>
                          <a:effectLst/>
                          <a:latin typeface="Calibri" panose="020F0502020204030204" pitchFamily="34" charset="0"/>
                        </a:rPr>
                        <a:t>5 603 390</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r" fontAlgn="b"/>
                      <a:r>
                        <a:rPr lang="fi-FI" sz="1050" b="1" i="0" u="none" strike="noStrike" dirty="0">
                          <a:solidFill>
                            <a:srgbClr val="000000"/>
                          </a:solidFill>
                          <a:effectLst/>
                          <a:latin typeface="Calibri" panose="020F0502020204030204" pitchFamily="34" charset="0"/>
                        </a:rPr>
                        <a:t>5 603 378</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r" fontAlgn="b"/>
                      <a:r>
                        <a:rPr lang="fi-FI" sz="1050" b="1" i="0" u="none" strike="noStrike" dirty="0">
                          <a:solidFill>
                            <a:srgbClr val="000000"/>
                          </a:solidFill>
                          <a:effectLst/>
                          <a:latin typeface="Calibri" panose="020F0502020204030204" pitchFamily="34" charset="0"/>
                        </a:rPr>
                        <a:t>5 602 579</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r" fontAlgn="b"/>
                      <a:r>
                        <a:rPr lang="fi-FI" sz="1050" b="1" i="0" u="none" strike="noStrike" dirty="0">
                          <a:solidFill>
                            <a:srgbClr val="000000"/>
                          </a:solidFill>
                          <a:effectLst/>
                          <a:latin typeface="Calibri" panose="020F0502020204030204" pitchFamily="34" charset="0"/>
                        </a:rPr>
                        <a:t>5 601 023</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r" fontAlgn="b"/>
                      <a:r>
                        <a:rPr lang="fi-FI" sz="1050" b="1" i="0" u="none" strike="noStrike" dirty="0">
                          <a:solidFill>
                            <a:srgbClr val="000000"/>
                          </a:solidFill>
                          <a:effectLst/>
                          <a:latin typeface="Calibri" panose="020F0502020204030204" pitchFamily="34" charset="0"/>
                        </a:rPr>
                        <a:t>5 598 774</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r" fontAlgn="b"/>
                      <a:r>
                        <a:rPr lang="fi-FI" sz="1050" b="1" i="0" u="none" strike="noStrike" dirty="0">
                          <a:solidFill>
                            <a:srgbClr val="000000"/>
                          </a:solidFill>
                          <a:effectLst/>
                          <a:latin typeface="Calibri" panose="020F0502020204030204" pitchFamily="34" charset="0"/>
                        </a:rPr>
                        <a:t>5 595 831</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r" fontAlgn="b"/>
                      <a:r>
                        <a:rPr lang="fi-FI" sz="1050" b="1" i="0" u="none" strike="noStrike" dirty="0">
                          <a:solidFill>
                            <a:srgbClr val="000000"/>
                          </a:solidFill>
                          <a:effectLst/>
                          <a:latin typeface="Calibri" panose="020F0502020204030204" pitchFamily="34" charset="0"/>
                        </a:rPr>
                        <a:t>5 592 248</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r" fontAlgn="b"/>
                      <a:r>
                        <a:rPr lang="fi-FI" sz="1050" b="1" i="0" u="none" strike="noStrike" dirty="0">
                          <a:solidFill>
                            <a:srgbClr val="000000"/>
                          </a:solidFill>
                          <a:effectLst/>
                          <a:latin typeface="Calibri" panose="020F0502020204030204" pitchFamily="34" charset="0"/>
                        </a:rPr>
                        <a:t>5 588 011</a:t>
                      </a:r>
                    </a:p>
                  </a:txBody>
                  <a:tcPr marL="3331" marR="3331" marT="3331"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r" fontAlgn="b"/>
                      <a:r>
                        <a:rPr lang="fi-FI" sz="1050" b="1" i="0" u="none" strike="noStrike" dirty="0">
                          <a:solidFill>
                            <a:srgbClr val="000000"/>
                          </a:solidFill>
                          <a:effectLst/>
                          <a:latin typeface="Calibri" panose="020F0502020204030204" pitchFamily="34" charset="0"/>
                        </a:rPr>
                        <a:t>1,0</a:t>
                      </a:r>
                    </a:p>
                  </a:txBody>
                  <a:tcPr marL="3331" marR="3331" marT="3331"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205028974"/>
                  </a:ext>
                </a:extLst>
              </a:tr>
            </a:tbl>
          </a:graphicData>
        </a:graphic>
      </p:graphicFrame>
    </p:spTree>
    <p:extLst>
      <p:ext uri="{BB962C8B-B14F-4D97-AF65-F5344CB8AC3E}">
        <p14:creationId xmlns:p14="http://schemas.microsoft.com/office/powerpoint/2010/main" val="1387413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09747EEE-D9EA-42D3-8C96-968978D19FE1}"/>
              </a:ext>
            </a:extLst>
          </p:cNvPr>
          <p:cNvSpPr>
            <a:spLocks noGrp="1"/>
          </p:cNvSpPr>
          <p:nvPr>
            <p:ph type="title"/>
          </p:nvPr>
        </p:nvSpPr>
        <p:spPr>
          <a:xfrm>
            <a:off x="-1" y="0"/>
            <a:ext cx="9144000" cy="733627"/>
          </a:xfrm>
        </p:spPr>
        <p:txBody>
          <a:bodyPr>
            <a:normAutofit fontScale="90000"/>
          </a:bodyPr>
          <a:lstStyle/>
          <a:p>
            <a:pPr algn="ctr"/>
            <a:r>
              <a:rPr lang="fi-FI" dirty="0"/>
              <a:t>Koko maan väestönkehitys 1975–2020 ja Tilastokeskuksen väestöennusteet 2019 ja 2021</a:t>
            </a:r>
          </a:p>
        </p:txBody>
      </p:sp>
      <p:sp>
        <p:nvSpPr>
          <p:cNvPr id="2" name="Dian numeron paikkamerkki 1">
            <a:extLst>
              <a:ext uri="{FF2B5EF4-FFF2-40B4-BE49-F238E27FC236}">
                <a16:creationId xmlns:a16="http://schemas.microsoft.com/office/drawing/2014/main" id="{7290F670-0B0B-44C2-BD36-60D77FB43927}"/>
              </a:ext>
            </a:extLst>
          </p:cNvPr>
          <p:cNvSpPr>
            <a:spLocks noGrp="1"/>
          </p:cNvSpPr>
          <p:nvPr>
            <p:ph type="sldNum" sz="quarter" idx="12"/>
          </p:nvPr>
        </p:nvSpPr>
        <p:spPr/>
        <p:txBody>
          <a:bodyPr/>
          <a:lstStyle/>
          <a:p>
            <a:fld id="{6DE6D825-8E97-454B-BEAD-11D13CFBEEFD}" type="slidenum">
              <a:rPr lang="fi-FI" smtClean="0"/>
              <a:pPr/>
              <a:t>6</a:t>
            </a:fld>
            <a:endParaRPr lang="fi-FI" dirty="0"/>
          </a:p>
        </p:txBody>
      </p:sp>
      <p:sp>
        <p:nvSpPr>
          <p:cNvPr id="4" name="Tekstiruutu 3">
            <a:extLst>
              <a:ext uri="{FF2B5EF4-FFF2-40B4-BE49-F238E27FC236}">
                <a16:creationId xmlns:a16="http://schemas.microsoft.com/office/drawing/2014/main" id="{16CB7BBB-2001-484C-B291-FDF77A1B84A3}"/>
              </a:ext>
            </a:extLst>
          </p:cNvPr>
          <p:cNvSpPr txBox="1"/>
          <p:nvPr/>
        </p:nvSpPr>
        <p:spPr>
          <a:xfrm>
            <a:off x="628650" y="6465882"/>
            <a:ext cx="1091093" cy="215444"/>
          </a:xfrm>
          <a:prstGeom prst="rect">
            <a:avLst/>
          </a:prstGeom>
          <a:noFill/>
        </p:spPr>
        <p:txBody>
          <a:bodyPr wrap="square" rtlCol="0">
            <a:spAutoFit/>
          </a:bodyPr>
          <a:lstStyle/>
          <a:p>
            <a:r>
              <a:rPr lang="fi-FI" sz="800" dirty="0"/>
              <a:t>Lähde: Tilastokeskus</a:t>
            </a:r>
          </a:p>
        </p:txBody>
      </p:sp>
      <p:graphicFrame>
        <p:nvGraphicFramePr>
          <p:cNvPr id="6" name="Kaavio 5" descr="Viivakaavio esittää koko maan väestönkehityksen vuosina 1975–2020 sekä Tilastokeskuksen vuosien 2019 ja 2021 väestöennusteet vuoteen 2040 saakka. Kaavion tiedot löytyvät taulukkomuodossa diaesityksen lopusta.">
            <a:extLst>
              <a:ext uri="{FF2B5EF4-FFF2-40B4-BE49-F238E27FC236}">
                <a16:creationId xmlns:a16="http://schemas.microsoft.com/office/drawing/2014/main" id="{636BFF91-7D78-4EFA-AA07-3BCFEA6A670E}"/>
              </a:ext>
            </a:extLst>
          </p:cNvPr>
          <p:cNvGraphicFramePr>
            <a:graphicFrameLocks/>
          </p:cNvGraphicFramePr>
          <p:nvPr>
            <p:extLst>
              <p:ext uri="{D42A27DB-BD31-4B8C-83A1-F6EECF244321}">
                <p14:modId xmlns:p14="http://schemas.microsoft.com/office/powerpoint/2010/main" val="2863736558"/>
              </p:ext>
            </p:extLst>
          </p:nvPr>
        </p:nvGraphicFramePr>
        <p:xfrm>
          <a:off x="682199" y="747000"/>
          <a:ext cx="7779600" cy="53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262261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3F84B202-8E0B-4A26-85CB-D2B9811EF70A}"/>
              </a:ext>
            </a:extLst>
          </p:cNvPr>
          <p:cNvSpPr>
            <a:spLocks noGrp="1"/>
          </p:cNvSpPr>
          <p:nvPr>
            <p:ph type="title"/>
          </p:nvPr>
        </p:nvSpPr>
        <p:spPr>
          <a:xfrm>
            <a:off x="0" y="0"/>
            <a:ext cx="9144000" cy="733627"/>
          </a:xfrm>
        </p:spPr>
        <p:txBody>
          <a:bodyPr>
            <a:normAutofit fontScale="90000"/>
          </a:bodyPr>
          <a:lstStyle/>
          <a:p>
            <a:pPr algn="ctr"/>
            <a:r>
              <a:rPr lang="fi-FI" dirty="0"/>
              <a:t>Uudenmaan väestönkehitys 1975–2020 ja Tilastokeskuksen väestöennusteet 2019 ja 2021</a:t>
            </a:r>
          </a:p>
        </p:txBody>
      </p:sp>
      <p:sp>
        <p:nvSpPr>
          <p:cNvPr id="2" name="Dian numeron paikkamerkki 1">
            <a:extLst>
              <a:ext uri="{FF2B5EF4-FFF2-40B4-BE49-F238E27FC236}">
                <a16:creationId xmlns:a16="http://schemas.microsoft.com/office/drawing/2014/main" id="{E26117CC-60C9-4D1E-8B56-EF59697546C2}"/>
              </a:ext>
            </a:extLst>
          </p:cNvPr>
          <p:cNvSpPr>
            <a:spLocks noGrp="1"/>
          </p:cNvSpPr>
          <p:nvPr>
            <p:ph type="sldNum" sz="quarter" idx="12"/>
          </p:nvPr>
        </p:nvSpPr>
        <p:spPr/>
        <p:txBody>
          <a:bodyPr/>
          <a:lstStyle/>
          <a:p>
            <a:fld id="{6DE6D825-8E97-454B-BEAD-11D13CFBEEFD}" type="slidenum">
              <a:rPr lang="fi-FI" smtClean="0"/>
              <a:pPr/>
              <a:t>7</a:t>
            </a:fld>
            <a:endParaRPr lang="fi-FI" dirty="0"/>
          </a:p>
        </p:txBody>
      </p:sp>
      <p:sp>
        <p:nvSpPr>
          <p:cNvPr id="5" name="Tekstiruutu 4">
            <a:extLst>
              <a:ext uri="{FF2B5EF4-FFF2-40B4-BE49-F238E27FC236}">
                <a16:creationId xmlns:a16="http://schemas.microsoft.com/office/drawing/2014/main" id="{6C7A4FD6-AAE8-4391-84BB-8B1DDA8F535C}"/>
              </a:ext>
            </a:extLst>
          </p:cNvPr>
          <p:cNvSpPr txBox="1"/>
          <p:nvPr/>
        </p:nvSpPr>
        <p:spPr>
          <a:xfrm>
            <a:off x="628650" y="6465882"/>
            <a:ext cx="1091093" cy="215444"/>
          </a:xfrm>
          <a:prstGeom prst="rect">
            <a:avLst/>
          </a:prstGeom>
          <a:noFill/>
        </p:spPr>
        <p:txBody>
          <a:bodyPr wrap="square" rtlCol="0">
            <a:spAutoFit/>
          </a:bodyPr>
          <a:lstStyle/>
          <a:p>
            <a:r>
              <a:rPr lang="fi-FI" sz="800" dirty="0"/>
              <a:t>Lähde: Tilastokeskus</a:t>
            </a:r>
          </a:p>
        </p:txBody>
      </p:sp>
      <p:graphicFrame>
        <p:nvGraphicFramePr>
          <p:cNvPr id="6" name="Kaavio 5" descr="Viivakaavio esittää Uudenmaan väestönkehityksen vuosina 1975–2020 sekä Tilastokeskuksen vuosien 2019 ja 2021 väestöennusteet vuoteen 2040 saakka. Kaavion tiedot löytyvät taulukkomuodossa diaesityksen lopusta.">
            <a:extLst>
              <a:ext uri="{FF2B5EF4-FFF2-40B4-BE49-F238E27FC236}">
                <a16:creationId xmlns:a16="http://schemas.microsoft.com/office/drawing/2014/main" id="{BA9125D4-F552-4DF1-9BF2-52B1A6CBCD9D}"/>
              </a:ext>
            </a:extLst>
          </p:cNvPr>
          <p:cNvGraphicFramePr>
            <a:graphicFrameLocks/>
          </p:cNvGraphicFramePr>
          <p:nvPr>
            <p:extLst>
              <p:ext uri="{D42A27DB-BD31-4B8C-83A1-F6EECF244321}">
                <p14:modId xmlns:p14="http://schemas.microsoft.com/office/powerpoint/2010/main" val="2570509249"/>
              </p:ext>
            </p:extLst>
          </p:nvPr>
        </p:nvGraphicFramePr>
        <p:xfrm>
          <a:off x="682200" y="741650"/>
          <a:ext cx="7779600" cy="53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98988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266EFE80-761F-4D33-B012-D60A7B6ED723}"/>
              </a:ext>
            </a:extLst>
          </p:cNvPr>
          <p:cNvSpPr>
            <a:spLocks noGrp="1"/>
          </p:cNvSpPr>
          <p:nvPr>
            <p:ph type="title"/>
          </p:nvPr>
        </p:nvSpPr>
        <p:spPr>
          <a:xfrm>
            <a:off x="0" y="0"/>
            <a:ext cx="9144000" cy="733627"/>
          </a:xfrm>
        </p:spPr>
        <p:txBody>
          <a:bodyPr>
            <a:normAutofit fontScale="90000"/>
          </a:bodyPr>
          <a:lstStyle/>
          <a:p>
            <a:pPr algn="ctr"/>
            <a:r>
              <a:rPr lang="fi-FI" dirty="0"/>
              <a:t>Varsinais-Suomen väestönkehitys 1975–2020 ja Tilastokeskuksen väestöennusteet 2019 ja 2021</a:t>
            </a:r>
          </a:p>
        </p:txBody>
      </p:sp>
      <p:sp>
        <p:nvSpPr>
          <p:cNvPr id="2" name="Dian numeron paikkamerkki 1">
            <a:extLst>
              <a:ext uri="{FF2B5EF4-FFF2-40B4-BE49-F238E27FC236}">
                <a16:creationId xmlns:a16="http://schemas.microsoft.com/office/drawing/2014/main" id="{0FD9F475-6A58-46BE-9250-2F878B2FD2A4}"/>
              </a:ext>
            </a:extLst>
          </p:cNvPr>
          <p:cNvSpPr>
            <a:spLocks noGrp="1"/>
          </p:cNvSpPr>
          <p:nvPr>
            <p:ph type="sldNum" sz="quarter" idx="12"/>
          </p:nvPr>
        </p:nvSpPr>
        <p:spPr/>
        <p:txBody>
          <a:bodyPr/>
          <a:lstStyle/>
          <a:p>
            <a:fld id="{6DE6D825-8E97-454B-BEAD-11D13CFBEEFD}" type="slidenum">
              <a:rPr lang="fi-FI" smtClean="0"/>
              <a:pPr/>
              <a:t>8</a:t>
            </a:fld>
            <a:endParaRPr lang="fi-FI" dirty="0"/>
          </a:p>
        </p:txBody>
      </p:sp>
      <p:sp>
        <p:nvSpPr>
          <p:cNvPr id="4" name="Tekstiruutu 3">
            <a:extLst>
              <a:ext uri="{FF2B5EF4-FFF2-40B4-BE49-F238E27FC236}">
                <a16:creationId xmlns:a16="http://schemas.microsoft.com/office/drawing/2014/main" id="{1A10F430-21F0-4B42-9E5C-8646622A804C}"/>
              </a:ext>
            </a:extLst>
          </p:cNvPr>
          <p:cNvSpPr txBox="1"/>
          <p:nvPr/>
        </p:nvSpPr>
        <p:spPr>
          <a:xfrm>
            <a:off x="628650" y="6465882"/>
            <a:ext cx="1091093" cy="215444"/>
          </a:xfrm>
          <a:prstGeom prst="rect">
            <a:avLst/>
          </a:prstGeom>
          <a:noFill/>
        </p:spPr>
        <p:txBody>
          <a:bodyPr wrap="square" rtlCol="0">
            <a:spAutoFit/>
          </a:bodyPr>
          <a:lstStyle/>
          <a:p>
            <a:r>
              <a:rPr lang="fi-FI" sz="800" dirty="0"/>
              <a:t>Lähde: Tilastokeskus</a:t>
            </a:r>
          </a:p>
        </p:txBody>
      </p:sp>
      <p:graphicFrame>
        <p:nvGraphicFramePr>
          <p:cNvPr id="6" name="Kaavio 5" descr="Viivakaavio esittää Varsinais-Suomen väestönkehityksen vuosina 1975–2020 sekä Tilastokeskuksen vuosien 2019 ja 2021 väestöennusteet vuoteen 2040 saakka. Kaavion tiedot löytyvät taulukkomuodossa diaesityksen lopusta.">
            <a:extLst>
              <a:ext uri="{FF2B5EF4-FFF2-40B4-BE49-F238E27FC236}">
                <a16:creationId xmlns:a16="http://schemas.microsoft.com/office/drawing/2014/main" id="{A5983DF5-F6C8-4A99-9E89-B7F2688C4B2C}"/>
              </a:ext>
            </a:extLst>
          </p:cNvPr>
          <p:cNvGraphicFramePr>
            <a:graphicFrameLocks/>
          </p:cNvGraphicFramePr>
          <p:nvPr>
            <p:extLst>
              <p:ext uri="{D42A27DB-BD31-4B8C-83A1-F6EECF244321}">
                <p14:modId xmlns:p14="http://schemas.microsoft.com/office/powerpoint/2010/main" val="989134704"/>
              </p:ext>
            </p:extLst>
          </p:nvPr>
        </p:nvGraphicFramePr>
        <p:xfrm>
          <a:off x="682200" y="747000"/>
          <a:ext cx="7779600" cy="53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490443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2C9E2EE9-9852-4EF0-BCC2-077948AB775E}"/>
              </a:ext>
            </a:extLst>
          </p:cNvPr>
          <p:cNvSpPr>
            <a:spLocks noGrp="1"/>
          </p:cNvSpPr>
          <p:nvPr>
            <p:ph type="title"/>
          </p:nvPr>
        </p:nvSpPr>
        <p:spPr>
          <a:xfrm>
            <a:off x="0" y="0"/>
            <a:ext cx="9144000" cy="733627"/>
          </a:xfrm>
        </p:spPr>
        <p:txBody>
          <a:bodyPr>
            <a:normAutofit fontScale="90000"/>
          </a:bodyPr>
          <a:lstStyle/>
          <a:p>
            <a:pPr algn="ctr"/>
            <a:r>
              <a:rPr lang="fi-FI" dirty="0"/>
              <a:t>Satakunnan väestönkehitys 1975–2020 ja Tilastokeskuksen väestöennusteet 2019 ja 2021</a:t>
            </a:r>
          </a:p>
        </p:txBody>
      </p:sp>
      <p:sp>
        <p:nvSpPr>
          <p:cNvPr id="2" name="Dian numeron paikkamerkki 1">
            <a:extLst>
              <a:ext uri="{FF2B5EF4-FFF2-40B4-BE49-F238E27FC236}">
                <a16:creationId xmlns:a16="http://schemas.microsoft.com/office/drawing/2014/main" id="{885135A0-C63A-4B0D-8A87-03A737C79105}"/>
              </a:ext>
            </a:extLst>
          </p:cNvPr>
          <p:cNvSpPr>
            <a:spLocks noGrp="1"/>
          </p:cNvSpPr>
          <p:nvPr>
            <p:ph type="sldNum" sz="quarter" idx="12"/>
          </p:nvPr>
        </p:nvSpPr>
        <p:spPr/>
        <p:txBody>
          <a:bodyPr/>
          <a:lstStyle/>
          <a:p>
            <a:fld id="{6DE6D825-8E97-454B-BEAD-11D13CFBEEFD}" type="slidenum">
              <a:rPr lang="fi-FI" smtClean="0"/>
              <a:pPr/>
              <a:t>9</a:t>
            </a:fld>
            <a:endParaRPr lang="fi-FI" dirty="0"/>
          </a:p>
        </p:txBody>
      </p:sp>
      <p:sp>
        <p:nvSpPr>
          <p:cNvPr id="4" name="Tekstiruutu 3">
            <a:extLst>
              <a:ext uri="{FF2B5EF4-FFF2-40B4-BE49-F238E27FC236}">
                <a16:creationId xmlns:a16="http://schemas.microsoft.com/office/drawing/2014/main" id="{A9BD9093-DC42-4C81-9A42-A40BE694CC62}"/>
              </a:ext>
            </a:extLst>
          </p:cNvPr>
          <p:cNvSpPr txBox="1"/>
          <p:nvPr/>
        </p:nvSpPr>
        <p:spPr>
          <a:xfrm>
            <a:off x="628650" y="6465882"/>
            <a:ext cx="1091093" cy="215444"/>
          </a:xfrm>
          <a:prstGeom prst="rect">
            <a:avLst/>
          </a:prstGeom>
          <a:noFill/>
        </p:spPr>
        <p:txBody>
          <a:bodyPr wrap="square" rtlCol="0">
            <a:spAutoFit/>
          </a:bodyPr>
          <a:lstStyle/>
          <a:p>
            <a:r>
              <a:rPr lang="fi-FI" sz="800" dirty="0"/>
              <a:t>Lähde: Tilastokeskus</a:t>
            </a:r>
          </a:p>
        </p:txBody>
      </p:sp>
      <p:graphicFrame>
        <p:nvGraphicFramePr>
          <p:cNvPr id="5" name="Kaavio 4" descr="Viivakaavio esittää Satakunnan väestönkehityksen vuosina 1975–2020 sekä Tilastokeskuksen vuosien 2019 ja 2021 väestöennusteet vuoteen 2040 saakka. Kaavion tiedot löytyvät taulukkomuodossa diaesityksen lopusta.">
            <a:extLst>
              <a:ext uri="{FF2B5EF4-FFF2-40B4-BE49-F238E27FC236}">
                <a16:creationId xmlns:a16="http://schemas.microsoft.com/office/drawing/2014/main" id="{DD526C84-5488-4FE9-BEC9-54C293FA5DAF}"/>
              </a:ext>
            </a:extLst>
          </p:cNvPr>
          <p:cNvGraphicFramePr>
            <a:graphicFrameLocks/>
          </p:cNvGraphicFramePr>
          <p:nvPr>
            <p:extLst>
              <p:ext uri="{D42A27DB-BD31-4B8C-83A1-F6EECF244321}">
                <p14:modId xmlns:p14="http://schemas.microsoft.com/office/powerpoint/2010/main" val="1925056765"/>
              </p:ext>
            </p:extLst>
          </p:nvPr>
        </p:nvGraphicFramePr>
        <p:xfrm>
          <a:off x="682200" y="747000"/>
          <a:ext cx="7779600" cy="53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8634447"/>
      </p:ext>
    </p:extLst>
  </p:cSld>
  <p:clrMapOvr>
    <a:masterClrMapping/>
  </p:clrMapOvr>
</p:sld>
</file>

<file path=ppt/theme/theme1.xml><?xml version="1.0" encoding="utf-8"?>
<a:theme xmlns:a="http://schemas.openxmlformats.org/drawingml/2006/main" name="Office-teema">
  <a:themeElements>
    <a:clrScheme name="Pohjois-Savon liitto">
      <a:dk1>
        <a:sysClr val="windowText" lastClr="000000"/>
      </a:dk1>
      <a:lt1>
        <a:sysClr val="window" lastClr="FFFFFF"/>
      </a:lt1>
      <a:dk2>
        <a:srgbClr val="1F497D"/>
      </a:dk2>
      <a:lt2>
        <a:srgbClr val="EEECE1"/>
      </a:lt2>
      <a:accent1>
        <a:srgbClr val="7F7F7F"/>
      </a:accent1>
      <a:accent2>
        <a:srgbClr val="FFCC00"/>
      </a:accent2>
      <a:accent3>
        <a:srgbClr val="3F3F3F"/>
      </a:accent3>
      <a:accent4>
        <a:srgbClr val="FE19FF"/>
      </a:accent4>
      <a:accent5>
        <a:srgbClr val="E36C09"/>
      </a:accent5>
      <a:accent6>
        <a:srgbClr val="205867"/>
      </a:accent6>
      <a:hlink>
        <a:srgbClr val="0000FF"/>
      </a:hlink>
      <a:folHlink>
        <a:srgbClr val="800080"/>
      </a:folHlink>
    </a:clrScheme>
    <a:fontScheme name="Pohjois_savon­_liitto">
      <a:majorFont>
        <a:latin typeface="Calibri"/>
        <a:ea typeface=""/>
        <a:cs typeface=""/>
      </a:majorFont>
      <a:minorFont>
        <a:latin typeface="Calibri"/>
        <a:ea typeface=""/>
        <a:cs typeface=""/>
      </a:minorFont>
    </a:fontScheme>
    <a:fmtScheme name="Office-te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itysmalli_uusi.potx" id="{E66C5334-38E1-43D9-B149-6EBBF2E670A0}" vid="{02408BEE-2CB6-4E43-9566-4D8C17FB942D}"/>
    </a:ext>
  </a:extLst>
</a:theme>
</file>

<file path=ppt/theme/theme2.xml><?xml version="1.0" encoding="utf-8"?>
<a:theme xmlns:a="http://schemas.openxmlformats.org/drawingml/2006/main" name="Mukautettu suunnittelumalli">
  <a:themeElements>
    <a:clrScheme name="Pohjois-Savonliitto">
      <a:dk1>
        <a:srgbClr val="000000"/>
      </a:dk1>
      <a:lt1>
        <a:srgbClr val="FFFFFF"/>
      </a:lt1>
      <a:dk2>
        <a:srgbClr val="1F497D"/>
      </a:dk2>
      <a:lt2>
        <a:srgbClr val="EEECE1"/>
      </a:lt2>
      <a:accent1>
        <a:srgbClr val="538FCC"/>
      </a:accent1>
      <a:accent2>
        <a:srgbClr val="DCD6D4"/>
      </a:accent2>
      <a:accent3>
        <a:srgbClr val="F9DC06"/>
      </a:accent3>
      <a:accent4>
        <a:srgbClr val="C4BDBC"/>
      </a:accent4>
      <a:accent5>
        <a:srgbClr val="000000"/>
      </a:accent5>
      <a:accent6>
        <a:srgbClr val="003399"/>
      </a:accent6>
      <a:hlink>
        <a:srgbClr val="0000FF"/>
      </a:hlink>
      <a:folHlink>
        <a:srgbClr val="800080"/>
      </a:folHlink>
    </a:clrScheme>
    <a:fontScheme name="Pohjois_savon­_liitto">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itysmalli_uusi.potx" id="{E66C5334-38E1-43D9-B149-6EBBF2E670A0}" vid="{023EC869-7F8F-4925-8F66-5C03DC16EC5B}"/>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ohjois-Savonliitto">
    <a:dk1>
      <a:srgbClr val="000000"/>
    </a:dk1>
    <a:lt1>
      <a:srgbClr val="FFFFFF"/>
    </a:lt1>
    <a:dk2>
      <a:srgbClr val="1F497D"/>
    </a:dk2>
    <a:lt2>
      <a:srgbClr val="EEECE1"/>
    </a:lt2>
    <a:accent1>
      <a:srgbClr val="538FCC"/>
    </a:accent1>
    <a:accent2>
      <a:srgbClr val="DCD6D4"/>
    </a:accent2>
    <a:accent3>
      <a:srgbClr val="F9DC06"/>
    </a:accent3>
    <a:accent4>
      <a:srgbClr val="C4BDBC"/>
    </a:accent4>
    <a:accent5>
      <a:srgbClr val="000000"/>
    </a:accent5>
    <a:accent6>
      <a:srgbClr val="003399"/>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Pohjois-Savonliitto">
    <a:dk1>
      <a:srgbClr val="000000"/>
    </a:dk1>
    <a:lt1>
      <a:srgbClr val="FFFFFF"/>
    </a:lt1>
    <a:dk2>
      <a:srgbClr val="1F497D"/>
    </a:dk2>
    <a:lt2>
      <a:srgbClr val="EEECE1"/>
    </a:lt2>
    <a:accent1>
      <a:srgbClr val="538FCC"/>
    </a:accent1>
    <a:accent2>
      <a:srgbClr val="DCD6D4"/>
    </a:accent2>
    <a:accent3>
      <a:srgbClr val="F9DC06"/>
    </a:accent3>
    <a:accent4>
      <a:srgbClr val="C4BDBC"/>
    </a:accent4>
    <a:accent5>
      <a:srgbClr val="000000"/>
    </a:accent5>
    <a:accent6>
      <a:srgbClr val="003399"/>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Pohjois-Savonliitto">
    <a:dk1>
      <a:srgbClr val="000000"/>
    </a:dk1>
    <a:lt1>
      <a:srgbClr val="FFFFFF"/>
    </a:lt1>
    <a:dk2>
      <a:srgbClr val="1F497D"/>
    </a:dk2>
    <a:lt2>
      <a:srgbClr val="EEECE1"/>
    </a:lt2>
    <a:accent1>
      <a:srgbClr val="538FCC"/>
    </a:accent1>
    <a:accent2>
      <a:srgbClr val="DCD6D4"/>
    </a:accent2>
    <a:accent3>
      <a:srgbClr val="F9DC06"/>
    </a:accent3>
    <a:accent4>
      <a:srgbClr val="C4BDBC"/>
    </a:accent4>
    <a:accent5>
      <a:srgbClr val="000000"/>
    </a:accent5>
    <a:accent6>
      <a:srgbClr val="003399"/>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Pohjois-Savonliitto">
    <a:dk1>
      <a:srgbClr val="000000"/>
    </a:dk1>
    <a:lt1>
      <a:srgbClr val="FFFFFF"/>
    </a:lt1>
    <a:dk2>
      <a:srgbClr val="1F497D"/>
    </a:dk2>
    <a:lt2>
      <a:srgbClr val="EEECE1"/>
    </a:lt2>
    <a:accent1>
      <a:srgbClr val="538FCC"/>
    </a:accent1>
    <a:accent2>
      <a:srgbClr val="DCD6D4"/>
    </a:accent2>
    <a:accent3>
      <a:srgbClr val="F9DC06"/>
    </a:accent3>
    <a:accent4>
      <a:srgbClr val="C4BDBC"/>
    </a:accent4>
    <a:accent5>
      <a:srgbClr val="000000"/>
    </a:accent5>
    <a:accent6>
      <a:srgbClr val="003399"/>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Pohjois-Savonliitto">
    <a:dk1>
      <a:srgbClr val="000000"/>
    </a:dk1>
    <a:lt1>
      <a:srgbClr val="FFFFFF"/>
    </a:lt1>
    <a:dk2>
      <a:srgbClr val="1F497D"/>
    </a:dk2>
    <a:lt2>
      <a:srgbClr val="EEECE1"/>
    </a:lt2>
    <a:accent1>
      <a:srgbClr val="538FCC"/>
    </a:accent1>
    <a:accent2>
      <a:srgbClr val="DCD6D4"/>
    </a:accent2>
    <a:accent3>
      <a:srgbClr val="F9DC06"/>
    </a:accent3>
    <a:accent4>
      <a:srgbClr val="C4BDBC"/>
    </a:accent4>
    <a:accent5>
      <a:srgbClr val="000000"/>
    </a:accent5>
    <a:accent6>
      <a:srgbClr val="003399"/>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Pohjois-Savonliitto">
    <a:dk1>
      <a:srgbClr val="000000"/>
    </a:dk1>
    <a:lt1>
      <a:srgbClr val="FFFFFF"/>
    </a:lt1>
    <a:dk2>
      <a:srgbClr val="1F497D"/>
    </a:dk2>
    <a:lt2>
      <a:srgbClr val="EEECE1"/>
    </a:lt2>
    <a:accent1>
      <a:srgbClr val="538FCC"/>
    </a:accent1>
    <a:accent2>
      <a:srgbClr val="DCD6D4"/>
    </a:accent2>
    <a:accent3>
      <a:srgbClr val="F9DC06"/>
    </a:accent3>
    <a:accent4>
      <a:srgbClr val="C4BDBC"/>
    </a:accent4>
    <a:accent5>
      <a:srgbClr val="000000"/>
    </a:accent5>
    <a:accent6>
      <a:srgbClr val="003399"/>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Pohjois-Savonliitto">
    <a:dk1>
      <a:srgbClr val="000000"/>
    </a:dk1>
    <a:lt1>
      <a:srgbClr val="FFFFFF"/>
    </a:lt1>
    <a:dk2>
      <a:srgbClr val="1F497D"/>
    </a:dk2>
    <a:lt2>
      <a:srgbClr val="EEECE1"/>
    </a:lt2>
    <a:accent1>
      <a:srgbClr val="538FCC"/>
    </a:accent1>
    <a:accent2>
      <a:srgbClr val="DCD6D4"/>
    </a:accent2>
    <a:accent3>
      <a:srgbClr val="F9DC06"/>
    </a:accent3>
    <a:accent4>
      <a:srgbClr val="C4BDBC"/>
    </a:accent4>
    <a:accent5>
      <a:srgbClr val="000000"/>
    </a:accent5>
    <a:accent6>
      <a:srgbClr val="003399"/>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Pohjois-Savonliitto">
    <a:dk1>
      <a:srgbClr val="000000"/>
    </a:dk1>
    <a:lt1>
      <a:srgbClr val="FFFFFF"/>
    </a:lt1>
    <a:dk2>
      <a:srgbClr val="1F497D"/>
    </a:dk2>
    <a:lt2>
      <a:srgbClr val="EEECE1"/>
    </a:lt2>
    <a:accent1>
      <a:srgbClr val="538FCC"/>
    </a:accent1>
    <a:accent2>
      <a:srgbClr val="DCD6D4"/>
    </a:accent2>
    <a:accent3>
      <a:srgbClr val="F9DC06"/>
    </a:accent3>
    <a:accent4>
      <a:srgbClr val="C4BDBC"/>
    </a:accent4>
    <a:accent5>
      <a:srgbClr val="000000"/>
    </a:accent5>
    <a:accent6>
      <a:srgbClr val="003399"/>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Pohjois-Savonliitto">
    <a:dk1>
      <a:srgbClr val="000000"/>
    </a:dk1>
    <a:lt1>
      <a:srgbClr val="FFFFFF"/>
    </a:lt1>
    <a:dk2>
      <a:srgbClr val="1F497D"/>
    </a:dk2>
    <a:lt2>
      <a:srgbClr val="EEECE1"/>
    </a:lt2>
    <a:accent1>
      <a:srgbClr val="538FCC"/>
    </a:accent1>
    <a:accent2>
      <a:srgbClr val="DCD6D4"/>
    </a:accent2>
    <a:accent3>
      <a:srgbClr val="F9DC06"/>
    </a:accent3>
    <a:accent4>
      <a:srgbClr val="C4BDBC"/>
    </a:accent4>
    <a:accent5>
      <a:srgbClr val="000000"/>
    </a:accent5>
    <a:accent6>
      <a:srgbClr val="003399"/>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Pohjois-Savonliitto">
    <a:dk1>
      <a:srgbClr val="000000"/>
    </a:dk1>
    <a:lt1>
      <a:srgbClr val="FFFFFF"/>
    </a:lt1>
    <a:dk2>
      <a:srgbClr val="1F497D"/>
    </a:dk2>
    <a:lt2>
      <a:srgbClr val="EEECE1"/>
    </a:lt2>
    <a:accent1>
      <a:srgbClr val="538FCC"/>
    </a:accent1>
    <a:accent2>
      <a:srgbClr val="DCD6D4"/>
    </a:accent2>
    <a:accent3>
      <a:srgbClr val="F9DC06"/>
    </a:accent3>
    <a:accent4>
      <a:srgbClr val="C4BDBC"/>
    </a:accent4>
    <a:accent5>
      <a:srgbClr val="000000"/>
    </a:accent5>
    <a:accent6>
      <a:srgbClr val="003399"/>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Pohjois-Savonliitto">
    <a:dk1>
      <a:srgbClr val="000000"/>
    </a:dk1>
    <a:lt1>
      <a:srgbClr val="FFFFFF"/>
    </a:lt1>
    <a:dk2>
      <a:srgbClr val="1F497D"/>
    </a:dk2>
    <a:lt2>
      <a:srgbClr val="EEECE1"/>
    </a:lt2>
    <a:accent1>
      <a:srgbClr val="538FCC"/>
    </a:accent1>
    <a:accent2>
      <a:srgbClr val="DCD6D4"/>
    </a:accent2>
    <a:accent3>
      <a:srgbClr val="F9DC06"/>
    </a:accent3>
    <a:accent4>
      <a:srgbClr val="C4BDBC"/>
    </a:accent4>
    <a:accent5>
      <a:srgbClr val="000000"/>
    </a:accent5>
    <a:accent6>
      <a:srgbClr val="003399"/>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Pohjois-Savonliitto">
    <a:dk1>
      <a:srgbClr val="000000"/>
    </a:dk1>
    <a:lt1>
      <a:srgbClr val="FFFFFF"/>
    </a:lt1>
    <a:dk2>
      <a:srgbClr val="1F497D"/>
    </a:dk2>
    <a:lt2>
      <a:srgbClr val="EEECE1"/>
    </a:lt2>
    <a:accent1>
      <a:srgbClr val="538FCC"/>
    </a:accent1>
    <a:accent2>
      <a:srgbClr val="DCD6D4"/>
    </a:accent2>
    <a:accent3>
      <a:srgbClr val="F9DC06"/>
    </a:accent3>
    <a:accent4>
      <a:srgbClr val="C4BDBC"/>
    </a:accent4>
    <a:accent5>
      <a:srgbClr val="000000"/>
    </a:accent5>
    <a:accent6>
      <a:srgbClr val="003399"/>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Pohjois-Savonliitto">
    <a:dk1>
      <a:srgbClr val="000000"/>
    </a:dk1>
    <a:lt1>
      <a:srgbClr val="FFFFFF"/>
    </a:lt1>
    <a:dk2>
      <a:srgbClr val="1F497D"/>
    </a:dk2>
    <a:lt2>
      <a:srgbClr val="EEECE1"/>
    </a:lt2>
    <a:accent1>
      <a:srgbClr val="538FCC"/>
    </a:accent1>
    <a:accent2>
      <a:srgbClr val="DCD6D4"/>
    </a:accent2>
    <a:accent3>
      <a:srgbClr val="F9DC06"/>
    </a:accent3>
    <a:accent4>
      <a:srgbClr val="C4BDBC"/>
    </a:accent4>
    <a:accent5>
      <a:srgbClr val="000000"/>
    </a:accent5>
    <a:accent6>
      <a:srgbClr val="003399"/>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Pohjois-Savonliitto">
    <a:dk1>
      <a:srgbClr val="000000"/>
    </a:dk1>
    <a:lt1>
      <a:srgbClr val="FFFFFF"/>
    </a:lt1>
    <a:dk2>
      <a:srgbClr val="1F497D"/>
    </a:dk2>
    <a:lt2>
      <a:srgbClr val="EEECE1"/>
    </a:lt2>
    <a:accent1>
      <a:srgbClr val="538FCC"/>
    </a:accent1>
    <a:accent2>
      <a:srgbClr val="DCD6D4"/>
    </a:accent2>
    <a:accent3>
      <a:srgbClr val="F9DC06"/>
    </a:accent3>
    <a:accent4>
      <a:srgbClr val="C4BDBC"/>
    </a:accent4>
    <a:accent5>
      <a:srgbClr val="000000"/>
    </a:accent5>
    <a:accent6>
      <a:srgbClr val="003399"/>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Pohjois-Savonliitto">
    <a:dk1>
      <a:srgbClr val="000000"/>
    </a:dk1>
    <a:lt1>
      <a:srgbClr val="FFFFFF"/>
    </a:lt1>
    <a:dk2>
      <a:srgbClr val="1F497D"/>
    </a:dk2>
    <a:lt2>
      <a:srgbClr val="EEECE1"/>
    </a:lt2>
    <a:accent1>
      <a:srgbClr val="538FCC"/>
    </a:accent1>
    <a:accent2>
      <a:srgbClr val="DCD6D4"/>
    </a:accent2>
    <a:accent3>
      <a:srgbClr val="F9DC06"/>
    </a:accent3>
    <a:accent4>
      <a:srgbClr val="C4BDBC"/>
    </a:accent4>
    <a:accent5>
      <a:srgbClr val="000000"/>
    </a:accent5>
    <a:accent6>
      <a:srgbClr val="003399"/>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Pohjois-Savonliitto">
    <a:dk1>
      <a:srgbClr val="000000"/>
    </a:dk1>
    <a:lt1>
      <a:srgbClr val="FFFFFF"/>
    </a:lt1>
    <a:dk2>
      <a:srgbClr val="1F497D"/>
    </a:dk2>
    <a:lt2>
      <a:srgbClr val="EEECE1"/>
    </a:lt2>
    <a:accent1>
      <a:srgbClr val="538FCC"/>
    </a:accent1>
    <a:accent2>
      <a:srgbClr val="DCD6D4"/>
    </a:accent2>
    <a:accent3>
      <a:srgbClr val="F9DC06"/>
    </a:accent3>
    <a:accent4>
      <a:srgbClr val="C4BDBC"/>
    </a:accent4>
    <a:accent5>
      <a:srgbClr val="000000"/>
    </a:accent5>
    <a:accent6>
      <a:srgbClr val="003399"/>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Pohjois-Savonliitto">
    <a:dk1>
      <a:srgbClr val="000000"/>
    </a:dk1>
    <a:lt1>
      <a:srgbClr val="FFFFFF"/>
    </a:lt1>
    <a:dk2>
      <a:srgbClr val="1F497D"/>
    </a:dk2>
    <a:lt2>
      <a:srgbClr val="EEECE1"/>
    </a:lt2>
    <a:accent1>
      <a:srgbClr val="538FCC"/>
    </a:accent1>
    <a:accent2>
      <a:srgbClr val="DCD6D4"/>
    </a:accent2>
    <a:accent3>
      <a:srgbClr val="F9DC06"/>
    </a:accent3>
    <a:accent4>
      <a:srgbClr val="C4BDBC"/>
    </a:accent4>
    <a:accent5>
      <a:srgbClr val="000000"/>
    </a:accent5>
    <a:accent6>
      <a:srgbClr val="003399"/>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Pohjois-Savonliitto">
    <a:dk1>
      <a:srgbClr val="000000"/>
    </a:dk1>
    <a:lt1>
      <a:srgbClr val="FFFFFF"/>
    </a:lt1>
    <a:dk2>
      <a:srgbClr val="1F497D"/>
    </a:dk2>
    <a:lt2>
      <a:srgbClr val="EEECE1"/>
    </a:lt2>
    <a:accent1>
      <a:srgbClr val="538FCC"/>
    </a:accent1>
    <a:accent2>
      <a:srgbClr val="DCD6D4"/>
    </a:accent2>
    <a:accent3>
      <a:srgbClr val="F9DC06"/>
    </a:accent3>
    <a:accent4>
      <a:srgbClr val="C4BDBC"/>
    </a:accent4>
    <a:accent5>
      <a:srgbClr val="000000"/>
    </a:accent5>
    <a:accent6>
      <a:srgbClr val="003399"/>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Pohjois-Savonliitto">
    <a:dk1>
      <a:srgbClr val="000000"/>
    </a:dk1>
    <a:lt1>
      <a:srgbClr val="FFFFFF"/>
    </a:lt1>
    <a:dk2>
      <a:srgbClr val="1F497D"/>
    </a:dk2>
    <a:lt2>
      <a:srgbClr val="EEECE1"/>
    </a:lt2>
    <a:accent1>
      <a:srgbClr val="538FCC"/>
    </a:accent1>
    <a:accent2>
      <a:srgbClr val="DCD6D4"/>
    </a:accent2>
    <a:accent3>
      <a:srgbClr val="F9DC06"/>
    </a:accent3>
    <a:accent4>
      <a:srgbClr val="C4BDBC"/>
    </a:accent4>
    <a:accent5>
      <a:srgbClr val="000000"/>
    </a:accent5>
    <a:accent6>
      <a:srgbClr val="003399"/>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Pohjois-Savonliitto">
    <a:dk1>
      <a:srgbClr val="000000"/>
    </a:dk1>
    <a:lt1>
      <a:srgbClr val="FFFFFF"/>
    </a:lt1>
    <a:dk2>
      <a:srgbClr val="1F497D"/>
    </a:dk2>
    <a:lt2>
      <a:srgbClr val="EEECE1"/>
    </a:lt2>
    <a:accent1>
      <a:srgbClr val="538FCC"/>
    </a:accent1>
    <a:accent2>
      <a:srgbClr val="DCD6D4"/>
    </a:accent2>
    <a:accent3>
      <a:srgbClr val="F9DC06"/>
    </a:accent3>
    <a:accent4>
      <a:srgbClr val="C4BDBC"/>
    </a:accent4>
    <a:accent5>
      <a:srgbClr val="000000"/>
    </a:accent5>
    <a:accent6>
      <a:srgbClr val="003399"/>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2BA730BBA5CA44FABC43D3B76C31DDA" ma:contentTypeVersion="12" ma:contentTypeDescription="Create a new document." ma:contentTypeScope="" ma:versionID="02b6fc03d47d8c0f4c06195fe8bbd49a">
  <xsd:schema xmlns:xsd="http://www.w3.org/2001/XMLSchema" xmlns:xs="http://www.w3.org/2001/XMLSchema" xmlns:p="http://schemas.microsoft.com/office/2006/metadata/properties" xmlns:ns2="20687e04-2b66-4153-a4a5-df37f3cb410c" xmlns:ns3="27da45db-5c56-40f0-812e-9e795a9ded2e" targetNamespace="http://schemas.microsoft.com/office/2006/metadata/properties" ma:root="true" ma:fieldsID="ec860b46642778d051a830d57e3009b1" ns2:_="" ns3:_="">
    <xsd:import namespace="20687e04-2b66-4153-a4a5-df37f3cb410c"/>
    <xsd:import namespace="27da45db-5c56-40f0-812e-9e795a9ded2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687e04-2b66-4153-a4a5-df37f3cb410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7da45db-5c56-40f0-812e-9e795a9ded2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8D24267-3FFE-4164-8F13-07E8D7432D5D}"/>
</file>

<file path=customXml/itemProps2.xml><?xml version="1.0" encoding="utf-8"?>
<ds:datastoreItem xmlns:ds="http://schemas.openxmlformats.org/officeDocument/2006/customXml" ds:itemID="{4AD415C3-E7CF-4E80-B634-589FEE2CE40B}"/>
</file>

<file path=customXml/itemProps3.xml><?xml version="1.0" encoding="utf-8"?>
<ds:datastoreItem xmlns:ds="http://schemas.openxmlformats.org/officeDocument/2006/customXml" ds:itemID="{49537472-3E5C-4022-843D-F3B8C9AAA35B}"/>
</file>

<file path=docProps/app.xml><?xml version="1.0" encoding="utf-8"?>
<Properties xmlns="http://schemas.openxmlformats.org/officeDocument/2006/extended-properties" xmlns:vt="http://schemas.openxmlformats.org/officeDocument/2006/docPropsVTypes">
  <Template>Esitysmalli_uusi</Template>
  <TotalTime>0</TotalTime>
  <Words>6013</Words>
  <Application>Microsoft Office PowerPoint</Application>
  <PresentationFormat>Näytössä katseltava diaesitys (4:3)</PresentationFormat>
  <Paragraphs>2844</Paragraphs>
  <Slides>34</Slides>
  <Notes>0</Notes>
  <HiddenSlides>0</HiddenSlides>
  <MMClips>0</MMClips>
  <ScaleCrop>false</ScaleCrop>
  <HeadingPairs>
    <vt:vector size="6" baseType="variant">
      <vt:variant>
        <vt:lpstr>Käytetyt fontit</vt:lpstr>
      </vt:variant>
      <vt:variant>
        <vt:i4>2</vt:i4>
      </vt:variant>
      <vt:variant>
        <vt:lpstr>Teema</vt:lpstr>
      </vt:variant>
      <vt:variant>
        <vt:i4>2</vt:i4>
      </vt:variant>
      <vt:variant>
        <vt:lpstr>Dian otsikot</vt:lpstr>
      </vt:variant>
      <vt:variant>
        <vt:i4>34</vt:i4>
      </vt:variant>
    </vt:vector>
  </HeadingPairs>
  <TitlesOfParts>
    <vt:vector size="38" baseType="lpstr">
      <vt:lpstr>Arial</vt:lpstr>
      <vt:lpstr>Calibri</vt:lpstr>
      <vt:lpstr>Office-teema</vt:lpstr>
      <vt:lpstr>Mukautettu suunnittelumalli</vt:lpstr>
      <vt:lpstr>Tilastokeskuksen väestöennuste 2021 Väkiluku maakunnittain vuoteen 2040</vt:lpstr>
      <vt:lpstr>Vuoden 2021 väestöennusteen oletukset</vt:lpstr>
      <vt:lpstr>Väkiluvun muutos maakunnittain v. 2020–2040 (%)</vt:lpstr>
      <vt:lpstr>Väestö maakunnittain v. 2020 sekä ennuste vuosille 2021–2029</vt:lpstr>
      <vt:lpstr>Väestöennuste maakunnittain vuosille 2030–2040</vt:lpstr>
      <vt:lpstr>Koko maan väestönkehitys 1975–2020 ja Tilastokeskuksen väestöennusteet 2019 ja 2021</vt:lpstr>
      <vt:lpstr>Uudenmaan väestönkehitys 1975–2020 ja Tilastokeskuksen väestöennusteet 2019 ja 2021</vt:lpstr>
      <vt:lpstr>Varsinais-Suomen väestönkehitys 1975–2020 ja Tilastokeskuksen väestöennusteet 2019 ja 2021</vt:lpstr>
      <vt:lpstr>Satakunnan väestönkehitys 1975–2020 ja Tilastokeskuksen väestöennusteet 2019 ja 2021</vt:lpstr>
      <vt:lpstr>Kanta-Hämeen väestönkehitys 1975–2020 ja Tilastokeskuksen väestöennusteet 2019 ja 2021</vt:lpstr>
      <vt:lpstr>Pirkanmaan väestönkehitys 1975–2020 ja Tilastokeskuksen väestöennusteet 2019 ja 2021</vt:lpstr>
      <vt:lpstr>Päijät-Hämeen väestönkehitys 1975–2020 ja Tilastokeskuksen väestöennusteet 2019 ja 2021</vt:lpstr>
      <vt:lpstr>Kymenlaakson väestönkehitys 1975–2020 ja Tilastokeskuksen väestöennusteet 2019 ja 2021</vt:lpstr>
      <vt:lpstr>Etelä-Karjalan väestönkehitys 1975–2020 ja Tilastokeskuksen väestöennusteet 2019 ja 2021</vt:lpstr>
      <vt:lpstr>Etelä-Savon väestönkehitys 1975–2020 ja Tilastokeskuksen väestöennusteet 2019 ja 2021</vt:lpstr>
      <vt:lpstr>Pohjois-Savon väestönkehitys 1975–2020 ja Tilastokeskuksen väestöennusteet 2019 ja 2021</vt:lpstr>
      <vt:lpstr>Pohjois-Karjalan väestönkehitys 1975–2020 ja Tilastokeskuksen väestöennusteet 2019 ja 2021</vt:lpstr>
      <vt:lpstr>Keski-Suomen väestönkehitys 1975–2020 ja Tilastokeskuksen väestöennusteet 2019 ja 2021</vt:lpstr>
      <vt:lpstr>Etelä-Pohjanmaan väestönkehitys 1975–2020 ja Tilastokeskuksen väestöennusteet 2019 ja 2021</vt:lpstr>
      <vt:lpstr>Pohjanmaan väestönkehitys 1975–2020 ja Tilastokeskuksen väestöennusteet 2019 ja 2021</vt:lpstr>
      <vt:lpstr>Keski-Pohjanmaan väestönkehitys 1975–2020 ja Tilastokeskuksen väestöennusteet 2019 ja 2021</vt:lpstr>
      <vt:lpstr>Pohjois-Pohjanmaan väestönkehitys 1975–2020 ja Tilastokeskuksen väestöennusteet 2019 ja 2021</vt:lpstr>
      <vt:lpstr>Kainuun väestönkehitys 1975–2020 ja Tilastokeskuksen väestöennusteet 2019 ja 2021</vt:lpstr>
      <vt:lpstr>Lapin väestönkehitys 1975–2020 ja Tilastokeskuksen väestöennusteet v. 2019 ja 2021</vt:lpstr>
      <vt:lpstr>Ahvenanmaan väestönkehitys 1975–2020 ja Tilastokeskuksen väestöennusteet 2019 ja 2021</vt:lpstr>
      <vt:lpstr>Väestönkehitys 1975–2020 ja Tilastokeskuksen väestöennusteet 2019 ja 2021, taulukot</vt:lpstr>
      <vt:lpstr>Toteutunut väestönkehitys v. 1975–1989</vt:lpstr>
      <vt:lpstr>Toteutunut väestönkehitys v. 1990–1999</vt:lpstr>
      <vt:lpstr>Toteutunut väestönkehitys v. 2000–2009</vt:lpstr>
      <vt:lpstr>Toteutunut väestönkehitys v. 2010–2020</vt:lpstr>
      <vt:lpstr>Tilastokeskuksen väestöennuste 2019 vuosille 2019–2029</vt:lpstr>
      <vt:lpstr>Tilastokeskuksen väestöennuste 2019 vuosille 2030–2040</vt:lpstr>
      <vt:lpstr>Tilastokeskuksen väestöennuste 2021 vuosille 2021–2029</vt:lpstr>
      <vt:lpstr>Tilastokeskuksen väestöennuste 2021 vuosille 2030–2040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2021-10-05T06:05:40Z</dcterms:created>
  <dcterms:modified xsi:type="dcterms:W3CDTF">2021-10-05T06:27:30Z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0x01010042BA730BBA5CA44FABC43D3B76C31DDA</vt:lpwstr>
  </property>
</Properties>
</file>